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1" r:id="rId4"/>
    <p:sldId id="262" r:id="rId5"/>
    <p:sldId id="266" r:id="rId6"/>
    <p:sldId id="259" r:id="rId7"/>
    <p:sldId id="267" r:id="rId8"/>
    <p:sldId id="263" r:id="rId9"/>
    <p:sldId id="268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90" d="100"/>
          <a:sy n="90" d="100"/>
        </p:scale>
        <p:origin x="162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ousch.cz/" TargetMode="External"/><Relationship Id="rId7" Type="http://schemas.openxmlformats.org/officeDocument/2006/relationships/hyperlink" Target="https://www.zdravcentra.cz/zc/img/On-lineknihovna/Test_clovek.jpg" TargetMode="External"/><Relationship Id="rId2" Type="http://schemas.openxmlformats.org/officeDocument/2006/relationships/hyperlink" Target="http://www.sosbn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c-saop.cz/picts/spc3.jpg" TargetMode="External"/><Relationship Id="rId5" Type="http://schemas.openxmlformats.org/officeDocument/2006/relationships/hyperlink" Target="http://www.szsuo.cz/" TargetMode="External"/><Relationship Id="rId4" Type="http://schemas.openxmlformats.org/officeDocument/2006/relationships/hyperlink" Target="http://www.szs.tabor.indos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0A4E9-6BC2-4F68-A336-AE31E727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3999" y="6228000"/>
            <a:ext cx="1214775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dirty="0"/>
              <a:t>Hana Janošková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2ADAC50-3F5D-4420-8E31-7A5C3506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843210"/>
            <a:ext cx="5246518" cy="1171580"/>
          </a:xfrm>
        </p:spPr>
        <p:txBody>
          <a:bodyPr/>
          <a:lstStyle/>
          <a:p>
            <a:r>
              <a:rPr lang="cs-CZ" sz="3200" dirty="0"/>
              <a:t>Mladší školní věk</a:t>
            </a:r>
          </a:p>
        </p:txBody>
      </p:sp>
      <p:pic>
        <p:nvPicPr>
          <p:cNvPr id="4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6A2EF4E4-9FE6-4E3F-8BA6-C98273FCD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51" y="748247"/>
            <a:ext cx="7306339" cy="5479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86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97FE70-5C6E-43FF-8134-1C4FCB768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2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A20145-566C-49EC-BF6A-0D01EEFB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01CF2A80-CB58-49C5-A6E0-92ECC75C6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09274" cy="41399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600" dirty="0"/>
              <a:t>Tato vývojová fáze začíná zahájením školní docházky (6–7 let) a končí přibližně v 11-12 letech věku dítěte.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Období extroverze, odpoutání se od rodiny, rozvoj kamarádských vztahů, vztah k učiteli zpočátku obdiv, ale i strach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/>
              <a:t>Sociální vývoj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Ústup lability a impulzivity, schopnost seberegulace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Hledání místa v kolektivu-socializace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0491F984-D625-431A-B0A2-232D92FD746A}"/>
              </a:ext>
            </a:extLst>
          </p:cNvPr>
          <p:cNvSpPr txBox="1">
            <a:spLocks/>
          </p:cNvSpPr>
          <p:nvPr/>
        </p:nvSpPr>
        <p:spPr>
          <a:xfrm>
            <a:off x="666000" y="1668170"/>
            <a:ext cx="5246518" cy="6984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4000"/>
              </a:lnSpc>
              <a:spcAft>
                <a:spcPts val="600"/>
              </a:spcAft>
            </a:pPr>
            <a:endParaRPr lang="cs-CZ" sz="2200" kern="0" dirty="0"/>
          </a:p>
        </p:txBody>
      </p:sp>
      <p:pic>
        <p:nvPicPr>
          <p:cNvPr id="13" name="Obrázek 12" descr="Obsah obrázku osoba, interiér, sedadlo, pohovka&#10;&#10;Popis byl vytvořen automaticky">
            <a:extLst>
              <a:ext uri="{FF2B5EF4-FFF2-40B4-BE49-F238E27FC236}">
                <a16:creationId xmlns:a16="http://schemas.microsoft.com/office/drawing/2014/main" id="{EACC51B5-5F9C-462F-9589-38104E75A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6976" y="1342270"/>
            <a:ext cx="4978156" cy="373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83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4C4374-7C39-4309-A1D8-857610CE3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AAB7A8-7139-4289-97F3-0AE3080A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D250BE-43F9-4DC4-8413-2D59C86EC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6242775" cy="4139998"/>
          </a:xfrm>
        </p:spPr>
        <p:txBody>
          <a:bodyPr/>
          <a:lstStyle/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/>
              <a:t>Psychický vývoj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Morální vývoj ovlivněn výchovnými postupy-nové autority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Chápe širokou škálu citů, emocionální stránka má vliv na úspěšnost a spokojenost (i ve škole)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Pozornost na počátku krátkodobá (různé formy práce, hra ve výuce, relaxační chvilky, krátkodobé úkoly)</a:t>
            </a:r>
          </a:p>
          <a:p>
            <a:pPr marL="7200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72000" indent="0" algn="just">
              <a:lnSpc>
                <a:spcPct val="150000"/>
              </a:lnSpc>
              <a:buNone/>
            </a:pPr>
            <a:r>
              <a:rPr lang="cs-CZ" sz="1600" b="1" dirty="0"/>
              <a:t>Řeč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Ovládá mateřský jazyk, učí se číst a psát-zpočátku velmi náročné-souhra analyzátorů (sluchového, zrakového, kinestetického) 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  <p:pic>
        <p:nvPicPr>
          <p:cNvPr id="9" name="Obrázek 8" descr="Obsah obrázku osoba, interiér&#10;&#10;Popis byl vytvořen automaticky">
            <a:extLst>
              <a:ext uri="{FF2B5EF4-FFF2-40B4-BE49-F238E27FC236}">
                <a16:creationId xmlns:a16="http://schemas.microsoft.com/office/drawing/2014/main" id="{958D4DDA-91DD-4C39-A799-280699F671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/>
          <a:stretch/>
        </p:blipFill>
        <p:spPr>
          <a:xfrm rot="5400000">
            <a:off x="7443243" y="1559494"/>
            <a:ext cx="4544514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44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3CF756-3A47-479A-9A68-F2535C424E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66FE77-113C-4C18-B7D4-A6744F7E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053A2D-D1FA-49D9-8C85-8DD24101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14125" cy="41399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600" dirty="0"/>
              <a:t>Zpočátku převládá mechanická paměť.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Slovní zásoba až 10 000 slov, dítě aktivně používá zhruba 5 000 – dítě si uvědomuje skladbu a gramatiku řeči. 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Dítě opouští egocentrismus.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Výkon, který dítě podává, resp. hodnocení podaného výkonu učitelem a spolužáky, se výrazně podílí na utváření jeho identity.</a:t>
            </a:r>
          </a:p>
        </p:txBody>
      </p:sp>
      <p:pic>
        <p:nvPicPr>
          <p:cNvPr id="11" name="Obrázek 10" descr="Obsah obrázku osoba, muž, interiér, příprava&#10;&#10;Popis byl vytvořen automaticky">
            <a:extLst>
              <a:ext uri="{FF2B5EF4-FFF2-40B4-BE49-F238E27FC236}">
                <a16:creationId xmlns:a16="http://schemas.microsoft.com/office/drawing/2014/main" id="{A107649B-C496-48B6-9616-7DBA9927E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2875" y="1273175"/>
            <a:ext cx="5130800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26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1E8A9F-9A98-4475-BCF6-E640C87C7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53B63-C20F-4EFE-90CF-3B1BF678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654A65-8E70-437B-B245-109F85A3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75975" cy="41399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600" dirty="0"/>
              <a:t>Tělesný vývoj-fyzická zralost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Děti dosáhnou rukou přes hlavu na ušní lalůček=</a:t>
            </a:r>
            <a:r>
              <a:rPr lang="cs-CZ" sz="1600" b="1" dirty="0"/>
              <a:t>filipínská míra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Změna tvaru těla a poměru končetin (hlava není oproti tělu tak velká, hrudník protažený, trup zploštělý) 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Po nástupu do školy se u dítěte objevuje vadné držení těla. Vady funkční, bez strukturálních změn na kostře-dětská kulatá záda, odstálé lopatky, skoliotické držení páteře.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  <p:pic>
        <p:nvPicPr>
          <p:cNvPr id="6" name="Obrázek 5" descr="Obsah obrázku osoba, malé, dítě, batole&#10;&#10;Popis byl vytvořen automaticky">
            <a:extLst>
              <a:ext uri="{FF2B5EF4-FFF2-40B4-BE49-F238E27FC236}">
                <a16:creationId xmlns:a16="http://schemas.microsoft.com/office/drawing/2014/main" id="{D60753FA-1E6F-4445-A370-3105C860A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55" y="1692002"/>
            <a:ext cx="5084445" cy="381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34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85E13D-0844-4775-9EA8-5679BA537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5A792B-11C8-4749-AE81-1EDF1FF2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FDAF60-20D1-4D70-A25A-9FE31FB7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618656" cy="413999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600" dirty="0"/>
              <a:t>Nástup do školy z hlediska tělesného vývoje  způsobuje značné omezení pohybu. 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Zdokonalování motorických schopností, toto období nazýváme </a:t>
            </a:r>
            <a:r>
              <a:rPr lang="cs-CZ" sz="1600" b="1" dirty="0"/>
              <a:t>“zlatým věkem motoriky“.</a:t>
            </a:r>
          </a:p>
          <a:p>
            <a:pPr algn="just">
              <a:lnSpc>
                <a:spcPct val="150000"/>
              </a:lnSpc>
            </a:pPr>
            <a:r>
              <a:rPr lang="cs-CZ" sz="1600" b="1" dirty="0"/>
              <a:t> Hrubá motorika </a:t>
            </a:r>
            <a:r>
              <a:rPr lang="cs-CZ" sz="1600" dirty="0"/>
              <a:t>-</a:t>
            </a:r>
            <a:r>
              <a:rPr lang="cs-CZ" sz="1600" b="1" dirty="0"/>
              <a:t>pohyby</a:t>
            </a:r>
            <a:r>
              <a:rPr lang="cs-CZ" sz="1600" dirty="0"/>
              <a:t> vykonávané velkými svaly jsou </a:t>
            </a:r>
            <a:r>
              <a:rPr lang="cs-CZ" sz="1600" b="1" dirty="0"/>
              <a:t>již zcela dokonalé </a:t>
            </a:r>
            <a:r>
              <a:rPr lang="cs-CZ" sz="1600" dirty="0"/>
              <a:t>(házení, skákání) </a:t>
            </a:r>
            <a:r>
              <a:rPr lang="cs-CZ" sz="1600" b="1" dirty="0"/>
              <a:t>vhodné období, aby se dítě učilo plavat, jezdit na kole, lyžovat</a:t>
            </a:r>
            <a:r>
              <a:rPr lang="cs-CZ" sz="1600" dirty="0"/>
              <a:t>…</a:t>
            </a:r>
          </a:p>
          <a:p>
            <a:pPr algn="just">
              <a:lnSpc>
                <a:spcPct val="150000"/>
              </a:lnSpc>
            </a:pPr>
            <a:r>
              <a:rPr lang="cs-CZ" sz="1600" b="1" dirty="0"/>
              <a:t>Jemná motorika</a:t>
            </a:r>
            <a:r>
              <a:rPr lang="cs-CZ" sz="1600" dirty="0"/>
              <a:t>- </a:t>
            </a:r>
            <a:r>
              <a:rPr lang="cs-CZ" sz="1600" b="1" dirty="0"/>
              <a:t>pohyby </a:t>
            </a:r>
            <a:r>
              <a:rPr lang="cs-CZ" sz="1600" dirty="0"/>
              <a:t>drobných svalů jsou </a:t>
            </a:r>
            <a:r>
              <a:rPr lang="cs-CZ" sz="1600" b="1" dirty="0"/>
              <a:t>zatím méně přesné (psaní). 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Rychlé učení se novým pohybům, zvládnutí pohybů napoprvé, zvládnutí i koordinačně náročných prvků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</p:txBody>
      </p:sp>
      <p:pic>
        <p:nvPicPr>
          <p:cNvPr id="7" name="Obrázek 6" descr="Obsah obrázku sníh, lyžování, exteriér, svah&#10;&#10;Popis byl vytvořen automaticky">
            <a:extLst>
              <a:ext uri="{FF2B5EF4-FFF2-40B4-BE49-F238E27FC236}">
                <a16:creationId xmlns:a16="http://schemas.microsoft.com/office/drawing/2014/main" id="{593CDF9F-8A47-4DD9-AC41-523DDFA3E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2949" y="1345222"/>
            <a:ext cx="5001772" cy="375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45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FCF97F-74D6-4B12-8FE2-AE32A44C59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55D5EF-2453-4C15-8537-D208FD65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7C71B5-6441-44E0-B5B4-CC399DFC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pPr algn="just"/>
            <a:r>
              <a:rPr lang="cs-CZ" sz="1600" dirty="0"/>
              <a:t>Vnímání se přibližuje vnímání dospělého  člověka, dítě je schopno orientovat se v čase, prostoru, zdokonaluje se ostrost všech smyslů.</a:t>
            </a:r>
          </a:p>
        </p:txBody>
      </p:sp>
      <p:pic>
        <p:nvPicPr>
          <p:cNvPr id="7" name="Obrázek 6" descr="Obsah obrázku interiér, osoba, jídlo, pánev&#10;&#10;Popis byl vytvořen automaticky">
            <a:extLst>
              <a:ext uri="{FF2B5EF4-FFF2-40B4-BE49-F238E27FC236}">
                <a16:creationId xmlns:a16="http://schemas.microsoft.com/office/drawing/2014/main" id="{B5E47636-2573-47E9-99A7-6D799510D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/>
          <a:stretch/>
        </p:blipFill>
        <p:spPr>
          <a:xfrm rot="5400000">
            <a:off x="6711356" y="1388157"/>
            <a:ext cx="4725673" cy="379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24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85E13D-0844-4775-9EA8-5679BA537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5A792B-11C8-4749-AE81-1EDF1FF2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48625"/>
            <a:ext cx="10753200" cy="451576"/>
          </a:xfrm>
        </p:spPr>
        <p:txBody>
          <a:bodyPr/>
          <a:lstStyle/>
          <a:p>
            <a:r>
              <a:rPr lang="cs-CZ" sz="3600" dirty="0"/>
              <a:t>Děkuji za pozornost</a:t>
            </a:r>
          </a:p>
        </p:txBody>
      </p:sp>
      <p:pic>
        <p:nvPicPr>
          <p:cNvPr id="6" name="Obrázek 5" descr="Obsah obrázku exteriér, vsedě, zahrada, stůl&#10;&#10;Popis byl vytvořen automaticky">
            <a:extLst>
              <a:ext uri="{FF2B5EF4-FFF2-40B4-BE49-F238E27FC236}">
                <a16:creationId xmlns:a16="http://schemas.microsoft.com/office/drawing/2014/main" id="{4D7D4353-F36E-4D44-A21C-3D4F71715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t="9762" r="6810" b="10238"/>
          <a:stretch/>
        </p:blipFill>
        <p:spPr>
          <a:xfrm rot="5400000">
            <a:off x="5215867" y="1043340"/>
            <a:ext cx="5828844" cy="479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38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A7F32A-A9F1-4ECC-BED3-6C43FDD54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1D644A-0ED4-4D2B-8E6B-802A0A54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E5BCC8-405C-4E98-BE30-A4409FAA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70555" cy="4139998"/>
          </a:xfrm>
        </p:spPr>
        <p:txBody>
          <a:bodyPr/>
          <a:lstStyle/>
          <a:p>
            <a:pPr marL="12700">
              <a:lnSpc>
                <a:spcPct val="150000"/>
              </a:lnSpc>
              <a:spcBef>
                <a:spcPts val="530"/>
              </a:spcBef>
            </a:pPr>
            <a:r>
              <a:rPr lang="cs-CZ" sz="1600" spc="-10" dirty="0">
                <a:latin typeface="Tahoma"/>
                <a:cs typeface="Tahoma"/>
              </a:rPr>
              <a:t>Literatura </a:t>
            </a:r>
            <a:r>
              <a:rPr lang="cs-CZ" sz="1600" dirty="0">
                <a:latin typeface="Tahoma"/>
                <a:cs typeface="Tahoma"/>
              </a:rPr>
              <a:t>a</a:t>
            </a:r>
            <a:r>
              <a:rPr lang="cs-CZ" sz="1600" spc="20" dirty="0">
                <a:latin typeface="Tahoma"/>
                <a:cs typeface="Tahoma"/>
              </a:rPr>
              <a:t> </a:t>
            </a:r>
            <a:r>
              <a:rPr lang="cs-CZ" sz="1600" spc="-10" dirty="0">
                <a:latin typeface="Tahoma"/>
                <a:cs typeface="Tahoma"/>
              </a:rPr>
              <a:t>zdroje:</a:t>
            </a:r>
            <a:endParaRPr lang="cs-CZ" sz="1600" dirty="0">
              <a:latin typeface="Tahoma"/>
              <a:cs typeface="Tahoma"/>
            </a:endParaRPr>
          </a:p>
          <a:p>
            <a:pPr marL="12700" marR="1544955">
              <a:lnSpc>
                <a:spcPct val="150000"/>
              </a:lnSpc>
            </a:pPr>
            <a:r>
              <a:rPr lang="cs-CZ" sz="1600" spc="-10" dirty="0">
                <a:latin typeface="Tahoma"/>
                <a:cs typeface="Tahoma"/>
              </a:rPr>
              <a:t>Vývojová </a:t>
            </a:r>
            <a:r>
              <a:rPr lang="cs-CZ" sz="1600" spc="-5" dirty="0">
                <a:latin typeface="Tahoma"/>
                <a:cs typeface="Tahoma"/>
              </a:rPr>
              <a:t>psychologie pro </a:t>
            </a:r>
            <a:r>
              <a:rPr lang="cs-CZ" sz="1600" dirty="0">
                <a:latin typeface="Tahoma"/>
                <a:cs typeface="Tahoma"/>
              </a:rPr>
              <a:t>dětské lékaře – </a:t>
            </a:r>
            <a:r>
              <a:rPr lang="cs-CZ" sz="1600" spc="-5" dirty="0" err="1">
                <a:latin typeface="Tahoma"/>
                <a:cs typeface="Tahoma"/>
              </a:rPr>
              <a:t>J.Langmeier</a:t>
            </a:r>
            <a:r>
              <a:rPr lang="cs-CZ" sz="1600" spc="-5" dirty="0">
                <a:latin typeface="Tahoma"/>
                <a:cs typeface="Tahoma"/>
              </a:rPr>
              <a:t>  </a:t>
            </a:r>
            <a:r>
              <a:rPr lang="cs-CZ" sz="1600" spc="-10" dirty="0">
                <a:latin typeface="Tahoma"/>
                <a:cs typeface="Tahoma"/>
              </a:rPr>
              <a:t>Vývojová </a:t>
            </a:r>
            <a:r>
              <a:rPr lang="cs-CZ" sz="1600" spc="-5" dirty="0">
                <a:latin typeface="Tahoma"/>
                <a:cs typeface="Tahoma"/>
              </a:rPr>
              <a:t>psychologie pro učitele </a:t>
            </a:r>
            <a:r>
              <a:rPr lang="cs-CZ" sz="1600" dirty="0">
                <a:latin typeface="Tahoma"/>
                <a:cs typeface="Tahoma"/>
              </a:rPr>
              <a:t>–</a:t>
            </a:r>
            <a:r>
              <a:rPr lang="cs-CZ" sz="1600" spc="80" dirty="0">
                <a:latin typeface="Tahoma"/>
                <a:cs typeface="Tahoma"/>
              </a:rPr>
              <a:t> </a:t>
            </a:r>
            <a:r>
              <a:rPr lang="cs-CZ" sz="1600" spc="-25" dirty="0" err="1">
                <a:latin typeface="Tahoma"/>
                <a:cs typeface="Tahoma"/>
              </a:rPr>
              <a:t>PhDr.E.Krejčíková</a:t>
            </a:r>
            <a:endParaRPr lang="cs-CZ" sz="1600" dirty="0">
              <a:latin typeface="Tahoma"/>
              <a:cs typeface="Tahoma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lang="cs-CZ" sz="1600" spc="-15" dirty="0">
                <a:latin typeface="Tahoma"/>
                <a:cs typeface="Tahoma"/>
              </a:rPr>
              <a:t>Vybrané </a:t>
            </a:r>
            <a:r>
              <a:rPr lang="cs-CZ" sz="1600" spc="-10" dirty="0">
                <a:latin typeface="Tahoma"/>
                <a:cs typeface="Tahoma"/>
              </a:rPr>
              <a:t>problémy </a:t>
            </a:r>
            <a:r>
              <a:rPr lang="cs-CZ" sz="1600" spc="-5" dirty="0">
                <a:latin typeface="Tahoma"/>
                <a:cs typeface="Tahoma"/>
              </a:rPr>
              <a:t>psychologie </a:t>
            </a:r>
            <a:r>
              <a:rPr lang="cs-CZ" sz="1600" spc="-10" dirty="0">
                <a:latin typeface="Tahoma"/>
                <a:cs typeface="Tahoma"/>
              </a:rPr>
              <a:t>zdravotnické </a:t>
            </a:r>
            <a:r>
              <a:rPr lang="cs-CZ" sz="1600" spc="-5" dirty="0">
                <a:latin typeface="Tahoma"/>
                <a:cs typeface="Tahoma"/>
              </a:rPr>
              <a:t>činnosti </a:t>
            </a:r>
            <a:r>
              <a:rPr lang="cs-CZ" sz="1600" dirty="0">
                <a:latin typeface="Tahoma"/>
                <a:cs typeface="Tahoma"/>
              </a:rPr>
              <a:t>– </a:t>
            </a:r>
            <a:r>
              <a:rPr lang="cs-CZ" sz="1600" spc="-5" dirty="0">
                <a:latin typeface="Tahoma"/>
                <a:cs typeface="Tahoma"/>
              </a:rPr>
              <a:t>kolektiv autorů  Speciální psychologie </a:t>
            </a:r>
            <a:r>
              <a:rPr lang="cs-CZ" sz="1600" dirty="0">
                <a:latin typeface="Tahoma"/>
                <a:cs typeface="Tahoma"/>
              </a:rPr>
              <a:t>– </a:t>
            </a:r>
            <a:r>
              <a:rPr lang="cs-CZ" sz="1600" spc="-30" dirty="0" err="1">
                <a:latin typeface="Tahoma"/>
                <a:cs typeface="Tahoma"/>
              </a:rPr>
              <a:t>V.Čechová</a:t>
            </a:r>
            <a:r>
              <a:rPr lang="cs-CZ" sz="1600" spc="-30" dirty="0">
                <a:latin typeface="Tahoma"/>
                <a:cs typeface="Tahoma"/>
              </a:rPr>
              <a:t>, </a:t>
            </a:r>
            <a:r>
              <a:rPr lang="cs-CZ" sz="1600" spc="-5" dirty="0" err="1">
                <a:latin typeface="Tahoma"/>
                <a:cs typeface="Tahoma"/>
              </a:rPr>
              <a:t>A.Mellanová</a:t>
            </a:r>
            <a:r>
              <a:rPr lang="cs-CZ" sz="1600" spc="-5" dirty="0">
                <a:latin typeface="Tahoma"/>
                <a:cs typeface="Tahoma"/>
              </a:rPr>
              <a:t>, </a:t>
            </a:r>
            <a:r>
              <a:rPr lang="cs-CZ" sz="1600" spc="-10" dirty="0" err="1">
                <a:latin typeface="Tahoma"/>
                <a:cs typeface="Tahoma"/>
              </a:rPr>
              <a:t>M.Rozsypalová</a:t>
            </a:r>
            <a:r>
              <a:rPr lang="cs-CZ" sz="1600" spc="-10" dirty="0">
                <a:latin typeface="Tahoma"/>
                <a:cs typeface="Tahoma"/>
              </a:rPr>
              <a:t>  Vývojová </a:t>
            </a:r>
            <a:r>
              <a:rPr lang="cs-CZ" sz="1600" spc="-5" dirty="0">
                <a:latin typeface="Tahoma"/>
                <a:cs typeface="Tahoma"/>
              </a:rPr>
              <a:t>psychologie </a:t>
            </a:r>
            <a:r>
              <a:rPr lang="cs-CZ" sz="1600" dirty="0">
                <a:latin typeface="Tahoma"/>
                <a:cs typeface="Tahoma"/>
              </a:rPr>
              <a:t>– </a:t>
            </a:r>
            <a:r>
              <a:rPr lang="cs-CZ" sz="1600" spc="-20" dirty="0">
                <a:latin typeface="Tahoma"/>
                <a:cs typeface="Tahoma"/>
              </a:rPr>
              <a:t>D. Trpišovská, </a:t>
            </a:r>
            <a:r>
              <a:rPr lang="cs-CZ" sz="1600" spc="-120" dirty="0">
                <a:latin typeface="Tahoma"/>
                <a:cs typeface="Tahoma"/>
              </a:rPr>
              <a:t>V.</a:t>
            </a:r>
            <a:r>
              <a:rPr lang="cs-CZ" sz="1600" spc="90" dirty="0">
                <a:latin typeface="Tahoma"/>
                <a:cs typeface="Tahoma"/>
              </a:rPr>
              <a:t> </a:t>
            </a:r>
            <a:r>
              <a:rPr lang="cs-CZ" sz="1600" spc="-10" dirty="0">
                <a:latin typeface="Tahoma"/>
                <a:cs typeface="Tahoma"/>
              </a:rPr>
              <a:t>Heřmanová</a:t>
            </a:r>
            <a:endParaRPr lang="cs-CZ" sz="1600" dirty="0">
              <a:latin typeface="Tahoma"/>
              <a:cs typeface="Tahoma"/>
            </a:endParaRPr>
          </a:p>
          <a:p>
            <a:pPr marL="12700" marR="4685665">
              <a:lnSpc>
                <a:spcPct val="150000"/>
              </a:lnSpc>
              <a:spcBef>
                <a:spcPts val="150"/>
              </a:spcBef>
            </a:pPr>
            <a:r>
              <a:rPr lang="cs-CZ" sz="1600" spc="-10" dirty="0">
                <a:latin typeface="Tahoma"/>
                <a:cs typeface="Tahoma"/>
                <a:hlinkClick r:id="rId2"/>
              </a:rPr>
              <a:t>www.sosbn.cz </a:t>
            </a:r>
            <a:r>
              <a:rPr lang="cs-CZ" sz="1600" spc="-10" dirty="0">
                <a:latin typeface="Tahoma"/>
                <a:cs typeface="Tahoma"/>
              </a:rPr>
              <a:t> </a:t>
            </a:r>
          </a:p>
          <a:p>
            <a:pPr marL="12700" marR="4685665">
              <a:lnSpc>
                <a:spcPct val="150000"/>
              </a:lnSpc>
              <a:spcBef>
                <a:spcPts val="150"/>
              </a:spcBef>
            </a:pPr>
            <a:r>
              <a:rPr lang="cs-CZ" sz="16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3"/>
              </a:rPr>
              <a:t>www.yarousch.cz </a:t>
            </a:r>
            <a:r>
              <a:rPr lang="cs-CZ" sz="1600" spc="-1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</a:p>
          <a:p>
            <a:pPr marL="12700" marR="4685665">
              <a:lnSpc>
                <a:spcPct val="150000"/>
              </a:lnSpc>
              <a:spcBef>
                <a:spcPts val="150"/>
              </a:spcBef>
            </a:pPr>
            <a:r>
              <a:rPr lang="cs-CZ" sz="1600" u="heavy" spc="-2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4"/>
              </a:rPr>
              <a:t>www.szs.tabor.indos.cz </a:t>
            </a:r>
            <a:r>
              <a:rPr lang="cs-CZ" sz="1600" spc="-2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</a:p>
          <a:p>
            <a:pPr marL="12700" marR="4685665">
              <a:lnSpc>
                <a:spcPct val="150000"/>
              </a:lnSpc>
              <a:spcBef>
                <a:spcPts val="150"/>
              </a:spcBef>
            </a:pPr>
            <a:r>
              <a:rPr lang="cs-CZ" sz="1600" spc="-10" dirty="0">
                <a:latin typeface="Tahoma"/>
                <a:cs typeface="Tahoma"/>
                <a:hlinkClick r:id="rId5"/>
              </a:rPr>
              <a:t>www.szsuo.cz</a:t>
            </a:r>
            <a:endParaRPr lang="cs-CZ" sz="1600" spc="-10" dirty="0">
              <a:latin typeface="Tahoma"/>
              <a:cs typeface="Tahoma"/>
            </a:endParaRPr>
          </a:p>
          <a:p>
            <a:pPr marL="12700" marR="12700">
              <a:lnSpc>
                <a:spcPct val="150000"/>
              </a:lnSpc>
              <a:spcBef>
                <a:spcPts val="100"/>
              </a:spcBef>
            </a:pPr>
            <a:r>
              <a:rPr lang="cs-CZ" sz="16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6"/>
              </a:rPr>
              <a:t>http://www.dic-saop.cz/picts/spc3.jpg </a:t>
            </a:r>
            <a:r>
              <a:rPr lang="cs-CZ" sz="1600" spc="-1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</a:p>
          <a:p>
            <a:pPr marL="12700" marR="294005">
              <a:lnSpc>
                <a:spcPct val="150000"/>
              </a:lnSpc>
            </a:pPr>
            <a:r>
              <a:rPr lang="cs-CZ" sz="16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7"/>
              </a:rPr>
              <a:t>https://www.zdravcentra.cz/zc/img/On-lineknihovna/Test_clovek.jpg</a:t>
            </a:r>
            <a:endParaRPr lang="cs-CZ" sz="1600" dirty="0">
              <a:latin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7798125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489</Words>
  <Application>Microsoft Office PowerPoint</Application>
  <PresentationFormat>Širokoúhlá obrazovka</PresentationFormat>
  <Paragraphs>54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Prezentace_MU_CZ</vt:lpstr>
      <vt:lpstr>Mladší školní věk</vt:lpstr>
      <vt:lpstr>Mladší školní věk</vt:lpstr>
      <vt:lpstr>Mladší školní věk</vt:lpstr>
      <vt:lpstr>Mladší školní věk</vt:lpstr>
      <vt:lpstr>Mladší školní věk</vt:lpstr>
      <vt:lpstr>Mladší školní věk</vt:lpstr>
      <vt:lpstr>Mladší školní věk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Janošková</dc:creator>
  <cp:lastModifiedBy>Hana Janošková</cp:lastModifiedBy>
  <cp:revision>9</cp:revision>
  <cp:lastPrinted>1601-01-01T00:00:00Z</cp:lastPrinted>
  <dcterms:created xsi:type="dcterms:W3CDTF">2021-11-16T17:54:52Z</dcterms:created>
  <dcterms:modified xsi:type="dcterms:W3CDTF">2022-11-25T10:42:10Z</dcterms:modified>
</cp:coreProperties>
</file>