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64" r:id="rId4"/>
    <p:sldId id="265" r:id="rId5"/>
    <p:sldId id="266" r:id="rId6"/>
    <p:sldId id="259" r:id="rId7"/>
    <p:sldId id="267" r:id="rId8"/>
    <p:sldId id="269" r:id="rId9"/>
    <p:sldId id="268" r:id="rId10"/>
    <p:sldId id="260" r:id="rId11"/>
    <p:sldId id="270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300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58" d="100"/>
          <a:sy n="58" d="100"/>
        </p:scale>
        <p:origin x="480" y="6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A9039D6B-799E-F449-83E9-C13BAA09A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DD6941B3-7740-5745-9EAD-9C3115979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6CF9942-BE26-4A4C-A2D8-ABA21EDF5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883B3136-B228-D44A-AB43-48B383AAA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PED slide">
    <p:bg>
      <p:bgPr>
        <a:solidFill>
          <a:srgbClr val="FF7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D544807-CCC8-C147-BC84-731878E3F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B69AC62-8722-274E-BC02-F54E66A102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8614ED3-CCC3-4849-B628-61C3AB8D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672C6AD4-B64D-9447-94F1-173288638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3" name="Obrázek 8">
            <a:extLst>
              <a:ext uri="{FF2B5EF4-FFF2-40B4-BE49-F238E27FC236}">
                <a16:creationId xmlns:a16="http://schemas.microsoft.com/office/drawing/2014/main" id="{BD079056-37C1-BB41-A10B-5467FD100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81F1F6BC-132D-3746-8DEA-8E0070523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21663280-9DA9-6D46-9A85-58C09D41A6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4789C4D8-85B1-0E4B-80EB-3DD1C97BF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ymkh.cz/" TargetMode="External"/><Relationship Id="rId2" Type="http://schemas.openxmlformats.org/officeDocument/2006/relationships/hyperlink" Target="http://www.zis.naskok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.idnes.cz/08/111/gal/BAR26dc8e_42_20135921.jpg" TargetMode="External"/><Relationship Id="rId5" Type="http://schemas.openxmlformats.org/officeDocument/2006/relationships/hyperlink" Target="http://www.voss.wz.czhttp/www.wearmoi.co.uk/acatalog/3_billys_detail.jpg" TargetMode="External"/><Relationship Id="rId4" Type="http://schemas.openxmlformats.org/officeDocument/2006/relationships/hyperlink" Target="http://www.modernivyuka.cz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C0A4E9-6BC2-4F68-A336-AE31E7270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3999" y="6228000"/>
            <a:ext cx="1219491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altLang="cs-CZ" dirty="0"/>
              <a:t>Hana Janošková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2ADAC50-3F5D-4420-8E31-7A5C35061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pic>
        <p:nvPicPr>
          <p:cNvPr id="4" name="Obrázek 3" descr="Obsah obrázku tráva, exteriér, obloha, osoba&#10;&#10;Popis byl vytvořen automaticky">
            <a:extLst>
              <a:ext uri="{FF2B5EF4-FFF2-40B4-BE49-F238E27FC236}">
                <a16:creationId xmlns:a16="http://schemas.microsoft.com/office/drawing/2014/main" id="{8FAB3E74-FDBC-491F-AFB8-8A55BF3D9E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r="11936"/>
          <a:stretch/>
        </p:blipFill>
        <p:spPr>
          <a:xfrm>
            <a:off x="5978013" y="0"/>
            <a:ext cx="6213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62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419C22-2844-4F77-ABB2-9631570D28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9D3519-F500-457E-BD31-8A763820D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336388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pic>
        <p:nvPicPr>
          <p:cNvPr id="7" name="Zástupný obsah 6" descr="Obsah obrázku postel, interiér, ležící, lůžkoviny&#10;&#10;Popis byl vytvořen automaticky">
            <a:extLst>
              <a:ext uri="{FF2B5EF4-FFF2-40B4-BE49-F238E27FC236}">
                <a16:creationId xmlns:a16="http://schemas.microsoft.com/office/drawing/2014/main" id="{95F5A636-C3C1-4355-A6E2-05DA40875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9"/>
          <a:stretch/>
        </p:blipFill>
        <p:spPr>
          <a:xfrm>
            <a:off x="2547454" y="525250"/>
            <a:ext cx="7097093" cy="4117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2394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A2B443-AD8B-4EE1-8104-4036007346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D06710B-8BBC-401B-800A-4C54ACBE5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27BF0B-44D1-4E09-9E96-3B8B94A1B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9515953" cy="4344815"/>
          </a:xfrm>
        </p:spPr>
        <p:txBody>
          <a:bodyPr/>
          <a:lstStyle/>
          <a:p>
            <a:pPr marL="12700" marR="1544955">
              <a:lnSpc>
                <a:spcPct val="150000"/>
              </a:lnSpc>
            </a:pPr>
            <a:r>
              <a:rPr lang="cs-CZ" sz="1600" spc="-10" dirty="0">
                <a:latin typeface="Tahoma"/>
                <a:cs typeface="Tahoma"/>
              </a:rPr>
              <a:t>Vývojová </a:t>
            </a:r>
            <a:r>
              <a:rPr lang="cs-CZ" sz="1600" spc="-5" dirty="0">
                <a:latin typeface="Tahoma"/>
                <a:cs typeface="Tahoma"/>
              </a:rPr>
              <a:t>psychologie pro </a:t>
            </a:r>
            <a:r>
              <a:rPr lang="cs-CZ" sz="1600" dirty="0">
                <a:latin typeface="Tahoma"/>
                <a:cs typeface="Tahoma"/>
              </a:rPr>
              <a:t>dětské lékaře – </a:t>
            </a:r>
            <a:r>
              <a:rPr lang="cs-CZ" sz="1600" spc="-5" dirty="0" err="1">
                <a:latin typeface="Tahoma"/>
                <a:cs typeface="Tahoma"/>
              </a:rPr>
              <a:t>J.Langmeier</a:t>
            </a:r>
            <a:r>
              <a:rPr lang="cs-CZ" sz="1600" spc="-5" dirty="0">
                <a:latin typeface="Tahoma"/>
                <a:cs typeface="Tahoma"/>
              </a:rPr>
              <a:t>  </a:t>
            </a:r>
            <a:r>
              <a:rPr lang="cs-CZ" sz="1600" spc="-10" dirty="0">
                <a:latin typeface="Tahoma"/>
                <a:cs typeface="Tahoma"/>
              </a:rPr>
              <a:t>Vývojová </a:t>
            </a:r>
            <a:r>
              <a:rPr lang="cs-CZ" sz="1600" spc="-5" dirty="0">
                <a:latin typeface="Tahoma"/>
                <a:cs typeface="Tahoma"/>
              </a:rPr>
              <a:t>psychologie pro učitele </a:t>
            </a:r>
            <a:r>
              <a:rPr lang="cs-CZ" sz="1600" dirty="0">
                <a:latin typeface="Tahoma"/>
                <a:cs typeface="Tahoma"/>
              </a:rPr>
              <a:t>–</a:t>
            </a:r>
            <a:r>
              <a:rPr lang="cs-CZ" sz="1600" spc="80" dirty="0">
                <a:latin typeface="Tahoma"/>
                <a:cs typeface="Tahoma"/>
              </a:rPr>
              <a:t> </a:t>
            </a:r>
            <a:r>
              <a:rPr lang="cs-CZ" sz="1600" spc="-25" dirty="0" err="1">
                <a:latin typeface="Tahoma"/>
                <a:cs typeface="Tahoma"/>
              </a:rPr>
              <a:t>PhDr.E.Krejčíková</a:t>
            </a:r>
            <a:endParaRPr lang="cs-CZ" sz="1600" dirty="0">
              <a:latin typeface="Tahoma"/>
              <a:cs typeface="Tahoma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lang="cs-CZ" sz="1600" spc="-15" dirty="0">
                <a:latin typeface="Tahoma"/>
                <a:cs typeface="Tahoma"/>
              </a:rPr>
              <a:t>Vybrané </a:t>
            </a:r>
            <a:r>
              <a:rPr lang="cs-CZ" sz="1600" spc="-10" dirty="0">
                <a:latin typeface="Tahoma"/>
                <a:cs typeface="Tahoma"/>
              </a:rPr>
              <a:t>problémy </a:t>
            </a:r>
            <a:r>
              <a:rPr lang="cs-CZ" sz="1600" spc="-5" dirty="0">
                <a:latin typeface="Tahoma"/>
                <a:cs typeface="Tahoma"/>
              </a:rPr>
              <a:t>psychologie </a:t>
            </a:r>
            <a:r>
              <a:rPr lang="cs-CZ" sz="1600" spc="-10" dirty="0">
                <a:latin typeface="Tahoma"/>
                <a:cs typeface="Tahoma"/>
              </a:rPr>
              <a:t>zdravotnické </a:t>
            </a:r>
            <a:r>
              <a:rPr lang="cs-CZ" sz="1600" spc="-5" dirty="0">
                <a:latin typeface="Tahoma"/>
                <a:cs typeface="Tahoma"/>
              </a:rPr>
              <a:t>činnosti </a:t>
            </a:r>
            <a:r>
              <a:rPr lang="cs-CZ" sz="1600" dirty="0">
                <a:latin typeface="Tahoma"/>
                <a:cs typeface="Tahoma"/>
              </a:rPr>
              <a:t>– </a:t>
            </a:r>
            <a:r>
              <a:rPr lang="cs-CZ" sz="1600" spc="-5" dirty="0">
                <a:latin typeface="Tahoma"/>
                <a:cs typeface="Tahoma"/>
              </a:rPr>
              <a:t>kolektiv autorů  Speciální psychologie </a:t>
            </a:r>
            <a:r>
              <a:rPr lang="cs-CZ" sz="1600" dirty="0">
                <a:latin typeface="Tahoma"/>
                <a:cs typeface="Tahoma"/>
              </a:rPr>
              <a:t>– </a:t>
            </a:r>
            <a:r>
              <a:rPr lang="cs-CZ" sz="1600" spc="-30" dirty="0" err="1">
                <a:latin typeface="Tahoma"/>
                <a:cs typeface="Tahoma"/>
              </a:rPr>
              <a:t>V.Čechová</a:t>
            </a:r>
            <a:r>
              <a:rPr lang="cs-CZ" sz="1600" spc="-30" dirty="0">
                <a:latin typeface="Tahoma"/>
                <a:cs typeface="Tahoma"/>
              </a:rPr>
              <a:t>, </a:t>
            </a:r>
            <a:r>
              <a:rPr lang="cs-CZ" sz="1600" spc="-5" dirty="0" err="1">
                <a:latin typeface="Tahoma"/>
                <a:cs typeface="Tahoma"/>
              </a:rPr>
              <a:t>A.Mellanová</a:t>
            </a:r>
            <a:r>
              <a:rPr lang="cs-CZ" sz="1600" spc="-5" dirty="0">
                <a:latin typeface="Tahoma"/>
                <a:cs typeface="Tahoma"/>
              </a:rPr>
              <a:t>, </a:t>
            </a:r>
            <a:r>
              <a:rPr lang="cs-CZ" sz="1600" spc="-10" dirty="0" err="1">
                <a:latin typeface="Tahoma"/>
                <a:cs typeface="Tahoma"/>
              </a:rPr>
              <a:t>M.Rozsypalová</a:t>
            </a:r>
            <a:r>
              <a:rPr lang="cs-CZ" sz="1600" spc="-10" dirty="0">
                <a:latin typeface="Tahoma"/>
                <a:cs typeface="Tahoma"/>
              </a:rPr>
              <a:t>  Vývojová </a:t>
            </a:r>
            <a:r>
              <a:rPr lang="cs-CZ" sz="1600" spc="-5" dirty="0">
                <a:latin typeface="Tahoma"/>
                <a:cs typeface="Tahoma"/>
              </a:rPr>
              <a:t>psychologie </a:t>
            </a:r>
            <a:r>
              <a:rPr lang="cs-CZ" sz="1600" dirty="0">
                <a:latin typeface="Tahoma"/>
                <a:cs typeface="Tahoma"/>
              </a:rPr>
              <a:t>– </a:t>
            </a:r>
            <a:r>
              <a:rPr lang="cs-CZ" sz="1600" spc="-20" dirty="0">
                <a:latin typeface="Tahoma"/>
                <a:cs typeface="Tahoma"/>
              </a:rPr>
              <a:t>D. Trpišovská, </a:t>
            </a:r>
            <a:r>
              <a:rPr lang="cs-CZ" sz="1600" spc="-120" dirty="0">
                <a:latin typeface="Tahoma"/>
                <a:cs typeface="Tahoma"/>
              </a:rPr>
              <a:t>V.</a:t>
            </a:r>
            <a:r>
              <a:rPr lang="cs-CZ" sz="1600" spc="90" dirty="0">
                <a:latin typeface="Tahoma"/>
                <a:cs typeface="Tahoma"/>
              </a:rPr>
              <a:t> </a:t>
            </a:r>
            <a:r>
              <a:rPr lang="cs-CZ" sz="1600" spc="-10" dirty="0">
                <a:latin typeface="Tahoma"/>
                <a:cs typeface="Tahoma"/>
              </a:rPr>
              <a:t>Heřmanová</a:t>
            </a:r>
            <a:endParaRPr lang="cs-CZ" sz="1600" dirty="0">
              <a:latin typeface="Tahoma"/>
              <a:cs typeface="Tahoma"/>
            </a:endParaRPr>
          </a:p>
          <a:p>
            <a:pPr marL="12700">
              <a:lnSpc>
                <a:spcPct val="150000"/>
              </a:lnSpc>
              <a:spcBef>
                <a:spcPts val="195"/>
              </a:spcBef>
            </a:pPr>
            <a:r>
              <a:rPr lang="cs-CZ" sz="1600" spc="-5" dirty="0">
                <a:latin typeface="Trebuchet MS"/>
                <a:cs typeface="Trebuchet MS"/>
              </a:rPr>
              <a:t>Cesta </a:t>
            </a:r>
            <a:r>
              <a:rPr lang="cs-CZ" sz="1600" dirty="0">
                <a:latin typeface="Trebuchet MS"/>
                <a:cs typeface="Trebuchet MS"/>
              </a:rPr>
              <a:t>životem –</a:t>
            </a:r>
            <a:r>
              <a:rPr lang="cs-CZ" sz="1600" spc="-50" dirty="0">
                <a:latin typeface="Trebuchet MS"/>
                <a:cs typeface="Trebuchet MS"/>
              </a:rPr>
              <a:t> </a:t>
            </a:r>
            <a:r>
              <a:rPr lang="cs-CZ" sz="1600" spc="-60" dirty="0" err="1">
                <a:latin typeface="Trebuchet MS"/>
                <a:cs typeface="Trebuchet MS"/>
              </a:rPr>
              <a:t>P.Říčan</a:t>
            </a:r>
            <a:endParaRPr lang="cs-CZ" sz="1600" dirty="0">
              <a:latin typeface="Trebuchet MS"/>
              <a:cs typeface="Trebuchet MS"/>
            </a:endParaRPr>
          </a:p>
          <a:p>
            <a:pPr marL="12700" marR="4441190">
              <a:lnSpc>
                <a:spcPct val="150000"/>
              </a:lnSpc>
            </a:pPr>
            <a:r>
              <a:rPr lang="cs-CZ" sz="1600" u="heavy" spc="-2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2"/>
              </a:rPr>
              <a:t>www.zis.naskok.cz </a:t>
            </a:r>
            <a:r>
              <a:rPr lang="cs-CZ" sz="1600" spc="-20" dirty="0">
                <a:solidFill>
                  <a:srgbClr val="CCCCFF"/>
                </a:solidFill>
                <a:latin typeface="Trebuchet MS"/>
                <a:cs typeface="Trebuchet MS"/>
              </a:rPr>
              <a:t> </a:t>
            </a:r>
          </a:p>
          <a:p>
            <a:pPr marL="12700" marR="4441190">
              <a:lnSpc>
                <a:spcPct val="150000"/>
              </a:lnSpc>
            </a:pPr>
            <a:r>
              <a:rPr lang="cs-CZ" sz="1600" u="heavy" spc="-2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3"/>
              </a:rPr>
              <a:t>www.gymkh.cz </a:t>
            </a:r>
            <a:r>
              <a:rPr lang="cs-CZ" sz="1600" spc="-25" dirty="0">
                <a:solidFill>
                  <a:srgbClr val="CCCCFF"/>
                </a:solidFill>
                <a:latin typeface="Trebuchet MS"/>
                <a:cs typeface="Trebuchet MS"/>
              </a:rPr>
              <a:t> </a:t>
            </a:r>
          </a:p>
          <a:p>
            <a:pPr marL="12700" marR="4441190">
              <a:lnSpc>
                <a:spcPct val="150000"/>
              </a:lnSpc>
            </a:pPr>
            <a:r>
              <a:rPr lang="cs-CZ" sz="1600" u="heavy" spc="-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ww</a:t>
            </a:r>
            <a:r>
              <a:rPr lang="cs-CZ" sz="1600" u="heavy" spc="-22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w</a:t>
            </a:r>
            <a:r>
              <a:rPr lang="cs-CZ" sz="1600" u="heavy" spc="-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.modern</a:t>
            </a:r>
            <a:r>
              <a:rPr lang="cs-CZ" sz="1600" u="heavy" spc="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i</a:t>
            </a:r>
            <a:r>
              <a:rPr lang="cs-CZ" sz="1600" u="heavy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vyu</a:t>
            </a:r>
            <a:r>
              <a:rPr lang="cs-CZ" sz="1600" u="heavy" spc="-1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k</a:t>
            </a:r>
            <a:r>
              <a:rPr lang="cs-CZ" sz="1600" u="heavy" spc="-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4"/>
              </a:rPr>
              <a:t>a.cz </a:t>
            </a:r>
            <a:r>
              <a:rPr lang="cs-CZ" sz="1600" spc="-5" dirty="0">
                <a:solidFill>
                  <a:srgbClr val="CCCCFF"/>
                </a:solidFill>
                <a:latin typeface="Trebuchet MS"/>
                <a:cs typeface="Trebuchet MS"/>
              </a:rPr>
              <a:t> </a:t>
            </a:r>
          </a:p>
          <a:p>
            <a:pPr marL="12700" marR="760730">
              <a:lnSpc>
                <a:spcPct val="150000"/>
              </a:lnSpc>
              <a:spcBef>
                <a:spcPts val="100"/>
              </a:spcBef>
            </a:pPr>
            <a:r>
              <a:rPr lang="cs-CZ" sz="1600" u="heavy" spc="-20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rebuchet MS"/>
                <a:cs typeface="Trebuchet MS"/>
                <a:hlinkClick r:id="rId5"/>
              </a:rPr>
              <a:t>www.voss.wz.cz</a:t>
            </a:r>
          </a:p>
          <a:p>
            <a:pPr marL="12700" marR="760730">
              <a:lnSpc>
                <a:spcPct val="150000"/>
              </a:lnSpc>
              <a:spcBef>
                <a:spcPts val="100"/>
              </a:spcBef>
            </a:pPr>
            <a:r>
              <a:rPr lang="cs-CZ" sz="1600" u="heavy" spc="-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ahoma"/>
                <a:cs typeface="Tahoma"/>
                <a:hlinkClick r:id="rId5"/>
              </a:rPr>
              <a:t>http://www.wearmoi.co.uk/acatalog/3_billys_detail.jpg</a:t>
            </a:r>
            <a:endParaRPr lang="cs-CZ" sz="1600" u="heavy" spc="-5" dirty="0">
              <a:solidFill>
                <a:srgbClr val="CCCCFF"/>
              </a:solidFill>
              <a:uFill>
                <a:solidFill>
                  <a:srgbClr val="CCCCFF"/>
                </a:solidFill>
              </a:uFill>
              <a:latin typeface="Tahoma"/>
              <a:cs typeface="Tahoma"/>
            </a:endParaRPr>
          </a:p>
          <a:p>
            <a:pPr marL="12700" marR="1407160">
              <a:lnSpc>
                <a:spcPct val="150000"/>
              </a:lnSpc>
            </a:pPr>
            <a:r>
              <a:rPr lang="cs-CZ" sz="1600" u="heavy" spc="-5" dirty="0">
                <a:solidFill>
                  <a:srgbClr val="CCCCFF"/>
                </a:solidFill>
                <a:uFill>
                  <a:solidFill>
                    <a:srgbClr val="CCCCFF"/>
                  </a:solidFill>
                </a:uFill>
                <a:latin typeface="Tahoma"/>
                <a:cs typeface="Tahoma"/>
                <a:hlinkClick r:id="rId6"/>
              </a:rPr>
              <a:t>http://i.idnes.cz/08/111/gal/BAR26dc8e_42_20135921.jpg</a:t>
            </a:r>
            <a:endParaRPr lang="cs-CZ" sz="1600" u="heavy" spc="-5" dirty="0">
              <a:solidFill>
                <a:srgbClr val="CCCCFF"/>
              </a:solidFill>
              <a:uFill>
                <a:solidFill>
                  <a:srgbClr val="CCCCFF"/>
                </a:solidFill>
              </a:u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19913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97FE70-5C6E-43FF-8134-1C4FCB7684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2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A20145-566C-49EC-BF6A-0D01EEFB3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01CF2A80-CB58-49C5-A6E0-92ECC75C6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376000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600" dirty="0"/>
              <a:t>Motorický vývoj dochází ke zvyšování výkonnosti všech orgánů a svalové koordinace. Obratnost a pohyblivost má velkou společenskou hodnotu. 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Přechod k abstraktnímu myšlení.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Převládá logická </a:t>
            </a:r>
            <a:r>
              <a:rPr lang="cs-CZ" sz="1600"/>
              <a:t>paměť nad </a:t>
            </a:r>
            <a:r>
              <a:rPr lang="cs-CZ" sz="1600" dirty="0"/>
              <a:t>mech.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Potřeba stimulace a učení. 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Potřeba sociálního kontaktu. 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Potřeba být někým akceptován.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Specifickým znakem je potřeba identifikace se skupinou dětí stejného pohlaví.</a:t>
            </a: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0491F984-D625-431A-B0A2-232D92FD746A}"/>
              </a:ext>
            </a:extLst>
          </p:cNvPr>
          <p:cNvSpPr txBox="1">
            <a:spLocks/>
          </p:cNvSpPr>
          <p:nvPr/>
        </p:nvSpPr>
        <p:spPr>
          <a:xfrm>
            <a:off x="666000" y="1668170"/>
            <a:ext cx="5246518" cy="6984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4000"/>
              </a:lnSpc>
              <a:spcAft>
                <a:spcPts val="600"/>
              </a:spcAft>
            </a:pPr>
            <a:endParaRPr lang="cs-CZ" sz="2200" kern="0" dirty="0"/>
          </a:p>
        </p:txBody>
      </p:sp>
      <p:pic>
        <p:nvPicPr>
          <p:cNvPr id="6" name="Zástupný obsah 5" descr="Obsah obrázku tráva, exteriér, osoba, dítě&#10;&#10;Popis byl vytvořen automaticky">
            <a:extLst>
              <a:ext uri="{FF2B5EF4-FFF2-40B4-BE49-F238E27FC236}">
                <a16:creationId xmlns:a16="http://schemas.microsoft.com/office/drawing/2014/main" id="{EC45E4EA-468D-4BAB-8FAF-4BDC40F219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8766" b="2809"/>
          <a:stretch/>
        </p:blipFill>
        <p:spPr>
          <a:xfrm>
            <a:off x="6560794" y="1123293"/>
            <a:ext cx="5246519" cy="4611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83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21325D-2A33-4259-A64F-A917767475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9E02D3E-55B9-4019-B05F-AAED85294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F6C19A-BF7F-41C5-976F-D56A49217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985600" cy="4139998"/>
          </a:xfrm>
        </p:spPr>
        <p:txBody>
          <a:bodyPr/>
          <a:lstStyle/>
          <a:p>
            <a:pPr marL="72000" indent="0">
              <a:lnSpc>
                <a:spcPct val="150000"/>
              </a:lnSpc>
              <a:buNone/>
            </a:pPr>
            <a:r>
              <a:rPr lang="cs-CZ" sz="1600" b="1" dirty="0"/>
              <a:t>Dvě fáze: </a:t>
            </a:r>
          </a:p>
          <a:p>
            <a:pPr>
              <a:lnSpc>
                <a:spcPct val="150000"/>
              </a:lnSpc>
            </a:pPr>
            <a:r>
              <a:rPr lang="cs-CZ" sz="1600" dirty="0" err="1"/>
              <a:t>prepubescence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/>
              <a:t>vlastní pubescence</a:t>
            </a:r>
          </a:p>
          <a:p>
            <a:pPr>
              <a:lnSpc>
                <a:spcPct val="150000"/>
              </a:lnSpc>
            </a:pPr>
            <a:endParaRPr lang="cs-CZ" sz="1600" dirty="0"/>
          </a:p>
          <a:p>
            <a:pPr marL="12700" marR="5080">
              <a:lnSpc>
                <a:spcPct val="150000"/>
              </a:lnSpc>
            </a:pPr>
            <a:r>
              <a:rPr lang="cs-CZ" sz="1600" spc="-75" dirty="0">
                <a:cs typeface="Tahoma"/>
              </a:rPr>
              <a:t>Toto </a:t>
            </a:r>
            <a:r>
              <a:rPr lang="cs-CZ" sz="1600" spc="-5" dirty="0">
                <a:cs typeface="Tahoma"/>
              </a:rPr>
              <a:t>období je </a:t>
            </a:r>
            <a:r>
              <a:rPr lang="cs-CZ" sz="1600" spc="-10" dirty="0">
                <a:cs typeface="Tahoma"/>
              </a:rPr>
              <a:t>také </a:t>
            </a:r>
            <a:r>
              <a:rPr lang="cs-CZ" sz="1600" spc="-5" dirty="0">
                <a:cs typeface="Tahoma"/>
              </a:rPr>
              <a:t>označováno </a:t>
            </a:r>
            <a:r>
              <a:rPr lang="cs-CZ" sz="1600" spc="-10" dirty="0">
                <a:cs typeface="Tahoma"/>
              </a:rPr>
              <a:t>jako </a:t>
            </a:r>
            <a:r>
              <a:rPr lang="cs-CZ" sz="1600" spc="-5" dirty="0">
                <a:cs typeface="Tahoma"/>
              </a:rPr>
              <a:t>první  </a:t>
            </a:r>
            <a:r>
              <a:rPr lang="cs-CZ" sz="1600" spc="-10" dirty="0">
                <a:cs typeface="Tahoma"/>
              </a:rPr>
              <a:t>fáze dospívání, pro kterou </a:t>
            </a:r>
            <a:r>
              <a:rPr lang="cs-CZ" sz="1600" spc="-5" dirty="0">
                <a:cs typeface="Tahoma"/>
              </a:rPr>
              <a:t>je </a:t>
            </a:r>
            <a:r>
              <a:rPr lang="cs-CZ" sz="1600" spc="-10" dirty="0">
                <a:cs typeface="Tahoma"/>
              </a:rPr>
              <a:t>charakteristické  </a:t>
            </a:r>
            <a:r>
              <a:rPr lang="cs-CZ" sz="1600" spc="-5" dirty="0">
                <a:cs typeface="Tahoma"/>
              </a:rPr>
              <a:t>dozrávání </a:t>
            </a:r>
            <a:r>
              <a:rPr lang="cs-CZ" sz="1600" spc="-10" dirty="0">
                <a:cs typeface="Tahoma"/>
              </a:rPr>
              <a:t>reprodukčního</a:t>
            </a:r>
            <a:r>
              <a:rPr lang="cs-CZ" sz="1600" spc="30" dirty="0">
                <a:cs typeface="Tahoma"/>
              </a:rPr>
              <a:t> </a:t>
            </a:r>
            <a:r>
              <a:rPr lang="cs-CZ" sz="1600" spc="-5" dirty="0">
                <a:cs typeface="Tahoma"/>
              </a:rPr>
              <a:t>systému.</a:t>
            </a:r>
          </a:p>
          <a:p>
            <a:pPr marL="12700" marR="5080">
              <a:lnSpc>
                <a:spcPct val="150000"/>
              </a:lnSpc>
            </a:pPr>
            <a:r>
              <a:rPr lang="cs-CZ" sz="1600" b="1" spc="-5" dirty="0">
                <a:cs typeface="Tahoma"/>
              </a:rPr>
              <a:t>období od 11 – 12 do 15</a:t>
            </a:r>
            <a:r>
              <a:rPr lang="cs-CZ" sz="1600" b="1" spc="40" dirty="0">
                <a:cs typeface="Tahoma"/>
              </a:rPr>
              <a:t> </a:t>
            </a:r>
            <a:r>
              <a:rPr lang="cs-CZ" sz="1600" b="1" spc="-5" dirty="0">
                <a:cs typeface="Tahoma"/>
              </a:rPr>
              <a:t>let</a:t>
            </a:r>
            <a:endParaRPr lang="cs-CZ" sz="1600" b="1" dirty="0">
              <a:cs typeface="Tahoma"/>
            </a:endParaRPr>
          </a:p>
          <a:p>
            <a:pPr>
              <a:lnSpc>
                <a:spcPct val="150000"/>
              </a:lnSpc>
            </a:pPr>
            <a:endParaRPr lang="cs-CZ" sz="1600" dirty="0"/>
          </a:p>
          <a:p>
            <a:pPr marL="72000" indent="0">
              <a:lnSpc>
                <a:spcPct val="150000"/>
              </a:lnSpc>
              <a:buNone/>
            </a:pPr>
            <a:endParaRPr lang="cs-CZ" sz="1600" dirty="0"/>
          </a:p>
        </p:txBody>
      </p:sp>
      <p:pic>
        <p:nvPicPr>
          <p:cNvPr id="6" name="Obrázek 5" descr="Obsah obrázku patro, interiér, osoba&#10;&#10;Popis byl vytvořen automaticky">
            <a:extLst>
              <a:ext uri="{FF2B5EF4-FFF2-40B4-BE49-F238E27FC236}">
                <a16:creationId xmlns:a16="http://schemas.microsoft.com/office/drawing/2014/main" id="{B3F3E8AD-C572-4E53-AEBA-3900CD735D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46" y="640198"/>
            <a:ext cx="3717529" cy="495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490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D6A6E6-9415-4BB6-913E-0635BCBA93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221F53-ACBB-4819-B19A-0CE0221A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25CEDF8-0510-4F7D-8DEC-ED63E43A9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943953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600" dirty="0"/>
              <a:t>nápadně rychlý růst, nastupuje dříve u  děvčat, chlapci rostou později, ale déle a  jsou v dospělosti vyšší – tzv. sekulární akcelerace 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kosti sílí a rozšiřují se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částečné narušení pohybové koordinace,  klátivá chůze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neohrabanost a zvýšená unavitelnost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roste objem svalů, u chlapců fyzická síla</a:t>
            </a:r>
          </a:p>
          <a:p>
            <a:pPr algn="just">
              <a:lnSpc>
                <a:spcPct val="150000"/>
              </a:lnSpc>
            </a:pPr>
            <a:r>
              <a:rPr lang="cs-CZ" sz="1600" dirty="0"/>
              <a:t>zvětšuje se kapacita mozku, srdce a plic</a:t>
            </a:r>
          </a:p>
          <a:p>
            <a:pPr algn="just">
              <a:lnSpc>
                <a:spcPct val="150000"/>
              </a:lnSpc>
            </a:pPr>
            <a:endParaRPr lang="cs-CZ" sz="1600" dirty="0"/>
          </a:p>
        </p:txBody>
      </p:sp>
      <p:pic>
        <p:nvPicPr>
          <p:cNvPr id="8" name="Obrázek 7" descr="Obsah obrázku strom, exteriér, osoba&#10;&#10;Popis byl vytvořen automaticky">
            <a:extLst>
              <a:ext uri="{FF2B5EF4-FFF2-40B4-BE49-F238E27FC236}">
                <a16:creationId xmlns:a16="http://schemas.microsoft.com/office/drawing/2014/main" id="{635616F3-4C8B-4936-A03E-149CDFB997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/>
          <a:stretch/>
        </p:blipFill>
        <p:spPr>
          <a:xfrm>
            <a:off x="6528047" y="1478705"/>
            <a:ext cx="4943953" cy="4200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161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786C81-51FC-42B4-8CC8-9DB44BE44B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3756AB-1DF2-425F-ABEE-7FAE87CE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D26D2C-EC4C-4B33-8DF5-ECC5FFFB5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793033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600" dirty="0"/>
              <a:t>Sebehodnocení ke konci st. </a:t>
            </a:r>
            <a:r>
              <a:rPr lang="cs-CZ" sz="1600" dirty="0" err="1"/>
              <a:t>šk</a:t>
            </a:r>
            <a:r>
              <a:rPr lang="cs-CZ" sz="1600" dirty="0"/>
              <a:t>. věku se   stává stabilnějším. Dítě zatím často hodnotí sebe sama na základě aktuálních úspěchů. Identita je utvářena názory, postoji a hodnocením ostatních. Jako dané přijímá tvrzení od těch, kteří pro něj představují autoritu. </a:t>
            </a:r>
          </a:p>
          <a:p>
            <a:pPr marL="72000" indent="0" algn="just">
              <a:lnSpc>
                <a:spcPct val="150000"/>
              </a:lnSpc>
              <a:buNone/>
            </a:pPr>
            <a:endParaRPr lang="cs-CZ" sz="1600" dirty="0"/>
          </a:p>
        </p:txBody>
      </p:sp>
      <p:pic>
        <p:nvPicPr>
          <p:cNvPr id="7" name="Obrázek 6" descr="Obsah obrázku osoba, exteriér, kámen&#10;&#10;Popis byl vytvořen automaticky">
            <a:extLst>
              <a:ext uri="{FF2B5EF4-FFF2-40B4-BE49-F238E27FC236}">
                <a16:creationId xmlns:a16="http://schemas.microsoft.com/office/drawing/2014/main" id="{980DC463-1C20-4397-89F8-1681B8DF0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02" y="717160"/>
            <a:ext cx="3261675" cy="244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 descr="Obsah obrázku exteriér, země, osoba, ležící&#10;&#10;Popis byl vytvořen automaticky">
            <a:extLst>
              <a:ext uri="{FF2B5EF4-FFF2-40B4-BE49-F238E27FC236}">
                <a16:creationId xmlns:a16="http://schemas.microsoft.com/office/drawing/2014/main" id="{11166768-B9B0-44B6-AD78-EEEBBD0D0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96" y="2799000"/>
            <a:ext cx="25717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3195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786C81-51FC-42B4-8CC8-9DB44BE44B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3756AB-1DF2-425F-ABEE-7FAE87CE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D26D2C-EC4C-4B33-8DF5-ECC5FFFB5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671152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600" dirty="0"/>
              <a:t>Socializace</a:t>
            </a:r>
          </a:p>
          <a:p>
            <a:pPr marL="72000" indent="0" algn="just">
              <a:lnSpc>
                <a:spcPct val="150000"/>
              </a:lnSpc>
              <a:buNone/>
            </a:pPr>
            <a:r>
              <a:rPr lang="cs-CZ" sz="1600" dirty="0"/>
              <a:t>Začínají se projevovat rozdíly ve skupinách složených na základě pohlavního rozlišení – dívčí a chlapecké skupiny se liší v zaměření, velikosti a hierarchii i typem převažujících vztahů. </a:t>
            </a:r>
          </a:p>
          <a:p>
            <a:pPr marL="72000" indent="0" algn="just">
              <a:lnSpc>
                <a:spcPct val="150000"/>
              </a:lnSpc>
              <a:buNone/>
            </a:pPr>
            <a:endParaRPr lang="cs-CZ" sz="1600" dirty="0"/>
          </a:p>
        </p:txBody>
      </p:sp>
      <p:pic>
        <p:nvPicPr>
          <p:cNvPr id="7" name="Zástupný obsah 5" descr="Obsah obrázku interiér, jídlo, lednička, položky&#10;&#10;Popis byl vytvořen automaticky">
            <a:extLst>
              <a:ext uri="{FF2B5EF4-FFF2-40B4-BE49-F238E27FC236}">
                <a16:creationId xmlns:a16="http://schemas.microsoft.com/office/drawing/2014/main" id="{4C61DD09-BABC-418A-AB0F-C9A18E4E3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18180" r="21999" b="12104"/>
          <a:stretch/>
        </p:blipFill>
        <p:spPr>
          <a:xfrm rot="5400000">
            <a:off x="5811109" y="1289696"/>
            <a:ext cx="5242134" cy="384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246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786C81-51FC-42B4-8CC8-9DB44BE44B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3756AB-1DF2-425F-ABEE-7FAE87CE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D26D2C-EC4C-4B33-8DF5-ECC5FFFB5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33404"/>
            <a:ext cx="5165895" cy="413999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600" dirty="0"/>
              <a:t>Poprvé se děti dostávají do skupiny, která je schopná jednat jako celek. Začínají se objevovat i interakce </a:t>
            </a:r>
            <a:r>
              <a:rPr lang="cs-CZ" sz="1600" dirty="0" err="1"/>
              <a:t>meziskupinového</a:t>
            </a:r>
            <a:r>
              <a:rPr lang="cs-CZ" sz="1600" dirty="0"/>
              <a:t> charakteru – společný nepřítel. </a:t>
            </a:r>
          </a:p>
          <a:p>
            <a:pPr algn="just">
              <a:lnSpc>
                <a:spcPct val="150000"/>
              </a:lnSpc>
            </a:pPr>
            <a:endParaRPr lang="cs-CZ" sz="1600" dirty="0"/>
          </a:p>
        </p:txBody>
      </p:sp>
      <p:pic>
        <p:nvPicPr>
          <p:cNvPr id="7" name="Obrázek 6" descr="Obsah obrázku osoba, interiér&#10;&#10;Popis byl vytvořen automaticky">
            <a:extLst>
              <a:ext uri="{FF2B5EF4-FFF2-40B4-BE49-F238E27FC236}">
                <a16:creationId xmlns:a16="http://schemas.microsoft.com/office/drawing/2014/main" id="{A1C0D3E0-2071-4158-A2B6-803283B02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54" y="945788"/>
            <a:ext cx="3442158" cy="4589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421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4F4B1B-6C0D-4458-AAB7-4214E04413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7DC363-5C37-4A74-9D63-D4D475E1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Starší školní věk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6BE543D-EB9B-4D3E-AB09-9B1927AA4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630711" cy="4139998"/>
          </a:xfrm>
        </p:spPr>
        <p:txBody>
          <a:bodyPr/>
          <a:lstStyle/>
          <a:p>
            <a:pPr marL="72000" indent="0">
              <a:lnSpc>
                <a:spcPct val="150000"/>
              </a:lnSpc>
              <a:buNone/>
            </a:pPr>
            <a:r>
              <a:rPr lang="cs-CZ" sz="1600" b="1" dirty="0"/>
              <a:t>Emocionální změny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vnitřní nejistota a napětí tzv. vulkanismus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pocity méněcennosti, nevyvážené reakce, hlučnost, předvádění se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fyzický vzhled – každá odchylka od běžné normy bývá těžce prožívána (více u děvčat)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emoční labilita, zhoršené sebeovládání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nestálost a nepředvídatelnost reakcí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prostořekost, konflikty, uzavřenost, vztahovačnost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únik do světa představ a fantazie, denní snění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výkyvy školního prospěchu</a:t>
            </a:r>
          </a:p>
          <a:p>
            <a:pPr marL="72000" indent="0">
              <a:lnSpc>
                <a:spcPct val="150000"/>
              </a:lnSpc>
              <a:buNone/>
            </a:pPr>
            <a:endParaRPr lang="cs-CZ" sz="1600" dirty="0"/>
          </a:p>
        </p:txBody>
      </p:sp>
      <p:pic>
        <p:nvPicPr>
          <p:cNvPr id="6" name="Obrázek 5" descr="Obsah obrázku osoba, exteriér, pózování&#10;&#10;Popis byl vytvořen automaticky">
            <a:extLst>
              <a:ext uri="{FF2B5EF4-FFF2-40B4-BE49-F238E27FC236}">
                <a16:creationId xmlns:a16="http://schemas.microsoft.com/office/drawing/2014/main" id="{398BC4BF-6DEE-46C5-B226-B33586FF6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85" y="2114200"/>
            <a:ext cx="1783786" cy="317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7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9196AC-FE8B-4F5C-9D7E-05728F88F9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7032FB-DEDC-4675-8A2E-B51D0A78C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Video – emocionální projevy</a:t>
            </a:r>
          </a:p>
        </p:txBody>
      </p:sp>
      <p:pic>
        <p:nvPicPr>
          <p:cNvPr id="6" name="AB_Rano (1)">
            <a:hlinkClick r:id="" action="ppaction://media"/>
            <a:extLst>
              <a:ext uri="{FF2B5EF4-FFF2-40B4-BE49-F238E27FC236}">
                <a16:creationId xmlns:a16="http://schemas.microsoft.com/office/drawing/2014/main" id="{7963AA0E-3D07-4FAF-A2F4-F4B30DC934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9272" y="1652492"/>
            <a:ext cx="8133456" cy="4575508"/>
          </a:xfrm>
        </p:spPr>
      </p:pic>
    </p:spTree>
    <p:extLst>
      <p:ext uri="{BB962C8B-B14F-4D97-AF65-F5344CB8AC3E}">
        <p14:creationId xmlns:p14="http://schemas.microsoft.com/office/powerpoint/2010/main" val="296664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ed-prezentace-16-9-cz-v11.potx" id="{BF980F82-0351-4C4C-85E7-AC1CF4DBE477}" vid="{193BAAB5-9875-4D70-AE35-2537A0D5A48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</TotalTime>
  <Words>470</Words>
  <Application>Microsoft Office PowerPoint</Application>
  <PresentationFormat>Širokoúhlá obrazovka</PresentationFormat>
  <Paragraphs>63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Tahoma</vt:lpstr>
      <vt:lpstr>Trebuchet MS</vt:lpstr>
      <vt:lpstr>Wingdings</vt:lpstr>
      <vt:lpstr>Prezentace_MU_CZ</vt:lpstr>
      <vt:lpstr>Starší školní věk</vt:lpstr>
      <vt:lpstr>Starší školní věk</vt:lpstr>
      <vt:lpstr>Starší školní věk</vt:lpstr>
      <vt:lpstr>Starší školní věk</vt:lpstr>
      <vt:lpstr>Starší školní věk</vt:lpstr>
      <vt:lpstr>Starší školní věk</vt:lpstr>
      <vt:lpstr>Starší školní věk</vt:lpstr>
      <vt:lpstr>Starší školní věk</vt:lpstr>
      <vt:lpstr>Video – emocionální projevy</vt:lpstr>
      <vt:lpstr>Děkuji za pozornost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Hana Janošková</dc:creator>
  <cp:lastModifiedBy>Hana Janošková</cp:lastModifiedBy>
  <cp:revision>7</cp:revision>
  <cp:lastPrinted>1601-01-01T00:00:00Z</cp:lastPrinted>
  <dcterms:created xsi:type="dcterms:W3CDTF">2021-11-16T17:54:52Z</dcterms:created>
  <dcterms:modified xsi:type="dcterms:W3CDTF">2022-10-31T15:47:16Z</dcterms:modified>
</cp:coreProperties>
</file>