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19"/>
  </p:notesMasterIdLst>
  <p:sldIdLst>
    <p:sldId id="265" r:id="rId2"/>
    <p:sldId id="273" r:id="rId3"/>
    <p:sldId id="271" r:id="rId4"/>
    <p:sldId id="272" r:id="rId5"/>
    <p:sldId id="266" r:id="rId6"/>
    <p:sldId id="268" r:id="rId7"/>
    <p:sldId id="267" r:id="rId8"/>
    <p:sldId id="259" r:id="rId9"/>
    <p:sldId id="260" r:id="rId10"/>
    <p:sldId id="261" r:id="rId11"/>
    <p:sldId id="262" r:id="rId12"/>
    <p:sldId id="264" r:id="rId13"/>
    <p:sldId id="274" r:id="rId14"/>
    <p:sldId id="282" r:id="rId15"/>
    <p:sldId id="278" r:id="rId16"/>
    <p:sldId id="279" r:id="rId17"/>
    <p:sldId id="280" r:id="rId18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59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655EF-86CE-41F7-BA27-2832DC3E79D9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04700-C849-44A6-B8AD-E37DE99CBB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64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B04700-C849-44A6-B8AD-E37DE99CBB2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58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069464" y="1290174"/>
            <a:ext cx="5630682" cy="5507054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782" y="588222"/>
            <a:ext cx="7197595" cy="3445299"/>
          </a:xfrm>
        </p:spPr>
        <p:txBody>
          <a:bodyPr anchor="b">
            <a:normAutofit/>
          </a:bodyPr>
          <a:lstStyle>
            <a:lvl1pPr algn="l">
              <a:defRPr sz="4852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782" y="4238932"/>
            <a:ext cx="5793720" cy="2110128"/>
          </a:xfrm>
        </p:spPr>
        <p:txBody>
          <a:bodyPr anchor="t">
            <a:normAutofit/>
          </a:bodyPr>
          <a:lstStyle>
            <a:lvl1pPr marL="0" indent="0" algn="l">
              <a:buNone/>
              <a:defRPr sz="2206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1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3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86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23782" y="588222"/>
            <a:ext cx="9445837" cy="3445298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4200" indent="0">
              <a:buNone/>
              <a:defRPr sz="1764"/>
            </a:lvl2pPr>
            <a:lvl3pPr marL="1008400" indent="0">
              <a:buNone/>
              <a:defRPr sz="1764"/>
            </a:lvl3pPr>
            <a:lvl4pPr marL="1512600" indent="0">
              <a:buNone/>
              <a:defRPr sz="1764"/>
            </a:lvl4pPr>
            <a:lvl5pPr marL="2016801" indent="0">
              <a:buNone/>
              <a:defRPr sz="1764"/>
            </a:lvl5pPr>
            <a:lvl6pPr marL="2521001" indent="0">
              <a:buNone/>
              <a:defRPr sz="1764"/>
            </a:lvl6pPr>
            <a:lvl7pPr marL="3025201" indent="0">
              <a:buNone/>
              <a:defRPr sz="1764"/>
            </a:lvl7pPr>
            <a:lvl8pPr marL="3529401" indent="0">
              <a:buNone/>
              <a:defRPr sz="1764"/>
            </a:lvl8pPr>
            <a:lvl9pPr marL="4033601" indent="0">
              <a:buNone/>
              <a:defRPr sz="1764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91119" y="4238931"/>
            <a:ext cx="8515113" cy="50419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4200" indent="0">
              <a:buFontTx/>
              <a:buNone/>
              <a:defRPr/>
            </a:lvl2pPr>
            <a:lvl3pPr marL="1008400" indent="0">
              <a:buFontTx/>
              <a:buNone/>
              <a:defRPr/>
            </a:lvl3pPr>
            <a:lvl4pPr marL="1512600" indent="0">
              <a:buFontTx/>
              <a:buNone/>
              <a:defRPr/>
            </a:lvl4pPr>
            <a:lvl5pPr marL="2016801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55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588222"/>
            <a:ext cx="9445837" cy="3193203"/>
          </a:xfrm>
        </p:spPr>
        <p:txBody>
          <a:bodyPr anchor="ctr">
            <a:normAutofit/>
          </a:bodyPr>
          <a:lstStyle>
            <a:lvl1pPr algn="l">
              <a:defRPr sz="3088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4537710"/>
            <a:ext cx="7465209" cy="2100792"/>
          </a:xfrm>
        </p:spPr>
        <p:txBody>
          <a:bodyPr anchor="ctr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36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376" y="588222"/>
            <a:ext cx="8022140" cy="3193203"/>
          </a:xfrm>
        </p:spPr>
        <p:txBody>
          <a:bodyPr anchor="ctr">
            <a:normAutofit/>
          </a:bodyPr>
          <a:lstStyle>
            <a:lvl1pPr algn="l">
              <a:defRPr sz="3088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7564" y="3781425"/>
            <a:ext cx="7487329" cy="53220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4200" indent="0">
              <a:buFontTx/>
              <a:buNone/>
              <a:defRPr/>
            </a:lvl2pPr>
            <a:lvl3pPr marL="1008400" indent="0">
              <a:buFontTx/>
              <a:buNone/>
              <a:defRPr/>
            </a:lvl3pPr>
            <a:lvl4pPr marL="1512600" indent="0">
              <a:buFontTx/>
              <a:buNone/>
              <a:defRPr/>
            </a:lvl4pPr>
            <a:lvl5pPr marL="2016801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4743125"/>
            <a:ext cx="7463817" cy="1895377"/>
          </a:xfrm>
        </p:spPr>
        <p:txBody>
          <a:bodyPr anchor="ctr">
            <a:normAutofit/>
          </a:bodyPr>
          <a:lstStyle>
            <a:lvl1pPr marL="0" indent="0" algn="l">
              <a:buNone/>
              <a:defRPr sz="2206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67336" y="783660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00279" y="3053152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 algn="r"/>
            <a:r>
              <a:rPr lang="en-US" sz="8822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127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3781425"/>
            <a:ext cx="7463817" cy="1871855"/>
          </a:xfrm>
        </p:spPr>
        <p:txBody>
          <a:bodyPr anchor="b">
            <a:normAutofit/>
          </a:bodyPr>
          <a:lstStyle>
            <a:lvl1pPr algn="l">
              <a:defRPr sz="3088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5660537"/>
            <a:ext cx="7465209" cy="977964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37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376" y="588222"/>
            <a:ext cx="8022139" cy="3193203"/>
          </a:xfrm>
        </p:spPr>
        <p:txBody>
          <a:bodyPr anchor="ctr">
            <a:normAutofit/>
          </a:bodyPr>
          <a:lstStyle>
            <a:lvl1pPr algn="l">
              <a:defRPr sz="3088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3782" y="4285615"/>
            <a:ext cx="7463817" cy="115776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5462059"/>
            <a:ext cx="7463815" cy="1176443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67336" y="783660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/>
            <a:r>
              <a:rPr lang="en-US" sz="8822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00279" y="3053152"/>
            <a:ext cx="534809" cy="644878"/>
          </a:xfrm>
          <a:prstGeom prst="rect">
            <a:avLst/>
          </a:prstGeom>
        </p:spPr>
        <p:txBody>
          <a:bodyPr vert="horz" lIns="100838" tIns="50419" rIns="100838" bIns="50419" rtlCol="0" anchor="ctr">
            <a:noAutofit/>
          </a:bodyPr>
          <a:lstStyle/>
          <a:p>
            <a:pPr lvl="0" algn="r"/>
            <a:r>
              <a:rPr lang="en-US" sz="8822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9934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588222"/>
            <a:ext cx="8800839" cy="319320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8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3782" y="4332300"/>
            <a:ext cx="7463817" cy="92434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5256650"/>
            <a:ext cx="7463815" cy="1381852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662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</p:spPr>
        <p:txBody>
          <a:bodyPr>
            <a:normAutofit/>
          </a:bodyPr>
          <a:lstStyle>
            <a:lvl1pPr algn="l">
              <a:defRPr sz="308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782" y="588223"/>
            <a:ext cx="7665553" cy="4154903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499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9047" y="588222"/>
            <a:ext cx="2390571" cy="4873837"/>
          </a:xfrm>
        </p:spPr>
        <p:txBody>
          <a:bodyPr vert="eaVert">
            <a:normAutofit/>
          </a:bodyPr>
          <a:lstStyle>
            <a:lvl1pPr>
              <a:defRPr sz="308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3782" y="588222"/>
            <a:ext cx="6841264" cy="605028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91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82" y="588222"/>
            <a:ext cx="7665553" cy="4154903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25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1" y="2184823"/>
            <a:ext cx="7487331" cy="2558298"/>
          </a:xfrm>
        </p:spPr>
        <p:txBody>
          <a:bodyPr anchor="b">
            <a:normAutofit/>
          </a:bodyPr>
          <a:lstStyle>
            <a:lvl1pPr algn="l">
              <a:defRPr sz="3529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4948531"/>
            <a:ext cx="7487329" cy="1689971"/>
          </a:xfrm>
        </p:spPr>
        <p:txBody>
          <a:bodyPr anchor="t">
            <a:normAutofit/>
          </a:bodyPr>
          <a:lstStyle>
            <a:lvl1pPr marL="0" indent="0" algn="l">
              <a:buNone/>
              <a:defRPr sz="1985">
                <a:solidFill>
                  <a:schemeClr val="bg2">
                    <a:lumMod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67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</p:spPr>
        <p:txBody>
          <a:bodyPr>
            <a:normAutofit/>
          </a:bodyPr>
          <a:lstStyle>
            <a:lvl1pPr>
              <a:defRPr sz="352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23782" y="588222"/>
            <a:ext cx="4619267" cy="4154899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452373" y="588222"/>
            <a:ext cx="4617245" cy="4145562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3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</p:spPr>
        <p:txBody>
          <a:bodyPr>
            <a:normAutofit/>
          </a:bodyPr>
          <a:lstStyle>
            <a:lvl1pPr>
              <a:defRPr sz="352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118" y="588222"/>
            <a:ext cx="4346668" cy="672253"/>
          </a:xfrm>
        </p:spPr>
        <p:txBody>
          <a:bodyPr anchor="b">
            <a:noAutofit/>
          </a:bodyPr>
          <a:lstStyle>
            <a:lvl1pPr marL="0" indent="0">
              <a:buNone/>
              <a:defRPr sz="2647" b="0" cap="all">
                <a:solidFill>
                  <a:schemeClr val="tx1"/>
                </a:solidFill>
              </a:defRPr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" y="1260476"/>
            <a:ext cx="4614004" cy="3482646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7672" y="624986"/>
            <a:ext cx="4401849" cy="635489"/>
          </a:xfrm>
        </p:spPr>
        <p:txBody>
          <a:bodyPr anchor="b">
            <a:noAutofit/>
          </a:bodyPr>
          <a:lstStyle>
            <a:lvl1pPr marL="0" indent="0">
              <a:buNone/>
              <a:defRPr sz="2647" b="0" cap="all">
                <a:solidFill>
                  <a:schemeClr val="tx1"/>
                </a:solidFill>
              </a:defRPr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52374" y="1260475"/>
            <a:ext cx="4627147" cy="347330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06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</p:spPr>
        <p:txBody>
          <a:bodyPr>
            <a:normAutofit/>
          </a:bodyPr>
          <a:lstStyle>
            <a:lvl1pPr>
              <a:defRPr sz="352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72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830" y="588222"/>
            <a:ext cx="3742690" cy="1680633"/>
          </a:xfrm>
        </p:spPr>
        <p:txBody>
          <a:bodyPr anchor="b">
            <a:normAutofit/>
          </a:bodyPr>
          <a:lstStyle>
            <a:lvl1pPr algn="l">
              <a:defRPr sz="2206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81" y="588222"/>
            <a:ext cx="5190877" cy="605028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36830" y="2436921"/>
            <a:ext cx="3742690" cy="2306203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1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588" y="1596602"/>
            <a:ext cx="4167032" cy="1260475"/>
          </a:xfrm>
        </p:spPr>
        <p:txBody>
          <a:bodyPr anchor="b">
            <a:normAutofit/>
          </a:bodyPr>
          <a:lstStyle>
            <a:lvl1pPr algn="l">
              <a:defRPr sz="2647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1117" y="1008380"/>
            <a:ext cx="3836917" cy="5293995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4200" indent="0">
              <a:buNone/>
              <a:defRPr sz="1764"/>
            </a:lvl2pPr>
            <a:lvl3pPr marL="1008400" indent="0">
              <a:buNone/>
              <a:defRPr sz="1764"/>
            </a:lvl3pPr>
            <a:lvl4pPr marL="1512600" indent="0">
              <a:buNone/>
              <a:defRPr sz="1764"/>
            </a:lvl4pPr>
            <a:lvl5pPr marL="2016801" indent="0">
              <a:buNone/>
              <a:defRPr sz="1764"/>
            </a:lvl5pPr>
            <a:lvl6pPr marL="2521001" indent="0">
              <a:buNone/>
              <a:defRPr sz="1764"/>
            </a:lvl6pPr>
            <a:lvl7pPr marL="3025201" indent="0">
              <a:buNone/>
              <a:defRPr sz="1764"/>
            </a:lvl7pPr>
            <a:lvl8pPr marL="3529401" indent="0">
              <a:buNone/>
              <a:defRPr sz="1764"/>
            </a:lvl8pPr>
            <a:lvl9pPr marL="4033601" indent="0">
              <a:buNone/>
              <a:defRPr sz="1764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54" y="3025140"/>
            <a:ext cx="4168161" cy="2296866"/>
          </a:xfrm>
        </p:spPr>
        <p:txBody>
          <a:bodyPr anchor="t">
            <a:normAutofit/>
          </a:bodyPr>
          <a:lstStyle>
            <a:lvl1pPr marL="0" indent="0">
              <a:buNone/>
              <a:defRPr sz="1985"/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3782" y="6806565"/>
            <a:ext cx="6796488" cy="4026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24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800984" y="4294953"/>
            <a:ext cx="2889061" cy="2931771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782" y="4957869"/>
            <a:ext cx="7665553" cy="16806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82" y="588223"/>
            <a:ext cx="7665553" cy="415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9259" y="6806569"/>
            <a:ext cx="1403875" cy="4026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3782" y="6806565"/>
            <a:ext cx="6796488" cy="4026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1760" y="6151822"/>
            <a:ext cx="1002105" cy="7387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088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839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</p:sldLayoutIdLst>
  <p:txStyles>
    <p:titleStyle>
      <a:lvl1pPr algn="l" defTabSz="504200" rtl="0" eaLnBrk="1" latinLnBrk="0" hangingPunct="1">
        <a:spcBef>
          <a:spcPct val="0"/>
        </a:spcBef>
        <a:buNone/>
        <a:defRPr sz="352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5125" indent="-315125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6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9325" indent="-315125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3525" indent="-315125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1676" indent="-189075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5876" indent="-189075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3101" indent="-252100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7301" indent="-252100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81501" indent="-252100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5701" indent="-252100" algn="l" defTabSz="504200" rtl="0" eaLnBrk="1" latinLnBrk="0" hangingPunct="1">
        <a:spcBef>
          <a:spcPct val="20000"/>
        </a:spcBef>
        <a:spcAft>
          <a:spcPts val="662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5042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6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Obecné informace o předmětu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42" y="2608579"/>
            <a:ext cx="10022839" cy="33740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Předmět ukončen testem, následně zkouška (podle budoucí situace)</a:t>
            </a:r>
          </a:p>
          <a:p>
            <a:pPr marL="469900" indent="-4572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 studijní literatury: </a:t>
            </a:r>
            <a:r>
              <a:rPr lang="cs-CZ" sz="2800" b="0" i="0" dirty="0">
                <a:solidFill>
                  <a:srgbClr val="0A0A0A"/>
                </a:solidFill>
                <a:effectLst/>
                <a:latin typeface="Open Sans"/>
              </a:rPr>
              <a:t>MACHOVÁ, Jitka. </a:t>
            </a:r>
            <a:r>
              <a:rPr lang="cs-CZ" sz="2800" b="0" i="1" dirty="0">
                <a:solidFill>
                  <a:srgbClr val="0A0A0A"/>
                </a:solidFill>
                <a:effectLst/>
                <a:latin typeface="Open Sans"/>
              </a:rPr>
              <a:t>Biologie člověka pro učitele</a:t>
            </a:r>
            <a:r>
              <a:rPr lang="cs-CZ" sz="2800" b="0" i="0" dirty="0">
                <a:solidFill>
                  <a:srgbClr val="0A0A0A"/>
                </a:solidFill>
                <a:effectLst/>
                <a:latin typeface="Open Sans"/>
              </a:rPr>
              <a:t>. Vyd. 1. V Praze: Karolinum, 2002. 269 s. ISBN 8071848670.</a:t>
            </a:r>
          </a:p>
          <a:p>
            <a:pPr marL="469900" indent="-4572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800" dirty="0">
                <a:solidFill>
                  <a:srgbClr val="0A0A0A"/>
                </a:solidFill>
                <a:latin typeface="Open Sans"/>
                <a:cs typeface="Arial" panose="020B0604020202020204" pitchFamily="34" charset="0"/>
              </a:rPr>
              <a:t>Do ISU budou vložené studijní materiály a nahrané přednášky</a:t>
            </a:r>
            <a:endParaRPr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EA61290B-C6B9-471C-9BD3-5557A00D4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55"/>
    </mc:Choice>
    <mc:Fallback xmlns="">
      <p:transition spd="slow" advTm="17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31" y="1249436"/>
            <a:ext cx="53111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</a:t>
            </a:r>
            <a:r>
              <a:rPr sz="4000" spc="-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DÝCHÁNÍ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31" y="2309875"/>
            <a:ext cx="601154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lr>
                <a:srgbClr val="B80E0F"/>
              </a:buClr>
              <a:buSzPct val="160526"/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ZÁKLONU HLAVY MUSÍŠ </a:t>
            </a:r>
            <a:r>
              <a:rPr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ZKONTROLOVAT,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 RANĚNÝ</a:t>
            </a:r>
            <a:r>
              <a:rPr sz="2000"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DÝCHÁ</a:t>
            </a:r>
            <a:endParaRPr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31" y="3559555"/>
            <a:ext cx="1007300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8600">
              <a:lnSpc>
                <a:spcPct val="100000"/>
              </a:lnSpc>
              <a:spcBef>
                <a:spcPts val="95"/>
              </a:spcBef>
              <a:buClr>
                <a:srgbClr val="B80E0F"/>
              </a:buClr>
              <a:buSzPct val="160526"/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UCHO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PŘILOŽÍŠ BLÍZKO KE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RTŮM A BUDEŠ </a:t>
            </a:r>
            <a:r>
              <a:rPr sz="20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POSLOUCHAT,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 RANĚNÝ </a:t>
            </a:r>
            <a:r>
              <a:rPr sz="200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DÝCHÁ,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TOMU SE JEŠTĚ BUDEŠ </a:t>
            </a:r>
            <a:r>
              <a:rPr sz="2000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DÍVAT, 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 SE RANĚNÉMU HÝBE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HRUDNÍK</a:t>
            </a:r>
            <a:r>
              <a:rPr lang="cs-CZ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(KONTROLU PROVÁDÍME 10S)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31" y="5098796"/>
            <a:ext cx="417576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lr>
                <a:srgbClr val="B80E0F"/>
              </a:buClr>
              <a:buSzPct val="160526"/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URČÍŠ, ZDA RANĚNÝ DÝCHÁ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sz="2000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NEDÝCHÁ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5079" y="1085088"/>
            <a:ext cx="3243072" cy="2429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4A91B9A-63F8-411F-8DC3-EAE1F7AE6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6"/>
    </mc:Choice>
    <mc:Fallback xmlns="">
      <p:transition spd="slow" advTm="4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31" y="949599"/>
            <a:ext cx="975156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VOLÁNÍ </a:t>
            </a:r>
            <a:r>
              <a:rPr sz="4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ZDRAVOTNÍ </a:t>
            </a:r>
            <a:r>
              <a:rPr sz="4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ZÁCHRANNÉ</a:t>
            </a:r>
            <a:r>
              <a:rPr sz="4000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730" y="2608580"/>
            <a:ext cx="6170169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DÝCHÁ?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RANĚNÝ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DÝCHÁ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VOLEJ</a:t>
            </a:r>
            <a:r>
              <a:rPr sz="2000" spc="16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31" y="3400425"/>
            <a:ext cx="9980169" cy="25642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 algn="just">
              <a:lnSpc>
                <a:spcPct val="120000"/>
              </a:lnSpc>
              <a:spcBef>
                <a:spcPts val="10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NEDÝCHÁ?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JSI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ZCELA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SÁM, NEJPRVE ZAVOLEJ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155,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POTÉ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ZAČNI 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RESUSCITOVAT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RANĚNÉHO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POKLEKNEME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VEDLE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POSTIŽENÉHO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PŘILOŽÍME HRANU </a:t>
            </a:r>
            <a:r>
              <a:rPr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(PATU)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DLANĚ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JEDNÉ </a:t>
            </a:r>
            <a:r>
              <a:rPr sz="2000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RUKY,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HRANU  DRUHÉ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DLANĚ,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PROPNEME </a:t>
            </a:r>
            <a:r>
              <a:rPr sz="2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LOKTY,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NAKLONÍME SE NAD POSTIŽENÉHO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RAMENY</a:t>
            </a:r>
            <a:r>
              <a:rPr lang="cs-CZ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POLOŽÍME NA STŘED HRUDNÍ KOSTI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STLAČUJEME HRUDNÍK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HLOUBKY  ALESPOŇ 5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FREKVENCÍ 100 ZA MINUTU, DO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PŘÍJEZDU ZÁCHRANNÉ SLUŽBY NEBO DOKUD SE POSTIŽENÝ NEZAČNE HÝBAT.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1B3D7CC-7931-44DD-93CF-9EC15104C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61"/>
    </mc:Choice>
    <mc:Fallback xmlns="">
      <p:transition spd="slow" advTm="8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31" y="1257375"/>
            <a:ext cx="943165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UMĚLÉ DÝCHÁNÍ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5100" y="2638425"/>
            <a:ext cx="10022839" cy="1932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JE </a:t>
            </a: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ZACHRÁNCE VYŠKOLEN A JE OCHOTEN PROVÁDĚT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UMĚLÉ DÝCHÁNÍ  KOMBINUJE STLAČENÍ A UMĚLÉ VDECHY  </a:t>
            </a:r>
            <a:r>
              <a:rPr lang="cs-CZ" sz="3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30:2,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ZACHRÁNCE NEMŮŽE NEBO NENÍ-LI OCHOTEN PROVÁDĚT UMĚLÉ DÝCHÁNÍ, PROVÁDÍ POUZE SAMOSTATNÉ NEPŘEUŠOVANÉ KOMPRESE HRUDNÍKU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sz="3200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100" y="4848225"/>
            <a:ext cx="10037569" cy="1099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indent="-228600">
              <a:lnSpc>
                <a:spcPct val="120000"/>
              </a:lnSpc>
              <a:spcBef>
                <a:spcPts val="10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RESUSCITACI DĚTÍ A STAVŮ PO UTONUTÍ ZAHAJUJEME 5-TI ÚVODNÍMI VDECHY, DÁLE POKRAČUJEME VE ZNÁMÉM POMĚRU  30:2</a:t>
            </a:r>
          </a:p>
          <a:p>
            <a:pPr marL="12065" marR="5080" algn="just">
              <a:lnSpc>
                <a:spcPct val="120000"/>
              </a:lnSpc>
              <a:spcBef>
                <a:spcPts val="10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 PŘÍPADĚ 1 ZACHRÁNCE VOLÁME 155 AŽ PO MINUTĚ RESUSCITACE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D7D117A-E453-4D73-87F6-F938C5230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4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6"/>
    </mc:Choice>
    <mc:Fallback xmlns="">
      <p:transition spd="slow" advTm="8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Resuscitace dětí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42" y="2608579"/>
            <a:ext cx="10022839" cy="39792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ZACHRÁNCE UDRŽUJE VOLNÉ DÝCHACÍ CESTY- VDECHNE 5X DO DÍTĚTE –RUKOU SPOČÍVAJÍCÍ NA ČELE STISKNE NOSNÍ KŘÍDLA  A UTĚSNÍ SVÁ ÚSTA KOLEM ÚST DÍTĚTE, U KOJENCŮ OBEMKNE SVÝMI ÚSTY ÚSTA I NOS DÍTĚTE –VDECHUJE POUZE TOLIK, ABY BYLO PATRNÉ ZVEDÁNÍ HRUDNÍKU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KOJENCŮ PŘÍLIŠ NEZAKLÁNÍME HLAVU- SPÍŠE NEUTRÁLNÍ POLOHA HLAVY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ZAHAJUJEME STLAČOVÁNÍ HRUDNÍKU, STLAČUJEME DOLNÍ ČÁST HRUDNÍ KOSTI, POMOCÍ JEDNÉ NEBO OBOU RUKOU</a:t>
            </a:r>
          </a:p>
          <a:p>
            <a:pPr marL="241300" indent="-228600" algn="just"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NEUSTÁLE POKRAČUJEME V POMĚRU 30:2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KOJENCŮ DVĚMA PRSTY( 100 STLAČENÍ ZA MINUTU NE VÍCE NEŽ 120)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A9D8E5-236B-4BFD-AEB3-69627F951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89"/>
    </mc:Choice>
    <mc:Fallback xmlns="">
      <p:transition spd="slow" advTm="85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resuscitace pomocí AED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42" y="2608579"/>
            <a:ext cx="10022839" cy="55566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AUTOMATICKÝ EXTERNÍ DEFIBRILÁTOR JE URČEN PRO POUŽITÍ U DĚTÍ NAD 8 ROKŮ, POKUD NENÍ DOSTUPNÝ DĚTSKÝ, LZE JEJ POUŽÍT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JAKMILE JE AED K DISPOZICI, ZACHRÁNCE HO ZAPNE A PŘILEPÍ ELEKTRODY NA HRUDNÍK, JE-LI NA MÍSTĚ VÍCE NEŽ JEDEN ZACHRÁNCE, STLAČOVÁNÍ HRUDNÍKU BY MĚLO POKRAČOVAT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ZACHRÁNCE DÁLE NÁSLEDUJE POKYNY AED, NEDOTÝKÁ SE POSTIŽENÉHO 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JE-LI DOPORUČEN VÝBOJ, UJISTÍ SE, ŽE SE POSTIŽENÉHO NIKDO NEDOTÝKÁ, NÁSLEDNĚ STISKNE TLAČÍTKO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OKAMŽITĚ PO VÝBOJI ZAČNE ZACHRÁNCE ZNOVU STLAČOVAT HRUDNÍK POSTIŽENÉHO, POKRAČUJE DO PŘÍJEZDU ZÁCHRANNÉ SLUŽBY NEBO DOKUD SE NEZAČNE BUDIT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15201E3-47C1-440A-A25F-3FA2BC6F3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26"/>
    </mc:Choice>
    <mc:Fallback xmlns="">
      <p:transition spd="slow" advTm="16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Neúrazové stavy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42" y="2608579"/>
            <a:ext cx="10022839" cy="60003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4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INFARKT MYOKARDU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4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PŘERUŠENÍ DODÁVKY O2 K SRDEČNÍMU SVALU, DOCHÁZÍ K UCPÁNÍ VĚNČITÉ TEPNY SRAŽENINOU, PŘEDCHÁZÍ ZÚŽENÍ VĚNČITÉ TEPNY( PŘI NÁMZE, KDY SE ZVÝŠÍ SPOTŘEBA KYSLÍKU( VČAS LÉČIT)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PŘÍZNAKY :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BOLEST NA HRUDI (TYPICKÁ BOLEST SVÍRAVÁ ŠÍŘÍCÍ SE DO KRKU, HORNÍ KONČETINY, BŘICHA), NEVOLNOST, ZVRACENÍ, POCENÍ, NEKLID, STRACH ZE SMRTI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POMOC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VOLAT ZÁCHRANOU SLUŽBU, UKLIDNĚNÍ, POLOHA V POLOSEDĚ, PŘÍSUN ČERSTVÉHO VZDUCHU, NEPODÁVAT TEKUTINY, PŮL ACYLPIRYNU( ROZDRTIT)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LÉČENÝCH PACIENTŮ SE PTÁT PO LÉCÍCH - NITROGLYCERIN – SPRAY NEBO TABLETY 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4D0A0E1-863F-427C-99AB-146B5DB9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18"/>
    </mc:Choice>
    <mc:Fallback xmlns="">
      <p:transition spd="slow" advTm="23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020" y="5810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CÉVNÍ MOZKOVÁ PŘÍHODA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718" y="1495425"/>
            <a:ext cx="10022839" cy="65440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PŘERUŠENÍ PŘÍVODU KRVE DO MOZKU-ISCHEMIE-UCPÁNÍ MOZKOVÉ TEPNY, KRVÁCENÍ DO MOZKU-PRASKNUTÍ MOZKOVÉ TEPNY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PŘÍZNAKY: ZMATENOST, OCHRNUTÍ TĚLA, ZHORŠENÍ SLOVNÍ KOMUNIKACE</a:t>
            </a:r>
            <a:r>
              <a:rPr lang="cs-CZ" sz="20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ZÁVRATĚ (MOHOU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PŘIPOMÍNAT OPILOST) AŽ PO OKAMŽITOU SMRT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ROZPOZNAT PŘÍZNAKY CMP-METODOU </a:t>
            </a: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FACE-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POŽÁDAT, ABY SE USMÁL- POKLES ÚSTNÍHO KOUTKU NEBO OČNÍHO VÍČKA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ARM-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ZVEDNU MU RUCE DO PŘEDPAŽENÍ-NEMŮŽE UDRŽETOBĚ PAŽE VE STEJNÉ VÝŠCE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SPEECH-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ZEPTÁM SE, JAK SE JMENUJE-NESROZUMITELNĚ ODPOVÍDÁ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 IHNED VOLÁM 155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POMOC: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KONTROLA ZÁKLADNÍCH ŽIVOTNÍCH FUNKCÍ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 PŘI VĚDOMÍ- ABSOLUTNÍ KLID, BEZ POHYBU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 V BEZVĚDOMÍ - NEPRODLENÉ VOLÁNÍ ZÁCHRANNÉ SLUŽBY155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C7B8976-04FD-42B5-8499-843A96EB9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59"/>
    </mc:Choice>
    <mc:Fallback xmlns="">
      <p:transition spd="slow" advTm="11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583" y="30194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77DC25C-B325-4746-91E8-ACBBD271C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6"/>
    </mc:Choice>
    <mc:Fallback xmlns="">
      <p:transition spd="slow" advTm="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Přivolání odborné pomoci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42" y="2257425"/>
            <a:ext cx="10022839" cy="47820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ZÁCHRANNÁ SLUŽBA 155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POLICIE158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HASIČI 150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TÍSŇOVÉ VOLÁNÍ 112</a:t>
            </a:r>
          </a:p>
          <a:p>
            <a:pPr marL="127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ZACHRÁNCE SDĚLÍ DISPEČEROVI TÍSŇOVÉ LINKY</a:t>
            </a:r>
          </a:p>
          <a:p>
            <a:pPr marL="127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SDĚLIT?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SE STALO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 POSTIŽENÍ, ZÁVAŽNOST PŘÍHODY, POČET, VĚK, POHLAVÍ, CHARAKTERISTIKU PORANĚNÍ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KDO VOLÁ - JMÉNO 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KDE SE UDÁLOST STALA -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LOKALIZACE MÍSTA(JASNÝ ORIENTAČNÍ BOD)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ZACHRÁNCE </a:t>
            </a:r>
            <a:r>
              <a:rPr lang="cs-CZ" sz="200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NEPOKLÁDÁ TELEFON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PRVNÍ, ODPOVÍDÁ NA DOTAZY DISPEČERA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706D62F-4989-4E8D-993C-6F25025DB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5"/>
    </mc:Choice>
    <mc:Fallback xmlns="">
      <p:transition spd="slow" advTm="11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Obecný postup první pomoci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1300" y="2046961"/>
            <a:ext cx="10022839" cy="5941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BEZPEČNOSTI PŘI POSKYTOVÁNÍ POMOCI</a:t>
            </a:r>
          </a:p>
          <a:p>
            <a:pPr marL="127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BEZPEČNOST ZACHRÁNCE PRIORITOU A BEZPEČNOST PRO POSTIŽENÉHO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cs-CZ" sz="2000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NEBEZPEČÍ PRO ZACHRÁNCE SPOJENO S TĚMITO SITUACEMI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DOPRAVNÍ NEHODA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ZASTAVIT V BEZPEČNÉ VZDÁLENOSTI, ROZSVÍTIT VÝSTRAŽNÁ SVĚTLA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UMÍSTIT SPOLUCESTUJÍCÍ ZA SVODIDLA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OBLÉCT REFLEXNÍ VESTU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UMÍSTIT BEZPEČNOSTNÍ TROJÚHELNÍK  VE VHODNÉ VZDÁLENOSTI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VYPNOUT ZAPALOVÁNÍ</a:t>
            </a: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HAVAROVANÉHO VOZIDLA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ZAMEZENÍ HOŘENÍ A MANIPULACE S OHNĚM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OSOBA V OHNISKU POŽÁRU</a:t>
            </a:r>
          </a:p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MOKRÝ ŠÁTEK PŘES ÚSTA, PŘILBA NEBO IMPROVIZOVANÁ OCHRANA HLAVY, OCHRANA RUKOU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tabLst>
                <a:tab pos="241300" algn="l"/>
              </a:tabLst>
            </a:pPr>
            <a:endParaRPr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E1A470E-FA38-440C-BA7C-B90C1CB1B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13"/>
    </mc:Choice>
    <mc:Fallback xmlns="">
      <p:transition spd="slow" advTm="19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" y="1419225"/>
            <a:ext cx="971823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OBECNÝ POSTUP První Pomoci</a:t>
            </a:r>
            <a:endParaRPr sz="4000" spc="-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42" y="2608579"/>
            <a:ext cx="10022839" cy="410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endParaRPr lang="cs-CZ" sz="20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PROSTŘEDÍ ZAMOŘENÉ PLYNEM -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OTEVŘENÍ</a:t>
            </a: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NOUZI ROZBÍT OKNA, DVEŘE, VYTVOŘIT PRŮVAN)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ZÁSAHY VE VODĚ-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ZACHRÁNCE SE POKUSÍ NEVSTUPOVAT DO VODY(HOZENÍ VĚTVE, LANA), POKUD JE NEZBYTNÉ DO VODY VSTOUPIT JISTÍ SE NA BŘEHU LANEM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ÚRAZ ELEKTRICKÝM PROUDEM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PŘERUŠENÍ KONTAKTU S VODIČEM (VYPNUTÍ SPOTŘEBIČE, JISTIČE)</a:t>
            </a: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NAKAŽLIVÉ ONEMOCNĚNÍ POSTIŽENÉHO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NIKDY NELZE VYLOUČIT-DŮSLEDNÉ POUŽÍVÁNÍ RUKAVIC A RESUSCITAČNÍ ROUŠKY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573B3E-A47B-4CBA-9BDE-EAB0CD021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7"/>
    </mc:Choice>
    <mc:Fallback xmlns="">
      <p:transition spd="slow" advTm="8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363EC2AE-A40A-4FD1-AB59-614A3CF2E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4700" y="1724025"/>
            <a:ext cx="9334500" cy="1638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2700" defTabSz="914400"/>
            <a:r>
              <a:rPr lang="cs-CZ" sz="40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kroky první pomoCI BEZVĚDOMÍ A </a:t>
            </a:r>
            <a:r>
              <a:rPr lang="cs-CZ" sz="4000" spc="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RESUSCITACe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8B171666-BAD2-49AB-8BC2-137D09308E38}"/>
              </a:ext>
            </a:extLst>
          </p:cNvPr>
          <p:cNvSpPr txBox="1"/>
          <p:nvPr/>
        </p:nvSpPr>
        <p:spPr>
          <a:xfrm>
            <a:off x="2908300" y="3362325"/>
            <a:ext cx="55626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41300" indent="-228600" defTabSz="914400">
              <a:lnSpc>
                <a:spcPct val="120000"/>
              </a:lnSpc>
              <a:spcBef>
                <a:spcPts val="275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JE POTŘEBNÉ SI PAMATOVAT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6A1384-AC29-4A0C-8707-B6BF34982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363EC2AE-A40A-4FD1-AB59-614A3CF2E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6100" y="352425"/>
            <a:ext cx="8259058" cy="5850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2700" defTabSz="914400"/>
            <a:r>
              <a:rPr lang="cs-CZ" sz="40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</a:t>
            </a:r>
            <a:r>
              <a:rPr lang="en-US" sz="4000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BEZPEČÍ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8B171666-BAD2-49AB-8BC2-137D09308E38}"/>
              </a:ext>
            </a:extLst>
          </p:cNvPr>
          <p:cNvSpPr txBox="1"/>
          <p:nvPr/>
        </p:nvSpPr>
        <p:spPr>
          <a:xfrm>
            <a:off x="698500" y="1495425"/>
            <a:ext cx="7467600" cy="5421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41300" indent="-228600" algn="just" defTabSz="914400">
              <a:lnSpc>
                <a:spcPct val="120000"/>
              </a:lnSpc>
              <a:spcBef>
                <a:spcPts val="275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</a:t>
            </a:r>
            <a:r>
              <a:rPr lang="en-US"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UVIDÍŠ</a:t>
            </a:r>
            <a:r>
              <a:rPr lang="en-US" sz="2000" spc="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ZRANĚNÉHO</a:t>
            </a:r>
            <a:r>
              <a:rPr lang="en-US" sz="20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ČLOVĚKA,</a:t>
            </a:r>
            <a:r>
              <a:rPr lang="en-US" sz="2000" spc="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VŽDY</a:t>
            </a:r>
            <a:r>
              <a:rPr lang="en-US" sz="2000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MYSLI</a:t>
            </a:r>
            <a:r>
              <a:rPr lang="en-US" sz="2000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NEJPRVE</a:t>
            </a:r>
            <a:r>
              <a:rPr lang="en-US" sz="2000" spc="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SVÉ</a:t>
            </a:r>
            <a:r>
              <a:rPr lang="en-US" sz="20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</a:t>
            </a:r>
            <a:r>
              <a:rPr lang="en-US" sz="2000" spc="8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BEZPEČÍ!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 defTabSz="914400">
              <a:lnSpc>
                <a:spcPct val="120000"/>
              </a:lnSpc>
              <a:spcBef>
                <a:spcPts val="149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BUDEŠ SÁM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POŘÁDKU,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POMŮŽEŠ </a:t>
            </a:r>
            <a:r>
              <a:rPr lang="en-US" sz="20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LÉPE</a:t>
            </a:r>
            <a:r>
              <a:rPr lang="en-US" sz="2000" spc="20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RANĚNÉMU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marR="73025" indent="-228600" algn="just" defTabSz="914400">
              <a:lnSpc>
                <a:spcPct val="120000"/>
              </a:lnSpc>
              <a:spcBef>
                <a:spcPts val="985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NEDÁŠ POZOR SÁM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SEBE,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BUDOU </a:t>
            </a:r>
            <a:r>
              <a:rPr lang="en-US"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MUSET </a:t>
            </a: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</a:t>
            </a:r>
            <a:r>
              <a:rPr lang="en-US" sz="200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POMÁHAT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RANĚNÝM (TOBĚ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RANĚNÉMU)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marR="5080" indent="-228600" algn="just" defTabSz="914400">
              <a:lnSpc>
                <a:spcPct val="120000"/>
              </a:lnSpc>
              <a:spcBef>
                <a:spcPts val="2135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PŘ.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UVIDÍŠ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ULICI PŘES CESTU RANĚNÉHO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ČLOVĚKA,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NEZTRÁCEJ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HLAVU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NEJPRVE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 ROZHLÉDNI, NEŽ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PŮJDEŠ</a:t>
            </a:r>
            <a:r>
              <a:rPr lang="en-US" sz="2000" spc="1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4B2FC5A-7628-443E-A84A-025EC4389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77"/>
    </mc:Choice>
    <mc:Fallback xmlns="">
      <p:transition spd="slow" advTm="2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529F0CB-EBE8-42D3-ABCF-6234D3773314}"/>
              </a:ext>
            </a:extLst>
          </p:cNvPr>
          <p:cNvSpPr txBox="1"/>
          <p:nvPr/>
        </p:nvSpPr>
        <p:spPr>
          <a:xfrm>
            <a:off x="2453409" y="5285081"/>
            <a:ext cx="534612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>
              <a:spcBef>
                <a:spcPts val="90"/>
              </a:spcBef>
            </a:pPr>
            <a:r>
              <a:rPr lang="cs-CZ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HALÓ, </a:t>
            </a:r>
            <a:r>
              <a:rPr lang="cs-CZ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PROSÍM </a:t>
            </a:r>
            <a:r>
              <a:rPr lang="cs-CZ"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VÁS, SLYŠÍTE</a:t>
            </a:r>
            <a:r>
              <a:rPr lang="cs-CZ" sz="2000" spc="9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MĚ?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spcBef>
                <a:spcPts val="1465"/>
              </a:spcBef>
            </a:pPr>
            <a:r>
              <a:rPr lang="pl-PL"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PANE/PANÍ </a:t>
            </a:r>
            <a:r>
              <a:rPr lang="pl-PL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JSTE </a:t>
            </a:r>
            <a:r>
              <a:rPr lang="pl-PL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pl-PL" sz="2000" spc="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POŘÁDKU?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DBC5DD1-9EEF-44AF-B7BE-1DC5076F43F1}"/>
              </a:ext>
            </a:extLst>
          </p:cNvPr>
          <p:cNvSpPr txBox="1"/>
          <p:nvPr/>
        </p:nvSpPr>
        <p:spPr>
          <a:xfrm>
            <a:off x="1765300" y="5285081"/>
            <a:ext cx="685800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Ř.</a:t>
            </a:r>
            <a:endParaRPr lang="cs-CZ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AD207B-C290-4818-B203-DE289C39FCFE}"/>
              </a:ext>
            </a:extLst>
          </p:cNvPr>
          <p:cNvSpPr txBox="1"/>
          <p:nvPr/>
        </p:nvSpPr>
        <p:spPr>
          <a:xfrm>
            <a:off x="967269" y="2014424"/>
            <a:ext cx="5346122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300" indent="-228600" algn="just">
              <a:lnSpc>
                <a:spcPct val="90000"/>
              </a:lnSpc>
              <a:spcBef>
                <a:spcPts val="275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DRUHÝM KROKEM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OSLOVENÍ</a:t>
            </a:r>
            <a:r>
              <a:rPr lang="en-US" sz="2000" spc="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RANĚNÉHO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90000"/>
              </a:lnSpc>
              <a:spcBef>
                <a:spcPts val="1490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KDYŽ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BLÍŽÍME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RANĚNÉMU,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ZKUSÍME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NĚJ </a:t>
            </a: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ZAVOLAT,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JEJ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JINAK</a:t>
            </a:r>
            <a:r>
              <a:rPr lang="en-US" sz="2000" spc="-15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OSLOVIT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 algn="just">
              <a:lnSpc>
                <a:spcPct val="90000"/>
              </a:lnSpc>
              <a:spcBef>
                <a:spcPts val="1465"/>
              </a:spcBef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VOLEJTE </a:t>
            </a:r>
            <a:r>
              <a:rPr lang="en-US"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KLIDNĚ HLASITĚ, NIC </a:t>
            </a:r>
            <a:r>
              <a:rPr lang="en-US"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000" spc="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NEZKAZÍTE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7E880F4-D4ED-4078-AF8D-FC2B5EB891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7100" y="978162"/>
            <a:ext cx="4439490" cy="836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defTabSz="914400"/>
            <a:r>
              <a:rPr lang="en-US" sz="4000" kern="12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OSLOVENÍ</a:t>
            </a:r>
            <a:endParaRPr lang="en-US" sz="4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EA26829-3646-4797-A94D-12A0DC4433EE}"/>
              </a:ext>
            </a:extLst>
          </p:cNvPr>
          <p:cNvSpPr/>
          <p:nvPr/>
        </p:nvSpPr>
        <p:spPr>
          <a:xfrm>
            <a:off x="7053071" y="722376"/>
            <a:ext cx="3154679" cy="315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A10E51E-5DAE-4ECD-8890-197503309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3"/>
    </mc:Choice>
    <mc:Fallback xmlns="">
      <p:transition spd="slow" advTm="2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31" y="1249436"/>
            <a:ext cx="639876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BOLESTIVÝ</a:t>
            </a:r>
            <a:r>
              <a:rPr sz="4000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PODNĚT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900" y="2409825"/>
            <a:ext cx="9069070" cy="18582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0"/>
              </a:spcBef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RANĚNÝ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NEREAGUJE,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ZKUSÍME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BOLESTIVÝ</a:t>
            </a:r>
            <a:r>
              <a:rPr sz="2000" spc="22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PODNĚT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B80E0F"/>
              </a:buClr>
              <a:buFont typeface="Arial"/>
              <a:buChar char="•"/>
            </a:pP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>
              <a:lnSpc>
                <a:spcPct val="100000"/>
              </a:lnSpc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 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PRSTY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 UŠI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ČELISTNÍHO KLOUBU RANĚNÉHO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spc="1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ZATLAČ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sz="2000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CITLIVÁ 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MÍSTA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  <a:buClr>
                <a:srgbClr val="B80E0F"/>
              </a:buClr>
              <a:buFont typeface="Arial"/>
              <a:buChar char="•"/>
            </a:pP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1300" indent="-228600">
              <a:lnSpc>
                <a:spcPct val="100000"/>
              </a:lnSpc>
              <a:buClr>
                <a:srgbClr val="B80E0F"/>
              </a:buClr>
              <a:buSzPct val="160000"/>
              <a:buFont typeface="Arial"/>
              <a:buChar char="•"/>
              <a:tabLst>
                <a:tab pos="241300" algn="l"/>
              </a:tabLst>
            </a:pP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MŮŽEŠ 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TAKÉ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PŘEJET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KLOUBY PŘES HRUDNÍ </a:t>
            </a:r>
            <a:r>
              <a:rPr sz="20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</a:t>
            </a:r>
            <a:r>
              <a:rPr sz="2000" spc="2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RANĚNÉHO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4A6977F-D5C7-4127-AA8E-1024C8B00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20"/>
    </mc:Choice>
    <mc:Fallback xmlns="">
      <p:transition spd="slow" advTm="2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45" y="1105192"/>
            <a:ext cx="46451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4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ZÁKLON</a:t>
            </a:r>
            <a:r>
              <a:rPr sz="4000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0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HLAVY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6394" y="16452"/>
            <a:ext cx="4645152" cy="4062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4" y="2416555"/>
            <a:ext cx="361569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NIKDY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NEZAPOMEŇ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ZÁKLON</a:t>
            </a:r>
            <a:r>
              <a:rPr sz="20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HLAVY!!!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4" y="3839972"/>
            <a:ext cx="585851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UCHOP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RANĚNÉHO JEDNOU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RUKOU</a:t>
            </a:r>
            <a:r>
              <a:rPr lang="cs-CZ"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BRADU A DRUHOU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ČELE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4" y="5263388"/>
            <a:ext cx="972058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ZATLAČ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sz="20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ČELO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ZÁROVEŇ </a:t>
            </a:r>
            <a:r>
              <a:rPr sz="2000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TAHEM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VYTÁHNI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BRADU SMĚREM </a:t>
            </a:r>
            <a:r>
              <a:rPr sz="20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VZHŮRU, </a:t>
            </a:r>
            <a:r>
              <a:rPr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ZPRŮCHODNÍŠ </a:t>
            </a:r>
            <a:r>
              <a:rPr sz="2000" spc="-3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 </a:t>
            </a:r>
            <a:r>
              <a:rPr sz="200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CESTY</a:t>
            </a:r>
            <a:r>
              <a:rPr sz="2000" spc="3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DÝCHACÍ</a:t>
            </a:r>
            <a:endParaRPr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E5F63E64-CCEF-4139-AABB-8FCF0C2E7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638" y="692308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4"/>
    </mc:Choice>
    <mc:Fallback xmlns="">
      <p:transition spd="slow" advTm="2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Řez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3693</TotalTime>
  <Words>1047</Words>
  <Application>Microsoft Office PowerPoint</Application>
  <PresentationFormat>Vlastní</PresentationFormat>
  <Paragraphs>125</Paragraphs>
  <Slides>17</Slides>
  <Notes>1</Notes>
  <HiddenSlides>0</HiddenSlides>
  <MMClips>17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Impact</vt:lpstr>
      <vt:lpstr>Open Sans</vt:lpstr>
      <vt:lpstr>Wingdings 3</vt:lpstr>
      <vt:lpstr>Řez</vt:lpstr>
      <vt:lpstr>Obecné informace o předmětu</vt:lpstr>
      <vt:lpstr>Přivolání odborné pomoci</vt:lpstr>
      <vt:lpstr> Obecný postup první pomoci</vt:lpstr>
      <vt:lpstr>OBECNÝ POSTUP První Pomoci</vt:lpstr>
      <vt:lpstr>Základní kroky první pomoCI BEZVĚDOMÍ A RESUSCITACe</vt:lpstr>
      <vt:lpstr>  VLASTNÍ BEZPEČÍ</vt:lpstr>
      <vt:lpstr>OSLOVENÍ</vt:lpstr>
      <vt:lpstr>   BOLESTIVÝ PODNĚT</vt:lpstr>
      <vt:lpstr> ZÁKLON HLAVY</vt:lpstr>
      <vt:lpstr>KONTROLA DÝCHÁNÍ</vt:lpstr>
      <vt:lpstr>VOLÁNÍ ZDRAVOTNÍ ZÁCHRANNÉ SLUŽBY</vt:lpstr>
      <vt:lpstr>   UMĚLÉ DÝCHÁNÍ</vt:lpstr>
      <vt:lpstr>Resuscitace dětí</vt:lpstr>
      <vt:lpstr>resuscitace pomocí AED</vt:lpstr>
      <vt:lpstr>Neúrazové stavy</vt:lpstr>
      <vt:lpstr>CÉVNÍ MOZKOVÁ PŘÍHODA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VLASTNÍ BEZPEČÍ</dc:title>
  <dc:creator>Hana</dc:creator>
  <cp:lastModifiedBy>Hana Janošková</cp:lastModifiedBy>
  <cp:revision>63</cp:revision>
  <dcterms:created xsi:type="dcterms:W3CDTF">2020-09-25T16:49:39Z</dcterms:created>
  <dcterms:modified xsi:type="dcterms:W3CDTF">2022-09-18T16:48:43Z</dcterms:modified>
</cp:coreProperties>
</file>