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59" r:id="rId5"/>
    <p:sldId id="344" r:id="rId6"/>
    <p:sldId id="260" r:id="rId7"/>
    <p:sldId id="261" r:id="rId8"/>
    <p:sldId id="262" r:id="rId9"/>
    <p:sldId id="263" r:id="rId10"/>
    <p:sldId id="280" r:id="rId11"/>
    <p:sldId id="267" r:id="rId12"/>
    <p:sldId id="265" r:id="rId13"/>
    <p:sldId id="268" r:id="rId14"/>
    <p:sldId id="269" r:id="rId15"/>
    <p:sldId id="271" r:id="rId16"/>
    <p:sldId id="272" r:id="rId17"/>
    <p:sldId id="276" r:id="rId18"/>
    <p:sldId id="281" r:id="rId19"/>
    <p:sldId id="274" r:id="rId20"/>
    <p:sldId id="283" r:id="rId21"/>
    <p:sldId id="284" r:id="rId22"/>
    <p:sldId id="294" r:id="rId23"/>
    <p:sldId id="295" r:id="rId24"/>
    <p:sldId id="296" r:id="rId25"/>
    <p:sldId id="297" r:id="rId26"/>
    <p:sldId id="332" r:id="rId27"/>
    <p:sldId id="286" r:id="rId28"/>
    <p:sldId id="287" r:id="rId29"/>
    <p:sldId id="288" r:id="rId30"/>
    <p:sldId id="289" r:id="rId31"/>
    <p:sldId id="293" r:id="rId32"/>
    <p:sldId id="334" r:id="rId33"/>
    <p:sldId id="335" r:id="rId34"/>
    <p:sldId id="298" r:id="rId35"/>
    <p:sldId id="299" r:id="rId36"/>
    <p:sldId id="338" r:id="rId37"/>
    <p:sldId id="292" r:id="rId38"/>
    <p:sldId id="339" r:id="rId39"/>
    <p:sldId id="340" r:id="rId40"/>
    <p:sldId id="341" r:id="rId41"/>
    <p:sldId id="342" r:id="rId42"/>
    <p:sldId id="290" r:id="rId43"/>
    <p:sldId id="306" r:id="rId44"/>
    <p:sldId id="307" r:id="rId45"/>
    <p:sldId id="309" r:id="rId46"/>
    <p:sldId id="308" r:id="rId47"/>
    <p:sldId id="311" r:id="rId48"/>
    <p:sldId id="313" r:id="rId49"/>
    <p:sldId id="310" r:id="rId50"/>
    <p:sldId id="312" r:id="rId51"/>
    <p:sldId id="291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1" r:id="rId61"/>
    <p:sldId id="323" r:id="rId62"/>
    <p:sldId id="324" r:id="rId63"/>
    <p:sldId id="325" r:id="rId64"/>
    <p:sldId id="333" r:id="rId65"/>
    <p:sldId id="326" r:id="rId66"/>
    <p:sldId id="327" r:id="rId67"/>
    <p:sldId id="328" r:id="rId68"/>
    <p:sldId id="329" r:id="rId69"/>
    <p:sldId id="330" r:id="rId70"/>
    <p:sldId id="345" r:id="rId71"/>
    <p:sldId id="347" r:id="rId72"/>
    <p:sldId id="346" r:id="rId73"/>
    <p:sldId id="348" r:id="rId74"/>
    <p:sldId id="349" r:id="rId75"/>
    <p:sldId id="350" r:id="rId76"/>
    <p:sldId id="352" r:id="rId77"/>
    <p:sldId id="279" r:id="rId7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CB036-8294-4F41-80F3-7852C14A50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AAEE20-D0C0-4AC7-9171-EEB97EDF33BF}">
      <dgm:prSet phldrT="[Text]"/>
      <dgm:spPr/>
      <dgm:t>
        <a:bodyPr/>
        <a:lstStyle/>
        <a:p>
          <a:r>
            <a:rPr lang="cs-CZ" dirty="0"/>
            <a:t>islámská</a:t>
          </a:r>
        </a:p>
      </dgm:t>
    </dgm:pt>
    <dgm:pt modelId="{7DCFE9B9-884A-4182-9DD4-0D4892199BAF}" type="parTrans" cxnId="{060DA296-4B3E-49EC-9178-BAE4B9603DEC}">
      <dgm:prSet/>
      <dgm:spPr/>
      <dgm:t>
        <a:bodyPr/>
        <a:lstStyle/>
        <a:p>
          <a:endParaRPr lang="cs-CZ"/>
        </a:p>
      </dgm:t>
    </dgm:pt>
    <dgm:pt modelId="{F497678E-2A7B-4DBD-8214-53EECAEC8D34}" type="sibTrans" cxnId="{060DA296-4B3E-49EC-9178-BAE4B9603DEC}">
      <dgm:prSet/>
      <dgm:spPr/>
      <dgm:t>
        <a:bodyPr/>
        <a:lstStyle/>
        <a:p>
          <a:endParaRPr lang="cs-CZ"/>
        </a:p>
      </dgm:t>
    </dgm:pt>
    <dgm:pt modelId="{D7676FE1-87A6-4715-9B19-FB0C1E89FDBF}">
      <dgm:prSet phldrT="[Text]"/>
      <dgm:spPr/>
      <dgm:t>
        <a:bodyPr/>
        <a:lstStyle/>
        <a:p>
          <a:r>
            <a:rPr lang="cs-CZ" dirty="0"/>
            <a:t>hindská, východoasijská, africká, ….</a:t>
          </a:r>
        </a:p>
      </dgm:t>
    </dgm:pt>
    <dgm:pt modelId="{26338AA1-B139-4584-81FE-C3A40A866968}" type="parTrans" cxnId="{0D34A097-C88F-40EF-9263-7F6B86A61871}">
      <dgm:prSet/>
      <dgm:spPr/>
      <dgm:t>
        <a:bodyPr/>
        <a:lstStyle/>
        <a:p>
          <a:endParaRPr lang="cs-CZ"/>
        </a:p>
      </dgm:t>
    </dgm:pt>
    <dgm:pt modelId="{F334894D-1159-491B-9D74-7025C6B5EC5A}" type="sibTrans" cxnId="{0D34A097-C88F-40EF-9263-7F6B86A61871}">
      <dgm:prSet/>
      <dgm:spPr/>
      <dgm:t>
        <a:bodyPr/>
        <a:lstStyle/>
        <a:p>
          <a:endParaRPr lang="cs-CZ"/>
        </a:p>
      </dgm:t>
    </dgm:pt>
    <dgm:pt modelId="{65957F03-E3A5-4E03-86DE-8986D9968B06}">
      <dgm:prSet/>
      <dgm:spPr/>
      <dgm:t>
        <a:bodyPr/>
        <a:lstStyle/>
        <a:p>
          <a:r>
            <a:rPr lang="cs-CZ" dirty="0"/>
            <a:t>angloamerická </a:t>
          </a:r>
        </a:p>
      </dgm:t>
    </dgm:pt>
    <dgm:pt modelId="{E92CF4C0-100D-4705-83AB-B2DDABF77046}" type="parTrans" cxnId="{B62EE126-555F-40B8-A2F4-89AB268D2AE1}">
      <dgm:prSet/>
      <dgm:spPr/>
      <dgm:t>
        <a:bodyPr/>
        <a:lstStyle/>
        <a:p>
          <a:endParaRPr lang="cs-CZ"/>
        </a:p>
      </dgm:t>
    </dgm:pt>
    <dgm:pt modelId="{FE3B27C4-0E80-4C9D-AB56-0D8784D97BC7}" type="sibTrans" cxnId="{B62EE126-555F-40B8-A2F4-89AB268D2AE1}">
      <dgm:prSet/>
      <dgm:spPr/>
      <dgm:t>
        <a:bodyPr/>
        <a:lstStyle/>
        <a:p>
          <a:endParaRPr lang="cs-CZ"/>
        </a:p>
      </dgm:t>
    </dgm:pt>
    <dgm:pt modelId="{74998663-2C81-4B2E-843D-835E395A078A}">
      <dgm:prSet phldrT="[Text]"/>
      <dgm:spPr/>
      <dgm:t>
        <a:bodyPr/>
        <a:lstStyle/>
        <a:p>
          <a:r>
            <a:rPr lang="cs-CZ" dirty="0"/>
            <a:t>kontinentální</a:t>
          </a:r>
        </a:p>
      </dgm:t>
    </dgm:pt>
    <dgm:pt modelId="{AA9D5D8B-4093-422F-BD94-38F20E43F639}" type="sibTrans" cxnId="{6E41EF02-2013-449C-B610-A31C6DF5188C}">
      <dgm:prSet/>
      <dgm:spPr/>
      <dgm:t>
        <a:bodyPr/>
        <a:lstStyle/>
        <a:p>
          <a:endParaRPr lang="cs-CZ"/>
        </a:p>
      </dgm:t>
    </dgm:pt>
    <dgm:pt modelId="{094E0B72-32DC-45A6-B251-39B88825060F}" type="parTrans" cxnId="{6E41EF02-2013-449C-B610-A31C6DF5188C}">
      <dgm:prSet/>
      <dgm:spPr/>
      <dgm:t>
        <a:bodyPr/>
        <a:lstStyle/>
        <a:p>
          <a:endParaRPr lang="cs-CZ"/>
        </a:p>
      </dgm:t>
    </dgm:pt>
    <dgm:pt modelId="{436BBAC6-9E25-4DFF-B8B4-10870361F4B7}" type="pres">
      <dgm:prSet presAssocID="{5E1CB036-8294-4F41-80F3-7852C14A50F4}" presName="linear" presStyleCnt="0">
        <dgm:presLayoutVars>
          <dgm:dir/>
          <dgm:animLvl val="lvl"/>
          <dgm:resizeHandles val="exact"/>
        </dgm:presLayoutVars>
      </dgm:prSet>
      <dgm:spPr/>
    </dgm:pt>
    <dgm:pt modelId="{6B7FEDEF-DBF4-4BFC-AB5B-7C82F388DB15}" type="pres">
      <dgm:prSet presAssocID="{74998663-2C81-4B2E-843D-835E395A078A}" presName="parentLin" presStyleCnt="0"/>
      <dgm:spPr/>
    </dgm:pt>
    <dgm:pt modelId="{24F0B9A9-1D2B-4D1F-BB20-37A13DD2DF76}" type="pres">
      <dgm:prSet presAssocID="{74998663-2C81-4B2E-843D-835E395A078A}" presName="parentLeftMargin" presStyleLbl="node1" presStyleIdx="0" presStyleCnt="4"/>
      <dgm:spPr/>
    </dgm:pt>
    <dgm:pt modelId="{1900D832-AEF3-46E2-8259-A3BAC12E80D4}" type="pres">
      <dgm:prSet presAssocID="{74998663-2C81-4B2E-843D-835E395A07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1732E3-F4FE-48B8-BCDB-8F956695B36C}" type="pres">
      <dgm:prSet presAssocID="{74998663-2C81-4B2E-843D-835E395A078A}" presName="negativeSpace" presStyleCnt="0"/>
      <dgm:spPr/>
    </dgm:pt>
    <dgm:pt modelId="{56ABC18E-DA5F-4686-B6EF-0FE259DA4813}" type="pres">
      <dgm:prSet presAssocID="{74998663-2C81-4B2E-843D-835E395A078A}" presName="childText" presStyleLbl="conFgAcc1" presStyleIdx="0" presStyleCnt="4">
        <dgm:presLayoutVars>
          <dgm:bulletEnabled val="1"/>
        </dgm:presLayoutVars>
      </dgm:prSet>
      <dgm:spPr/>
    </dgm:pt>
    <dgm:pt modelId="{68F30883-71D9-40A3-AC65-F0F04F3DE525}" type="pres">
      <dgm:prSet presAssocID="{AA9D5D8B-4093-422F-BD94-38F20E43F639}" presName="spaceBetweenRectangles" presStyleCnt="0"/>
      <dgm:spPr/>
    </dgm:pt>
    <dgm:pt modelId="{A6D142C0-032A-4951-A05F-74BCABB50DEF}" type="pres">
      <dgm:prSet presAssocID="{65957F03-E3A5-4E03-86DE-8986D9968B06}" presName="parentLin" presStyleCnt="0"/>
      <dgm:spPr/>
    </dgm:pt>
    <dgm:pt modelId="{CB064CA8-9D20-48A1-8B7E-AAF63D68D9F4}" type="pres">
      <dgm:prSet presAssocID="{65957F03-E3A5-4E03-86DE-8986D9968B06}" presName="parentLeftMargin" presStyleLbl="node1" presStyleIdx="0" presStyleCnt="4"/>
      <dgm:spPr/>
    </dgm:pt>
    <dgm:pt modelId="{CC04F4BE-3EAC-4851-A91E-B3B4C146BFE7}" type="pres">
      <dgm:prSet presAssocID="{65957F03-E3A5-4E03-86DE-8986D9968B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69EC18-CA55-49E9-850B-C756920AA3F9}" type="pres">
      <dgm:prSet presAssocID="{65957F03-E3A5-4E03-86DE-8986D9968B06}" presName="negativeSpace" presStyleCnt="0"/>
      <dgm:spPr/>
    </dgm:pt>
    <dgm:pt modelId="{962629B9-8853-4E38-817C-C56DBAF6544C}" type="pres">
      <dgm:prSet presAssocID="{65957F03-E3A5-4E03-86DE-8986D9968B06}" presName="childText" presStyleLbl="conFgAcc1" presStyleIdx="1" presStyleCnt="4">
        <dgm:presLayoutVars>
          <dgm:bulletEnabled val="1"/>
        </dgm:presLayoutVars>
      </dgm:prSet>
      <dgm:spPr/>
    </dgm:pt>
    <dgm:pt modelId="{219DA018-130E-40B1-88F8-74AA4A26823F}" type="pres">
      <dgm:prSet presAssocID="{FE3B27C4-0E80-4C9D-AB56-0D8784D97BC7}" presName="spaceBetweenRectangles" presStyleCnt="0"/>
      <dgm:spPr/>
    </dgm:pt>
    <dgm:pt modelId="{7BF1DF19-E706-4772-9072-06B3000B439F}" type="pres">
      <dgm:prSet presAssocID="{D9AAEE20-D0C0-4AC7-9171-EEB97EDF33BF}" presName="parentLin" presStyleCnt="0"/>
      <dgm:spPr/>
    </dgm:pt>
    <dgm:pt modelId="{9A385936-64E5-438B-91BD-F8030F1FF50C}" type="pres">
      <dgm:prSet presAssocID="{D9AAEE20-D0C0-4AC7-9171-EEB97EDF33BF}" presName="parentLeftMargin" presStyleLbl="node1" presStyleIdx="1" presStyleCnt="4"/>
      <dgm:spPr/>
    </dgm:pt>
    <dgm:pt modelId="{981F2C1A-978C-4FAB-8DE8-8641A7239BC8}" type="pres">
      <dgm:prSet presAssocID="{D9AAEE20-D0C0-4AC7-9171-EEB97EDF33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66B041-1204-4C35-BB0B-2E702DA6F5F6}" type="pres">
      <dgm:prSet presAssocID="{D9AAEE20-D0C0-4AC7-9171-EEB97EDF33BF}" presName="negativeSpace" presStyleCnt="0"/>
      <dgm:spPr/>
    </dgm:pt>
    <dgm:pt modelId="{87CC78F7-B659-424D-A687-51EAF2E46E95}" type="pres">
      <dgm:prSet presAssocID="{D9AAEE20-D0C0-4AC7-9171-EEB97EDF33BF}" presName="childText" presStyleLbl="conFgAcc1" presStyleIdx="2" presStyleCnt="4">
        <dgm:presLayoutVars>
          <dgm:bulletEnabled val="1"/>
        </dgm:presLayoutVars>
      </dgm:prSet>
      <dgm:spPr/>
    </dgm:pt>
    <dgm:pt modelId="{B4B97733-A20B-4B63-8468-1BC874CA3EC2}" type="pres">
      <dgm:prSet presAssocID="{F497678E-2A7B-4DBD-8214-53EECAEC8D34}" presName="spaceBetweenRectangles" presStyleCnt="0"/>
      <dgm:spPr/>
    </dgm:pt>
    <dgm:pt modelId="{B0B16BF0-7053-4219-895E-1B9A3EF62E9F}" type="pres">
      <dgm:prSet presAssocID="{D7676FE1-87A6-4715-9B19-FB0C1E89FDBF}" presName="parentLin" presStyleCnt="0"/>
      <dgm:spPr/>
    </dgm:pt>
    <dgm:pt modelId="{140D2CF9-D428-4A1F-99D6-EE8342195260}" type="pres">
      <dgm:prSet presAssocID="{D7676FE1-87A6-4715-9B19-FB0C1E89FDBF}" presName="parentLeftMargin" presStyleLbl="node1" presStyleIdx="2" presStyleCnt="4"/>
      <dgm:spPr/>
    </dgm:pt>
    <dgm:pt modelId="{1206746D-25F8-4F4F-AED1-89200ADB9348}" type="pres">
      <dgm:prSet presAssocID="{D7676FE1-87A6-4715-9B19-FB0C1E89FD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C08FD02-AAD4-4C6B-922D-6EF41ABAF69C}" type="pres">
      <dgm:prSet presAssocID="{D7676FE1-87A6-4715-9B19-FB0C1E89FDBF}" presName="negativeSpace" presStyleCnt="0"/>
      <dgm:spPr/>
    </dgm:pt>
    <dgm:pt modelId="{429702FB-9B1D-441B-9DB8-4BB1F310C477}" type="pres">
      <dgm:prSet presAssocID="{D7676FE1-87A6-4715-9B19-FB0C1E89FD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41EF02-2013-449C-B610-A31C6DF5188C}" srcId="{5E1CB036-8294-4F41-80F3-7852C14A50F4}" destId="{74998663-2C81-4B2E-843D-835E395A078A}" srcOrd="0" destOrd="0" parTransId="{094E0B72-32DC-45A6-B251-39B88825060F}" sibTransId="{AA9D5D8B-4093-422F-BD94-38F20E43F639}"/>
    <dgm:cxn modelId="{AC9E8616-A423-459F-ABD3-129571EA39A1}" type="presOf" srcId="{D7676FE1-87A6-4715-9B19-FB0C1E89FDBF}" destId="{1206746D-25F8-4F4F-AED1-89200ADB9348}" srcOrd="1" destOrd="0" presId="urn:microsoft.com/office/officeart/2005/8/layout/list1"/>
    <dgm:cxn modelId="{B62EE126-555F-40B8-A2F4-89AB268D2AE1}" srcId="{5E1CB036-8294-4F41-80F3-7852C14A50F4}" destId="{65957F03-E3A5-4E03-86DE-8986D9968B06}" srcOrd="1" destOrd="0" parTransId="{E92CF4C0-100D-4705-83AB-B2DDABF77046}" sibTransId="{FE3B27C4-0E80-4C9D-AB56-0D8784D97BC7}"/>
    <dgm:cxn modelId="{32343B32-5873-4CA3-8AC6-1D07142DBE10}" type="presOf" srcId="{D9AAEE20-D0C0-4AC7-9171-EEB97EDF33BF}" destId="{981F2C1A-978C-4FAB-8DE8-8641A7239BC8}" srcOrd="1" destOrd="0" presId="urn:microsoft.com/office/officeart/2005/8/layout/list1"/>
    <dgm:cxn modelId="{4FB6C738-73A8-43AA-A0C5-9B265F69FFE4}" type="presOf" srcId="{D7676FE1-87A6-4715-9B19-FB0C1E89FDBF}" destId="{140D2CF9-D428-4A1F-99D6-EE8342195260}" srcOrd="0" destOrd="0" presId="urn:microsoft.com/office/officeart/2005/8/layout/list1"/>
    <dgm:cxn modelId="{1AC3B340-E5E4-421F-9808-C8522BAB433B}" type="presOf" srcId="{D9AAEE20-D0C0-4AC7-9171-EEB97EDF33BF}" destId="{9A385936-64E5-438B-91BD-F8030F1FF50C}" srcOrd="0" destOrd="0" presId="urn:microsoft.com/office/officeart/2005/8/layout/list1"/>
    <dgm:cxn modelId="{060DA296-4B3E-49EC-9178-BAE4B9603DEC}" srcId="{5E1CB036-8294-4F41-80F3-7852C14A50F4}" destId="{D9AAEE20-D0C0-4AC7-9171-EEB97EDF33BF}" srcOrd="2" destOrd="0" parTransId="{7DCFE9B9-884A-4182-9DD4-0D4892199BAF}" sibTransId="{F497678E-2A7B-4DBD-8214-53EECAEC8D34}"/>
    <dgm:cxn modelId="{0D34A097-C88F-40EF-9263-7F6B86A61871}" srcId="{5E1CB036-8294-4F41-80F3-7852C14A50F4}" destId="{D7676FE1-87A6-4715-9B19-FB0C1E89FDBF}" srcOrd="3" destOrd="0" parTransId="{26338AA1-B139-4584-81FE-C3A40A866968}" sibTransId="{F334894D-1159-491B-9D74-7025C6B5EC5A}"/>
    <dgm:cxn modelId="{1AB4569C-C3BE-4647-9C52-136841B1AD5F}" type="presOf" srcId="{74998663-2C81-4B2E-843D-835E395A078A}" destId="{1900D832-AEF3-46E2-8259-A3BAC12E80D4}" srcOrd="1" destOrd="0" presId="urn:microsoft.com/office/officeart/2005/8/layout/list1"/>
    <dgm:cxn modelId="{0AE951AB-E7E5-4006-B9E4-EA9EAE82C8F3}" type="presOf" srcId="{65957F03-E3A5-4E03-86DE-8986D9968B06}" destId="{CB064CA8-9D20-48A1-8B7E-AAF63D68D9F4}" srcOrd="0" destOrd="0" presId="urn:microsoft.com/office/officeart/2005/8/layout/list1"/>
    <dgm:cxn modelId="{1C0E82AE-C3D2-4A4D-AC84-90A62C946837}" type="presOf" srcId="{74998663-2C81-4B2E-843D-835E395A078A}" destId="{24F0B9A9-1D2B-4D1F-BB20-37A13DD2DF76}" srcOrd="0" destOrd="0" presId="urn:microsoft.com/office/officeart/2005/8/layout/list1"/>
    <dgm:cxn modelId="{24F49FDC-CDC2-403E-9B6B-9AC7F8D04098}" type="presOf" srcId="{65957F03-E3A5-4E03-86DE-8986D9968B06}" destId="{CC04F4BE-3EAC-4851-A91E-B3B4C146BFE7}" srcOrd="1" destOrd="0" presId="urn:microsoft.com/office/officeart/2005/8/layout/list1"/>
    <dgm:cxn modelId="{6FB86CE0-AC40-4AB8-82B2-9E72C39312E9}" type="presOf" srcId="{5E1CB036-8294-4F41-80F3-7852C14A50F4}" destId="{436BBAC6-9E25-4DFF-B8B4-10870361F4B7}" srcOrd="0" destOrd="0" presId="urn:microsoft.com/office/officeart/2005/8/layout/list1"/>
    <dgm:cxn modelId="{568FF601-4146-4D3F-AC7A-7DA84DA38B8B}" type="presParOf" srcId="{436BBAC6-9E25-4DFF-B8B4-10870361F4B7}" destId="{6B7FEDEF-DBF4-4BFC-AB5B-7C82F388DB15}" srcOrd="0" destOrd="0" presId="urn:microsoft.com/office/officeart/2005/8/layout/list1"/>
    <dgm:cxn modelId="{54102EE0-283B-49DE-AD86-552661E0C4A1}" type="presParOf" srcId="{6B7FEDEF-DBF4-4BFC-AB5B-7C82F388DB15}" destId="{24F0B9A9-1D2B-4D1F-BB20-37A13DD2DF76}" srcOrd="0" destOrd="0" presId="urn:microsoft.com/office/officeart/2005/8/layout/list1"/>
    <dgm:cxn modelId="{FE34A57B-FCC8-49E6-81BC-7EEE3D9DE19A}" type="presParOf" srcId="{6B7FEDEF-DBF4-4BFC-AB5B-7C82F388DB15}" destId="{1900D832-AEF3-46E2-8259-A3BAC12E80D4}" srcOrd="1" destOrd="0" presId="urn:microsoft.com/office/officeart/2005/8/layout/list1"/>
    <dgm:cxn modelId="{AB9E2807-3D89-4061-9CDE-98EC04DACCDB}" type="presParOf" srcId="{436BBAC6-9E25-4DFF-B8B4-10870361F4B7}" destId="{EB1732E3-F4FE-48B8-BCDB-8F956695B36C}" srcOrd="1" destOrd="0" presId="urn:microsoft.com/office/officeart/2005/8/layout/list1"/>
    <dgm:cxn modelId="{4DA1BFED-93B6-46C0-A349-B664FC891803}" type="presParOf" srcId="{436BBAC6-9E25-4DFF-B8B4-10870361F4B7}" destId="{56ABC18E-DA5F-4686-B6EF-0FE259DA4813}" srcOrd="2" destOrd="0" presId="urn:microsoft.com/office/officeart/2005/8/layout/list1"/>
    <dgm:cxn modelId="{F3EB8303-E345-4F12-963D-9198167D8806}" type="presParOf" srcId="{436BBAC6-9E25-4DFF-B8B4-10870361F4B7}" destId="{68F30883-71D9-40A3-AC65-F0F04F3DE525}" srcOrd="3" destOrd="0" presId="urn:microsoft.com/office/officeart/2005/8/layout/list1"/>
    <dgm:cxn modelId="{F4567CF9-123F-4D97-906B-22971415972A}" type="presParOf" srcId="{436BBAC6-9E25-4DFF-B8B4-10870361F4B7}" destId="{A6D142C0-032A-4951-A05F-74BCABB50DEF}" srcOrd="4" destOrd="0" presId="urn:microsoft.com/office/officeart/2005/8/layout/list1"/>
    <dgm:cxn modelId="{8F6AE469-CBD0-49DE-A431-ACABEE86BFAE}" type="presParOf" srcId="{A6D142C0-032A-4951-A05F-74BCABB50DEF}" destId="{CB064CA8-9D20-48A1-8B7E-AAF63D68D9F4}" srcOrd="0" destOrd="0" presId="urn:microsoft.com/office/officeart/2005/8/layout/list1"/>
    <dgm:cxn modelId="{5593B1E2-DE68-4F7A-8535-56DA19AB0BF2}" type="presParOf" srcId="{A6D142C0-032A-4951-A05F-74BCABB50DEF}" destId="{CC04F4BE-3EAC-4851-A91E-B3B4C146BFE7}" srcOrd="1" destOrd="0" presId="urn:microsoft.com/office/officeart/2005/8/layout/list1"/>
    <dgm:cxn modelId="{29F35F65-A844-4A30-BCD6-B0AEB09537DB}" type="presParOf" srcId="{436BBAC6-9E25-4DFF-B8B4-10870361F4B7}" destId="{7C69EC18-CA55-49E9-850B-C756920AA3F9}" srcOrd="5" destOrd="0" presId="urn:microsoft.com/office/officeart/2005/8/layout/list1"/>
    <dgm:cxn modelId="{4B3D81F7-5AC9-485B-ADC5-9E9D5B7C5E7B}" type="presParOf" srcId="{436BBAC6-9E25-4DFF-B8B4-10870361F4B7}" destId="{962629B9-8853-4E38-817C-C56DBAF6544C}" srcOrd="6" destOrd="0" presId="urn:microsoft.com/office/officeart/2005/8/layout/list1"/>
    <dgm:cxn modelId="{6133D955-9798-4C4D-8C0A-2AC2E3DBAA77}" type="presParOf" srcId="{436BBAC6-9E25-4DFF-B8B4-10870361F4B7}" destId="{219DA018-130E-40B1-88F8-74AA4A26823F}" srcOrd="7" destOrd="0" presId="urn:microsoft.com/office/officeart/2005/8/layout/list1"/>
    <dgm:cxn modelId="{80A204CC-213E-490B-8981-49D0B2B93BC1}" type="presParOf" srcId="{436BBAC6-9E25-4DFF-B8B4-10870361F4B7}" destId="{7BF1DF19-E706-4772-9072-06B3000B439F}" srcOrd="8" destOrd="0" presId="urn:microsoft.com/office/officeart/2005/8/layout/list1"/>
    <dgm:cxn modelId="{327C3896-6F61-4117-88B2-063742C3BB22}" type="presParOf" srcId="{7BF1DF19-E706-4772-9072-06B3000B439F}" destId="{9A385936-64E5-438B-91BD-F8030F1FF50C}" srcOrd="0" destOrd="0" presId="urn:microsoft.com/office/officeart/2005/8/layout/list1"/>
    <dgm:cxn modelId="{D56F8E37-FC9A-48CF-9C6A-3B764647E11A}" type="presParOf" srcId="{7BF1DF19-E706-4772-9072-06B3000B439F}" destId="{981F2C1A-978C-4FAB-8DE8-8641A7239BC8}" srcOrd="1" destOrd="0" presId="urn:microsoft.com/office/officeart/2005/8/layout/list1"/>
    <dgm:cxn modelId="{BC5EC6CC-DECD-4EFE-B8EC-1AC4E360DEEE}" type="presParOf" srcId="{436BBAC6-9E25-4DFF-B8B4-10870361F4B7}" destId="{1D66B041-1204-4C35-BB0B-2E702DA6F5F6}" srcOrd="9" destOrd="0" presId="urn:microsoft.com/office/officeart/2005/8/layout/list1"/>
    <dgm:cxn modelId="{CF21B539-203E-42DC-917D-4BBD6C5DE6B8}" type="presParOf" srcId="{436BBAC6-9E25-4DFF-B8B4-10870361F4B7}" destId="{87CC78F7-B659-424D-A687-51EAF2E46E95}" srcOrd="10" destOrd="0" presId="urn:microsoft.com/office/officeart/2005/8/layout/list1"/>
    <dgm:cxn modelId="{6544D124-E36D-42EE-B0F2-2DEF824C9CE0}" type="presParOf" srcId="{436BBAC6-9E25-4DFF-B8B4-10870361F4B7}" destId="{B4B97733-A20B-4B63-8468-1BC874CA3EC2}" srcOrd="11" destOrd="0" presId="urn:microsoft.com/office/officeart/2005/8/layout/list1"/>
    <dgm:cxn modelId="{97721062-4289-4CA6-BF68-FA5D344E5A7C}" type="presParOf" srcId="{436BBAC6-9E25-4DFF-B8B4-10870361F4B7}" destId="{B0B16BF0-7053-4219-895E-1B9A3EF62E9F}" srcOrd="12" destOrd="0" presId="urn:microsoft.com/office/officeart/2005/8/layout/list1"/>
    <dgm:cxn modelId="{7AECEB8C-0BB6-4476-BA59-7CC8D23AB8B1}" type="presParOf" srcId="{B0B16BF0-7053-4219-895E-1B9A3EF62E9F}" destId="{140D2CF9-D428-4A1F-99D6-EE8342195260}" srcOrd="0" destOrd="0" presId="urn:microsoft.com/office/officeart/2005/8/layout/list1"/>
    <dgm:cxn modelId="{73F36B32-45DE-4B75-8FA5-55C407FBCDB5}" type="presParOf" srcId="{B0B16BF0-7053-4219-895E-1B9A3EF62E9F}" destId="{1206746D-25F8-4F4F-AED1-89200ADB9348}" srcOrd="1" destOrd="0" presId="urn:microsoft.com/office/officeart/2005/8/layout/list1"/>
    <dgm:cxn modelId="{E5141E0A-EF31-469D-9DC1-D7FE9AFF072B}" type="presParOf" srcId="{436BBAC6-9E25-4DFF-B8B4-10870361F4B7}" destId="{CC08FD02-AAD4-4C6B-922D-6EF41ABAF69C}" srcOrd="13" destOrd="0" presId="urn:microsoft.com/office/officeart/2005/8/layout/list1"/>
    <dgm:cxn modelId="{BF1BD9D2-C824-43EF-918B-6C63AE917911}" type="presParOf" srcId="{436BBAC6-9E25-4DFF-B8B4-10870361F4B7}" destId="{429702FB-9B1D-441B-9DB8-4BB1F310C4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D7F44-5CC8-42D2-B16D-7853520C06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CBA6A4-97D7-4EDF-ABDD-72F20D52F7A8}">
      <dgm:prSet phldrT="[Text]"/>
      <dgm:spPr/>
      <dgm:t>
        <a:bodyPr/>
        <a:lstStyle/>
        <a:p>
          <a:r>
            <a:rPr lang="cs-CZ" dirty="0"/>
            <a:t>Dovolující (povolující) právní normy</a:t>
          </a:r>
        </a:p>
      </dgm:t>
    </dgm:pt>
    <dgm:pt modelId="{A822C577-2598-4419-8A7C-1120463E492B}" type="parTrans" cxnId="{1F11CDA9-068B-46CA-905F-7BB0BC97E055}">
      <dgm:prSet/>
      <dgm:spPr/>
      <dgm:t>
        <a:bodyPr/>
        <a:lstStyle/>
        <a:p>
          <a:endParaRPr lang="cs-CZ"/>
        </a:p>
      </dgm:t>
    </dgm:pt>
    <dgm:pt modelId="{F1F8C890-D39B-4750-9430-574E7659BB8F}" type="sibTrans" cxnId="{1F11CDA9-068B-46CA-905F-7BB0BC97E055}">
      <dgm:prSet/>
      <dgm:spPr/>
      <dgm:t>
        <a:bodyPr/>
        <a:lstStyle/>
        <a:p>
          <a:endParaRPr lang="cs-CZ"/>
        </a:p>
      </dgm:t>
    </dgm:pt>
    <dgm:pt modelId="{3D003E3B-7670-4328-99A2-C0318AC8D145}">
      <dgm:prSet phldrT="[Text]"/>
      <dgm:spPr/>
      <dgm:t>
        <a:bodyPr/>
        <a:lstStyle/>
        <a:p>
          <a:r>
            <a:rPr lang="cs-CZ" dirty="0"/>
            <a:t>Zakazující právní normy</a:t>
          </a:r>
        </a:p>
      </dgm:t>
    </dgm:pt>
    <dgm:pt modelId="{36739F69-5F31-4D77-A596-8CFD979E2C6C}" type="parTrans" cxnId="{C6B1CDC0-DE6E-4F01-9DE4-C907B07E3FF1}">
      <dgm:prSet/>
      <dgm:spPr/>
      <dgm:t>
        <a:bodyPr/>
        <a:lstStyle/>
        <a:p>
          <a:endParaRPr lang="cs-CZ"/>
        </a:p>
      </dgm:t>
    </dgm:pt>
    <dgm:pt modelId="{BE8F98B5-4308-4C4E-BE7F-6E2E51CEB20E}" type="sibTrans" cxnId="{C6B1CDC0-DE6E-4F01-9DE4-C907B07E3FF1}">
      <dgm:prSet/>
      <dgm:spPr/>
      <dgm:t>
        <a:bodyPr/>
        <a:lstStyle/>
        <a:p>
          <a:endParaRPr lang="cs-CZ"/>
        </a:p>
      </dgm:t>
    </dgm:pt>
    <dgm:pt modelId="{AC76EC91-27FB-4A2F-AB33-75B2EB92665A}">
      <dgm:prSet phldrT="[Text]"/>
      <dgm:spPr/>
      <dgm:t>
        <a:bodyPr/>
        <a:lstStyle/>
        <a:p>
          <a:r>
            <a:rPr lang="cs-CZ" dirty="0"/>
            <a:t>Přikazující právní normy</a:t>
          </a:r>
        </a:p>
      </dgm:t>
    </dgm:pt>
    <dgm:pt modelId="{72235B4F-DBBA-48CF-B0D3-C36894202094}" type="parTrans" cxnId="{8B5EAD84-49CD-4C42-8457-C6BA8D83EC61}">
      <dgm:prSet/>
      <dgm:spPr/>
      <dgm:t>
        <a:bodyPr/>
        <a:lstStyle/>
        <a:p>
          <a:endParaRPr lang="cs-CZ"/>
        </a:p>
      </dgm:t>
    </dgm:pt>
    <dgm:pt modelId="{DEC1CFC1-F50E-4796-9BCB-EDB1C9B50E6D}" type="sibTrans" cxnId="{8B5EAD84-49CD-4C42-8457-C6BA8D83EC61}">
      <dgm:prSet/>
      <dgm:spPr/>
      <dgm:t>
        <a:bodyPr/>
        <a:lstStyle/>
        <a:p>
          <a:endParaRPr lang="cs-CZ"/>
        </a:p>
      </dgm:t>
    </dgm:pt>
    <dgm:pt modelId="{E4F73E00-1D2C-41D1-B98F-F2D05A761505}" type="pres">
      <dgm:prSet presAssocID="{B09D7F44-5CC8-42D2-B16D-7853520C061C}" presName="linear" presStyleCnt="0">
        <dgm:presLayoutVars>
          <dgm:dir/>
          <dgm:animLvl val="lvl"/>
          <dgm:resizeHandles val="exact"/>
        </dgm:presLayoutVars>
      </dgm:prSet>
      <dgm:spPr/>
    </dgm:pt>
    <dgm:pt modelId="{94E81982-2E1F-4130-9CBD-CB7EC5F5CD3F}" type="pres">
      <dgm:prSet presAssocID="{EACBA6A4-97D7-4EDF-ABDD-72F20D52F7A8}" presName="parentLin" presStyleCnt="0"/>
      <dgm:spPr/>
    </dgm:pt>
    <dgm:pt modelId="{8AA9DB93-358E-4830-95CD-2014D8F95F7A}" type="pres">
      <dgm:prSet presAssocID="{EACBA6A4-97D7-4EDF-ABDD-72F20D52F7A8}" presName="parentLeftMargin" presStyleLbl="node1" presStyleIdx="0" presStyleCnt="3"/>
      <dgm:spPr/>
    </dgm:pt>
    <dgm:pt modelId="{0F8D3EF7-22B0-45D8-AB3B-162959818BE3}" type="pres">
      <dgm:prSet presAssocID="{EACBA6A4-97D7-4EDF-ABDD-72F20D52F7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BD7F51-24E4-49CE-B786-725F478D7C7F}" type="pres">
      <dgm:prSet presAssocID="{EACBA6A4-97D7-4EDF-ABDD-72F20D52F7A8}" presName="negativeSpace" presStyleCnt="0"/>
      <dgm:spPr/>
    </dgm:pt>
    <dgm:pt modelId="{C550B5A1-4F76-4AD8-B76E-07D452F7B018}" type="pres">
      <dgm:prSet presAssocID="{EACBA6A4-97D7-4EDF-ABDD-72F20D52F7A8}" presName="childText" presStyleLbl="conFgAcc1" presStyleIdx="0" presStyleCnt="3">
        <dgm:presLayoutVars>
          <dgm:bulletEnabled val="1"/>
        </dgm:presLayoutVars>
      </dgm:prSet>
      <dgm:spPr/>
    </dgm:pt>
    <dgm:pt modelId="{A97EF608-B50C-42F1-84C0-BF1F9A597CB8}" type="pres">
      <dgm:prSet presAssocID="{F1F8C890-D39B-4750-9430-574E7659BB8F}" presName="spaceBetweenRectangles" presStyleCnt="0"/>
      <dgm:spPr/>
    </dgm:pt>
    <dgm:pt modelId="{0A6B5771-39D0-4E80-B712-678F5C6B0120}" type="pres">
      <dgm:prSet presAssocID="{3D003E3B-7670-4328-99A2-C0318AC8D145}" presName="parentLin" presStyleCnt="0"/>
      <dgm:spPr/>
    </dgm:pt>
    <dgm:pt modelId="{D321D48A-3B9E-402F-9D76-9BC17EBAC681}" type="pres">
      <dgm:prSet presAssocID="{3D003E3B-7670-4328-99A2-C0318AC8D145}" presName="parentLeftMargin" presStyleLbl="node1" presStyleIdx="0" presStyleCnt="3"/>
      <dgm:spPr/>
    </dgm:pt>
    <dgm:pt modelId="{A80207B7-8C8B-4355-99EE-CD40609C250F}" type="pres">
      <dgm:prSet presAssocID="{3D003E3B-7670-4328-99A2-C0318AC8D1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52F932-DB12-4CA7-8C55-17F1965FB28F}" type="pres">
      <dgm:prSet presAssocID="{3D003E3B-7670-4328-99A2-C0318AC8D145}" presName="negativeSpace" presStyleCnt="0"/>
      <dgm:spPr/>
    </dgm:pt>
    <dgm:pt modelId="{C32BFCE9-FC03-4062-9A94-DA55CEC760C1}" type="pres">
      <dgm:prSet presAssocID="{3D003E3B-7670-4328-99A2-C0318AC8D145}" presName="childText" presStyleLbl="conFgAcc1" presStyleIdx="1" presStyleCnt="3">
        <dgm:presLayoutVars>
          <dgm:bulletEnabled val="1"/>
        </dgm:presLayoutVars>
      </dgm:prSet>
      <dgm:spPr/>
    </dgm:pt>
    <dgm:pt modelId="{014BBFE9-D081-4539-9C2B-50D79CF15704}" type="pres">
      <dgm:prSet presAssocID="{BE8F98B5-4308-4C4E-BE7F-6E2E51CEB20E}" presName="spaceBetweenRectangles" presStyleCnt="0"/>
      <dgm:spPr/>
    </dgm:pt>
    <dgm:pt modelId="{5E2E608C-65F1-485C-84F1-5E4207CDA847}" type="pres">
      <dgm:prSet presAssocID="{AC76EC91-27FB-4A2F-AB33-75B2EB92665A}" presName="parentLin" presStyleCnt="0"/>
      <dgm:spPr/>
    </dgm:pt>
    <dgm:pt modelId="{FE3E751D-0321-4F03-A0EA-D4BD7EC5317B}" type="pres">
      <dgm:prSet presAssocID="{AC76EC91-27FB-4A2F-AB33-75B2EB92665A}" presName="parentLeftMargin" presStyleLbl="node1" presStyleIdx="1" presStyleCnt="3"/>
      <dgm:spPr/>
    </dgm:pt>
    <dgm:pt modelId="{E159EF46-2189-44A4-BA3E-44DCE16D9A05}" type="pres">
      <dgm:prSet presAssocID="{AC76EC91-27FB-4A2F-AB33-75B2EB9266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8642C4-FEE6-468F-A5F7-F3E30CEC44CF}" type="pres">
      <dgm:prSet presAssocID="{AC76EC91-27FB-4A2F-AB33-75B2EB92665A}" presName="negativeSpace" presStyleCnt="0"/>
      <dgm:spPr/>
    </dgm:pt>
    <dgm:pt modelId="{E9A836EB-267E-4EF1-9047-02715BA989BA}" type="pres">
      <dgm:prSet presAssocID="{AC76EC91-27FB-4A2F-AB33-75B2EB9266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0C9824-F55C-4BEF-BCF1-4D47C2DE69FF}" type="presOf" srcId="{3D003E3B-7670-4328-99A2-C0318AC8D145}" destId="{D321D48A-3B9E-402F-9D76-9BC17EBAC681}" srcOrd="0" destOrd="0" presId="urn:microsoft.com/office/officeart/2005/8/layout/list1"/>
    <dgm:cxn modelId="{6BFA0F2B-5CD3-4206-8BD5-CF1B2BB118C2}" type="presOf" srcId="{AC76EC91-27FB-4A2F-AB33-75B2EB92665A}" destId="{FE3E751D-0321-4F03-A0EA-D4BD7EC5317B}" srcOrd="0" destOrd="0" presId="urn:microsoft.com/office/officeart/2005/8/layout/list1"/>
    <dgm:cxn modelId="{D8C8BB40-9A38-4C44-A2A1-52E2F5968AF9}" type="presOf" srcId="{EACBA6A4-97D7-4EDF-ABDD-72F20D52F7A8}" destId="{0F8D3EF7-22B0-45D8-AB3B-162959818BE3}" srcOrd="1" destOrd="0" presId="urn:microsoft.com/office/officeart/2005/8/layout/list1"/>
    <dgm:cxn modelId="{ABE24E80-2183-487E-ACC3-E19DDA2ED517}" type="presOf" srcId="{AC76EC91-27FB-4A2F-AB33-75B2EB92665A}" destId="{E159EF46-2189-44A4-BA3E-44DCE16D9A05}" srcOrd="1" destOrd="0" presId="urn:microsoft.com/office/officeart/2005/8/layout/list1"/>
    <dgm:cxn modelId="{8B5EAD84-49CD-4C42-8457-C6BA8D83EC61}" srcId="{B09D7F44-5CC8-42D2-B16D-7853520C061C}" destId="{AC76EC91-27FB-4A2F-AB33-75B2EB92665A}" srcOrd="2" destOrd="0" parTransId="{72235B4F-DBBA-48CF-B0D3-C36894202094}" sibTransId="{DEC1CFC1-F50E-4796-9BCB-EDB1C9B50E6D}"/>
    <dgm:cxn modelId="{B2BEE599-B0B1-4955-A6CD-E92209FA63E1}" type="presOf" srcId="{EACBA6A4-97D7-4EDF-ABDD-72F20D52F7A8}" destId="{8AA9DB93-358E-4830-95CD-2014D8F95F7A}" srcOrd="0" destOrd="0" presId="urn:microsoft.com/office/officeart/2005/8/layout/list1"/>
    <dgm:cxn modelId="{1F11CDA9-068B-46CA-905F-7BB0BC97E055}" srcId="{B09D7F44-5CC8-42D2-B16D-7853520C061C}" destId="{EACBA6A4-97D7-4EDF-ABDD-72F20D52F7A8}" srcOrd="0" destOrd="0" parTransId="{A822C577-2598-4419-8A7C-1120463E492B}" sibTransId="{F1F8C890-D39B-4750-9430-574E7659BB8F}"/>
    <dgm:cxn modelId="{C6B1CDC0-DE6E-4F01-9DE4-C907B07E3FF1}" srcId="{B09D7F44-5CC8-42D2-B16D-7853520C061C}" destId="{3D003E3B-7670-4328-99A2-C0318AC8D145}" srcOrd="1" destOrd="0" parTransId="{36739F69-5F31-4D77-A596-8CFD979E2C6C}" sibTransId="{BE8F98B5-4308-4C4E-BE7F-6E2E51CEB20E}"/>
    <dgm:cxn modelId="{4CFFD0D6-BBB7-4C28-9070-0BAD1921DE50}" type="presOf" srcId="{3D003E3B-7670-4328-99A2-C0318AC8D145}" destId="{A80207B7-8C8B-4355-99EE-CD40609C250F}" srcOrd="1" destOrd="0" presId="urn:microsoft.com/office/officeart/2005/8/layout/list1"/>
    <dgm:cxn modelId="{B8CE43EF-3CC5-4A4D-AEB6-36C98E6F083B}" type="presOf" srcId="{B09D7F44-5CC8-42D2-B16D-7853520C061C}" destId="{E4F73E00-1D2C-41D1-B98F-F2D05A761505}" srcOrd="0" destOrd="0" presId="urn:microsoft.com/office/officeart/2005/8/layout/list1"/>
    <dgm:cxn modelId="{7CB6AA6B-AD54-4951-87C1-989069F45638}" type="presParOf" srcId="{E4F73E00-1D2C-41D1-B98F-F2D05A761505}" destId="{94E81982-2E1F-4130-9CBD-CB7EC5F5CD3F}" srcOrd="0" destOrd="0" presId="urn:microsoft.com/office/officeart/2005/8/layout/list1"/>
    <dgm:cxn modelId="{294CA0EB-A20F-45B1-832E-0D51CF58ADFD}" type="presParOf" srcId="{94E81982-2E1F-4130-9CBD-CB7EC5F5CD3F}" destId="{8AA9DB93-358E-4830-95CD-2014D8F95F7A}" srcOrd="0" destOrd="0" presId="urn:microsoft.com/office/officeart/2005/8/layout/list1"/>
    <dgm:cxn modelId="{8E394FC8-AFAE-4EC2-8890-78B70C286E03}" type="presParOf" srcId="{94E81982-2E1F-4130-9CBD-CB7EC5F5CD3F}" destId="{0F8D3EF7-22B0-45D8-AB3B-162959818BE3}" srcOrd="1" destOrd="0" presId="urn:microsoft.com/office/officeart/2005/8/layout/list1"/>
    <dgm:cxn modelId="{C5E57707-FA62-460F-8B0A-8F9AAC291402}" type="presParOf" srcId="{E4F73E00-1D2C-41D1-B98F-F2D05A761505}" destId="{54BD7F51-24E4-49CE-B786-725F478D7C7F}" srcOrd="1" destOrd="0" presId="urn:microsoft.com/office/officeart/2005/8/layout/list1"/>
    <dgm:cxn modelId="{82CECF15-5BDD-4139-BE4B-2479AF3264A3}" type="presParOf" srcId="{E4F73E00-1D2C-41D1-B98F-F2D05A761505}" destId="{C550B5A1-4F76-4AD8-B76E-07D452F7B018}" srcOrd="2" destOrd="0" presId="urn:microsoft.com/office/officeart/2005/8/layout/list1"/>
    <dgm:cxn modelId="{734B570E-01DB-4C8A-98B0-3774109A2AA4}" type="presParOf" srcId="{E4F73E00-1D2C-41D1-B98F-F2D05A761505}" destId="{A97EF608-B50C-42F1-84C0-BF1F9A597CB8}" srcOrd="3" destOrd="0" presId="urn:microsoft.com/office/officeart/2005/8/layout/list1"/>
    <dgm:cxn modelId="{F662AFDC-4A79-48B0-BEA0-430C754A92D5}" type="presParOf" srcId="{E4F73E00-1D2C-41D1-B98F-F2D05A761505}" destId="{0A6B5771-39D0-4E80-B712-678F5C6B0120}" srcOrd="4" destOrd="0" presId="urn:microsoft.com/office/officeart/2005/8/layout/list1"/>
    <dgm:cxn modelId="{A9258CF7-FC3B-4883-9A51-698F9B5E6E1C}" type="presParOf" srcId="{0A6B5771-39D0-4E80-B712-678F5C6B0120}" destId="{D321D48A-3B9E-402F-9D76-9BC17EBAC681}" srcOrd="0" destOrd="0" presId="urn:microsoft.com/office/officeart/2005/8/layout/list1"/>
    <dgm:cxn modelId="{8698CCDC-5E49-4D3E-A717-2404706958A5}" type="presParOf" srcId="{0A6B5771-39D0-4E80-B712-678F5C6B0120}" destId="{A80207B7-8C8B-4355-99EE-CD40609C250F}" srcOrd="1" destOrd="0" presId="urn:microsoft.com/office/officeart/2005/8/layout/list1"/>
    <dgm:cxn modelId="{CA73602A-56B0-4800-A555-50D4C18923B6}" type="presParOf" srcId="{E4F73E00-1D2C-41D1-B98F-F2D05A761505}" destId="{6952F932-DB12-4CA7-8C55-17F1965FB28F}" srcOrd="5" destOrd="0" presId="urn:microsoft.com/office/officeart/2005/8/layout/list1"/>
    <dgm:cxn modelId="{A8F275C5-88BA-4C01-BD89-E05305E39641}" type="presParOf" srcId="{E4F73E00-1D2C-41D1-B98F-F2D05A761505}" destId="{C32BFCE9-FC03-4062-9A94-DA55CEC760C1}" srcOrd="6" destOrd="0" presId="urn:microsoft.com/office/officeart/2005/8/layout/list1"/>
    <dgm:cxn modelId="{83624AA8-E3D2-4382-AC57-A39E6F06A60D}" type="presParOf" srcId="{E4F73E00-1D2C-41D1-B98F-F2D05A761505}" destId="{014BBFE9-D081-4539-9C2B-50D79CF15704}" srcOrd="7" destOrd="0" presId="urn:microsoft.com/office/officeart/2005/8/layout/list1"/>
    <dgm:cxn modelId="{6F414734-0AC6-48E8-8E6E-C353BD8442FD}" type="presParOf" srcId="{E4F73E00-1D2C-41D1-B98F-F2D05A761505}" destId="{5E2E608C-65F1-485C-84F1-5E4207CDA847}" srcOrd="8" destOrd="0" presId="urn:microsoft.com/office/officeart/2005/8/layout/list1"/>
    <dgm:cxn modelId="{FE2FE99A-5C47-41DC-9408-C898273CC8DA}" type="presParOf" srcId="{5E2E608C-65F1-485C-84F1-5E4207CDA847}" destId="{FE3E751D-0321-4F03-A0EA-D4BD7EC5317B}" srcOrd="0" destOrd="0" presId="urn:microsoft.com/office/officeart/2005/8/layout/list1"/>
    <dgm:cxn modelId="{CC8EC960-65B7-4274-A05C-700267E69689}" type="presParOf" srcId="{5E2E608C-65F1-485C-84F1-5E4207CDA847}" destId="{E159EF46-2189-44A4-BA3E-44DCE16D9A05}" srcOrd="1" destOrd="0" presId="urn:microsoft.com/office/officeart/2005/8/layout/list1"/>
    <dgm:cxn modelId="{4ACC1E69-4DE6-48A4-A5C4-20A959105368}" type="presParOf" srcId="{E4F73E00-1D2C-41D1-B98F-F2D05A761505}" destId="{4F8642C4-FEE6-468F-A5F7-F3E30CEC44CF}" srcOrd="9" destOrd="0" presId="urn:microsoft.com/office/officeart/2005/8/layout/list1"/>
    <dgm:cxn modelId="{DEBB7326-B646-4520-A3A3-A4DC70DD670F}" type="presParOf" srcId="{E4F73E00-1D2C-41D1-B98F-F2D05A761505}" destId="{E9A836EB-267E-4EF1-9047-02715BA989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A2789-D773-4FAE-A5A4-8CCE36B543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AC4DB0-B777-4B9A-9636-9C6857AC44D1}">
      <dgm:prSet phldrT="[Text]"/>
      <dgm:spPr/>
      <dgm:t>
        <a:bodyPr/>
        <a:lstStyle/>
        <a:p>
          <a:r>
            <a:rPr lang="cs-CZ" dirty="0"/>
            <a:t>občanské právo</a:t>
          </a:r>
        </a:p>
      </dgm:t>
    </dgm:pt>
    <dgm:pt modelId="{7DF1B4A3-9B9E-44EF-AC25-5EA0658EE562}" type="parTrans" cxnId="{F4AAFE0B-7AA3-44FA-973A-1380FAE6B4D1}">
      <dgm:prSet/>
      <dgm:spPr/>
      <dgm:t>
        <a:bodyPr/>
        <a:lstStyle/>
        <a:p>
          <a:endParaRPr lang="cs-CZ"/>
        </a:p>
      </dgm:t>
    </dgm:pt>
    <dgm:pt modelId="{0A3852F2-8544-46CD-ADBD-FEC8DB654E8B}" type="sibTrans" cxnId="{F4AAFE0B-7AA3-44FA-973A-1380FAE6B4D1}">
      <dgm:prSet/>
      <dgm:spPr/>
      <dgm:t>
        <a:bodyPr/>
        <a:lstStyle/>
        <a:p>
          <a:endParaRPr lang="cs-CZ"/>
        </a:p>
      </dgm:t>
    </dgm:pt>
    <dgm:pt modelId="{49559BE0-E5E2-4853-859F-4CB39F0271FE}">
      <dgm:prSet phldrT="[Text]"/>
      <dgm:spPr/>
      <dgm:t>
        <a:bodyPr/>
        <a:lstStyle/>
        <a:p>
          <a:r>
            <a:rPr lang="cs-CZ" dirty="0"/>
            <a:t>mezinárodní právo soukromé</a:t>
          </a:r>
        </a:p>
      </dgm:t>
    </dgm:pt>
    <dgm:pt modelId="{5C99A790-DD31-491D-9B81-50006F0E7F42}" type="parTrans" cxnId="{FE2DB2E7-A331-43BB-9E0C-577C0304F05B}">
      <dgm:prSet/>
      <dgm:spPr/>
      <dgm:t>
        <a:bodyPr/>
        <a:lstStyle/>
        <a:p>
          <a:endParaRPr lang="cs-CZ"/>
        </a:p>
      </dgm:t>
    </dgm:pt>
    <dgm:pt modelId="{D610AE7C-D5C7-446B-9B39-4D14D305E7CB}" type="sibTrans" cxnId="{FE2DB2E7-A331-43BB-9E0C-577C0304F05B}">
      <dgm:prSet/>
      <dgm:spPr/>
      <dgm:t>
        <a:bodyPr/>
        <a:lstStyle/>
        <a:p>
          <a:endParaRPr lang="cs-CZ"/>
        </a:p>
      </dgm:t>
    </dgm:pt>
    <dgm:pt modelId="{B368BE1F-8115-434A-9119-E3A133806E23}">
      <dgm:prSet phldrT="[Text]"/>
      <dgm:spPr/>
      <dgm:t>
        <a:bodyPr/>
        <a:lstStyle/>
        <a:p>
          <a:r>
            <a:rPr lang="cs-CZ" dirty="0"/>
            <a:t>právo duševního vlastnictví</a:t>
          </a:r>
        </a:p>
      </dgm:t>
    </dgm:pt>
    <dgm:pt modelId="{19698A57-B455-4A96-9A7F-5E41E5C880D2}" type="parTrans" cxnId="{778F8548-C069-44B2-BD9C-15D726D08D32}">
      <dgm:prSet/>
      <dgm:spPr/>
      <dgm:t>
        <a:bodyPr/>
        <a:lstStyle/>
        <a:p>
          <a:endParaRPr lang="cs-CZ"/>
        </a:p>
      </dgm:t>
    </dgm:pt>
    <dgm:pt modelId="{A586EEA1-45B7-46E4-BB66-0CCABB64968C}" type="sibTrans" cxnId="{778F8548-C069-44B2-BD9C-15D726D08D32}">
      <dgm:prSet/>
      <dgm:spPr/>
      <dgm:t>
        <a:bodyPr/>
        <a:lstStyle/>
        <a:p>
          <a:endParaRPr lang="cs-CZ"/>
        </a:p>
      </dgm:t>
    </dgm:pt>
    <dgm:pt modelId="{8E1A022F-5279-49D6-8F16-851D65B03E18}">
      <dgm:prSet/>
      <dgm:spPr/>
      <dgm:t>
        <a:bodyPr/>
        <a:lstStyle/>
        <a:p>
          <a:r>
            <a:rPr lang="cs-CZ" dirty="0"/>
            <a:t>pracovní právo</a:t>
          </a:r>
        </a:p>
      </dgm:t>
    </dgm:pt>
    <dgm:pt modelId="{069BE028-81DE-45BB-B9FA-DE90209A0857}" type="parTrans" cxnId="{7E616A63-361A-4ECC-A8AC-F305009F6887}">
      <dgm:prSet/>
      <dgm:spPr/>
      <dgm:t>
        <a:bodyPr/>
        <a:lstStyle/>
        <a:p>
          <a:endParaRPr lang="cs-CZ"/>
        </a:p>
      </dgm:t>
    </dgm:pt>
    <dgm:pt modelId="{16760034-9C96-4F94-B1AB-E9CD2A82C8AE}" type="sibTrans" cxnId="{7E616A63-361A-4ECC-A8AC-F305009F6887}">
      <dgm:prSet/>
      <dgm:spPr/>
      <dgm:t>
        <a:bodyPr/>
        <a:lstStyle/>
        <a:p>
          <a:endParaRPr lang="cs-CZ"/>
        </a:p>
      </dgm:t>
    </dgm:pt>
    <dgm:pt modelId="{EFD3E89E-4973-42EA-B3D4-FDD256E2DB81}">
      <dgm:prSet/>
      <dgm:spPr/>
      <dgm:t>
        <a:bodyPr/>
        <a:lstStyle/>
        <a:p>
          <a:r>
            <a:rPr lang="cs-CZ" dirty="0"/>
            <a:t>obchodní právo</a:t>
          </a:r>
        </a:p>
      </dgm:t>
    </dgm:pt>
    <dgm:pt modelId="{F82D5DCF-84E7-4CB6-9A45-EF2B1FB2AFAF}" type="parTrans" cxnId="{FB4C6E24-C01D-46DE-9AC7-A8BF15C30609}">
      <dgm:prSet/>
      <dgm:spPr/>
      <dgm:t>
        <a:bodyPr/>
        <a:lstStyle/>
        <a:p>
          <a:endParaRPr lang="cs-CZ"/>
        </a:p>
      </dgm:t>
    </dgm:pt>
    <dgm:pt modelId="{1C639987-3CCB-4D47-8D64-DD780E40258D}" type="sibTrans" cxnId="{FB4C6E24-C01D-46DE-9AC7-A8BF15C30609}">
      <dgm:prSet/>
      <dgm:spPr/>
      <dgm:t>
        <a:bodyPr/>
        <a:lstStyle/>
        <a:p>
          <a:endParaRPr lang="cs-CZ"/>
        </a:p>
      </dgm:t>
    </dgm:pt>
    <dgm:pt modelId="{028EB08A-2995-43BB-B99F-F5004E6B3E45}">
      <dgm:prSet/>
      <dgm:spPr/>
      <dgm:t>
        <a:bodyPr/>
        <a:lstStyle/>
        <a:p>
          <a:r>
            <a:rPr lang="cs-CZ" dirty="0"/>
            <a:t>rodinné právo (ale…)</a:t>
          </a:r>
        </a:p>
      </dgm:t>
    </dgm:pt>
    <dgm:pt modelId="{91F21F28-5060-47D1-800D-03468659D724}" type="parTrans" cxnId="{9ADDC6F6-3445-420B-9BA3-B6AEA55B64D2}">
      <dgm:prSet/>
      <dgm:spPr/>
      <dgm:t>
        <a:bodyPr/>
        <a:lstStyle/>
        <a:p>
          <a:endParaRPr lang="cs-CZ"/>
        </a:p>
      </dgm:t>
    </dgm:pt>
    <dgm:pt modelId="{C39B8D71-1A84-4963-882B-3988B2858C49}" type="sibTrans" cxnId="{9ADDC6F6-3445-420B-9BA3-B6AEA55B64D2}">
      <dgm:prSet/>
      <dgm:spPr/>
      <dgm:t>
        <a:bodyPr/>
        <a:lstStyle/>
        <a:p>
          <a:endParaRPr lang="cs-CZ"/>
        </a:p>
      </dgm:t>
    </dgm:pt>
    <dgm:pt modelId="{0E2EE541-D630-44EA-94D5-0DF5CDE378A7}" type="pres">
      <dgm:prSet presAssocID="{80EA2789-D773-4FAE-A5A4-8CCE36B54349}" presName="Name0" presStyleCnt="0">
        <dgm:presLayoutVars>
          <dgm:chMax val="7"/>
          <dgm:chPref val="7"/>
          <dgm:dir/>
        </dgm:presLayoutVars>
      </dgm:prSet>
      <dgm:spPr/>
    </dgm:pt>
    <dgm:pt modelId="{485C9DF0-8222-4E0A-879B-9A444FF27752}" type="pres">
      <dgm:prSet presAssocID="{80EA2789-D773-4FAE-A5A4-8CCE36B54349}" presName="Name1" presStyleCnt="0"/>
      <dgm:spPr/>
    </dgm:pt>
    <dgm:pt modelId="{E02E8D40-4AE4-4034-8212-195326D02EB1}" type="pres">
      <dgm:prSet presAssocID="{80EA2789-D773-4FAE-A5A4-8CCE36B54349}" presName="cycle" presStyleCnt="0"/>
      <dgm:spPr/>
    </dgm:pt>
    <dgm:pt modelId="{9D8FA137-7E46-4363-9E42-38EB8F3F9A86}" type="pres">
      <dgm:prSet presAssocID="{80EA2789-D773-4FAE-A5A4-8CCE36B54349}" presName="srcNode" presStyleLbl="node1" presStyleIdx="0" presStyleCnt="6"/>
      <dgm:spPr/>
    </dgm:pt>
    <dgm:pt modelId="{F5B85B7E-0B61-4EA4-B381-73EC7EA53EF3}" type="pres">
      <dgm:prSet presAssocID="{80EA2789-D773-4FAE-A5A4-8CCE36B54349}" presName="conn" presStyleLbl="parChTrans1D2" presStyleIdx="0" presStyleCnt="1"/>
      <dgm:spPr/>
    </dgm:pt>
    <dgm:pt modelId="{0E8EF4F2-249B-4462-8CAF-27CD06565583}" type="pres">
      <dgm:prSet presAssocID="{80EA2789-D773-4FAE-A5A4-8CCE36B54349}" presName="extraNode" presStyleLbl="node1" presStyleIdx="0" presStyleCnt="6"/>
      <dgm:spPr/>
    </dgm:pt>
    <dgm:pt modelId="{5D629ED9-1A86-4BDF-A409-18846434AB10}" type="pres">
      <dgm:prSet presAssocID="{80EA2789-D773-4FAE-A5A4-8CCE36B54349}" presName="dstNode" presStyleLbl="node1" presStyleIdx="0" presStyleCnt="6"/>
      <dgm:spPr/>
    </dgm:pt>
    <dgm:pt modelId="{3C322F59-0B0F-4818-AA1E-8119B939C2CA}" type="pres">
      <dgm:prSet presAssocID="{33AC4DB0-B777-4B9A-9636-9C6857AC44D1}" presName="text_1" presStyleLbl="node1" presStyleIdx="0" presStyleCnt="6">
        <dgm:presLayoutVars>
          <dgm:bulletEnabled val="1"/>
        </dgm:presLayoutVars>
      </dgm:prSet>
      <dgm:spPr/>
    </dgm:pt>
    <dgm:pt modelId="{62379006-CC5F-4885-8FDE-4CB2775A9B81}" type="pres">
      <dgm:prSet presAssocID="{33AC4DB0-B777-4B9A-9636-9C6857AC44D1}" presName="accent_1" presStyleCnt="0"/>
      <dgm:spPr/>
    </dgm:pt>
    <dgm:pt modelId="{EE7ECF56-C9D5-48E7-AA0A-D1A0462D153D}" type="pres">
      <dgm:prSet presAssocID="{33AC4DB0-B777-4B9A-9636-9C6857AC44D1}" presName="accentRepeatNode" presStyleLbl="solidFgAcc1" presStyleIdx="0" presStyleCnt="6"/>
      <dgm:spPr/>
    </dgm:pt>
    <dgm:pt modelId="{11635D91-BCB0-4A80-8B69-B081D7922B12}" type="pres">
      <dgm:prSet presAssocID="{028EB08A-2995-43BB-B99F-F5004E6B3E45}" presName="text_2" presStyleLbl="node1" presStyleIdx="1" presStyleCnt="6">
        <dgm:presLayoutVars>
          <dgm:bulletEnabled val="1"/>
        </dgm:presLayoutVars>
      </dgm:prSet>
      <dgm:spPr/>
    </dgm:pt>
    <dgm:pt modelId="{CA071E11-1A67-4FCC-AE81-718A947548F7}" type="pres">
      <dgm:prSet presAssocID="{028EB08A-2995-43BB-B99F-F5004E6B3E45}" presName="accent_2" presStyleCnt="0"/>
      <dgm:spPr/>
    </dgm:pt>
    <dgm:pt modelId="{A07F85E7-CF20-4E3C-954F-13DD25CAF0AC}" type="pres">
      <dgm:prSet presAssocID="{028EB08A-2995-43BB-B99F-F5004E6B3E45}" presName="accentRepeatNode" presStyleLbl="solidFgAcc1" presStyleIdx="1" presStyleCnt="6"/>
      <dgm:spPr/>
    </dgm:pt>
    <dgm:pt modelId="{EF0D4AA8-E93C-442E-ABD0-C35E374F755B}" type="pres">
      <dgm:prSet presAssocID="{EFD3E89E-4973-42EA-B3D4-FDD256E2DB81}" presName="text_3" presStyleLbl="node1" presStyleIdx="2" presStyleCnt="6">
        <dgm:presLayoutVars>
          <dgm:bulletEnabled val="1"/>
        </dgm:presLayoutVars>
      </dgm:prSet>
      <dgm:spPr/>
    </dgm:pt>
    <dgm:pt modelId="{55AEE4DF-566E-45B1-9748-79561B511C92}" type="pres">
      <dgm:prSet presAssocID="{EFD3E89E-4973-42EA-B3D4-FDD256E2DB81}" presName="accent_3" presStyleCnt="0"/>
      <dgm:spPr/>
    </dgm:pt>
    <dgm:pt modelId="{277DC617-78FF-450F-8DBF-E3B074FDE39E}" type="pres">
      <dgm:prSet presAssocID="{EFD3E89E-4973-42EA-B3D4-FDD256E2DB81}" presName="accentRepeatNode" presStyleLbl="solidFgAcc1" presStyleIdx="2" presStyleCnt="6"/>
      <dgm:spPr/>
    </dgm:pt>
    <dgm:pt modelId="{7D695A5C-5941-4FBC-9287-C1245FBD61D2}" type="pres">
      <dgm:prSet presAssocID="{8E1A022F-5279-49D6-8F16-851D65B03E18}" presName="text_4" presStyleLbl="node1" presStyleIdx="3" presStyleCnt="6">
        <dgm:presLayoutVars>
          <dgm:bulletEnabled val="1"/>
        </dgm:presLayoutVars>
      </dgm:prSet>
      <dgm:spPr/>
    </dgm:pt>
    <dgm:pt modelId="{6C7AAA5D-C024-4B68-9C6A-4A5B785DF935}" type="pres">
      <dgm:prSet presAssocID="{8E1A022F-5279-49D6-8F16-851D65B03E18}" presName="accent_4" presStyleCnt="0"/>
      <dgm:spPr/>
    </dgm:pt>
    <dgm:pt modelId="{BF7741AC-3854-4C41-ACD6-4C0C241A18BC}" type="pres">
      <dgm:prSet presAssocID="{8E1A022F-5279-49D6-8F16-851D65B03E18}" presName="accentRepeatNode" presStyleLbl="solidFgAcc1" presStyleIdx="3" presStyleCnt="6"/>
      <dgm:spPr/>
    </dgm:pt>
    <dgm:pt modelId="{AF33B66C-EA66-498D-9669-E8FF7C2EF0A1}" type="pres">
      <dgm:prSet presAssocID="{49559BE0-E5E2-4853-859F-4CB39F0271FE}" presName="text_5" presStyleLbl="node1" presStyleIdx="4" presStyleCnt="6">
        <dgm:presLayoutVars>
          <dgm:bulletEnabled val="1"/>
        </dgm:presLayoutVars>
      </dgm:prSet>
      <dgm:spPr/>
    </dgm:pt>
    <dgm:pt modelId="{6CD9D097-36A1-4AF4-91DF-13C000EC2ECC}" type="pres">
      <dgm:prSet presAssocID="{49559BE0-E5E2-4853-859F-4CB39F0271FE}" presName="accent_5" presStyleCnt="0"/>
      <dgm:spPr/>
    </dgm:pt>
    <dgm:pt modelId="{59D5E7C7-0387-4D47-9E93-F0529B076AF6}" type="pres">
      <dgm:prSet presAssocID="{49559BE0-E5E2-4853-859F-4CB39F0271FE}" presName="accentRepeatNode" presStyleLbl="solidFgAcc1" presStyleIdx="4" presStyleCnt="6"/>
      <dgm:spPr/>
    </dgm:pt>
    <dgm:pt modelId="{9EC6C155-A237-47C3-9776-E612D46A6750}" type="pres">
      <dgm:prSet presAssocID="{B368BE1F-8115-434A-9119-E3A133806E23}" presName="text_6" presStyleLbl="node1" presStyleIdx="5" presStyleCnt="6">
        <dgm:presLayoutVars>
          <dgm:bulletEnabled val="1"/>
        </dgm:presLayoutVars>
      </dgm:prSet>
      <dgm:spPr/>
    </dgm:pt>
    <dgm:pt modelId="{4C3008B9-FB14-41DC-8689-84720BBEEF25}" type="pres">
      <dgm:prSet presAssocID="{B368BE1F-8115-434A-9119-E3A133806E23}" presName="accent_6" presStyleCnt="0"/>
      <dgm:spPr/>
    </dgm:pt>
    <dgm:pt modelId="{437D5932-6EB0-4489-BB35-D92510A942C4}" type="pres">
      <dgm:prSet presAssocID="{B368BE1F-8115-434A-9119-E3A133806E23}" presName="accentRepeatNode" presStyleLbl="solidFgAcc1" presStyleIdx="5" presStyleCnt="6"/>
      <dgm:spPr/>
    </dgm:pt>
  </dgm:ptLst>
  <dgm:cxnLst>
    <dgm:cxn modelId="{481EC206-1DDD-45D2-8244-D9933F4D50E1}" type="presOf" srcId="{8E1A022F-5279-49D6-8F16-851D65B03E18}" destId="{7D695A5C-5941-4FBC-9287-C1245FBD61D2}" srcOrd="0" destOrd="0" presId="urn:microsoft.com/office/officeart/2008/layout/VerticalCurvedList"/>
    <dgm:cxn modelId="{F4AAFE0B-7AA3-44FA-973A-1380FAE6B4D1}" srcId="{80EA2789-D773-4FAE-A5A4-8CCE36B54349}" destId="{33AC4DB0-B777-4B9A-9636-9C6857AC44D1}" srcOrd="0" destOrd="0" parTransId="{7DF1B4A3-9B9E-44EF-AC25-5EA0658EE562}" sibTransId="{0A3852F2-8544-46CD-ADBD-FEC8DB654E8B}"/>
    <dgm:cxn modelId="{2A81B419-528D-47D0-A813-058CDDA4D1F4}" type="presOf" srcId="{B368BE1F-8115-434A-9119-E3A133806E23}" destId="{9EC6C155-A237-47C3-9776-E612D46A6750}" srcOrd="0" destOrd="0" presId="urn:microsoft.com/office/officeart/2008/layout/VerticalCurvedList"/>
    <dgm:cxn modelId="{DACBA520-0418-438D-A8F0-8628E4AD59FD}" type="presOf" srcId="{0A3852F2-8544-46CD-ADBD-FEC8DB654E8B}" destId="{F5B85B7E-0B61-4EA4-B381-73EC7EA53EF3}" srcOrd="0" destOrd="0" presId="urn:microsoft.com/office/officeart/2008/layout/VerticalCurvedList"/>
    <dgm:cxn modelId="{FB4C6E24-C01D-46DE-9AC7-A8BF15C30609}" srcId="{80EA2789-D773-4FAE-A5A4-8CCE36B54349}" destId="{EFD3E89E-4973-42EA-B3D4-FDD256E2DB81}" srcOrd="2" destOrd="0" parTransId="{F82D5DCF-84E7-4CB6-9A45-EF2B1FB2AFAF}" sibTransId="{1C639987-3CCB-4D47-8D64-DD780E40258D}"/>
    <dgm:cxn modelId="{7E616A63-361A-4ECC-A8AC-F305009F6887}" srcId="{80EA2789-D773-4FAE-A5A4-8CCE36B54349}" destId="{8E1A022F-5279-49D6-8F16-851D65B03E18}" srcOrd="3" destOrd="0" parTransId="{069BE028-81DE-45BB-B9FA-DE90209A0857}" sibTransId="{16760034-9C96-4F94-B1AB-E9CD2A82C8AE}"/>
    <dgm:cxn modelId="{778F8548-C069-44B2-BD9C-15D726D08D32}" srcId="{80EA2789-D773-4FAE-A5A4-8CCE36B54349}" destId="{B368BE1F-8115-434A-9119-E3A133806E23}" srcOrd="5" destOrd="0" parTransId="{19698A57-B455-4A96-9A7F-5E41E5C880D2}" sibTransId="{A586EEA1-45B7-46E4-BB66-0CCABB64968C}"/>
    <dgm:cxn modelId="{92AB7E49-C740-4C1E-BB79-B428FD83041F}" type="presOf" srcId="{80EA2789-D773-4FAE-A5A4-8CCE36B54349}" destId="{0E2EE541-D630-44EA-94D5-0DF5CDE378A7}" srcOrd="0" destOrd="0" presId="urn:microsoft.com/office/officeart/2008/layout/VerticalCurvedList"/>
    <dgm:cxn modelId="{4A3D6971-B3EE-4A35-A348-E80B0D43019B}" type="presOf" srcId="{028EB08A-2995-43BB-B99F-F5004E6B3E45}" destId="{11635D91-BCB0-4A80-8B69-B081D7922B12}" srcOrd="0" destOrd="0" presId="urn:microsoft.com/office/officeart/2008/layout/VerticalCurvedList"/>
    <dgm:cxn modelId="{3F36F880-349C-404D-881D-74FF89FCB52D}" type="presOf" srcId="{49559BE0-E5E2-4853-859F-4CB39F0271FE}" destId="{AF33B66C-EA66-498D-9669-E8FF7C2EF0A1}" srcOrd="0" destOrd="0" presId="urn:microsoft.com/office/officeart/2008/layout/VerticalCurvedList"/>
    <dgm:cxn modelId="{26AA4196-A793-41DF-A2EC-93AC6B8030CB}" type="presOf" srcId="{33AC4DB0-B777-4B9A-9636-9C6857AC44D1}" destId="{3C322F59-0B0F-4818-AA1E-8119B939C2CA}" srcOrd="0" destOrd="0" presId="urn:microsoft.com/office/officeart/2008/layout/VerticalCurvedList"/>
    <dgm:cxn modelId="{AC2970D5-0205-4E20-BE3C-C54DE9F5A0EC}" type="presOf" srcId="{EFD3E89E-4973-42EA-B3D4-FDD256E2DB81}" destId="{EF0D4AA8-E93C-442E-ABD0-C35E374F755B}" srcOrd="0" destOrd="0" presId="urn:microsoft.com/office/officeart/2008/layout/VerticalCurvedList"/>
    <dgm:cxn modelId="{FE2DB2E7-A331-43BB-9E0C-577C0304F05B}" srcId="{80EA2789-D773-4FAE-A5A4-8CCE36B54349}" destId="{49559BE0-E5E2-4853-859F-4CB39F0271FE}" srcOrd="4" destOrd="0" parTransId="{5C99A790-DD31-491D-9B81-50006F0E7F42}" sibTransId="{D610AE7C-D5C7-446B-9B39-4D14D305E7CB}"/>
    <dgm:cxn modelId="{9ADDC6F6-3445-420B-9BA3-B6AEA55B64D2}" srcId="{80EA2789-D773-4FAE-A5A4-8CCE36B54349}" destId="{028EB08A-2995-43BB-B99F-F5004E6B3E45}" srcOrd="1" destOrd="0" parTransId="{91F21F28-5060-47D1-800D-03468659D724}" sibTransId="{C39B8D71-1A84-4963-882B-3988B2858C49}"/>
    <dgm:cxn modelId="{F07B22C6-5E0A-4A18-9E7C-6724968DA45C}" type="presParOf" srcId="{0E2EE541-D630-44EA-94D5-0DF5CDE378A7}" destId="{485C9DF0-8222-4E0A-879B-9A444FF27752}" srcOrd="0" destOrd="0" presId="urn:microsoft.com/office/officeart/2008/layout/VerticalCurvedList"/>
    <dgm:cxn modelId="{42DF20E6-7DD4-4A31-A799-D1B1DA8527B6}" type="presParOf" srcId="{485C9DF0-8222-4E0A-879B-9A444FF27752}" destId="{E02E8D40-4AE4-4034-8212-195326D02EB1}" srcOrd="0" destOrd="0" presId="urn:microsoft.com/office/officeart/2008/layout/VerticalCurvedList"/>
    <dgm:cxn modelId="{E895FAFE-F378-4883-B0D8-B6684E56C841}" type="presParOf" srcId="{E02E8D40-4AE4-4034-8212-195326D02EB1}" destId="{9D8FA137-7E46-4363-9E42-38EB8F3F9A86}" srcOrd="0" destOrd="0" presId="urn:microsoft.com/office/officeart/2008/layout/VerticalCurvedList"/>
    <dgm:cxn modelId="{1876F9E1-681D-42CF-8CBB-859C3FD626CA}" type="presParOf" srcId="{E02E8D40-4AE4-4034-8212-195326D02EB1}" destId="{F5B85B7E-0B61-4EA4-B381-73EC7EA53EF3}" srcOrd="1" destOrd="0" presId="urn:microsoft.com/office/officeart/2008/layout/VerticalCurvedList"/>
    <dgm:cxn modelId="{6001C348-30D6-4732-A6C2-0EB751312666}" type="presParOf" srcId="{E02E8D40-4AE4-4034-8212-195326D02EB1}" destId="{0E8EF4F2-249B-4462-8CAF-27CD06565583}" srcOrd="2" destOrd="0" presId="urn:microsoft.com/office/officeart/2008/layout/VerticalCurvedList"/>
    <dgm:cxn modelId="{CA054126-85B5-4CF4-9746-1A5FB160E9B1}" type="presParOf" srcId="{E02E8D40-4AE4-4034-8212-195326D02EB1}" destId="{5D629ED9-1A86-4BDF-A409-18846434AB10}" srcOrd="3" destOrd="0" presId="urn:microsoft.com/office/officeart/2008/layout/VerticalCurvedList"/>
    <dgm:cxn modelId="{330CFD39-1CC3-450E-8E57-29FA9A4084CB}" type="presParOf" srcId="{485C9DF0-8222-4E0A-879B-9A444FF27752}" destId="{3C322F59-0B0F-4818-AA1E-8119B939C2CA}" srcOrd="1" destOrd="0" presId="urn:microsoft.com/office/officeart/2008/layout/VerticalCurvedList"/>
    <dgm:cxn modelId="{7AE3268C-9EAD-4BCD-A663-BDB8F810FA18}" type="presParOf" srcId="{485C9DF0-8222-4E0A-879B-9A444FF27752}" destId="{62379006-CC5F-4885-8FDE-4CB2775A9B81}" srcOrd="2" destOrd="0" presId="urn:microsoft.com/office/officeart/2008/layout/VerticalCurvedList"/>
    <dgm:cxn modelId="{6EFCFB41-D4BB-4A68-9222-B718C5C5769A}" type="presParOf" srcId="{62379006-CC5F-4885-8FDE-4CB2775A9B81}" destId="{EE7ECF56-C9D5-48E7-AA0A-D1A0462D153D}" srcOrd="0" destOrd="0" presId="urn:microsoft.com/office/officeart/2008/layout/VerticalCurvedList"/>
    <dgm:cxn modelId="{E7F2DFD2-16D6-4B39-AC3A-DE18BD41E3B8}" type="presParOf" srcId="{485C9DF0-8222-4E0A-879B-9A444FF27752}" destId="{11635D91-BCB0-4A80-8B69-B081D7922B12}" srcOrd="3" destOrd="0" presId="urn:microsoft.com/office/officeart/2008/layout/VerticalCurvedList"/>
    <dgm:cxn modelId="{F4704C79-BF90-4C64-B4CB-912531A84849}" type="presParOf" srcId="{485C9DF0-8222-4E0A-879B-9A444FF27752}" destId="{CA071E11-1A67-4FCC-AE81-718A947548F7}" srcOrd="4" destOrd="0" presId="urn:microsoft.com/office/officeart/2008/layout/VerticalCurvedList"/>
    <dgm:cxn modelId="{DC00B3EE-CD18-44E3-8E56-9330BADCC817}" type="presParOf" srcId="{CA071E11-1A67-4FCC-AE81-718A947548F7}" destId="{A07F85E7-CF20-4E3C-954F-13DD25CAF0AC}" srcOrd="0" destOrd="0" presId="urn:microsoft.com/office/officeart/2008/layout/VerticalCurvedList"/>
    <dgm:cxn modelId="{4A1E30E4-95C0-4BA7-9A00-613A51A6EA49}" type="presParOf" srcId="{485C9DF0-8222-4E0A-879B-9A444FF27752}" destId="{EF0D4AA8-E93C-442E-ABD0-C35E374F755B}" srcOrd="5" destOrd="0" presId="urn:microsoft.com/office/officeart/2008/layout/VerticalCurvedList"/>
    <dgm:cxn modelId="{7ABECE7C-1F5E-4E2E-BC0A-0AD2A1AE53B7}" type="presParOf" srcId="{485C9DF0-8222-4E0A-879B-9A444FF27752}" destId="{55AEE4DF-566E-45B1-9748-79561B511C92}" srcOrd="6" destOrd="0" presId="urn:microsoft.com/office/officeart/2008/layout/VerticalCurvedList"/>
    <dgm:cxn modelId="{845031DF-CF64-4933-A030-C7DD5FEA596A}" type="presParOf" srcId="{55AEE4DF-566E-45B1-9748-79561B511C92}" destId="{277DC617-78FF-450F-8DBF-E3B074FDE39E}" srcOrd="0" destOrd="0" presId="urn:microsoft.com/office/officeart/2008/layout/VerticalCurvedList"/>
    <dgm:cxn modelId="{1E431B75-A8E7-4FB5-B88A-EFF496FF6C91}" type="presParOf" srcId="{485C9DF0-8222-4E0A-879B-9A444FF27752}" destId="{7D695A5C-5941-4FBC-9287-C1245FBD61D2}" srcOrd="7" destOrd="0" presId="urn:microsoft.com/office/officeart/2008/layout/VerticalCurvedList"/>
    <dgm:cxn modelId="{25322FE2-53E9-4365-87CB-C15E7272FEAB}" type="presParOf" srcId="{485C9DF0-8222-4E0A-879B-9A444FF27752}" destId="{6C7AAA5D-C024-4B68-9C6A-4A5B785DF935}" srcOrd="8" destOrd="0" presId="urn:microsoft.com/office/officeart/2008/layout/VerticalCurvedList"/>
    <dgm:cxn modelId="{C3A2A997-9E22-401F-80F0-445F0C581AA6}" type="presParOf" srcId="{6C7AAA5D-C024-4B68-9C6A-4A5B785DF935}" destId="{BF7741AC-3854-4C41-ACD6-4C0C241A18BC}" srcOrd="0" destOrd="0" presId="urn:microsoft.com/office/officeart/2008/layout/VerticalCurvedList"/>
    <dgm:cxn modelId="{F653B715-9910-4CC2-B0E8-D2AB385A4294}" type="presParOf" srcId="{485C9DF0-8222-4E0A-879B-9A444FF27752}" destId="{AF33B66C-EA66-498D-9669-E8FF7C2EF0A1}" srcOrd="9" destOrd="0" presId="urn:microsoft.com/office/officeart/2008/layout/VerticalCurvedList"/>
    <dgm:cxn modelId="{3D2344C0-ABD6-480C-BF24-8A1B98F72ABC}" type="presParOf" srcId="{485C9DF0-8222-4E0A-879B-9A444FF27752}" destId="{6CD9D097-36A1-4AF4-91DF-13C000EC2ECC}" srcOrd="10" destOrd="0" presId="urn:microsoft.com/office/officeart/2008/layout/VerticalCurvedList"/>
    <dgm:cxn modelId="{E01787D7-6706-4653-A277-5B763BDDCF0B}" type="presParOf" srcId="{6CD9D097-36A1-4AF4-91DF-13C000EC2ECC}" destId="{59D5E7C7-0387-4D47-9E93-F0529B076AF6}" srcOrd="0" destOrd="0" presId="urn:microsoft.com/office/officeart/2008/layout/VerticalCurvedList"/>
    <dgm:cxn modelId="{48F01F46-20BC-4BF1-82BC-2CAA3231AE18}" type="presParOf" srcId="{485C9DF0-8222-4E0A-879B-9A444FF27752}" destId="{9EC6C155-A237-47C3-9776-E612D46A6750}" srcOrd="11" destOrd="0" presId="urn:microsoft.com/office/officeart/2008/layout/VerticalCurvedList"/>
    <dgm:cxn modelId="{2BC4079D-8BDF-4519-9EB3-DBA0337BD023}" type="presParOf" srcId="{485C9DF0-8222-4E0A-879B-9A444FF27752}" destId="{4C3008B9-FB14-41DC-8689-84720BBEEF25}" srcOrd="12" destOrd="0" presId="urn:microsoft.com/office/officeart/2008/layout/VerticalCurvedList"/>
    <dgm:cxn modelId="{58F6C317-D09D-4659-893E-2F10D4034639}" type="presParOf" srcId="{4C3008B9-FB14-41DC-8689-84720BBEEF25}" destId="{437D5932-6EB0-4489-BB35-D92510A94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00DCA-AF0A-4F20-A7DF-B7BF4F4305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8CE4D6-CF81-44B7-9B86-D9EF366363CB}">
      <dgm:prSet phldrT="[Text]"/>
      <dgm:spPr/>
      <dgm:t>
        <a:bodyPr/>
        <a:lstStyle/>
        <a:p>
          <a:r>
            <a:rPr lang="cs-CZ" dirty="0"/>
            <a:t>ústavní právo</a:t>
          </a:r>
        </a:p>
      </dgm:t>
    </dgm:pt>
    <dgm:pt modelId="{F2361278-17D7-41D6-85AB-FA2E70288A52}" type="parTrans" cxnId="{1D302864-00AF-4E15-A289-18652E0FAFBB}">
      <dgm:prSet/>
      <dgm:spPr/>
      <dgm:t>
        <a:bodyPr/>
        <a:lstStyle/>
        <a:p>
          <a:endParaRPr lang="cs-CZ"/>
        </a:p>
      </dgm:t>
    </dgm:pt>
    <dgm:pt modelId="{47B5D855-EC93-44F9-A831-BC264066177B}" type="sibTrans" cxnId="{1D302864-00AF-4E15-A289-18652E0FAFBB}">
      <dgm:prSet/>
      <dgm:spPr/>
      <dgm:t>
        <a:bodyPr/>
        <a:lstStyle/>
        <a:p>
          <a:endParaRPr lang="cs-CZ"/>
        </a:p>
      </dgm:t>
    </dgm:pt>
    <dgm:pt modelId="{83BA0488-8B42-4A5F-B49C-E6E52AF3D8A7}">
      <dgm:prSet phldrT="[Text]"/>
      <dgm:spPr/>
      <dgm:t>
        <a:bodyPr/>
        <a:lstStyle/>
        <a:p>
          <a:r>
            <a:rPr lang="cs-CZ" dirty="0"/>
            <a:t>právo životního prostředí</a:t>
          </a:r>
        </a:p>
      </dgm:t>
    </dgm:pt>
    <dgm:pt modelId="{DB5DBD63-5228-4BF0-84FB-C6A94B551A07}" type="parTrans" cxnId="{263B44A8-8639-4FDA-B512-F5AF4A0B8746}">
      <dgm:prSet/>
      <dgm:spPr/>
      <dgm:t>
        <a:bodyPr/>
        <a:lstStyle/>
        <a:p>
          <a:endParaRPr lang="cs-CZ"/>
        </a:p>
      </dgm:t>
    </dgm:pt>
    <dgm:pt modelId="{91970B0A-33C1-474D-94A6-9273D0F43E5C}" type="sibTrans" cxnId="{263B44A8-8639-4FDA-B512-F5AF4A0B8746}">
      <dgm:prSet/>
      <dgm:spPr/>
      <dgm:t>
        <a:bodyPr/>
        <a:lstStyle/>
        <a:p>
          <a:endParaRPr lang="cs-CZ"/>
        </a:p>
      </dgm:t>
    </dgm:pt>
    <dgm:pt modelId="{3F1C080E-B574-47DD-949B-EA7825A9E102}">
      <dgm:prSet phldrT="[Text]"/>
      <dgm:spPr/>
      <dgm:t>
        <a:bodyPr/>
        <a:lstStyle/>
        <a:p>
          <a:r>
            <a:rPr lang="cs-CZ" dirty="0"/>
            <a:t>občanské právo procesní (a všechna procesní další odvětví)</a:t>
          </a:r>
        </a:p>
      </dgm:t>
    </dgm:pt>
    <dgm:pt modelId="{28528B19-A3B7-4AC2-89DD-9038F06A905F}" type="parTrans" cxnId="{C00CE9F8-53D3-4316-9B71-C37DB4A13FAB}">
      <dgm:prSet/>
      <dgm:spPr/>
      <dgm:t>
        <a:bodyPr/>
        <a:lstStyle/>
        <a:p>
          <a:endParaRPr lang="cs-CZ"/>
        </a:p>
      </dgm:t>
    </dgm:pt>
    <dgm:pt modelId="{22E662C2-2159-4C24-BEFF-52BD9813B5EA}" type="sibTrans" cxnId="{C00CE9F8-53D3-4316-9B71-C37DB4A13FAB}">
      <dgm:prSet/>
      <dgm:spPr/>
      <dgm:t>
        <a:bodyPr/>
        <a:lstStyle/>
        <a:p>
          <a:endParaRPr lang="cs-CZ"/>
        </a:p>
      </dgm:t>
    </dgm:pt>
    <dgm:pt modelId="{3A483BF7-C2A7-4EDE-A43C-1764E3D6BBD3}">
      <dgm:prSet/>
      <dgm:spPr/>
      <dgm:t>
        <a:bodyPr/>
        <a:lstStyle/>
        <a:p>
          <a:r>
            <a:rPr lang="cs-CZ" dirty="0"/>
            <a:t>finanční právo</a:t>
          </a:r>
        </a:p>
      </dgm:t>
    </dgm:pt>
    <dgm:pt modelId="{AC32369B-BFD7-4006-BD37-B2A712BAE89D}" type="parTrans" cxnId="{1E7E8AD3-F1D4-46D4-9552-AA2E1B85AC6D}">
      <dgm:prSet/>
      <dgm:spPr/>
      <dgm:t>
        <a:bodyPr/>
        <a:lstStyle/>
        <a:p>
          <a:endParaRPr lang="cs-CZ"/>
        </a:p>
      </dgm:t>
    </dgm:pt>
    <dgm:pt modelId="{F86CF2FD-EDAE-4590-8EF5-4DD87D1C56D5}" type="sibTrans" cxnId="{1E7E8AD3-F1D4-46D4-9552-AA2E1B85AC6D}">
      <dgm:prSet/>
      <dgm:spPr/>
      <dgm:t>
        <a:bodyPr/>
        <a:lstStyle/>
        <a:p>
          <a:endParaRPr lang="cs-CZ"/>
        </a:p>
      </dgm:t>
    </dgm:pt>
    <dgm:pt modelId="{B320C39B-87B5-490A-B235-114A7A2B8521}">
      <dgm:prSet/>
      <dgm:spPr/>
      <dgm:t>
        <a:bodyPr/>
        <a:lstStyle/>
        <a:p>
          <a:r>
            <a:rPr lang="cs-CZ" dirty="0"/>
            <a:t>správní právo</a:t>
          </a:r>
        </a:p>
      </dgm:t>
    </dgm:pt>
    <dgm:pt modelId="{37FDCA4D-88CE-4D2A-8C87-5B41D2F269B3}" type="parTrans" cxnId="{E0DFB266-6C16-4AED-8C0C-E4F8149A0F9C}">
      <dgm:prSet/>
      <dgm:spPr/>
      <dgm:t>
        <a:bodyPr/>
        <a:lstStyle/>
        <a:p>
          <a:endParaRPr lang="cs-CZ"/>
        </a:p>
      </dgm:t>
    </dgm:pt>
    <dgm:pt modelId="{9E720EDB-623D-4AC6-B1F8-3B81A2850201}" type="sibTrans" cxnId="{E0DFB266-6C16-4AED-8C0C-E4F8149A0F9C}">
      <dgm:prSet/>
      <dgm:spPr/>
      <dgm:t>
        <a:bodyPr/>
        <a:lstStyle/>
        <a:p>
          <a:endParaRPr lang="cs-CZ"/>
        </a:p>
      </dgm:t>
    </dgm:pt>
    <dgm:pt modelId="{8DA37EA9-317B-4FF6-8E0A-9162F421E66B}">
      <dgm:prSet/>
      <dgm:spPr/>
      <dgm:t>
        <a:bodyPr/>
        <a:lstStyle/>
        <a:p>
          <a:r>
            <a:rPr lang="cs-CZ" dirty="0"/>
            <a:t>trestní právo</a:t>
          </a:r>
        </a:p>
      </dgm:t>
    </dgm:pt>
    <dgm:pt modelId="{54A29254-3306-4E06-80CD-3690BC07E62E}" type="parTrans" cxnId="{C02910E4-DED3-413E-A810-E304533D8913}">
      <dgm:prSet/>
      <dgm:spPr/>
      <dgm:t>
        <a:bodyPr/>
        <a:lstStyle/>
        <a:p>
          <a:endParaRPr lang="cs-CZ"/>
        </a:p>
      </dgm:t>
    </dgm:pt>
    <dgm:pt modelId="{F2EAA151-FF1A-4BE2-BBC0-A179C422DAB2}" type="sibTrans" cxnId="{C02910E4-DED3-413E-A810-E304533D8913}">
      <dgm:prSet/>
      <dgm:spPr/>
      <dgm:t>
        <a:bodyPr/>
        <a:lstStyle/>
        <a:p>
          <a:endParaRPr lang="cs-CZ"/>
        </a:p>
      </dgm:t>
    </dgm:pt>
    <dgm:pt modelId="{9E54FF0E-CAB8-466A-AA37-58DC56571C6D}" type="pres">
      <dgm:prSet presAssocID="{C6200DCA-AF0A-4F20-A7DF-B7BF4F430504}" presName="Name0" presStyleCnt="0">
        <dgm:presLayoutVars>
          <dgm:chMax val="7"/>
          <dgm:chPref val="7"/>
          <dgm:dir/>
        </dgm:presLayoutVars>
      </dgm:prSet>
      <dgm:spPr/>
    </dgm:pt>
    <dgm:pt modelId="{491E2CD0-4832-4D88-9C7C-D6299D2C6409}" type="pres">
      <dgm:prSet presAssocID="{C6200DCA-AF0A-4F20-A7DF-B7BF4F430504}" presName="Name1" presStyleCnt="0"/>
      <dgm:spPr/>
    </dgm:pt>
    <dgm:pt modelId="{56DBE223-559C-490C-B5A4-50DB72B7E98C}" type="pres">
      <dgm:prSet presAssocID="{C6200DCA-AF0A-4F20-A7DF-B7BF4F430504}" presName="cycle" presStyleCnt="0"/>
      <dgm:spPr/>
    </dgm:pt>
    <dgm:pt modelId="{7D2F1BC2-BF9D-46FF-8101-4992A260F204}" type="pres">
      <dgm:prSet presAssocID="{C6200DCA-AF0A-4F20-A7DF-B7BF4F430504}" presName="srcNode" presStyleLbl="node1" presStyleIdx="0" presStyleCnt="6"/>
      <dgm:spPr/>
    </dgm:pt>
    <dgm:pt modelId="{C8CB2509-E0D2-4AB2-9C3F-053BB4227BB9}" type="pres">
      <dgm:prSet presAssocID="{C6200DCA-AF0A-4F20-A7DF-B7BF4F430504}" presName="conn" presStyleLbl="parChTrans1D2" presStyleIdx="0" presStyleCnt="1"/>
      <dgm:spPr/>
    </dgm:pt>
    <dgm:pt modelId="{305383E7-6FFD-4F09-92E1-BBA1C655CC26}" type="pres">
      <dgm:prSet presAssocID="{C6200DCA-AF0A-4F20-A7DF-B7BF4F430504}" presName="extraNode" presStyleLbl="node1" presStyleIdx="0" presStyleCnt="6"/>
      <dgm:spPr/>
    </dgm:pt>
    <dgm:pt modelId="{AACA7BD1-AA4B-4709-ABFC-55AAD5532A94}" type="pres">
      <dgm:prSet presAssocID="{C6200DCA-AF0A-4F20-A7DF-B7BF4F430504}" presName="dstNode" presStyleLbl="node1" presStyleIdx="0" presStyleCnt="6"/>
      <dgm:spPr/>
    </dgm:pt>
    <dgm:pt modelId="{740B2703-B95C-40BD-9A4E-7602EBA633B7}" type="pres">
      <dgm:prSet presAssocID="{728CE4D6-CF81-44B7-9B86-D9EF366363CB}" presName="text_1" presStyleLbl="node1" presStyleIdx="0" presStyleCnt="6">
        <dgm:presLayoutVars>
          <dgm:bulletEnabled val="1"/>
        </dgm:presLayoutVars>
      </dgm:prSet>
      <dgm:spPr/>
    </dgm:pt>
    <dgm:pt modelId="{4CBC2620-D44C-4AD4-BE68-20E61963CE92}" type="pres">
      <dgm:prSet presAssocID="{728CE4D6-CF81-44B7-9B86-D9EF366363CB}" presName="accent_1" presStyleCnt="0"/>
      <dgm:spPr/>
    </dgm:pt>
    <dgm:pt modelId="{EF381F5C-D6F3-432B-BDA1-52F321234D3D}" type="pres">
      <dgm:prSet presAssocID="{728CE4D6-CF81-44B7-9B86-D9EF366363CB}" presName="accentRepeatNode" presStyleLbl="solidFgAcc1" presStyleIdx="0" presStyleCnt="6"/>
      <dgm:spPr/>
    </dgm:pt>
    <dgm:pt modelId="{BF6AC1E5-A0D6-48B7-8245-048A43ECBA15}" type="pres">
      <dgm:prSet presAssocID="{B320C39B-87B5-490A-B235-114A7A2B8521}" presName="text_2" presStyleLbl="node1" presStyleIdx="1" presStyleCnt="6">
        <dgm:presLayoutVars>
          <dgm:bulletEnabled val="1"/>
        </dgm:presLayoutVars>
      </dgm:prSet>
      <dgm:spPr/>
    </dgm:pt>
    <dgm:pt modelId="{AE74C1DB-4472-44B8-A159-6BD3FCE83FA4}" type="pres">
      <dgm:prSet presAssocID="{B320C39B-87B5-490A-B235-114A7A2B8521}" presName="accent_2" presStyleCnt="0"/>
      <dgm:spPr/>
    </dgm:pt>
    <dgm:pt modelId="{72F5E0FA-BD40-44A7-8B84-05C241F8E0C1}" type="pres">
      <dgm:prSet presAssocID="{B320C39B-87B5-490A-B235-114A7A2B8521}" presName="accentRepeatNode" presStyleLbl="solidFgAcc1" presStyleIdx="1" presStyleCnt="6"/>
      <dgm:spPr/>
    </dgm:pt>
    <dgm:pt modelId="{2F9971C3-F6F3-4213-9CA1-EE3A83581EB2}" type="pres">
      <dgm:prSet presAssocID="{8DA37EA9-317B-4FF6-8E0A-9162F421E66B}" presName="text_3" presStyleLbl="node1" presStyleIdx="2" presStyleCnt="6">
        <dgm:presLayoutVars>
          <dgm:bulletEnabled val="1"/>
        </dgm:presLayoutVars>
      </dgm:prSet>
      <dgm:spPr/>
    </dgm:pt>
    <dgm:pt modelId="{D978CE5E-3090-4E95-B690-BC12B71119AB}" type="pres">
      <dgm:prSet presAssocID="{8DA37EA9-317B-4FF6-8E0A-9162F421E66B}" presName="accent_3" presStyleCnt="0"/>
      <dgm:spPr/>
    </dgm:pt>
    <dgm:pt modelId="{F2B4FCC1-D38B-43C9-A1DB-6B4E87F0D862}" type="pres">
      <dgm:prSet presAssocID="{8DA37EA9-317B-4FF6-8E0A-9162F421E66B}" presName="accentRepeatNode" presStyleLbl="solidFgAcc1" presStyleIdx="2" presStyleCnt="6"/>
      <dgm:spPr/>
    </dgm:pt>
    <dgm:pt modelId="{62018AA0-54D7-400C-8B35-AC30D0AC8B41}" type="pres">
      <dgm:prSet presAssocID="{3A483BF7-C2A7-4EDE-A43C-1764E3D6BBD3}" presName="text_4" presStyleLbl="node1" presStyleIdx="3" presStyleCnt="6">
        <dgm:presLayoutVars>
          <dgm:bulletEnabled val="1"/>
        </dgm:presLayoutVars>
      </dgm:prSet>
      <dgm:spPr/>
    </dgm:pt>
    <dgm:pt modelId="{BC9C82C3-7352-4143-846F-2FC1DF0E3695}" type="pres">
      <dgm:prSet presAssocID="{3A483BF7-C2A7-4EDE-A43C-1764E3D6BBD3}" presName="accent_4" presStyleCnt="0"/>
      <dgm:spPr/>
    </dgm:pt>
    <dgm:pt modelId="{AFE5D3A4-13DA-449F-AC87-0FC2F15C81BD}" type="pres">
      <dgm:prSet presAssocID="{3A483BF7-C2A7-4EDE-A43C-1764E3D6BBD3}" presName="accentRepeatNode" presStyleLbl="solidFgAcc1" presStyleIdx="3" presStyleCnt="6"/>
      <dgm:spPr/>
    </dgm:pt>
    <dgm:pt modelId="{D1E9B7E6-1177-4D73-B888-38511BBC218F}" type="pres">
      <dgm:prSet presAssocID="{83BA0488-8B42-4A5F-B49C-E6E52AF3D8A7}" presName="text_5" presStyleLbl="node1" presStyleIdx="4" presStyleCnt="6">
        <dgm:presLayoutVars>
          <dgm:bulletEnabled val="1"/>
        </dgm:presLayoutVars>
      </dgm:prSet>
      <dgm:spPr/>
    </dgm:pt>
    <dgm:pt modelId="{380EC19C-920A-4E90-B45A-27724E2E1ABF}" type="pres">
      <dgm:prSet presAssocID="{83BA0488-8B42-4A5F-B49C-E6E52AF3D8A7}" presName="accent_5" presStyleCnt="0"/>
      <dgm:spPr/>
    </dgm:pt>
    <dgm:pt modelId="{BFA77BD9-F305-4E6B-BB9B-8CD9CC3BB6CF}" type="pres">
      <dgm:prSet presAssocID="{83BA0488-8B42-4A5F-B49C-E6E52AF3D8A7}" presName="accentRepeatNode" presStyleLbl="solidFgAcc1" presStyleIdx="4" presStyleCnt="6"/>
      <dgm:spPr/>
    </dgm:pt>
    <dgm:pt modelId="{34F13101-2AEB-4221-9470-1A78560C5449}" type="pres">
      <dgm:prSet presAssocID="{3F1C080E-B574-47DD-949B-EA7825A9E102}" presName="text_6" presStyleLbl="node1" presStyleIdx="5" presStyleCnt="6">
        <dgm:presLayoutVars>
          <dgm:bulletEnabled val="1"/>
        </dgm:presLayoutVars>
      </dgm:prSet>
      <dgm:spPr/>
    </dgm:pt>
    <dgm:pt modelId="{2B5E413F-2CA6-462D-93C4-840CD41E63B7}" type="pres">
      <dgm:prSet presAssocID="{3F1C080E-B574-47DD-949B-EA7825A9E102}" presName="accent_6" presStyleCnt="0"/>
      <dgm:spPr/>
    </dgm:pt>
    <dgm:pt modelId="{A4441356-944A-4A8B-A96F-750345480067}" type="pres">
      <dgm:prSet presAssocID="{3F1C080E-B574-47DD-949B-EA7825A9E102}" presName="accentRepeatNode" presStyleLbl="solidFgAcc1" presStyleIdx="5" presStyleCnt="6"/>
      <dgm:spPr/>
    </dgm:pt>
  </dgm:ptLst>
  <dgm:cxnLst>
    <dgm:cxn modelId="{18E8170D-38F5-4CFE-9417-90C0EDBB703A}" type="presOf" srcId="{3F1C080E-B574-47DD-949B-EA7825A9E102}" destId="{34F13101-2AEB-4221-9470-1A78560C5449}" srcOrd="0" destOrd="0" presId="urn:microsoft.com/office/officeart/2008/layout/VerticalCurvedList"/>
    <dgm:cxn modelId="{10A8AC11-4F66-4ABE-8847-FEAB30F06633}" type="presOf" srcId="{3A483BF7-C2A7-4EDE-A43C-1764E3D6BBD3}" destId="{62018AA0-54D7-400C-8B35-AC30D0AC8B41}" srcOrd="0" destOrd="0" presId="urn:microsoft.com/office/officeart/2008/layout/VerticalCurvedList"/>
    <dgm:cxn modelId="{96D30D62-3204-40B9-8924-767CBE1F7F0B}" type="presOf" srcId="{83BA0488-8B42-4A5F-B49C-E6E52AF3D8A7}" destId="{D1E9B7E6-1177-4D73-B888-38511BBC218F}" srcOrd="0" destOrd="0" presId="urn:microsoft.com/office/officeart/2008/layout/VerticalCurvedList"/>
    <dgm:cxn modelId="{1D302864-00AF-4E15-A289-18652E0FAFBB}" srcId="{C6200DCA-AF0A-4F20-A7DF-B7BF4F430504}" destId="{728CE4D6-CF81-44B7-9B86-D9EF366363CB}" srcOrd="0" destOrd="0" parTransId="{F2361278-17D7-41D6-85AB-FA2E70288A52}" sibTransId="{47B5D855-EC93-44F9-A831-BC264066177B}"/>
    <dgm:cxn modelId="{E0DFB266-6C16-4AED-8C0C-E4F8149A0F9C}" srcId="{C6200DCA-AF0A-4F20-A7DF-B7BF4F430504}" destId="{B320C39B-87B5-490A-B235-114A7A2B8521}" srcOrd="1" destOrd="0" parTransId="{37FDCA4D-88CE-4D2A-8C87-5B41D2F269B3}" sibTransId="{9E720EDB-623D-4AC6-B1F8-3B81A2850201}"/>
    <dgm:cxn modelId="{CD09EF4A-242D-4FD7-BE87-99D3C5BC8867}" type="presOf" srcId="{B320C39B-87B5-490A-B235-114A7A2B8521}" destId="{BF6AC1E5-A0D6-48B7-8245-048A43ECBA15}" srcOrd="0" destOrd="0" presId="urn:microsoft.com/office/officeart/2008/layout/VerticalCurvedList"/>
    <dgm:cxn modelId="{C869B875-DB16-454B-80E3-A434D56482FC}" type="presOf" srcId="{C6200DCA-AF0A-4F20-A7DF-B7BF4F430504}" destId="{9E54FF0E-CAB8-466A-AA37-58DC56571C6D}" srcOrd="0" destOrd="0" presId="urn:microsoft.com/office/officeart/2008/layout/VerticalCurvedList"/>
    <dgm:cxn modelId="{8725BE83-D430-43B7-BECB-A1E6991E2D8F}" type="presOf" srcId="{728CE4D6-CF81-44B7-9B86-D9EF366363CB}" destId="{740B2703-B95C-40BD-9A4E-7602EBA633B7}" srcOrd="0" destOrd="0" presId="urn:microsoft.com/office/officeart/2008/layout/VerticalCurvedList"/>
    <dgm:cxn modelId="{263B44A8-8639-4FDA-B512-F5AF4A0B8746}" srcId="{C6200DCA-AF0A-4F20-A7DF-B7BF4F430504}" destId="{83BA0488-8B42-4A5F-B49C-E6E52AF3D8A7}" srcOrd="4" destOrd="0" parTransId="{DB5DBD63-5228-4BF0-84FB-C6A94B551A07}" sibTransId="{91970B0A-33C1-474D-94A6-9273D0F43E5C}"/>
    <dgm:cxn modelId="{CD6A29B5-E0E0-4468-97B1-81F66B439DE8}" type="presOf" srcId="{8DA37EA9-317B-4FF6-8E0A-9162F421E66B}" destId="{2F9971C3-F6F3-4213-9CA1-EE3A83581EB2}" srcOrd="0" destOrd="0" presId="urn:microsoft.com/office/officeart/2008/layout/VerticalCurvedList"/>
    <dgm:cxn modelId="{1E7E8AD3-F1D4-46D4-9552-AA2E1B85AC6D}" srcId="{C6200DCA-AF0A-4F20-A7DF-B7BF4F430504}" destId="{3A483BF7-C2A7-4EDE-A43C-1764E3D6BBD3}" srcOrd="3" destOrd="0" parTransId="{AC32369B-BFD7-4006-BD37-B2A712BAE89D}" sibTransId="{F86CF2FD-EDAE-4590-8EF5-4DD87D1C56D5}"/>
    <dgm:cxn modelId="{C02910E4-DED3-413E-A810-E304533D8913}" srcId="{C6200DCA-AF0A-4F20-A7DF-B7BF4F430504}" destId="{8DA37EA9-317B-4FF6-8E0A-9162F421E66B}" srcOrd="2" destOrd="0" parTransId="{54A29254-3306-4E06-80CD-3690BC07E62E}" sibTransId="{F2EAA151-FF1A-4BE2-BBC0-A179C422DAB2}"/>
    <dgm:cxn modelId="{07A23EEA-5C42-445C-8B91-14621DB2FB72}" type="presOf" srcId="{47B5D855-EC93-44F9-A831-BC264066177B}" destId="{C8CB2509-E0D2-4AB2-9C3F-053BB4227BB9}" srcOrd="0" destOrd="0" presId="urn:microsoft.com/office/officeart/2008/layout/VerticalCurvedList"/>
    <dgm:cxn modelId="{C00CE9F8-53D3-4316-9B71-C37DB4A13FAB}" srcId="{C6200DCA-AF0A-4F20-A7DF-B7BF4F430504}" destId="{3F1C080E-B574-47DD-949B-EA7825A9E102}" srcOrd="5" destOrd="0" parTransId="{28528B19-A3B7-4AC2-89DD-9038F06A905F}" sibTransId="{22E662C2-2159-4C24-BEFF-52BD9813B5EA}"/>
    <dgm:cxn modelId="{656947BB-59EA-4EB8-AD6C-7FA0A2B266B4}" type="presParOf" srcId="{9E54FF0E-CAB8-466A-AA37-58DC56571C6D}" destId="{491E2CD0-4832-4D88-9C7C-D6299D2C6409}" srcOrd="0" destOrd="0" presId="urn:microsoft.com/office/officeart/2008/layout/VerticalCurvedList"/>
    <dgm:cxn modelId="{CF128CCF-25ED-49DC-BE55-9FE6EBDB9142}" type="presParOf" srcId="{491E2CD0-4832-4D88-9C7C-D6299D2C6409}" destId="{56DBE223-559C-490C-B5A4-50DB72B7E98C}" srcOrd="0" destOrd="0" presId="urn:microsoft.com/office/officeart/2008/layout/VerticalCurvedList"/>
    <dgm:cxn modelId="{7AA598FE-88C8-4533-B3D2-5B94A9DFA1DC}" type="presParOf" srcId="{56DBE223-559C-490C-B5A4-50DB72B7E98C}" destId="{7D2F1BC2-BF9D-46FF-8101-4992A260F204}" srcOrd="0" destOrd="0" presId="urn:microsoft.com/office/officeart/2008/layout/VerticalCurvedList"/>
    <dgm:cxn modelId="{B054E23C-821A-40BB-BB1F-FD5415946BE0}" type="presParOf" srcId="{56DBE223-559C-490C-B5A4-50DB72B7E98C}" destId="{C8CB2509-E0D2-4AB2-9C3F-053BB4227BB9}" srcOrd="1" destOrd="0" presId="urn:microsoft.com/office/officeart/2008/layout/VerticalCurvedList"/>
    <dgm:cxn modelId="{229852FF-2F14-4674-9AEC-5168BDF40A94}" type="presParOf" srcId="{56DBE223-559C-490C-B5A4-50DB72B7E98C}" destId="{305383E7-6FFD-4F09-92E1-BBA1C655CC26}" srcOrd="2" destOrd="0" presId="urn:microsoft.com/office/officeart/2008/layout/VerticalCurvedList"/>
    <dgm:cxn modelId="{703FF073-1FE3-446F-87F3-C8C07AD778C7}" type="presParOf" srcId="{56DBE223-559C-490C-B5A4-50DB72B7E98C}" destId="{AACA7BD1-AA4B-4709-ABFC-55AAD5532A94}" srcOrd="3" destOrd="0" presId="urn:microsoft.com/office/officeart/2008/layout/VerticalCurvedList"/>
    <dgm:cxn modelId="{129C76DA-2CED-4F79-8988-BC7490CB0E70}" type="presParOf" srcId="{491E2CD0-4832-4D88-9C7C-D6299D2C6409}" destId="{740B2703-B95C-40BD-9A4E-7602EBA633B7}" srcOrd="1" destOrd="0" presId="urn:microsoft.com/office/officeart/2008/layout/VerticalCurvedList"/>
    <dgm:cxn modelId="{C342CBF4-00CF-4391-9316-C21423111FD5}" type="presParOf" srcId="{491E2CD0-4832-4D88-9C7C-D6299D2C6409}" destId="{4CBC2620-D44C-4AD4-BE68-20E61963CE92}" srcOrd="2" destOrd="0" presId="urn:microsoft.com/office/officeart/2008/layout/VerticalCurvedList"/>
    <dgm:cxn modelId="{B657ED6A-1094-4CD3-BAA3-772C1E479B4A}" type="presParOf" srcId="{4CBC2620-D44C-4AD4-BE68-20E61963CE92}" destId="{EF381F5C-D6F3-432B-BDA1-52F321234D3D}" srcOrd="0" destOrd="0" presId="urn:microsoft.com/office/officeart/2008/layout/VerticalCurvedList"/>
    <dgm:cxn modelId="{5DEC48BB-A3FF-422A-AFD2-ECDA3AF02963}" type="presParOf" srcId="{491E2CD0-4832-4D88-9C7C-D6299D2C6409}" destId="{BF6AC1E5-A0D6-48B7-8245-048A43ECBA15}" srcOrd="3" destOrd="0" presId="urn:microsoft.com/office/officeart/2008/layout/VerticalCurvedList"/>
    <dgm:cxn modelId="{2655643F-9BA6-4987-ACE2-0F30A4DAB0E9}" type="presParOf" srcId="{491E2CD0-4832-4D88-9C7C-D6299D2C6409}" destId="{AE74C1DB-4472-44B8-A159-6BD3FCE83FA4}" srcOrd="4" destOrd="0" presId="urn:microsoft.com/office/officeart/2008/layout/VerticalCurvedList"/>
    <dgm:cxn modelId="{C9B77861-F27C-44D2-B1BE-7F22A207656C}" type="presParOf" srcId="{AE74C1DB-4472-44B8-A159-6BD3FCE83FA4}" destId="{72F5E0FA-BD40-44A7-8B84-05C241F8E0C1}" srcOrd="0" destOrd="0" presId="urn:microsoft.com/office/officeart/2008/layout/VerticalCurvedList"/>
    <dgm:cxn modelId="{4C1C43E4-29F9-46A2-9288-E1B0C679D606}" type="presParOf" srcId="{491E2CD0-4832-4D88-9C7C-D6299D2C6409}" destId="{2F9971C3-F6F3-4213-9CA1-EE3A83581EB2}" srcOrd="5" destOrd="0" presId="urn:microsoft.com/office/officeart/2008/layout/VerticalCurvedList"/>
    <dgm:cxn modelId="{3A14033E-43F9-4CDF-9E2B-875CD5464DEF}" type="presParOf" srcId="{491E2CD0-4832-4D88-9C7C-D6299D2C6409}" destId="{D978CE5E-3090-4E95-B690-BC12B71119AB}" srcOrd="6" destOrd="0" presId="urn:microsoft.com/office/officeart/2008/layout/VerticalCurvedList"/>
    <dgm:cxn modelId="{D4451DB3-BC22-40CB-BEE6-2A629732EFB6}" type="presParOf" srcId="{D978CE5E-3090-4E95-B690-BC12B71119AB}" destId="{F2B4FCC1-D38B-43C9-A1DB-6B4E87F0D862}" srcOrd="0" destOrd="0" presId="urn:microsoft.com/office/officeart/2008/layout/VerticalCurvedList"/>
    <dgm:cxn modelId="{6737E88A-700C-4670-A166-C80F9B939462}" type="presParOf" srcId="{491E2CD0-4832-4D88-9C7C-D6299D2C6409}" destId="{62018AA0-54D7-400C-8B35-AC30D0AC8B41}" srcOrd="7" destOrd="0" presId="urn:microsoft.com/office/officeart/2008/layout/VerticalCurvedList"/>
    <dgm:cxn modelId="{9B341B7C-F645-4F04-9988-B07AD886D307}" type="presParOf" srcId="{491E2CD0-4832-4D88-9C7C-D6299D2C6409}" destId="{BC9C82C3-7352-4143-846F-2FC1DF0E3695}" srcOrd="8" destOrd="0" presId="urn:microsoft.com/office/officeart/2008/layout/VerticalCurvedList"/>
    <dgm:cxn modelId="{CE863072-E106-4ADA-BFCA-85F23BE0471F}" type="presParOf" srcId="{BC9C82C3-7352-4143-846F-2FC1DF0E3695}" destId="{AFE5D3A4-13DA-449F-AC87-0FC2F15C81BD}" srcOrd="0" destOrd="0" presId="urn:microsoft.com/office/officeart/2008/layout/VerticalCurvedList"/>
    <dgm:cxn modelId="{C220A231-CE01-48FB-8C1B-DCDBC08B2400}" type="presParOf" srcId="{491E2CD0-4832-4D88-9C7C-D6299D2C6409}" destId="{D1E9B7E6-1177-4D73-B888-38511BBC218F}" srcOrd="9" destOrd="0" presId="urn:microsoft.com/office/officeart/2008/layout/VerticalCurvedList"/>
    <dgm:cxn modelId="{30C7DADC-862D-41AA-9186-712A91232EF8}" type="presParOf" srcId="{491E2CD0-4832-4D88-9C7C-D6299D2C6409}" destId="{380EC19C-920A-4E90-B45A-27724E2E1ABF}" srcOrd="10" destOrd="0" presId="urn:microsoft.com/office/officeart/2008/layout/VerticalCurvedList"/>
    <dgm:cxn modelId="{43BFF660-0A2A-4EBE-87BC-D46325103881}" type="presParOf" srcId="{380EC19C-920A-4E90-B45A-27724E2E1ABF}" destId="{BFA77BD9-F305-4E6B-BB9B-8CD9CC3BB6CF}" srcOrd="0" destOrd="0" presId="urn:microsoft.com/office/officeart/2008/layout/VerticalCurvedList"/>
    <dgm:cxn modelId="{0499612C-777E-4491-A215-32611A9222D8}" type="presParOf" srcId="{491E2CD0-4832-4D88-9C7C-D6299D2C6409}" destId="{34F13101-2AEB-4221-9470-1A78560C5449}" srcOrd="11" destOrd="0" presId="urn:microsoft.com/office/officeart/2008/layout/VerticalCurvedList"/>
    <dgm:cxn modelId="{9C33C815-8FC8-4ED1-881F-C2373A361800}" type="presParOf" srcId="{491E2CD0-4832-4D88-9C7C-D6299D2C6409}" destId="{2B5E413F-2CA6-462D-93C4-840CD41E63B7}" srcOrd="12" destOrd="0" presId="urn:microsoft.com/office/officeart/2008/layout/VerticalCurvedList"/>
    <dgm:cxn modelId="{48603A0D-0F8F-40A6-A68E-5BE73A897AFC}" type="presParOf" srcId="{2B5E413F-2CA6-462D-93C4-840CD41E63B7}" destId="{A4441356-944A-4A8B-A96F-7503454800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BC18E-DA5F-4686-B6EF-0FE259DA4813}">
      <dsp:nvSpPr>
        <dsp:cNvPr id="0" name=""/>
        <dsp:cNvSpPr/>
      </dsp:nvSpPr>
      <dsp:spPr>
        <a:xfrm>
          <a:off x="0" y="38512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0D832-AEF3-46E2-8259-A3BAC12E80D4}">
      <dsp:nvSpPr>
        <dsp:cNvPr id="0" name=""/>
        <dsp:cNvSpPr/>
      </dsp:nvSpPr>
      <dsp:spPr>
        <a:xfrm>
          <a:off x="537606" y="4564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kontinentální</a:t>
          </a:r>
        </a:p>
      </dsp:txBody>
      <dsp:txXfrm>
        <a:off x="570750" y="78784"/>
        <a:ext cx="7460208" cy="612672"/>
      </dsp:txXfrm>
    </dsp:sp>
    <dsp:sp modelId="{962629B9-8853-4E38-817C-C56DBAF6544C}">
      <dsp:nvSpPr>
        <dsp:cNvPr id="0" name=""/>
        <dsp:cNvSpPr/>
      </dsp:nvSpPr>
      <dsp:spPr>
        <a:xfrm>
          <a:off x="0" y="142840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F4BE-3EAC-4851-A91E-B3B4C146BFE7}">
      <dsp:nvSpPr>
        <dsp:cNvPr id="0" name=""/>
        <dsp:cNvSpPr/>
      </dsp:nvSpPr>
      <dsp:spPr>
        <a:xfrm>
          <a:off x="537606" y="108892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angloamerická </a:t>
          </a:r>
        </a:p>
      </dsp:txBody>
      <dsp:txXfrm>
        <a:off x="570750" y="1122064"/>
        <a:ext cx="7460208" cy="612672"/>
      </dsp:txXfrm>
    </dsp:sp>
    <dsp:sp modelId="{87CC78F7-B659-424D-A687-51EAF2E46E95}">
      <dsp:nvSpPr>
        <dsp:cNvPr id="0" name=""/>
        <dsp:cNvSpPr/>
      </dsp:nvSpPr>
      <dsp:spPr>
        <a:xfrm>
          <a:off x="0" y="247168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2C1A-978C-4FAB-8DE8-8641A7239BC8}">
      <dsp:nvSpPr>
        <dsp:cNvPr id="0" name=""/>
        <dsp:cNvSpPr/>
      </dsp:nvSpPr>
      <dsp:spPr>
        <a:xfrm>
          <a:off x="537606" y="213220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islámská</a:t>
          </a:r>
        </a:p>
      </dsp:txBody>
      <dsp:txXfrm>
        <a:off x="570750" y="2165344"/>
        <a:ext cx="7460208" cy="612672"/>
      </dsp:txXfrm>
    </dsp:sp>
    <dsp:sp modelId="{429702FB-9B1D-441B-9DB8-4BB1F310C477}">
      <dsp:nvSpPr>
        <dsp:cNvPr id="0" name=""/>
        <dsp:cNvSpPr/>
      </dsp:nvSpPr>
      <dsp:spPr>
        <a:xfrm>
          <a:off x="0" y="351496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6746D-25F8-4F4F-AED1-89200ADB9348}">
      <dsp:nvSpPr>
        <dsp:cNvPr id="0" name=""/>
        <dsp:cNvSpPr/>
      </dsp:nvSpPr>
      <dsp:spPr>
        <a:xfrm>
          <a:off x="537606" y="317548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hindská, východoasijská, africká, ….</a:t>
          </a:r>
        </a:p>
      </dsp:txBody>
      <dsp:txXfrm>
        <a:off x="570750" y="3208624"/>
        <a:ext cx="746020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B5A1-4F76-4AD8-B76E-07D452F7B018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D3EF7-22B0-45D8-AB3B-162959818BE3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Dovolující (povolující) právní normy</a:t>
          </a:r>
        </a:p>
      </dsp:txBody>
      <dsp:txXfrm>
        <a:off x="582278" y="89231"/>
        <a:ext cx="7437152" cy="825776"/>
      </dsp:txXfrm>
    </dsp:sp>
    <dsp:sp modelId="{C32BFCE9-FC03-4062-9A94-DA55CEC760C1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207B7-8C8B-4355-99EE-CD40609C250F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Zakazující právní normy</a:t>
          </a:r>
        </a:p>
      </dsp:txBody>
      <dsp:txXfrm>
        <a:off x="582278" y="1495391"/>
        <a:ext cx="7437152" cy="825776"/>
      </dsp:txXfrm>
    </dsp:sp>
    <dsp:sp modelId="{E9A836EB-267E-4EF1-9047-02715BA989B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9EF46-2189-44A4-BA3E-44DCE16D9A05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Přikazující právní normy</a:t>
          </a:r>
        </a:p>
      </dsp:txBody>
      <dsp:txXfrm>
        <a:off x="582278" y="2901552"/>
        <a:ext cx="7437152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5B7E-0B61-4EA4-B381-73EC7EA53EF3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22F59-0B0F-4818-AA1E-8119B939C2CA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občanské právo</a:t>
          </a:r>
        </a:p>
      </dsp:txBody>
      <dsp:txXfrm>
        <a:off x="334030" y="218022"/>
        <a:ext cx="10361717" cy="435880"/>
      </dsp:txXfrm>
    </dsp:sp>
    <dsp:sp modelId="{EE7ECF56-C9D5-48E7-AA0A-D1A0462D153D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35D91-BCB0-4A80-8B69-B081D7922B12}">
      <dsp:nvSpPr>
        <dsp:cNvPr id="0" name=""/>
        <dsp:cNvSpPr/>
      </dsp:nvSpPr>
      <dsp:spPr>
        <a:xfrm>
          <a:off x="69257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rodinné právo (ale…)</a:t>
          </a:r>
        </a:p>
      </dsp:txBody>
      <dsp:txXfrm>
        <a:off x="692572" y="871760"/>
        <a:ext cx="10003175" cy="435880"/>
      </dsp:txXfrm>
    </dsp:sp>
    <dsp:sp modelId="{A07F85E7-CF20-4E3C-954F-13DD25CAF0AC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D4AA8-E93C-442E-ABD0-C35E374F755B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obchodní právo</a:t>
          </a:r>
        </a:p>
      </dsp:txBody>
      <dsp:txXfrm>
        <a:off x="856524" y="1525498"/>
        <a:ext cx="9839223" cy="435880"/>
      </dsp:txXfrm>
    </dsp:sp>
    <dsp:sp modelId="{277DC617-78FF-450F-8DBF-E3B074FDE39E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5A5C-5941-4FBC-9287-C1245FBD61D2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pracovní právo</a:t>
          </a:r>
        </a:p>
      </dsp:txBody>
      <dsp:txXfrm>
        <a:off x="856524" y="2178821"/>
        <a:ext cx="9839223" cy="435880"/>
      </dsp:txXfrm>
    </dsp:sp>
    <dsp:sp modelId="{BF7741AC-3854-4C41-ACD6-4C0C241A18BC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3B66C-EA66-498D-9669-E8FF7C2EF0A1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mezinárodní právo soukromé</a:t>
          </a:r>
        </a:p>
      </dsp:txBody>
      <dsp:txXfrm>
        <a:off x="692572" y="2832559"/>
        <a:ext cx="10003175" cy="435880"/>
      </dsp:txXfrm>
    </dsp:sp>
    <dsp:sp modelId="{59D5E7C7-0387-4D47-9E93-F0529B076AF6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6C155-A237-47C3-9776-E612D46A6750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právo duševního vlastnictví</a:t>
          </a:r>
        </a:p>
      </dsp:txBody>
      <dsp:txXfrm>
        <a:off x="334030" y="3486296"/>
        <a:ext cx="10361717" cy="435880"/>
      </dsp:txXfrm>
    </dsp:sp>
    <dsp:sp modelId="{437D5932-6EB0-4489-BB35-D92510A942C4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2509-E0D2-4AB2-9C3F-053BB4227BB9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B2703-B95C-40BD-9A4E-7602EBA633B7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ústavní právo</a:t>
          </a:r>
        </a:p>
      </dsp:txBody>
      <dsp:txXfrm>
        <a:off x="334030" y="218022"/>
        <a:ext cx="10361717" cy="435880"/>
      </dsp:txXfrm>
    </dsp:sp>
    <dsp:sp modelId="{EF381F5C-D6F3-432B-BDA1-52F321234D3D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C1E5-A0D6-48B7-8245-048A43ECBA15}">
      <dsp:nvSpPr>
        <dsp:cNvPr id="0" name=""/>
        <dsp:cNvSpPr/>
      </dsp:nvSpPr>
      <dsp:spPr>
        <a:xfrm>
          <a:off x="69257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správní právo</a:t>
          </a:r>
        </a:p>
      </dsp:txBody>
      <dsp:txXfrm>
        <a:off x="692572" y="871760"/>
        <a:ext cx="10003175" cy="435880"/>
      </dsp:txXfrm>
    </dsp:sp>
    <dsp:sp modelId="{72F5E0FA-BD40-44A7-8B84-05C241F8E0C1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971C3-F6F3-4213-9CA1-EE3A83581EB2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trestní právo</a:t>
          </a:r>
        </a:p>
      </dsp:txBody>
      <dsp:txXfrm>
        <a:off x="856524" y="1525498"/>
        <a:ext cx="9839223" cy="435880"/>
      </dsp:txXfrm>
    </dsp:sp>
    <dsp:sp modelId="{F2B4FCC1-D38B-43C9-A1DB-6B4E87F0D862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8AA0-54D7-400C-8B35-AC30D0AC8B41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finanční právo</a:t>
          </a:r>
        </a:p>
      </dsp:txBody>
      <dsp:txXfrm>
        <a:off x="856524" y="2178821"/>
        <a:ext cx="9839223" cy="435880"/>
      </dsp:txXfrm>
    </dsp:sp>
    <dsp:sp modelId="{AFE5D3A4-13DA-449F-AC87-0FC2F15C81BD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9B7E6-1177-4D73-B888-38511BBC218F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právo životního prostředí</a:t>
          </a:r>
        </a:p>
      </dsp:txBody>
      <dsp:txXfrm>
        <a:off x="692572" y="2832559"/>
        <a:ext cx="10003175" cy="435880"/>
      </dsp:txXfrm>
    </dsp:sp>
    <dsp:sp modelId="{BFA77BD9-F305-4E6B-BB9B-8CD9CC3BB6CF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13101-2AEB-4221-9470-1A78560C5449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občanské právo procesní (a všechna procesní další odvětví)</a:t>
          </a:r>
        </a:p>
      </dsp:txBody>
      <dsp:txXfrm>
        <a:off x="334030" y="3486296"/>
        <a:ext cx="10361717" cy="435880"/>
      </dsp:txXfrm>
    </dsp:sp>
    <dsp:sp modelId="{A4441356-944A-4A8B-A96F-750345480067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63-99/histori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05" y="2652410"/>
            <a:ext cx="11361600" cy="1330347"/>
          </a:xfrm>
        </p:spPr>
        <p:txBody>
          <a:bodyPr/>
          <a:lstStyle/>
          <a:p>
            <a:r>
              <a:rPr lang="cs-CZ" sz="4800" dirty="0"/>
              <a:t>Základy práva pro MŠ</a:t>
            </a:r>
            <a:br>
              <a:rPr lang="cs-CZ" sz="4800" dirty="0"/>
            </a:br>
            <a:r>
              <a:rPr lang="cs-CZ" sz="4800" dirty="0"/>
              <a:t>Občan a právo</a:t>
            </a:r>
            <a:br>
              <a:rPr lang="cs-CZ" sz="4800" dirty="0"/>
            </a:br>
            <a:r>
              <a:rPr lang="cs-CZ" sz="3200" dirty="0"/>
              <a:t>1. konzultace – prezenčně </a:t>
            </a:r>
            <a:br>
              <a:rPr lang="cs-CZ" sz="3200" dirty="0"/>
            </a:br>
            <a:br>
              <a:rPr lang="cs-CZ" sz="3200" dirty="0"/>
            </a:br>
            <a:endParaRPr lang="cs-CZ" sz="4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05" y="4629705"/>
            <a:ext cx="11361600" cy="849881"/>
          </a:xfrm>
        </p:spPr>
        <p:txBody>
          <a:bodyPr/>
          <a:lstStyle/>
          <a:p>
            <a:r>
              <a:rPr lang="cs-CZ" sz="2800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sz="2800" dirty="0">
                <a:solidFill>
                  <a:schemeClr val="tx2"/>
                </a:solidFill>
              </a:rPr>
              <a:t>podzimní semestr 2022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232725-AF53-45F2-AFAC-CD3B1293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97" y="578475"/>
            <a:ext cx="2848848" cy="50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3E8716-5DB8-49E0-BB4D-62CBF1BA6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FA9D7D-44FF-4D32-A8D4-C0FBF19A3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AD96C3-1E51-4A68-B2D6-E2F1172C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Každý stát má svoje právo:</a:t>
            </a:r>
            <a:br>
              <a:rPr lang="cs-CZ" dirty="0"/>
            </a:br>
            <a:r>
              <a:rPr lang="cs-CZ" dirty="0"/>
              <a:t>příklad manželství</a:t>
            </a:r>
          </a:p>
        </p:txBody>
      </p:sp>
      <p:pic>
        <p:nvPicPr>
          <p:cNvPr id="4098" name="Picture 2" descr="Největší rozvodové omyly, které konec manželství zkreslují - Bety.cz">
            <a:extLst>
              <a:ext uri="{FF2B5EF4-FFF2-40B4-BE49-F238E27FC236}">
                <a16:creationId xmlns:a16="http://schemas.microsoft.com/office/drawing/2014/main" id="{72C1C91F-36FE-4B1E-BC06-AF07D3E3A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0" y="2254898"/>
            <a:ext cx="3974420" cy="29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2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C5E2E-C098-4F7D-A4B2-974C011DD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8691-AF0C-48BE-AC41-4849EDED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E6843A4-7B63-4F53-922A-ACAFA48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Jaký je Váš vztah k právu?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FD49F53-025A-4358-9FF0-9AE68076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34" y="1307311"/>
            <a:ext cx="2632742" cy="33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A4F1B3-FDF0-4450-80D4-B7EF4134F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75ADC6-7106-47FF-BD08-BACE556F3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ED4115-279E-49B7-A857-4B1B8443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Právo kolem nás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034E03F-639F-41AC-8EC0-631124FF4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989" y="1597036"/>
            <a:ext cx="3092290" cy="43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3AB4CE-88A5-43C8-BEE0-151B66233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13C582-2ACA-4BC4-A024-5B333E1EC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0CDE90B-9DDF-4B31-8BC0-C6D8B70C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Chammurapiho</a:t>
            </a:r>
            <a:r>
              <a:rPr lang="cs-CZ" dirty="0"/>
              <a:t> zákoník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E38D49A-972C-49ED-A333-724B14AA2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733" y="1774546"/>
            <a:ext cx="3185488" cy="4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9C6903-E0D8-4550-8DD7-32A2795414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BCF51-FA76-496E-B286-F1B45E8D6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470149-3017-4D38-A736-0F3EE7F8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Popravčí zeď</a:t>
            </a:r>
          </a:p>
        </p:txBody>
      </p:sp>
      <p:pic>
        <p:nvPicPr>
          <p:cNvPr id="2050" name="Picture 2" descr="Wall | Free stock photos - Rgbstock - Free stock images | mzacha | July -  23 - 2011 (56)">
            <a:extLst>
              <a:ext uri="{FF2B5EF4-FFF2-40B4-BE49-F238E27FC236}">
                <a16:creationId xmlns:a16="http://schemas.microsoft.com/office/drawing/2014/main" id="{2E2BB7A2-1CD2-4A0A-88DD-98A109C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17" y="1542638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4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4F44AA-7D35-4BFC-B1F0-0B76E48C3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0520F1-7B53-49CA-ACCF-F0F860800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5010DB-7FB0-4B4B-BD4A-BFF956C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Výhybky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DBF2E1-AB15-49C6-9448-78607CB7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89" y="1919899"/>
            <a:ext cx="4817421" cy="32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50B39-CEF7-44A0-B55B-3A1C7778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81B703-85B1-4106-BA8F-1832DCB4E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DFF7C-49EE-43C2-B178-DBC8A9C9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Teror</a:t>
            </a:r>
          </a:p>
        </p:txBody>
      </p:sp>
      <p:pic>
        <p:nvPicPr>
          <p:cNvPr id="5122" name="Picture 2" descr="Letadla | charter advisory">
            <a:extLst>
              <a:ext uri="{FF2B5EF4-FFF2-40B4-BE49-F238E27FC236}">
                <a16:creationId xmlns:a16="http://schemas.microsoft.com/office/drawing/2014/main" id="{F52A9347-D9F7-4786-B912-63814707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47" y="1847040"/>
            <a:ext cx="6217865" cy="35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9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038706-D779-4114-A807-6FB7E38D8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48309-E3DC-4ACC-B016-0D7433B03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70A2A-0B45-40A0-A874-989C2A74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Spravedlnost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C8CC8C-39B4-4BAF-968E-1BD7C9A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15" y="1921888"/>
            <a:ext cx="6054169" cy="33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30410"/>
            <a:ext cx="11361600" cy="1645265"/>
          </a:xfrm>
        </p:spPr>
        <p:txBody>
          <a:bodyPr/>
          <a:lstStyle/>
          <a:p>
            <a:r>
              <a:rPr lang="cs-CZ" sz="4000" dirty="0"/>
              <a:t>Úvod k právu. Mít právo, mít nárok, mít povinnost.</a:t>
            </a:r>
            <a:br>
              <a:rPr lang="cs-CZ" sz="4000" dirty="0"/>
            </a:br>
            <a:r>
              <a:rPr lang="cs-CZ" sz="4000" dirty="0"/>
              <a:t>Základní dělení práva.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50956"/>
            <a:ext cx="11361600" cy="13303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371796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F0ADC5-650E-4081-8D07-88C16DCB9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181CAE-8CE3-4D96-B227-10D485155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D228E4-1CF9-4C44-B2BE-326546EB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85286-84E1-4D75-80CE-037B1CC7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598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 společnosti – společenské vztahy – potřeba regulovat</a:t>
            </a:r>
          </a:p>
          <a:p>
            <a:pPr>
              <a:lnSpc>
                <a:spcPct val="150000"/>
              </a:lnSpc>
            </a:pPr>
            <a:r>
              <a:rPr lang="cs-CZ" dirty="0"/>
              <a:t>co je dovolené, zakázané či přikázané</a:t>
            </a:r>
          </a:p>
          <a:p>
            <a:pPr>
              <a:lnSpc>
                <a:spcPct val="150000"/>
              </a:lnSpc>
            </a:pPr>
            <a:r>
              <a:rPr lang="cs-CZ" dirty="0"/>
              <a:t>vznikají pravidla chování – právní normy – obecně závazné </a:t>
            </a:r>
          </a:p>
          <a:p>
            <a:pPr>
              <a:lnSpc>
                <a:spcPct val="150000"/>
              </a:lnSpc>
            </a:pPr>
            <a:r>
              <a:rPr lang="cs-CZ" dirty="0"/>
              <a:t>stanovuje a </a:t>
            </a:r>
            <a:r>
              <a:rPr lang="cs-CZ" dirty="0">
                <a:solidFill>
                  <a:schemeClr val="tx2"/>
                </a:solidFill>
              </a:rPr>
              <a:t>vynucuje</a:t>
            </a:r>
            <a:r>
              <a:rPr lang="cs-CZ" dirty="0"/>
              <a:t> stát (vs. morální či náboženská pravidla)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82401B-018D-4110-B5D0-FB79C6A38022}"/>
              </a:ext>
            </a:extLst>
          </p:cNvPr>
          <p:cNvSpPr txBox="1"/>
          <p:nvPr/>
        </p:nvSpPr>
        <p:spPr>
          <a:xfrm>
            <a:off x="2625754" y="4689754"/>
            <a:ext cx="76759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soubor pravidel chování, která regulují společenské vztahy, přičemž nerespektování pravidel lze vynutit prostřednictvím státní moci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475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3BBC23-4055-4A40-AEB2-EA03AEEA5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EFDBB-7702-4362-A39E-50CB5A4F4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8014BF-236C-4DE4-8AA6-69B72F41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32147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73698-1C42-4F56-A96C-743DB87C6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E1D144-C53F-46A3-ADD5-5A70D69CB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834271-6CF9-494C-99A6-46E4414D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morálka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59351-2E0A-4814-8250-3681E2FC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také se jedná o pravidla chování – morální normy – nejsou závazná (právně)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mos</a:t>
            </a:r>
            <a:r>
              <a:rPr lang="cs-CZ" dirty="0"/>
              <a:t>/mores – požadovaný způsob jednání v určité společnosti </a:t>
            </a:r>
          </a:p>
          <a:p>
            <a:pPr>
              <a:lnSpc>
                <a:spcPct val="150000"/>
              </a:lnSpc>
            </a:pPr>
            <a:r>
              <a:rPr lang="cs-CZ" dirty="0"/>
              <a:t>nestanovuje a </a:t>
            </a:r>
            <a:r>
              <a:rPr lang="cs-CZ" dirty="0">
                <a:solidFill>
                  <a:schemeClr val="accent1"/>
                </a:solidFill>
              </a:rPr>
              <a:t>nevynucuje</a:t>
            </a:r>
            <a:r>
              <a:rPr lang="cs-CZ" dirty="0"/>
              <a:t> je stát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základní rozdíl je: kdo stanovuje právní/morální normy (vznik)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			   v sankci v případě nedodržení norem</a:t>
            </a:r>
          </a:p>
          <a:p>
            <a:r>
              <a:rPr lang="cs-CZ" dirty="0"/>
              <a:t>obojí ale představuje </a:t>
            </a:r>
            <a:r>
              <a:rPr lang="cs-CZ" dirty="0">
                <a:solidFill>
                  <a:schemeClr val="tx2"/>
                </a:solidFill>
              </a:rPr>
              <a:t>normativní systém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2B9C222-CE76-4AC6-8999-3F3C3FA66698}"/>
              </a:ext>
            </a:extLst>
          </p:cNvPr>
          <p:cNvSpPr/>
          <p:nvPr/>
        </p:nvSpPr>
        <p:spPr bwMode="auto">
          <a:xfrm>
            <a:off x="6368715" y="3476486"/>
            <a:ext cx="1299411" cy="7733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75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DE679-7807-4F10-89CC-22617D5E1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4203DF-08E3-4557-B0B7-5C11942B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683465-46E2-4D35-92C7-20B20C99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772768"/>
            <a:ext cx="10753200" cy="451576"/>
          </a:xfrm>
        </p:spPr>
        <p:txBody>
          <a:bodyPr/>
          <a:lstStyle/>
          <a:p>
            <a:r>
              <a:rPr lang="cs-CZ" dirty="0"/>
              <a:t>Vztah práva a morálky: tři přístupy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37184E-363C-4943-AD79-B5BE93C1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769746"/>
            <a:ext cx="11378932" cy="1113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jednoty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obsahová shoda </a:t>
            </a:r>
          </a:p>
          <a:p>
            <a:pPr lvl="1"/>
            <a:r>
              <a:rPr lang="cs-CZ" dirty="0"/>
              <a:t>„právo je minimum morálky“ – právo je jen součást morálky – například G. </a:t>
            </a:r>
            <a:r>
              <a:rPr lang="cs-CZ" dirty="0" err="1"/>
              <a:t>Jellinek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802EBF4A-A568-4685-B643-D653B8CDC636}"/>
              </a:ext>
            </a:extLst>
          </p:cNvPr>
          <p:cNvSpPr txBox="1">
            <a:spLocks/>
          </p:cNvSpPr>
          <p:nvPr/>
        </p:nvSpPr>
        <p:spPr>
          <a:xfrm>
            <a:off x="399068" y="3118692"/>
            <a:ext cx="11378932" cy="1365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oddělení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nejvýznamnější Hans </a:t>
            </a:r>
            <a:r>
              <a:rPr lang="cs-CZ" dirty="0" err="1"/>
              <a:t>Kelsen</a:t>
            </a:r>
            <a:r>
              <a:rPr lang="cs-CZ" dirty="0"/>
              <a:t> – tzv. ryzí nauka právní – rovnice: právo = právo </a:t>
            </a:r>
          </a:p>
          <a:p>
            <a:pPr lvl="1"/>
            <a:r>
              <a:rPr lang="cs-CZ" dirty="0"/>
              <a:t>každou právní normu lze odvodit z jiné normy, platnost právní normy není potvrzována morálkou</a:t>
            </a:r>
          </a:p>
          <a:p>
            <a:pPr lvl="1"/>
            <a:r>
              <a:rPr lang="cs-CZ" dirty="0"/>
              <a:t>kritika: H.L.A. Hart, R. </a:t>
            </a:r>
            <a:r>
              <a:rPr lang="cs-CZ" dirty="0" err="1"/>
              <a:t>Dworkin</a:t>
            </a:r>
            <a:r>
              <a:rPr lang="cs-CZ" dirty="0"/>
              <a:t>, G. </a:t>
            </a:r>
            <a:r>
              <a:rPr lang="cs-CZ" dirty="0" err="1"/>
              <a:t>Radbruch</a:t>
            </a:r>
            <a:endParaRPr lang="cs-CZ" dirty="0"/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5B678408-442A-410A-B69D-56610BEEA8A4}"/>
              </a:ext>
            </a:extLst>
          </p:cNvPr>
          <p:cNvSpPr txBox="1">
            <a:spLocks/>
          </p:cNvSpPr>
          <p:nvPr/>
        </p:nvSpPr>
        <p:spPr>
          <a:xfrm>
            <a:off x="399068" y="4733203"/>
            <a:ext cx="11378932" cy="1113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komplementarity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vzájemné působení, kooperace, ale jsou to svébytné systémy</a:t>
            </a:r>
          </a:p>
          <a:p>
            <a:pPr lvl="1"/>
            <a:r>
              <a:rPr lang="cs-CZ" dirty="0"/>
              <a:t>J. </a:t>
            </a:r>
            <a:r>
              <a:rPr lang="cs-CZ" dirty="0" err="1"/>
              <a:t>Habermas</a:t>
            </a:r>
            <a:r>
              <a:rPr lang="cs-CZ" dirty="0"/>
              <a:t> (stále žijící filosof)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7B48BF4-FF1C-492F-9BE1-D3284084CCE5}"/>
              </a:ext>
            </a:extLst>
          </p:cNvPr>
          <p:cNvSpPr/>
          <p:nvPr/>
        </p:nvSpPr>
        <p:spPr bwMode="auto">
          <a:xfrm>
            <a:off x="8523192" y="5465305"/>
            <a:ext cx="3308808" cy="9354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současná doba</a:t>
            </a:r>
          </a:p>
          <a:p>
            <a:pPr lvl="1"/>
            <a:r>
              <a:rPr lang="cs-CZ" dirty="0" err="1"/>
              <a:t>odmoralizování</a:t>
            </a:r>
            <a:endParaRPr lang="cs-CZ" dirty="0"/>
          </a:p>
          <a:p>
            <a:pPr lvl="1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5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021AE-5F25-452D-880E-8BD8F4DC42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419307-D10A-4DF6-9643-D173A434C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CE55EE-D318-430F-873D-3182FBEA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a přirozené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A0EFF5-5778-453A-AC9E-73C67648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8306"/>
            <a:ext cx="10753200" cy="463969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pozitivní právo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právo platné (dané státem, příp. mezinárodním společenstvím)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tvoří je právní normy, objektivní právo – vynucováno státem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model oddělení práva a morálky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tx2"/>
                </a:solidFill>
              </a:rPr>
              <a:t>přirozené právo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dané mimo vůli státu, právní principy a ideje, nezadatelná subjektivní práva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člověk má vrozená práva / Bůh stanovuje věčná práva / přirozenost věcí, resp. přirozenost člověka 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343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E0356-5C5F-4686-A14D-F0091EFAD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B0D94-4DFE-4E1E-B6EB-842CABF7E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8273C0-3267-4E1E-810B-1D1ADA20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spravedlnost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E434E9E-E6D8-4673-AC4C-A974C2F1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74" y="5256612"/>
            <a:ext cx="5598099" cy="52562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spravedlnost: právní, morální, …</a:t>
            </a:r>
          </a:p>
        </p:txBody>
      </p:sp>
      <p:pic>
        <p:nvPicPr>
          <p:cNvPr id="2052" name="Picture 4" descr="Sochy na Moravském náměstí v Brně – M+M Svatošovi">
            <a:extLst>
              <a:ext uri="{FF2B5EF4-FFF2-40B4-BE49-F238E27FC236}">
                <a16:creationId xmlns:a16="http://schemas.microsoft.com/office/drawing/2014/main" id="{BEC36C57-7464-4CE9-9BF4-E4C0CB0E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4" y="1484330"/>
            <a:ext cx="5598098" cy="36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tegory:Iustitia - Wikimedia Commons">
            <a:extLst>
              <a:ext uri="{FF2B5EF4-FFF2-40B4-BE49-F238E27FC236}">
                <a16:creationId xmlns:a16="http://schemas.microsoft.com/office/drawing/2014/main" id="{94805A0C-AD6E-49AC-A91C-9F4F9814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07" y="1484330"/>
            <a:ext cx="2642992" cy="4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str Otazník (@MOtaznik) / Twitter">
            <a:extLst>
              <a:ext uri="{FF2B5EF4-FFF2-40B4-BE49-F238E27FC236}">
                <a16:creationId xmlns:a16="http://schemas.microsoft.com/office/drawing/2014/main" id="{DADD8C69-6543-4DFB-8E51-4A7545D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6" y="2286787"/>
            <a:ext cx="1930924" cy="24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2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C990A7-890C-4E59-83CB-027F581A9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F6225D-FFAE-4686-A833-DAE5BF596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AF42F48-FFB8-4DFB-965A-CC4AE447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kultury</a:t>
            </a:r>
            <a:endParaRPr lang="en-US" dirty="0"/>
          </a:p>
        </p:txBody>
      </p:sp>
      <p:pic>
        <p:nvPicPr>
          <p:cNvPr id="2050" name="Picture 2" descr="Paris rabbi backs burkini ban in face of Muslim 'takeover' | The Times of  Israel">
            <a:extLst>
              <a:ext uri="{FF2B5EF4-FFF2-40B4-BE49-F238E27FC236}">
                <a16:creationId xmlns:a16="http://schemas.microsoft.com/office/drawing/2014/main" id="{CE9CFEE8-C808-48A7-9885-CC21FC2B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4" y="2058343"/>
            <a:ext cx="4895204" cy="27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9A6F1-EA98-4B7A-8E35-CE79AD7AF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112162-FC4E-4AEF-8D14-2D735800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5DC355-29F5-4FCD-B82B-79A3F1C5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kultury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CD8294-A6AF-4138-BD3D-5C2DBD02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1"/>
            <a:ext cx="10753200" cy="411064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nejen právo, zahrnut je společenský, kulturní, náboženský, politický, historický, ekonomický, územní vývoj (ne všechny kultury ovlivňuje vše) </a:t>
            </a:r>
          </a:p>
          <a:p>
            <a:pPr>
              <a:lnSpc>
                <a:spcPct val="150000"/>
              </a:lnSpc>
            </a:pPr>
            <a:r>
              <a:rPr lang="cs-CZ" dirty="0"/>
              <a:t>způsob tvorby, výkladu a aplikace práva </a:t>
            </a:r>
          </a:p>
          <a:p>
            <a:pPr>
              <a:lnSpc>
                <a:spcPct val="150000"/>
              </a:lnSpc>
            </a:pPr>
            <a:r>
              <a:rPr lang="cs-CZ" dirty="0"/>
              <a:t>zahrnuje větší počet právních řádů</a:t>
            </a:r>
          </a:p>
          <a:p>
            <a:pPr>
              <a:lnSpc>
                <a:spcPct val="150000"/>
              </a:lnSpc>
            </a:pPr>
            <a:r>
              <a:rPr lang="cs-CZ" dirty="0"/>
              <a:t>ČR: kontinentální právní kultura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18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359056-F38B-4CC9-8C93-317BE2FC6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174E1-495A-499F-B185-27F8F1B3F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0B9F3-4461-4A25-8D39-DE07F2C1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právní kultury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19E32B9-F154-41AD-90A6-0B4F31EAE5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35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41051A-8CD2-484D-9924-F70D5B1CB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D595EF-DB84-4103-86CE-47EEA5627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04567D-E377-40BA-97A5-4B08B879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Kontinentální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3F5660-2574-4E07-9868-CD5DB1891E6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znaky a charakteristiku pochopíte během semestru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teritorium („evropský kontinent“)?, náboženství (křesťanství)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hlavní formální pramen: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právní předpis (zákon) 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zákony tvoří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zákonodárné orgány, nikoliv soudci </a:t>
            </a:r>
            <a:r>
              <a:rPr lang="cs-CZ" dirty="0">
                <a:sym typeface="Wingdings" panose="05000000000000000000" pitchFamily="2" charset="2"/>
              </a:rPr>
              <a:t>(ti je aplikují)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dělení na soukromé vs. veřejné právo (vliv římského práva)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provázanost jednotlivých právních řádů – právo EU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1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4DF2B9-8794-4238-AB64-11508E719E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38C018-5359-43E5-86A6-131D3CAAA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6AD63-FF76-4A4E-9282-0151FA3E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Angloamerická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3B0DDD-BFB2-4263-9D7B-DE0C273A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55508"/>
            <a:ext cx="11058600" cy="41943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tzv.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hlavní pramen: </a:t>
            </a:r>
            <a:r>
              <a:rPr lang="cs-CZ" b="1" dirty="0">
                <a:solidFill>
                  <a:schemeClr val="tx2"/>
                </a:solidFill>
              </a:rPr>
              <a:t>soudní precedens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příp. právní obyčej (ústavní právo), právní literatura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samozřejmě existují i právní předpisy (psané právo)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pravidla tvoří (nalézají) především soudy </a:t>
            </a:r>
          </a:p>
          <a:p>
            <a:pPr>
              <a:lnSpc>
                <a:spcPct val="150000"/>
              </a:lnSpc>
            </a:pPr>
            <a:r>
              <a:rPr lang="cs-CZ" dirty="0"/>
              <a:t>není dělení na soukromé a veřejné právo </a:t>
            </a:r>
          </a:p>
          <a:p>
            <a:pPr>
              <a:lnSpc>
                <a:spcPct val="150000"/>
              </a:lnSpc>
            </a:pPr>
            <a:r>
              <a:rPr lang="cs-CZ" dirty="0"/>
              <a:t>rozdíly (Anglie vs. USA vs. Kanada vs. Austrálie vs. jiné)</a:t>
            </a:r>
            <a:endParaRPr lang="en-US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CCD5251-2179-4FDF-83B5-F5611ACAC67F}"/>
              </a:ext>
            </a:extLst>
          </p:cNvPr>
          <p:cNvSpPr/>
          <p:nvPr/>
        </p:nvSpPr>
        <p:spPr bwMode="auto">
          <a:xfrm>
            <a:off x="8834034" y="2851689"/>
            <a:ext cx="1968285" cy="577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</a:rPr>
              <a:t>r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ule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law</a:t>
            </a: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352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35E5D9-5383-4DC5-BEF7-67477C374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C02D9-2E12-4C4F-B228-01654CD13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162CC2-ED00-4923-92F4-61515D61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Islámská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E78734-3C38-45C1-98AD-BAA20B88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604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především vliv náboženství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šária</a:t>
            </a:r>
            <a:r>
              <a:rPr lang="cs-CZ" dirty="0"/>
              <a:t> – islámské náboženské právo (sunnité a šíité) </a:t>
            </a:r>
          </a:p>
          <a:p>
            <a:pPr>
              <a:lnSpc>
                <a:spcPct val="150000"/>
              </a:lnSpc>
            </a:pPr>
            <a:r>
              <a:rPr lang="cs-CZ" dirty="0"/>
              <a:t>normy konkrétního státu (právo islámských zemí) vs. náboženské normy (</a:t>
            </a:r>
            <a:r>
              <a:rPr lang="cs-CZ" dirty="0" err="1"/>
              <a:t>šária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Korán, sunna </a:t>
            </a:r>
            <a:r>
              <a:rPr lang="cs-CZ" sz="2000" dirty="0"/>
              <a:t>(příp. </a:t>
            </a:r>
            <a:r>
              <a:rPr lang="cs-CZ" sz="2000" dirty="0" err="1"/>
              <a:t>idžma</a:t>
            </a:r>
            <a:r>
              <a:rPr lang="cs-CZ" sz="2000" dirty="0"/>
              <a:t>, </a:t>
            </a:r>
            <a:r>
              <a:rPr lang="cs-CZ" sz="2000" dirty="0" err="1"/>
              <a:t>kijás</a:t>
            </a:r>
            <a:r>
              <a:rPr lang="cs-CZ" sz="2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1FDA2-9909-4522-BF5F-605A535A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3CBEC-2A93-4372-AFFF-5CFFDB11D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D9EF58-5E4D-4509-90A2-09DBDD5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904716-2B85-4E5E-A46A-BC78A6A3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seminářů</a:t>
            </a:r>
          </a:p>
          <a:p>
            <a:r>
              <a:rPr lang="cs-CZ" dirty="0"/>
              <a:t>interaktivní osnova</a:t>
            </a:r>
          </a:p>
          <a:p>
            <a:r>
              <a:rPr lang="cs-CZ" dirty="0"/>
              <a:t>studijní literatura</a:t>
            </a:r>
          </a:p>
          <a:p>
            <a:r>
              <a:rPr lang="cs-CZ" dirty="0"/>
              <a:t>kdy a jak mne kontaktovat</a:t>
            </a:r>
          </a:p>
          <a:p>
            <a:pPr lvl="1"/>
            <a:r>
              <a:rPr lang="cs-CZ" dirty="0"/>
              <a:t>prezenčně: čtvrtek 10:00 až 11:00 v kanceláři</a:t>
            </a:r>
          </a:p>
          <a:p>
            <a:pPr lvl="1"/>
            <a:r>
              <a:rPr lang="cs-CZ" dirty="0"/>
              <a:t>distančně: MS </a:t>
            </a:r>
            <a:r>
              <a:rPr lang="cs-CZ" dirty="0" err="1"/>
              <a:t>Teams</a:t>
            </a:r>
            <a:r>
              <a:rPr lang="cs-CZ" dirty="0"/>
              <a:t> kdykoliv po domluvě</a:t>
            </a:r>
          </a:p>
          <a:p>
            <a:pPr lvl="1"/>
            <a:r>
              <a:rPr lang="cs-CZ" dirty="0"/>
              <a:t>email: malachta@mail.muni.cz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D766F7-ED1C-43E3-A5B5-BD7FE33D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677" y="1567576"/>
            <a:ext cx="3939006" cy="39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6CE70C-4282-46AB-BD67-D1346D912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76A01-DB34-4D0C-B468-0AE90D429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8916D3F-F9F1-41D7-B713-2406E7B3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a subjektivní právo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3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E49530-5C69-4DF8-B7C5-9CEB9E803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AAB60-CF7C-4568-A84E-CCA69994C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285AE3-FCEC-4321-B39C-46DCBA2E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právo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73C6C5-B2FD-416B-9C2A-A5678EDD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15551"/>
            <a:ext cx="10753200" cy="1969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= soubor (systém) právních norem, která jsou obecně závaznými pravidly chování, stanovených či uznaných státem a státem vynucených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E8E4840-28DB-4E05-80BE-CD991BB99CAA}"/>
              </a:ext>
            </a:extLst>
          </p:cNvPr>
          <p:cNvSpPr txBox="1">
            <a:spLocks/>
          </p:cNvSpPr>
          <p:nvPr/>
        </p:nvSpPr>
        <p:spPr>
          <a:xfrm>
            <a:off x="718800" y="3429000"/>
            <a:ext cx="10753200" cy="3239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edagogický pracovník je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povinen chránit bezpečí a zdraví dítěte, žáka a studenta (školský zákon)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kupující </a:t>
            </a:r>
            <a:r>
              <a:rPr lang="cs-CZ" sz="2200" kern="0" dirty="0"/>
              <a:t>má zaplatit kupní cenu, když si něco koupí (občanský zákoník)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chodec nesmí vstupovat na vozovku „na červenou“ (</a:t>
            </a:r>
            <a:r>
              <a:rPr lang="pl-PL" sz="2200" kern="0" dirty="0"/>
              <a:t>zákon o provozu na pozemních komunikacích)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o ústních podáních a jednáních při správě daní sepíše správce daně protokol (daňový řád)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…..</a:t>
            </a:r>
          </a:p>
          <a:p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0758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EF8C57-D905-4C78-93FC-728AB4BB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ECDE22-8513-4C99-93A8-68B3DBD4A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D88558-D23E-411F-9D4D-73395FD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14609"/>
            <a:ext cx="10753200" cy="451576"/>
          </a:xfrm>
        </p:spPr>
        <p:txBody>
          <a:bodyPr/>
          <a:lstStyle/>
          <a:p>
            <a:r>
              <a:rPr lang="cs-CZ" dirty="0"/>
              <a:t>Subjektivní právo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9A326CC-7ADD-4B5D-813B-2226FF0DF094}"/>
              </a:ext>
            </a:extLst>
          </p:cNvPr>
          <p:cNvSpPr txBox="1">
            <a:spLocks/>
          </p:cNvSpPr>
          <p:nvPr/>
        </p:nvSpPr>
        <p:spPr>
          <a:xfrm>
            <a:off x="666000" y="1374347"/>
            <a:ext cx="10753200" cy="3290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možnost chování právních subjektů </a:t>
            </a:r>
          </a:p>
          <a:p>
            <a:pPr>
              <a:lnSpc>
                <a:spcPct val="150000"/>
              </a:lnSpc>
            </a:pPr>
            <a:r>
              <a:rPr lang="cs-CZ" dirty="0"/>
              <a:t>plyne z objektivního práva (je zaručeno státní mocí)</a:t>
            </a:r>
          </a:p>
          <a:p>
            <a:pPr>
              <a:lnSpc>
                <a:spcPct val="150000"/>
              </a:lnSpc>
            </a:pPr>
            <a:r>
              <a:rPr lang="cs-CZ" dirty="0"/>
              <a:t>mít oprávnění, mít na něco nárok</a:t>
            </a:r>
          </a:p>
          <a:p>
            <a:pPr>
              <a:lnSpc>
                <a:spcPct val="150000"/>
              </a:lnSpc>
            </a:pPr>
            <a:r>
              <a:rPr lang="cs-CZ" sz="2800" i="1" dirty="0"/>
              <a:t>možnosti</a:t>
            </a:r>
            <a:r>
              <a:rPr lang="cs-CZ" sz="2800" dirty="0"/>
              <a:t> chování právního subjektu může odpovídat </a:t>
            </a:r>
            <a:r>
              <a:rPr lang="cs-CZ" sz="2800" i="1" dirty="0"/>
              <a:t>povinnost </a:t>
            </a:r>
            <a:r>
              <a:rPr lang="cs-CZ" sz="2800" dirty="0"/>
              <a:t>jiného subjektu (právo na zaplacení ceny – povinnost zaplatit)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C5AF8AA-B3EA-4A31-A7F5-35739750C411}"/>
              </a:ext>
            </a:extLst>
          </p:cNvPr>
          <p:cNvSpPr txBox="1">
            <a:spLocks/>
          </p:cNvSpPr>
          <p:nvPr/>
        </p:nvSpPr>
        <p:spPr>
          <a:xfrm>
            <a:off x="666000" y="4730552"/>
            <a:ext cx="10753200" cy="162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ž</a:t>
            </a:r>
            <a:r>
              <a:rPr lang="it-IT" sz="2200" kern="0" dirty="0"/>
              <a:t>áci a studenti mají právo</a:t>
            </a:r>
            <a:r>
              <a:rPr lang="cs-CZ" sz="2200" kern="0" dirty="0"/>
              <a:t> na informace o průběhu a výsledcích svého vzdělávání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prodávající má nárok na zaplacení kupní ceny</a:t>
            </a:r>
          </a:p>
          <a:p>
            <a:pPr>
              <a:lnSpc>
                <a:spcPct val="100000"/>
              </a:lnSpc>
            </a:pPr>
            <a:r>
              <a:rPr lang="cs-CZ" sz="2200" kern="0" dirty="0">
                <a:solidFill>
                  <a:srgbClr val="000000"/>
                </a:solidFill>
                <a:latin typeface="Arial" panose="020B0604020202020204" pitchFamily="34" charset="0"/>
              </a:rPr>
              <a:t>chodec má oprávnění vstoupit na vozovku „na zelenou“</a:t>
            </a:r>
            <a:endParaRPr lang="pl-PL" sz="2200" kern="0" dirty="0"/>
          </a:p>
          <a:p>
            <a:pPr marL="72000" indent="0">
              <a:buNone/>
            </a:pPr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18978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35999F-6630-4E0A-A121-D8FDB0123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5432F-26D2-4658-BFA3-4106C9F58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7EA52E-03B5-4E62-AD03-9CFE39BC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v tomto není dokonalá…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0AF25-01B6-4D37-87FD-21D83582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11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law</a:t>
            </a:r>
            <a:r>
              <a:rPr lang="cs-CZ" dirty="0"/>
              <a:t> (objektivní právo)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right</a:t>
            </a:r>
            <a:r>
              <a:rPr lang="cs-CZ" dirty="0"/>
              <a:t> (subjektivní právo)</a:t>
            </a:r>
            <a:endParaRPr lang="en-US" dirty="0"/>
          </a:p>
        </p:txBody>
      </p:sp>
      <p:pic>
        <p:nvPicPr>
          <p:cNvPr id="1028" name="Picture 4" descr="Laws Vs Rights — Cox for Congress">
            <a:extLst>
              <a:ext uri="{FF2B5EF4-FFF2-40B4-BE49-F238E27FC236}">
                <a16:creationId xmlns:a16="http://schemas.microsoft.com/office/drawing/2014/main" id="{2D073AB5-6050-437F-A734-02BE1986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7" y="3573592"/>
            <a:ext cx="4731305" cy="17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44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02BAB7-D160-4C00-864A-E03335F01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CCE90-32B4-4576-9F63-DBC42A93C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CD20-D33F-433C-A51C-0D376926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Mít právo (nárok, oprávnění) – mít povinnost</a:t>
            </a:r>
            <a:endParaRPr lang="en-US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7C594C97-2020-463C-AE20-CB43DDBA1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52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9CE327-850C-4943-B64C-AD4772B8A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2EF811-69D1-4171-BEB4-562641935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FB7ED-3415-48E3-B44B-B7B1257F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1 ze zadání na seminář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C1B13B-1DCC-44B4-B19E-AF2183FD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Zápis k předškolnímu vzdělávání od následujícího školního roku se koná v období od 2. května do 16. května.“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34 odst. 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„Dítě může být přijato k předškolnímu vzdělávání i v průběhu školního roku.“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 odst. 7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„Zázemí lesní mateřské školy nesmí být stavbou.“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 odst. 9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„Zákonný zástupce dítěte je povinen přihlásit dítě k zápisu k předškolnímu vzdělávání v kalendářním roce, ve kterém začíná povinnost předškolního vzdělávání dítěte.“ 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34a odst. 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„Ředitel mateřské školy je oprávněn požadovat doložení důvodů nepřítomnosti dítěte; zákonný zástupce je povinen doložit důvody nepřítomnosti dítěte nejpozději do 3 dnů ode dne výzvy.“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34a odst. 4 školského zákona)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299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A04355-43E8-4F21-9C0C-019201409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EDF70-84A3-4D8F-8633-1806D6DDC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182DA8-D020-428B-BC31-510D0A40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79929"/>
            <a:ext cx="10753200" cy="505207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„Stravovací služby nad rámec § 4 (dále jen "jiné stravovací služby") poskytované strávníkům musí odpovídat zásadám zdravé výživy a prodávaný sortiment nesmí obsahovat alkoholické nápoje a tabákové výrobky.“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 odst. 6 vyhlášky o školním stravování)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„Pedagogičtí pracovníci mají po dobu výkonu své pedagogické činnosti povinnost dalšího vzdělávání, kterým si obnovují, udržují a doplňují kvalifikaci.“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24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„Ve školách a školských zařízeních není povolena činnost politických stran a politických hnutí ani jejich propagace.“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„Pedagogický pracovník je povinen být na pracovišti zaměstnavatele v době stanovené rozvrhem jeho přímé pedagogické činnosti, v době stanovené rozvrhem jeho dohledu nad dětmi a žáky, ….“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22a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„Mateřská škola může organizovat zotavovací pobyty dětí ve zdravotně příznivém prostředí bez přerušení vzdělávání, školní výlety a další akce související s výchovně vzdělávací činností školy.“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(§1a odst. 3 vyhlášky o předškolním vzdělávání)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742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0D548C-E4D4-479A-8537-4A57B2A2C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C52BB-2E30-4E5F-9FE2-3B1C8961A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F75FDD-D1B3-41E1-A027-ABE86B94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hmotné a procesní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3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7F2186-551A-445C-A134-EC0176AB3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AC634F-4E3B-4769-BDA1-72A5CFBF0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E4EE14-4972-45EA-B991-67483D42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Hmotné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E8B6A3-C929-43F9-8B2E-612A5963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965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tvoří právní normy, které upravují (stanovují) práva a povinnosti právních subjektů (účastníků právních vztahů – osob, státních orgánů atd.) – „jak se chovat v právních vztazích“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F59DF74-EAA1-4355-9B8A-76850AB120BB}"/>
              </a:ext>
            </a:extLst>
          </p:cNvPr>
          <p:cNvSpPr txBox="1">
            <a:spLocks/>
          </p:cNvSpPr>
          <p:nvPr/>
        </p:nvSpPr>
        <p:spPr>
          <a:xfrm>
            <a:off x="720000" y="3820435"/>
            <a:ext cx="10753200" cy="2317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zákoník</a:t>
            </a:r>
          </a:p>
          <a:p>
            <a:pPr lvl="1"/>
            <a:r>
              <a:rPr lang="cs-CZ" sz="2400" dirty="0"/>
              <a:t>trestní zákoník</a:t>
            </a:r>
          </a:p>
          <a:p>
            <a:pPr lvl="1"/>
            <a:r>
              <a:rPr lang="cs-CZ" sz="2400" dirty="0"/>
              <a:t>zákoník práce</a:t>
            </a:r>
          </a:p>
          <a:p>
            <a:pPr lvl="1"/>
            <a:r>
              <a:rPr lang="cs-CZ" sz="2400" dirty="0"/>
              <a:t>zákon o obchodních korporací</a:t>
            </a:r>
          </a:p>
        </p:txBody>
      </p:sp>
    </p:spTree>
    <p:extLst>
      <p:ext uri="{BB962C8B-B14F-4D97-AF65-F5344CB8AC3E}">
        <p14:creationId xmlns:p14="http://schemas.microsoft.com/office/powerpoint/2010/main" val="282091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C6DD38-4715-41E3-B770-86CDF5DBD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B128EF-4CEE-4E45-A1B2-5CF8FA1E9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7F1CE-34A4-49F6-82FB-996BBEDD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69C77E-AEB7-4234-8C82-B7D4D95B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46007"/>
            <a:ext cx="10753200" cy="2625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procesní postup, jak dosáhnout práv a povinností před soudy (správními orgány atd.) – postup orgánů veřejné moci k uplatnění a ochraně hmotných práv</a:t>
            </a:r>
          </a:p>
          <a:p>
            <a:pPr>
              <a:lnSpc>
                <a:spcPct val="150000"/>
              </a:lnSpc>
            </a:pPr>
            <a:r>
              <a:rPr lang="cs-CZ" dirty="0"/>
              <a:t>procesní práva a povinnosti účastníků, celá řada otázek  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AFA5AFD-074D-44A2-8E47-D47494DB4E62}"/>
              </a:ext>
            </a:extLst>
          </p:cNvPr>
          <p:cNvSpPr txBox="1">
            <a:spLocks/>
          </p:cNvSpPr>
          <p:nvPr/>
        </p:nvSpPr>
        <p:spPr>
          <a:xfrm>
            <a:off x="718800" y="4162435"/>
            <a:ext cx="10753200" cy="2492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soudní řád</a:t>
            </a:r>
          </a:p>
          <a:p>
            <a:pPr lvl="1"/>
            <a:r>
              <a:rPr lang="cs-CZ" sz="2400" dirty="0"/>
              <a:t>trestní řád</a:t>
            </a:r>
          </a:p>
          <a:p>
            <a:pPr lvl="1"/>
            <a:r>
              <a:rPr lang="cs-CZ" sz="2400" dirty="0"/>
              <a:t>správní řád</a:t>
            </a:r>
          </a:p>
          <a:p>
            <a:pPr lvl="1"/>
            <a:r>
              <a:rPr lang="cs-CZ" sz="2400" dirty="0"/>
              <a:t>soudní řád správní</a:t>
            </a:r>
          </a:p>
          <a:p>
            <a:pPr lvl="1"/>
            <a:r>
              <a:rPr lang="cs-CZ" sz="2400" dirty="0"/>
              <a:t>daňový řád</a:t>
            </a:r>
          </a:p>
        </p:txBody>
      </p:sp>
    </p:spTree>
    <p:extLst>
      <p:ext uri="{BB962C8B-B14F-4D97-AF65-F5344CB8AC3E}">
        <p14:creationId xmlns:p14="http://schemas.microsoft.com/office/powerpoint/2010/main" val="15786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kolokvia: Základy práva pro MŠ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</a:t>
            </a:r>
          </a:p>
          <a:p>
            <a:pPr lvl="1"/>
            <a:r>
              <a:rPr lang="cs-CZ" dirty="0"/>
              <a:t>není z povahy věci povinná 8 z 11 </a:t>
            </a:r>
          </a:p>
          <a:p>
            <a:r>
              <a:rPr lang="cs-CZ" dirty="0"/>
              <a:t>vypracování seminární práce</a:t>
            </a:r>
          </a:p>
          <a:p>
            <a:pPr lvl="1"/>
            <a:r>
              <a:rPr lang="cs-CZ" dirty="0"/>
              <a:t>téma si vybíráte z IS, lze i vlastní</a:t>
            </a:r>
          </a:p>
          <a:p>
            <a:pPr lvl="1"/>
            <a:r>
              <a:rPr lang="cs-CZ" dirty="0"/>
              <a:t>4 až 8 normostran (nezapočítává se seznam literatury)</a:t>
            </a:r>
          </a:p>
          <a:p>
            <a:r>
              <a:rPr lang="cs-CZ" dirty="0"/>
              <a:t>ústní kolokvium</a:t>
            </a:r>
          </a:p>
          <a:p>
            <a:pPr lvl="1"/>
            <a:r>
              <a:rPr lang="cs-CZ" dirty="0"/>
              <a:t>zodpovězení dvou otázek ze seznamu</a:t>
            </a:r>
          </a:p>
          <a:p>
            <a:pPr lvl="1"/>
            <a:r>
              <a:rPr lang="cs-CZ" dirty="0"/>
              <a:t>1 otázka na právo obecně, 1 otázka na právo MŠ</a:t>
            </a:r>
          </a:p>
          <a:p>
            <a:r>
              <a:rPr lang="cs-CZ" dirty="0"/>
              <a:t>hodnocení prospěl (P) – neprospěl (N)</a:t>
            </a:r>
          </a:p>
          <a:p>
            <a:r>
              <a:rPr lang="cs-CZ" dirty="0"/>
              <a:t>3 kredity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3D0A55-2BAB-4EAA-95D2-F2D5CCD40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75" y="1930822"/>
            <a:ext cx="2486338" cy="29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B8E51-B85C-44D8-BEDD-EA9B31C86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BF225-AC20-4A42-AC3E-13FCA0FD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66A359-A00E-4040-A68F-BBDD640B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Vědomí ALE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E2FBA-1C0C-4230-8E88-5895ED7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029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hmotněprávní a </a:t>
            </a:r>
            <a:r>
              <a:rPr lang="cs-CZ" dirty="0" err="1"/>
              <a:t>procesněprávní</a:t>
            </a:r>
            <a:r>
              <a:rPr lang="cs-CZ" dirty="0"/>
              <a:t> předpis </a:t>
            </a:r>
          </a:p>
          <a:p>
            <a:pPr lvl="1"/>
            <a:r>
              <a:rPr lang="cs-CZ" dirty="0"/>
              <a:t>NEZNAMENÁ, že hmotné právo je upraveno výlučně v hmotněprávním předpisu</a:t>
            </a:r>
          </a:p>
          <a:p>
            <a:pPr lvl="1"/>
            <a:r>
              <a:rPr lang="cs-CZ" dirty="0"/>
              <a:t>NEZNAMENÁ, že procesní právo je upraveno jen v </a:t>
            </a:r>
            <a:r>
              <a:rPr lang="cs-CZ" dirty="0" err="1"/>
              <a:t>procesněprávním</a:t>
            </a:r>
            <a:r>
              <a:rPr lang="cs-CZ" dirty="0"/>
              <a:t> předpisu</a:t>
            </a:r>
          </a:p>
          <a:p>
            <a:pPr lvl="1"/>
            <a:r>
              <a:rPr lang="cs-CZ" dirty="0"/>
              <a:t>i v hmotněprávním předpisu můžeme nalézt normy procesní povahy a naopak</a:t>
            </a:r>
          </a:p>
          <a:p>
            <a:r>
              <a:rPr lang="cs-CZ" dirty="0"/>
              <a:t>pro určení hmotné / procesní je předpis výraznou pomůckou, ale je potřeba zkoumat samotnou právní normu</a:t>
            </a:r>
          </a:p>
          <a:p>
            <a:pPr lvl="1"/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7273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E3F8C-9490-4B62-9A59-55ABDDB11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DFBA30-725F-430D-A223-F95D4BAB9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01CEE-C75F-4402-9AAE-9F3E758C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2 ze zadání na seminář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36D67-55BC-4F49-A34F-0A6605D7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5832"/>
            <a:ext cx="10753200" cy="4622167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Učitel mateřské školy získává odbornou kvalifikaci: a) vysokoškolským vzděláním získaným studiem v akreditovaném studijním programu v oblasti pedagogických věd zaměřené na přípravu učitelů mateřské školy, ….“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 odst. 1 zákona o pedagogických pracovnících)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„Dítě v mateřské škole má právo denně odebrat: a) oběd, jedno předcházející a jedno navazující doplňkové jídlo, je-li vzděláváno ve třídě s celodenním provozem,…“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(§ 4 odst. 1 vyhlášky o školním stravování)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„Účastníci mají právo vyjádřit se k návrhům na důkazy a ke všem důkazům, které byly provedeny.“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123 občanského soudního řádu)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„Kdo v době spáchání činu nedovršil patnáctý rok svého věku, není trestně odpovědný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.“ (§ 15 trestního zákoníku)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„Řízení je zahájeno dnem, kdy návrh došel soudu.“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32 soudního řádu správního)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„Osoby zúčastněné na správě daní mají rovná procesní práva a povinnosti.“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 daňového řádu)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„Fyzická osoba se dopustí přestupku tím, že jako zákonný zástupce (…) nepřihlásí dítě k povinnému předškolnímu vzdělávání podle § 34a odst. 2.“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182a odst. 1 školského zákona)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B2A25-1544-4C33-A4C4-DEEDCA863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8B85B-4DC2-4B97-B56F-9445E36CF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56F83A0-D561-4CEA-96B7-0DC6F49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 veřejné právo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58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370374-9401-4C63-813E-6F522ADE1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B1369-D157-489C-AD89-DD2A7ED9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4DC53F-457F-47F7-8AA5-24AF6C9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 odst. 1 občanského zákoníku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F6F618-2745-4D22-BA66-A805CDEF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48445"/>
            <a:ext cx="10753200" cy="150368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i="1" dirty="0"/>
              <a:t>„Ustanovení právního řádu upravující vzájemná práva a povinnosti osob vytvářejí ve svém souhrnu soukromé právo. </a:t>
            </a:r>
            <a:r>
              <a:rPr lang="cs-CZ" i="1" dirty="0">
                <a:solidFill>
                  <a:schemeClr val="tx2"/>
                </a:solidFill>
              </a:rPr>
              <a:t>Uplatňování soukromého práva je nezávislé na uplatňování práva veřejného.“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B5BE72F-5184-4274-83E0-4449825E2C4E}"/>
              </a:ext>
            </a:extLst>
          </p:cNvPr>
          <p:cNvSpPr txBox="1">
            <a:spLocks/>
          </p:cNvSpPr>
          <p:nvPr/>
        </p:nvSpPr>
        <p:spPr>
          <a:xfrm>
            <a:off x="666000" y="3332717"/>
            <a:ext cx="10753200" cy="3218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kern="0" dirty="0"/>
              <a:t>rozlišení soukromé a veřejné právo nemá hranice</a:t>
            </a:r>
          </a:p>
          <a:p>
            <a:pPr>
              <a:lnSpc>
                <a:spcPct val="150000"/>
              </a:lnSpc>
            </a:pPr>
            <a:r>
              <a:rPr lang="cs-CZ" kern="0" dirty="0"/>
              <a:t>již od římského práva tento </a:t>
            </a:r>
            <a:r>
              <a:rPr lang="cs-CZ" kern="0" dirty="0">
                <a:solidFill>
                  <a:schemeClr val="tx2"/>
                </a:solidFill>
              </a:rPr>
              <a:t>právní dualismus</a:t>
            </a:r>
          </a:p>
          <a:p>
            <a:pPr>
              <a:lnSpc>
                <a:spcPct val="150000"/>
              </a:lnSpc>
            </a:pPr>
            <a:r>
              <a:rPr lang="cs-CZ" kern="0" dirty="0"/>
              <a:t>několik teorií</a:t>
            </a:r>
          </a:p>
          <a:p>
            <a:pPr lvl="1"/>
            <a:r>
              <a:rPr lang="cs-CZ" kern="0" dirty="0"/>
              <a:t>zájmová </a:t>
            </a:r>
          </a:p>
          <a:p>
            <a:pPr lvl="1"/>
            <a:r>
              <a:rPr lang="cs-CZ" kern="0" dirty="0"/>
              <a:t>organická</a:t>
            </a:r>
          </a:p>
          <a:p>
            <a:pPr lvl="1"/>
            <a:r>
              <a:rPr lang="cs-CZ" kern="0" dirty="0"/>
              <a:t>mocenská</a:t>
            </a:r>
          </a:p>
          <a:p>
            <a:pPr lvl="1"/>
            <a:r>
              <a:rPr lang="cs-CZ" kern="0" dirty="0"/>
              <a:t>metoda právní regulace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3644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A08992-B2DE-40B2-AB2B-EADB780C7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6BB7E9-23E8-41E6-8C31-0BA199369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B0C0E8-8025-4BCB-8832-DE6C1BA3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Zájmová teorie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7A8CCC-5DD3-40F2-B2E4-EA53A9CE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581549"/>
            <a:ext cx="10753200" cy="189845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kritérium rozlišení: zdali v právním vztahu vystupuje jako jeden ze subjektů orgán veřejné moci či nikoliv</a:t>
            </a:r>
          </a:p>
          <a:p>
            <a:r>
              <a:rPr lang="cs-CZ" dirty="0"/>
              <a:t>zda subjekt je příslušníkem či členem veřejnoprávní korporace/ svazu (obec, stát atd.)</a:t>
            </a:r>
          </a:p>
          <a:p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9A9E6845-CB24-4F6C-8E0C-5C17E6C48B75}"/>
              </a:ext>
            </a:extLst>
          </p:cNvPr>
          <p:cNvSpPr txBox="1">
            <a:spLocks/>
          </p:cNvSpPr>
          <p:nvPr/>
        </p:nvSpPr>
        <p:spPr>
          <a:xfrm>
            <a:off x="719400" y="389286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dirty="0"/>
              <a:t>Organická</a:t>
            </a:r>
            <a:r>
              <a:rPr lang="cs-CZ" kern="0" dirty="0"/>
              <a:t> teorie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41242A0A-B582-47B5-A898-144F616E2AE9}"/>
              </a:ext>
            </a:extLst>
          </p:cNvPr>
          <p:cNvSpPr txBox="1">
            <a:spLocks/>
          </p:cNvSpPr>
          <p:nvPr/>
        </p:nvSpPr>
        <p:spPr>
          <a:xfrm>
            <a:off x="719400" y="1370705"/>
            <a:ext cx="10753200" cy="20582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i="1" kern="0" dirty="0"/>
              <a:t>„Veřejné právo je to, co je v zájmu státu, soukromé právo je to, co slouží jednotlivému člověku.“ </a:t>
            </a:r>
            <a:r>
              <a:rPr lang="cs-CZ" kern="0" dirty="0"/>
              <a:t>(</a:t>
            </a:r>
            <a:r>
              <a:rPr lang="cs-CZ" kern="0" dirty="0" err="1"/>
              <a:t>Ulpianus</a:t>
            </a:r>
            <a:r>
              <a:rPr lang="cs-CZ" kern="0" dirty="0"/>
              <a:t> – </a:t>
            </a:r>
            <a:r>
              <a:rPr lang="cs-CZ" kern="0" dirty="0" err="1"/>
              <a:t>Ulpianova</a:t>
            </a:r>
            <a:r>
              <a:rPr lang="cs-CZ" kern="0" dirty="0"/>
              <a:t> teorie)</a:t>
            </a:r>
          </a:p>
          <a:p>
            <a:r>
              <a:rPr lang="cs-CZ" kern="0" dirty="0"/>
              <a:t>kritérium rozlišení: soukromý zájem (zájem osob) vs. veřejný zájem (zájem státu)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533685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A08992-B2DE-40B2-AB2B-EADB780C7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6BB7E9-23E8-41E6-8C31-0BA199369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B0C0E8-8025-4BCB-8832-DE6C1BA3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Mocenská teorie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7A8CCC-5DD3-40F2-B2E4-EA53A9CE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872499"/>
            <a:ext cx="10753200" cy="105580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rozlišením je povaha a míra působení jednotlivých účastníků vztahu na vznik, obsah či zánik právního vztahu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9A9E6845-CB24-4F6C-8E0C-5C17E6C48B75}"/>
              </a:ext>
            </a:extLst>
          </p:cNvPr>
          <p:cNvSpPr txBox="1">
            <a:spLocks/>
          </p:cNvSpPr>
          <p:nvPr/>
        </p:nvSpPr>
        <p:spPr>
          <a:xfrm>
            <a:off x="719400" y="41212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Metoda právní regulace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41242A0A-B582-47B5-A898-144F616E2AE9}"/>
              </a:ext>
            </a:extLst>
          </p:cNvPr>
          <p:cNvSpPr txBox="1">
            <a:spLocks/>
          </p:cNvSpPr>
          <p:nvPr/>
        </p:nvSpPr>
        <p:spPr>
          <a:xfrm>
            <a:off x="719400" y="1423302"/>
            <a:ext cx="10753200" cy="2398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též subordinační teorie</a:t>
            </a:r>
          </a:p>
          <a:p>
            <a:r>
              <a:rPr lang="cs-CZ" dirty="0"/>
              <a:t>kritérium rozlišení: postavení osob – rovné (souřadné) postavení osob vs. nerovné (nadřazené/podřazené) postavení osob</a:t>
            </a:r>
          </a:p>
          <a:p>
            <a:r>
              <a:rPr lang="cs-CZ" dirty="0"/>
              <a:t>typické je </a:t>
            </a:r>
            <a:r>
              <a:rPr lang="cs-CZ" dirty="0">
                <a:solidFill>
                  <a:schemeClr val="tx2"/>
                </a:solidFill>
              </a:rPr>
              <a:t>mocenské </a:t>
            </a:r>
            <a:r>
              <a:rPr lang="cs-CZ" dirty="0"/>
              <a:t>působení jednoho ze subjektů jako nositele veřejné moci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704397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B5E3DF-B1D4-4D64-9A39-5331B2DBA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E52A-28CC-41F2-9B42-2425B53A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46173B-3577-44C8-BAD1-A8E545C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právo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1EFE6BE-F256-4AC5-AE2F-C1ED8A20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8880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typické je </a:t>
            </a:r>
            <a:r>
              <a:rPr lang="cs-CZ" dirty="0">
                <a:solidFill>
                  <a:schemeClr val="tx2"/>
                </a:solidFill>
              </a:rPr>
              <a:t>rovné</a:t>
            </a:r>
            <a:r>
              <a:rPr lang="cs-CZ" dirty="0"/>
              <a:t> postavení subjektů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formální rovnost </a:t>
            </a:r>
            <a:r>
              <a:rPr lang="cs-CZ" dirty="0"/>
              <a:t>před zákonem, ale současně může nastat </a:t>
            </a:r>
            <a:r>
              <a:rPr lang="cs-CZ" dirty="0">
                <a:solidFill>
                  <a:schemeClr val="tx2"/>
                </a:solidFill>
              </a:rPr>
              <a:t>faktická nerovnost </a:t>
            </a:r>
            <a:r>
              <a:rPr lang="cs-CZ" dirty="0"/>
              <a:t>(zákon se ji pak snaží narovnat – například smlouva o poskytování internetových služeb)</a:t>
            </a:r>
          </a:p>
          <a:p>
            <a:r>
              <a:rPr lang="cs-CZ" dirty="0"/>
              <a:t>osoby si mohou ujednat práva a povinnosti podle svých představ</a:t>
            </a:r>
          </a:p>
          <a:p>
            <a:pPr lvl="1"/>
            <a:r>
              <a:rPr lang="cs-CZ" dirty="0"/>
              <a:t>v rámci a v mezích zákona, nemohou ujednat něco protiprávního – například smlouva, jejímž předmětem je zabíjení chráněných zvířat</a:t>
            </a:r>
          </a:p>
          <a:p>
            <a:r>
              <a:rPr lang="cs-CZ" dirty="0"/>
              <a:t>jeden subjekt nemůže jednostranně či autoritativně ukládat druhému subjektu práva a povinnosti</a:t>
            </a:r>
          </a:p>
          <a:p>
            <a:r>
              <a:rPr lang="cs-CZ" dirty="0"/>
              <a:t>autonomie vůle subjektů </a:t>
            </a:r>
          </a:p>
          <a:p>
            <a:r>
              <a:rPr lang="cs-CZ" dirty="0"/>
              <a:t>dispozitivní právní normy (nikoliv však výlučně)</a:t>
            </a:r>
          </a:p>
          <a:p>
            <a:r>
              <a:rPr lang="cs-CZ" dirty="0"/>
              <a:t>základem je smlouva či dohoda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32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4EE90B-F1AA-4915-9E18-8F5C344AF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EABE55-3A85-4B86-AA6E-E69D7DB6C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D93D6-4521-49B7-A631-5435F6CF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odvětví soukromého práva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24F2BFF-C02E-4C0A-9792-DFC174B60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781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0E365-DC6F-4704-B1E0-9F95976D5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E4851-B9D0-460B-BE7C-EEBE26049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40623C-C6D9-4838-81BA-802F6D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6EFDA5-415A-4C7C-B9BC-34D9903F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10684"/>
            <a:ext cx="10753200" cy="25948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soukromé právo je někdy chápáno v užším a širším smyslu</a:t>
            </a:r>
          </a:p>
          <a:p>
            <a:pPr>
              <a:lnSpc>
                <a:spcPct val="150000"/>
              </a:lnSpc>
            </a:pPr>
            <a:r>
              <a:rPr lang="cs-CZ" dirty="0"/>
              <a:t>rodinné a dědické právo jako součást občanského práva</a:t>
            </a:r>
          </a:p>
          <a:p>
            <a:pPr>
              <a:lnSpc>
                <a:spcPct val="150000"/>
              </a:lnSpc>
            </a:pPr>
            <a:r>
              <a:rPr lang="cs-CZ" dirty="0"/>
              <a:t>některá právní odvětví svým charakterem patří jak do soukromého, tak do veřejného práva – např. pracovní právo</a:t>
            </a:r>
          </a:p>
          <a:p>
            <a:pPr lvl="1"/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7435EFCD-8C74-4A6D-A777-0E68C00BE73C}"/>
              </a:ext>
            </a:extLst>
          </p:cNvPr>
          <p:cNvSpPr txBox="1">
            <a:spLocks/>
          </p:cNvSpPr>
          <p:nvPr/>
        </p:nvSpPr>
        <p:spPr>
          <a:xfrm>
            <a:off x="718800" y="4455627"/>
            <a:ext cx="10753200" cy="1407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kern="0" dirty="0">
                <a:solidFill>
                  <a:schemeClr val="tx2"/>
                </a:solidFill>
              </a:rPr>
              <a:t>kompetenční spor </a:t>
            </a:r>
            <a:r>
              <a:rPr lang="cs-CZ" kern="0" dirty="0"/>
              <a:t>– Nejvyšší správní soud – často spor o to, zda spor patří do civilního či správního řízení</a:t>
            </a:r>
          </a:p>
          <a:p>
            <a:pPr lvl="1"/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42322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8B565C-6654-44C9-BD27-EB7EA1612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E3CE3F-008D-461E-906C-0CE2BF00F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5292C0-319B-4D61-B1A0-732EE1D2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BA38BA-2565-490F-9CDB-A3F4AD90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typické je </a:t>
            </a:r>
            <a:r>
              <a:rPr lang="cs-CZ" dirty="0">
                <a:solidFill>
                  <a:schemeClr val="tx2"/>
                </a:solidFill>
              </a:rPr>
              <a:t>nerovné</a:t>
            </a:r>
            <a:r>
              <a:rPr lang="cs-CZ" dirty="0"/>
              <a:t> postavení subjektů</a:t>
            </a:r>
          </a:p>
          <a:p>
            <a:r>
              <a:rPr lang="cs-CZ" dirty="0"/>
              <a:t>osoby si nemohou ujednat práva a povinnosti podle svých představ</a:t>
            </a:r>
          </a:p>
          <a:p>
            <a:r>
              <a:rPr lang="cs-CZ" dirty="0"/>
              <a:t>jeden subjekt (orgán veřejné moci) jednostranně či autoritativně může ukládat druhému subjektu práva a povinnosti</a:t>
            </a:r>
          </a:p>
          <a:p>
            <a:r>
              <a:rPr lang="cs-CZ" dirty="0"/>
              <a:t>ochrana </a:t>
            </a:r>
            <a:r>
              <a:rPr lang="cs-CZ" dirty="0">
                <a:solidFill>
                  <a:schemeClr val="tx2"/>
                </a:solidFill>
              </a:rPr>
              <a:t>veřejného zájmu</a:t>
            </a:r>
          </a:p>
          <a:p>
            <a:r>
              <a:rPr lang="cs-CZ" dirty="0"/>
              <a:t>kogentní právní normy</a:t>
            </a:r>
          </a:p>
        </p:txBody>
      </p:sp>
    </p:spTree>
    <p:extLst>
      <p:ext uri="{BB962C8B-B14F-4D97-AF65-F5344CB8AC3E}">
        <p14:creationId xmlns:p14="http://schemas.microsoft.com/office/powerpoint/2010/main" val="273171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kolokvia: Občan a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166869"/>
          </a:xfrm>
        </p:spPr>
        <p:txBody>
          <a:bodyPr/>
          <a:lstStyle/>
          <a:p>
            <a:r>
              <a:rPr lang="cs-CZ" dirty="0"/>
              <a:t>účast NEBO písemná plnění </a:t>
            </a:r>
          </a:p>
          <a:p>
            <a:pPr lvl="1"/>
            <a:r>
              <a:rPr lang="cs-CZ" dirty="0"/>
              <a:t>9 z 12 hodin aktivní účast NEBO </a:t>
            </a:r>
          </a:p>
          <a:p>
            <a:pPr lvl="1"/>
            <a:r>
              <a:rPr lang="cs-CZ" dirty="0"/>
              <a:t>zpracování zadání na jednotlivé konzultace</a:t>
            </a:r>
          </a:p>
          <a:p>
            <a:r>
              <a:rPr lang="cs-CZ" dirty="0"/>
              <a:t>ústní kolokvium</a:t>
            </a:r>
          </a:p>
          <a:p>
            <a:pPr lvl="1"/>
            <a:r>
              <a:rPr lang="cs-CZ" dirty="0"/>
              <a:t>1 otázka ze seznamu</a:t>
            </a:r>
          </a:p>
          <a:p>
            <a:r>
              <a:rPr lang="cs-CZ" dirty="0"/>
              <a:t>hodnocení prospěl (P) – neprospěl (N)</a:t>
            </a:r>
          </a:p>
          <a:p>
            <a:r>
              <a:rPr lang="cs-CZ" dirty="0"/>
              <a:t>2 kredity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3D0A55-2BAB-4EAA-95D2-F2D5CCD40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45" y="1692002"/>
            <a:ext cx="2486338" cy="29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3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E572A-C651-4428-A31B-A52815C93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B624A-DC78-4842-8A6F-46C53AFD4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CB4CE3-2C6E-4BE8-946F-1556AF0D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odvětví veřejného práva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A7638047-EC94-422A-8655-57D314038A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519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487FF8-FB80-415D-8D61-0339ABAA1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A3C436-EDEB-4EBD-854E-B66CCAFA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99BACB7-89E0-43D8-9CA8-1637580B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právních odvětví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1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E71E29-5CA0-4062-9AFC-AD2955A72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0AEA18-7FB3-4A3B-AC0F-7CBA3EA6A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207F95-62DB-4C3F-B443-49753A28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Občanské právo (v užším slova smyslu)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470634-CF63-4B8B-9087-71CEDF64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67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(soukromoprávních) norem, které upravují zejména</a:t>
            </a:r>
          </a:p>
          <a:p>
            <a:r>
              <a:rPr lang="cs-CZ" dirty="0"/>
              <a:t>osoby (fyzické, právnické), zastoupení </a:t>
            </a:r>
          </a:p>
          <a:p>
            <a:r>
              <a:rPr lang="cs-CZ" dirty="0"/>
              <a:t>právní skutečnosti </a:t>
            </a:r>
          </a:p>
          <a:p>
            <a:r>
              <a:rPr lang="cs-CZ" dirty="0"/>
              <a:t>věci a věcná práva – vlastnictví </a:t>
            </a:r>
          </a:p>
          <a:p>
            <a:r>
              <a:rPr lang="cs-CZ" dirty="0"/>
              <a:t>dědické právo</a:t>
            </a:r>
          </a:p>
          <a:p>
            <a:r>
              <a:rPr lang="cs-CZ" dirty="0"/>
              <a:t>smlouvy (závazkové právo)</a:t>
            </a:r>
          </a:p>
          <a:p>
            <a:r>
              <a:rPr lang="cs-CZ" dirty="0"/>
              <a:t>delikty (mimosmluvní závazkový vztah)</a:t>
            </a:r>
          </a:p>
          <a:p>
            <a:r>
              <a:rPr lang="cs-CZ" dirty="0"/>
              <a:t>náhrada škody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540E9CA-509F-4A63-8399-7FCA37623874}"/>
              </a:ext>
            </a:extLst>
          </p:cNvPr>
          <p:cNvSpPr/>
          <p:nvPr/>
        </p:nvSpPr>
        <p:spPr bwMode="auto">
          <a:xfrm>
            <a:off x="7456602" y="2673677"/>
            <a:ext cx="3110845" cy="1510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353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006FC0-A098-4EA5-B9C8-9CE9378A7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E79E07-0C90-437C-88F7-C8EF7A587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FB3E4B-5CA1-4E3D-9C4C-4663BFE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Rodinné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6343045-8547-4CDF-8D7D-E56560F7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312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(soukromoprávních) norem, které upravují zejména</a:t>
            </a:r>
          </a:p>
          <a:p>
            <a:r>
              <a:rPr lang="cs-CZ" dirty="0"/>
              <a:t>manželství </a:t>
            </a:r>
          </a:p>
          <a:p>
            <a:r>
              <a:rPr lang="cs-CZ" dirty="0"/>
              <a:t>vztahy mezi rodiči a dětmi, příp. ostatními příbuznými</a:t>
            </a:r>
          </a:p>
          <a:p>
            <a:r>
              <a:rPr lang="cs-CZ" dirty="0"/>
              <a:t>poručenství, pěstounství a další formy péče o dítě</a:t>
            </a:r>
          </a:p>
          <a:p>
            <a:r>
              <a:rPr lang="cs-CZ" dirty="0"/>
              <a:t>registrovaná partnerství</a:t>
            </a:r>
          </a:p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A560B2A-8B43-4135-8422-C6CC96C836D1}"/>
              </a:ext>
            </a:extLst>
          </p:cNvPr>
          <p:cNvSpPr/>
          <p:nvPr/>
        </p:nvSpPr>
        <p:spPr bwMode="auto">
          <a:xfrm>
            <a:off x="9500683" y="2309568"/>
            <a:ext cx="3082565" cy="707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3B860B7-B12F-40B5-B194-58EFE10CB2F4}"/>
              </a:ext>
            </a:extLst>
          </p:cNvPr>
          <p:cNvSpPr/>
          <p:nvPr/>
        </p:nvSpPr>
        <p:spPr bwMode="auto">
          <a:xfrm>
            <a:off x="4793939" y="3567405"/>
            <a:ext cx="367959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registrovaném partnerství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886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7E9BAF-4712-4007-8227-4B027E590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A3ABCC-15D3-41B0-880C-E7A58F130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89CA6E-E966-493F-96F1-D75BC7CA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Obchodní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9C226E-5AD3-4B58-95D9-7FE00D43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8988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(soukromoprávních, ale i veřejnoprávních), které upravují zejména</a:t>
            </a:r>
          </a:p>
          <a:p>
            <a:r>
              <a:rPr lang="cs-CZ" dirty="0"/>
              <a:t>vztahy mezi obchodníky, resp. podnikateli </a:t>
            </a:r>
          </a:p>
          <a:p>
            <a:r>
              <a:rPr lang="cs-CZ" dirty="0"/>
              <a:t>obchodní korporace</a:t>
            </a:r>
          </a:p>
          <a:p>
            <a:r>
              <a:rPr lang="cs-CZ" dirty="0"/>
              <a:t>nekalá soutěž</a:t>
            </a:r>
          </a:p>
          <a:p>
            <a:r>
              <a:rPr lang="cs-CZ" dirty="0"/>
              <a:t>hospodářská soutěž (hospodářské právo)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7DB252D-C661-41B2-93B1-1F28DF54071A}"/>
              </a:ext>
            </a:extLst>
          </p:cNvPr>
          <p:cNvSpPr/>
          <p:nvPr/>
        </p:nvSpPr>
        <p:spPr bwMode="auto">
          <a:xfrm>
            <a:off x="3396791" y="3525625"/>
            <a:ext cx="2278145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38FAB08-3CFD-48EF-B9EB-767392C35F10}"/>
              </a:ext>
            </a:extLst>
          </p:cNvPr>
          <p:cNvSpPr/>
          <p:nvPr/>
        </p:nvSpPr>
        <p:spPr bwMode="auto">
          <a:xfrm>
            <a:off x="4235778" y="3062736"/>
            <a:ext cx="3880700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zákon o obchodních korporacích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58812C8-C05A-49A8-A5F4-C543C8812C0E}"/>
              </a:ext>
            </a:extLst>
          </p:cNvPr>
          <p:cNvSpPr/>
          <p:nvPr/>
        </p:nvSpPr>
        <p:spPr bwMode="auto">
          <a:xfrm>
            <a:off x="7591299" y="3962996"/>
            <a:ext cx="4475009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zákon o ochraně hospodářské soutěže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38A01BA-97DD-4B55-9CDA-15490B2B57A4}"/>
              </a:ext>
            </a:extLst>
          </p:cNvPr>
          <p:cNvSpPr/>
          <p:nvPr/>
        </p:nvSpPr>
        <p:spPr bwMode="auto">
          <a:xfrm>
            <a:off x="7751555" y="2615559"/>
            <a:ext cx="2278145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2662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A84CF-0B94-4777-ADD7-A760CC05B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9D95-DE26-44C8-8196-C07D73A9C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1D2C8A-C402-4D76-AA5B-AE6D1418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Pracovní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6FE7D52-996D-4A9B-9A04-AA7394C5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60693"/>
            <a:ext cx="10753200" cy="33796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(soukromoprávních, ale i veřejnoprávních), které upravují zejména</a:t>
            </a:r>
          </a:p>
          <a:p>
            <a:r>
              <a:rPr lang="cs-CZ" dirty="0"/>
              <a:t>individuální pracovní právo </a:t>
            </a:r>
          </a:p>
          <a:p>
            <a:pPr lvl="1"/>
            <a:r>
              <a:rPr lang="cs-CZ" dirty="0"/>
              <a:t>vztahy mezi zaměstnanci a zaměstnavateli</a:t>
            </a:r>
          </a:p>
          <a:p>
            <a:r>
              <a:rPr lang="cs-CZ" dirty="0"/>
              <a:t>kolektivní pracovní právo </a:t>
            </a:r>
          </a:p>
          <a:p>
            <a:pPr lvl="1"/>
            <a:r>
              <a:rPr lang="cs-CZ" dirty="0"/>
              <a:t>například odborové organizace</a:t>
            </a:r>
          </a:p>
          <a:p>
            <a:r>
              <a:rPr lang="cs-CZ" dirty="0"/>
              <a:t>zaměstnanost</a:t>
            </a:r>
          </a:p>
          <a:p>
            <a:pPr lvl="1"/>
            <a:r>
              <a:rPr lang="cs-CZ" dirty="0"/>
              <a:t>vztahy mezi občany, zaměstnavateli a úřady práce, MPSV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EC62292-CCE7-4525-B550-E6B00F0DED90}"/>
              </a:ext>
            </a:extLst>
          </p:cNvPr>
          <p:cNvSpPr txBox="1">
            <a:spLocks/>
          </p:cNvSpPr>
          <p:nvPr/>
        </p:nvSpPr>
        <p:spPr>
          <a:xfrm>
            <a:off x="719400" y="5101185"/>
            <a:ext cx="10753200" cy="1059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právo sociálního zabezpečení </a:t>
            </a:r>
          </a:p>
          <a:p>
            <a:pPr lvl="1"/>
            <a:r>
              <a:rPr lang="cs-CZ" kern="0" dirty="0"/>
              <a:t>veřejné právo</a:t>
            </a:r>
          </a:p>
          <a:p>
            <a:pPr lvl="1"/>
            <a:r>
              <a:rPr lang="cs-CZ" kern="0" dirty="0"/>
              <a:t>zdravotní, nemocenské, důchodové pojištění atd.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919F9EB-6AF5-42CF-905B-DF1E7F08EFF0}"/>
              </a:ext>
            </a:extLst>
          </p:cNvPr>
          <p:cNvSpPr/>
          <p:nvPr/>
        </p:nvSpPr>
        <p:spPr bwMode="auto">
          <a:xfrm>
            <a:off x="6316353" y="3879384"/>
            <a:ext cx="2555840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zaměstnanosti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4975AF9-B13F-4EB9-8A7A-970ED61DA514}"/>
              </a:ext>
            </a:extLst>
          </p:cNvPr>
          <p:cNvSpPr/>
          <p:nvPr/>
        </p:nvSpPr>
        <p:spPr bwMode="auto">
          <a:xfrm>
            <a:off x="6316353" y="2452663"/>
            <a:ext cx="162101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zákoník práce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E1E9F47-733F-4728-B913-B23C0414A77D}"/>
              </a:ext>
            </a:extLst>
          </p:cNvPr>
          <p:cNvSpPr/>
          <p:nvPr/>
        </p:nvSpPr>
        <p:spPr bwMode="auto">
          <a:xfrm>
            <a:off x="7362080" y="5515407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EDB37F6-9CCA-46A0-8716-F8B3D1351634}"/>
              </a:ext>
            </a:extLst>
          </p:cNvPr>
          <p:cNvSpPr/>
          <p:nvPr/>
        </p:nvSpPr>
        <p:spPr bwMode="auto">
          <a:xfrm>
            <a:off x="6316353" y="3150502"/>
            <a:ext cx="162101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zákoník práce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196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B940F8-6A2D-4339-A708-AF5BA221A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BBF20-7749-4756-9FEF-99715AAF9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0C5276-CF18-422C-B02C-25DD82A4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duševního vlastnictví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A61204-C7A7-4845-B3E4-F603709D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4369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autorské právo</a:t>
            </a:r>
          </a:p>
          <a:p>
            <a:r>
              <a:rPr lang="cs-CZ" dirty="0"/>
              <a:t>ochranné známky</a:t>
            </a:r>
          </a:p>
          <a:p>
            <a:r>
              <a:rPr lang="cs-CZ" dirty="0"/>
              <a:t>patenty </a:t>
            </a:r>
          </a:p>
          <a:p>
            <a:r>
              <a:rPr lang="cs-CZ" dirty="0"/>
              <a:t>označení původu</a:t>
            </a:r>
          </a:p>
          <a:p>
            <a:r>
              <a:rPr lang="cs-CZ" dirty="0"/>
              <a:t>průmyslové a užitné vzory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B7B1A5A-6EDC-42A0-92DF-BBC9A44AD15D}"/>
              </a:ext>
            </a:extLst>
          </p:cNvPr>
          <p:cNvSpPr/>
          <p:nvPr/>
        </p:nvSpPr>
        <p:spPr bwMode="auto">
          <a:xfrm>
            <a:off x="6096000" y="2574244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570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0E4B94-1978-4B57-B285-3622080D0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37DB08-F0AC-4B82-BE52-E0161E652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DEADA9-9FD7-4D27-85EB-0F58919A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právo soukromé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A3AA38E-A56F-4480-9569-3F9FFC07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8369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„mezinárodní“, je to součást vnitrostátního práva</a:t>
            </a:r>
          </a:p>
          <a:p>
            <a:r>
              <a:rPr lang="cs-CZ" dirty="0"/>
              <a:t>upravuje vztahy s tzv. mezinárodním prvkem</a:t>
            </a:r>
          </a:p>
          <a:p>
            <a:pPr lvl="1"/>
            <a:r>
              <a:rPr lang="cs-CZ" dirty="0"/>
              <a:t>kterým právem se bude řídit daný vztah</a:t>
            </a:r>
          </a:p>
          <a:p>
            <a:pPr lvl="1"/>
            <a:r>
              <a:rPr lang="cs-CZ" dirty="0"/>
              <a:t>kde se budeme soudit</a:t>
            </a:r>
          </a:p>
          <a:p>
            <a:pPr lvl="1"/>
            <a:r>
              <a:rPr lang="cs-CZ" dirty="0"/>
              <a:t>co se soudním rozhodnutím vydaným v zahraničí (uznání a výkon)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7A96D3-ACF6-4194-A9D1-ED7919792E3D}"/>
              </a:ext>
            </a:extLst>
          </p:cNvPr>
          <p:cNvSpPr/>
          <p:nvPr/>
        </p:nvSpPr>
        <p:spPr bwMode="auto">
          <a:xfrm>
            <a:off x="1501225" y="3802754"/>
            <a:ext cx="4480874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mezinárodním právu soukromém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0FA9A78-77B7-4D37-A43B-B6DB4B7CACE2}"/>
              </a:ext>
            </a:extLst>
          </p:cNvPr>
          <p:cNvSpPr/>
          <p:nvPr/>
        </p:nvSpPr>
        <p:spPr bwMode="auto">
          <a:xfrm>
            <a:off x="6278647" y="3802754"/>
            <a:ext cx="1504354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nařízení EU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7AE5693-9003-421D-9C6C-F2AF406B5F73}"/>
              </a:ext>
            </a:extLst>
          </p:cNvPr>
          <p:cNvSpPr/>
          <p:nvPr/>
        </p:nvSpPr>
        <p:spPr bwMode="auto">
          <a:xfrm>
            <a:off x="8142396" y="3802754"/>
            <a:ext cx="2368490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smlouvy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032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A17D6-D3D4-4165-AD4E-5344254EA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045520-2112-49EF-BD68-F36B8477B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199728-44FE-45BF-908F-55BEB1B5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6D3463-710A-479B-A855-5FE768F5442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upravující </a:t>
            </a:r>
            <a:r>
              <a:rPr lang="cs-CZ" dirty="0" err="1"/>
              <a:t>státněmocenské</a:t>
            </a:r>
            <a:r>
              <a:rPr lang="cs-CZ" dirty="0"/>
              <a:t> vztahy, na které působí ústavněprávní normy</a:t>
            </a:r>
          </a:p>
          <a:p>
            <a:r>
              <a:rPr lang="cs-CZ" dirty="0"/>
              <a:t>ústavní pořádek ČR = soubor právních předpisů nejvyšší právní síly</a:t>
            </a:r>
          </a:p>
          <a:p>
            <a:r>
              <a:rPr lang="cs-CZ" dirty="0"/>
              <a:t>základy veřejné moci a právního řádu</a:t>
            </a:r>
          </a:p>
          <a:p>
            <a:r>
              <a:rPr lang="cs-CZ" dirty="0"/>
              <a:t>vztah státu a práva</a:t>
            </a:r>
          </a:p>
          <a:p>
            <a:r>
              <a:rPr lang="cs-CZ" dirty="0"/>
              <a:t>zákonodárná, výkonná, soudní moc</a:t>
            </a:r>
          </a:p>
          <a:p>
            <a:r>
              <a:rPr lang="cs-CZ" dirty="0"/>
              <a:t>státní občanství</a:t>
            </a:r>
          </a:p>
          <a:p>
            <a:r>
              <a:rPr lang="cs-CZ" dirty="0"/>
              <a:t>lidská práva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63E25EF-7BFD-4A10-8342-0756FB987DE8}"/>
              </a:ext>
            </a:extLst>
          </p:cNvPr>
          <p:cNvSpPr/>
          <p:nvPr/>
        </p:nvSpPr>
        <p:spPr bwMode="auto">
          <a:xfrm>
            <a:off x="8019069" y="3535756"/>
            <a:ext cx="137945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Ústava ČR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344DBAD-18A3-4A47-ACF2-CA5887EED4CE}"/>
              </a:ext>
            </a:extLst>
          </p:cNvPr>
          <p:cNvSpPr/>
          <p:nvPr/>
        </p:nvSpPr>
        <p:spPr bwMode="auto">
          <a:xfrm>
            <a:off x="7120379" y="4157999"/>
            <a:ext cx="3497344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Listina základních práv a svobod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EE7231A-D40D-4F98-B96A-4C6DB9E78F7A}"/>
              </a:ext>
            </a:extLst>
          </p:cNvPr>
          <p:cNvSpPr/>
          <p:nvPr/>
        </p:nvSpPr>
        <p:spPr bwMode="auto">
          <a:xfrm>
            <a:off x="7905947" y="4780242"/>
            <a:ext cx="1737673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ústavní zákony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1420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85966D-215D-4BCC-A857-368793667D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B3E822-54A7-4774-9CBF-BDAA6BBC2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E89F85-85B2-4E90-A97B-0DA71AFC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Trestní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33DF88-F6A1-45B6-A457-94E7D449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308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trestní právo hmotné – soubor právních norem, které chrání práva a oprávněné zájmy právních subjektů před trestnými činy</a:t>
            </a:r>
          </a:p>
          <a:p>
            <a:pPr lvl="1"/>
            <a:r>
              <a:rPr lang="cs-CZ" dirty="0"/>
              <a:t>co to je trestný čin</a:t>
            </a:r>
          </a:p>
          <a:p>
            <a:pPr lvl="1"/>
            <a:r>
              <a:rPr lang="cs-CZ" dirty="0"/>
              <a:t>jakou sankci lze za trestný čin uložit</a:t>
            </a:r>
          </a:p>
          <a:p>
            <a:r>
              <a:rPr lang="cs-CZ" dirty="0"/>
              <a:t>trestní právo procesní – soubor právních procesních norem, které upravují procesní postup trestních orgánů v trestních věcech – tj. trestní řízení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99D564F-FFF4-48FB-A444-97612248F493}"/>
              </a:ext>
            </a:extLst>
          </p:cNvPr>
          <p:cNvSpPr/>
          <p:nvPr/>
        </p:nvSpPr>
        <p:spPr bwMode="auto">
          <a:xfrm>
            <a:off x="3445088" y="4145436"/>
            <a:ext cx="132487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trestní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9E46BFE-F42C-4F1C-BD3A-99CC5A5A7305}"/>
              </a:ext>
            </a:extLst>
          </p:cNvPr>
          <p:cNvSpPr/>
          <p:nvPr/>
        </p:nvSpPr>
        <p:spPr bwMode="auto">
          <a:xfrm>
            <a:off x="5301587" y="2638574"/>
            <a:ext cx="6529052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trestní zákoník (a další zákony pro právnické osoby, mladistvé)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76698C2-8898-42BA-B21A-B623C519F853}"/>
              </a:ext>
            </a:extLst>
          </p:cNvPr>
          <p:cNvSpPr/>
          <p:nvPr/>
        </p:nvSpPr>
        <p:spPr bwMode="auto">
          <a:xfrm>
            <a:off x="3068016" y="5032516"/>
            <a:ext cx="6396496" cy="127376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byla poprvé použita metoda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analýzy DNA k usvědčení vraha v ČR?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12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F160A-E7BA-47EA-A7A3-4F9BB21A7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D65ED-407A-4331-B32E-05BB1A0B0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9C8482-CFCC-4A8A-A481-AAFB0F35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Čtyři „hesla“ na úvod</a:t>
            </a:r>
          </a:p>
        </p:txBody>
      </p:sp>
    </p:spTree>
    <p:extLst>
      <p:ext uri="{BB962C8B-B14F-4D97-AF65-F5344CB8AC3E}">
        <p14:creationId xmlns:p14="http://schemas.microsoft.com/office/powerpoint/2010/main" val="3648777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48BA4B-7A47-47A9-9456-A4CC0DF81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D6CBA4-C646-491F-9187-7621CCF50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689A48-5516-4609-9F0F-CD756089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51B026-EDFA-4722-9C84-6638C7CF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850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souhrn právních norem (veřejnoprávních), které upravují organizaci a výkon/fungování veřejné správy</a:t>
            </a:r>
          </a:p>
          <a:p>
            <a:r>
              <a:rPr lang="cs-CZ" dirty="0"/>
              <a:t>správní právo hmotné </a:t>
            </a:r>
          </a:p>
          <a:p>
            <a:r>
              <a:rPr lang="cs-CZ" dirty="0"/>
              <a:t>správní právo procesní</a:t>
            </a:r>
          </a:p>
          <a:p>
            <a:r>
              <a:rPr lang="cs-CZ" dirty="0"/>
              <a:t>(správní právo trestní)</a:t>
            </a:r>
          </a:p>
          <a:p>
            <a:r>
              <a:rPr lang="cs-CZ" dirty="0"/>
              <a:t>přestupek</a:t>
            </a:r>
          </a:p>
          <a:p>
            <a:r>
              <a:rPr lang="cs-CZ" dirty="0"/>
              <a:t>celá řada oblastí </a:t>
            </a:r>
          </a:p>
          <a:p>
            <a:pPr lvl="1"/>
            <a:r>
              <a:rPr lang="cs-CZ" dirty="0"/>
              <a:t>některé z nich se postupem staly samostatnými právními odvětvími – finanční, správní, právo sociálního zabezpečení atd.</a:t>
            </a:r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6FBA98C-696C-4519-9BA0-571274261628}"/>
              </a:ext>
            </a:extLst>
          </p:cNvPr>
          <p:cNvSpPr/>
          <p:nvPr/>
        </p:nvSpPr>
        <p:spPr bwMode="auto">
          <a:xfrm>
            <a:off x="4680000" y="2611952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59A5FB2-4B7D-4784-8277-E3E76B75D3FF}"/>
              </a:ext>
            </a:extLst>
          </p:cNvPr>
          <p:cNvSpPr/>
          <p:nvPr/>
        </p:nvSpPr>
        <p:spPr bwMode="auto">
          <a:xfrm>
            <a:off x="4679999" y="3202756"/>
            <a:ext cx="1416001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správní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C94E0FD-07BC-4645-ADA1-2A8358A33F4F}"/>
              </a:ext>
            </a:extLst>
          </p:cNvPr>
          <p:cNvSpPr/>
          <p:nvPr/>
        </p:nvSpPr>
        <p:spPr bwMode="auto">
          <a:xfrm>
            <a:off x="6246420" y="3202755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soudní řád správní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703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95EAB1-7234-4873-9191-20DED4AC0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CF4F6D-6560-4DB9-B9EB-EE36CA6A9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0EEE1-D713-4E2A-9AA5-98B98DA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Finanční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2AFB0A-CB4A-4ADA-B73E-27D0789A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19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souhrn právních norem, které upravují finančněprávní vztahy (mezi státními či samosprávnými orgány navzájem, mezi finančními orgány a osobami – fyzickými a právnickými)</a:t>
            </a:r>
          </a:p>
          <a:p>
            <a:r>
              <a:rPr lang="cs-CZ" dirty="0"/>
              <a:t>daně, poplatky, cla</a:t>
            </a:r>
          </a:p>
          <a:p>
            <a:r>
              <a:rPr lang="cs-CZ" dirty="0"/>
              <a:t>veřejné rozpočty, státní fondy</a:t>
            </a:r>
          </a:p>
          <a:p>
            <a:r>
              <a:rPr lang="cs-CZ" dirty="0"/>
              <a:t>měnové právo</a:t>
            </a:r>
          </a:p>
          <a:p>
            <a:r>
              <a:rPr lang="cs-CZ" dirty="0"/>
              <a:t>finanční trh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234C802-6F2B-47CF-A501-66BC9055B987}"/>
              </a:ext>
            </a:extLst>
          </p:cNvPr>
          <p:cNvSpPr/>
          <p:nvPr/>
        </p:nvSpPr>
        <p:spPr bwMode="auto">
          <a:xfrm>
            <a:off x="6933006" y="3429000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392CF45-BBC1-4F6F-8759-4B95BBFE47F9}"/>
              </a:ext>
            </a:extLst>
          </p:cNvPr>
          <p:cNvSpPr/>
          <p:nvPr/>
        </p:nvSpPr>
        <p:spPr bwMode="auto">
          <a:xfrm>
            <a:off x="7194729" y="4026043"/>
            <a:ext cx="142856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daňový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2699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BD4802-2414-4B80-B79B-49B67FC4C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E3F944-190E-421A-A06E-7C2F8F2B1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852C1F-4C31-4EAC-9536-394F73F0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životního prostředí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111B73-96B1-4423-A512-8E7A5CE3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0662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ochrana vod</a:t>
            </a:r>
          </a:p>
          <a:p>
            <a:r>
              <a:rPr lang="cs-CZ" dirty="0"/>
              <a:t>ochrana ovzduší</a:t>
            </a:r>
          </a:p>
          <a:p>
            <a:r>
              <a:rPr lang="cs-CZ" dirty="0"/>
              <a:t>ochrana přírody a krajiny, lesa</a:t>
            </a:r>
          </a:p>
          <a:p>
            <a:r>
              <a:rPr lang="cs-CZ" dirty="0"/>
              <a:t>ochrana zemědělského půdního fondu</a:t>
            </a:r>
          </a:p>
          <a:p>
            <a:r>
              <a:rPr lang="cs-CZ" dirty="0"/>
              <a:t>nakládání s odpady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A8B83A3-3DB4-4C85-BD8D-C77B28BF438F}"/>
              </a:ext>
            </a:extLst>
          </p:cNvPr>
          <p:cNvSpPr/>
          <p:nvPr/>
        </p:nvSpPr>
        <p:spPr bwMode="auto">
          <a:xfrm>
            <a:off x="7800272" y="2648466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336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50B1B9-2B21-4182-97A7-15AB2CE86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5D7E98-6564-43B6-BDD1-725EE961C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92A16C-66F8-4B1C-9E0C-697FE7D1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Občanské právo procesní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D7E8D20-32E9-4257-88C0-291A51C2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procesních norem, které upravují procesní postup civilních orgánů v civilních věcech – tj. civilní řízení</a:t>
            </a:r>
          </a:p>
          <a:p>
            <a:r>
              <a:rPr lang="cs-CZ" dirty="0"/>
              <a:t>u kterého soudu se budeme soudit</a:t>
            </a:r>
          </a:p>
          <a:p>
            <a:r>
              <a:rPr lang="cs-CZ" dirty="0"/>
              <a:t>procesní podmínky</a:t>
            </a:r>
          </a:p>
          <a:p>
            <a:r>
              <a:rPr lang="cs-CZ" dirty="0"/>
              <a:t>dokazování</a:t>
            </a:r>
          </a:p>
          <a:p>
            <a:r>
              <a:rPr lang="cs-CZ" dirty="0"/>
              <a:t>soudní rozhodnutí včetně výkonu</a:t>
            </a:r>
          </a:p>
          <a:p>
            <a:r>
              <a:rPr lang="cs-CZ" dirty="0"/>
              <a:t>opravné prostředky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ABC0D3B-9385-4BA7-BB18-A2BE0B544FFF}"/>
              </a:ext>
            </a:extLst>
          </p:cNvPr>
          <p:cNvSpPr/>
          <p:nvPr/>
        </p:nvSpPr>
        <p:spPr bwMode="auto">
          <a:xfrm>
            <a:off x="6904726" y="3429000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občanský soudní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880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DF70B7-2D7E-4D41-8402-98C97A5EC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D23FFC-C2E2-4209-B2AC-980D4C630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3C14BE-D65D-491A-A303-8C551A34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kodifikace práva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272BD7-0DEB-48EA-B571-0151A7CC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007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= soustavný celek právních norem větší části právního řádu</a:t>
            </a:r>
          </a:p>
          <a:p>
            <a:pPr>
              <a:lnSpc>
                <a:spcPct val="150000"/>
              </a:lnSpc>
            </a:pPr>
            <a:r>
              <a:rPr lang="cs-CZ" dirty="0"/>
              <a:t>výsledkem je kodex (zákoník) – ucelený právní předpis, jsou v něm normy pro celé právní odvětví</a:t>
            </a:r>
          </a:p>
          <a:p>
            <a:pPr>
              <a:lnSpc>
                <a:spcPct val="150000"/>
              </a:lnSpc>
            </a:pPr>
            <a:r>
              <a:rPr lang="cs-CZ" dirty="0"/>
              <a:t>v ČR máme jak kodifikovaná, tak nekodifikovaná právní odvětví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1026" name="Picture 2" descr="ÚZ 1275 Občanský zákoník | Knihy Dobrovský">
            <a:extLst>
              <a:ext uri="{FF2B5EF4-FFF2-40B4-BE49-F238E27FC236}">
                <a16:creationId xmlns:a16="http://schemas.microsoft.com/office/drawing/2014/main" id="{EADDA4C1-0454-47D4-A8D4-B639F7BE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09" y="4255263"/>
            <a:ext cx="1592413" cy="23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88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6BE228-EC07-482D-9A6C-EDAAC07FA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3C1ED3-16FF-47C2-A599-5C203B177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E75263-8DCA-4556-80F2-BF97FD0D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právo</a:t>
            </a:r>
          </a:p>
        </p:txBody>
      </p:sp>
    </p:spTree>
    <p:extLst>
      <p:ext uri="{BB962C8B-B14F-4D97-AF65-F5344CB8AC3E}">
        <p14:creationId xmlns:p14="http://schemas.microsoft.com/office/powerpoint/2010/main" val="6870318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869E1F-582B-4402-9E00-91C647A40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D9A2B-76D3-44C5-9FF3-4AA55628C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AA08BF-EE49-422F-917C-0484D0E4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právo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58BE48-DCBB-4A40-9220-AAFAEB4D375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právo = mezinárodní právo veřejné</a:t>
            </a:r>
          </a:p>
          <a:p>
            <a:pPr lvl="1"/>
            <a:r>
              <a:rPr lang="cs-CZ" dirty="0"/>
              <a:t>vs. mezinárodní právo soukromé – není „mezinárodní“, součást vnitrostátního práva</a:t>
            </a:r>
          </a:p>
          <a:p>
            <a:r>
              <a:rPr lang="cs-CZ" dirty="0"/>
              <a:t>mezinárodní právo veřejné</a:t>
            </a:r>
          </a:p>
          <a:p>
            <a:pPr lvl="1"/>
            <a:r>
              <a:rPr lang="cs-CZ" dirty="0"/>
              <a:t>vztahy mezi státy a státy, státy a mezinárodními organizacemi, mezinárodními organizacemi navzájem </a:t>
            </a:r>
          </a:p>
          <a:p>
            <a:pPr lvl="1"/>
            <a:r>
              <a:rPr lang="cs-CZ" dirty="0"/>
              <a:t>mezinárodní ekonomické právo</a:t>
            </a:r>
          </a:p>
          <a:p>
            <a:pPr lvl="1"/>
            <a:r>
              <a:rPr lang="cs-CZ" dirty="0"/>
              <a:t>mezinárodní trestní právo</a:t>
            </a:r>
          </a:p>
          <a:p>
            <a:pPr lvl="1"/>
            <a:r>
              <a:rPr lang="cs-CZ" dirty="0"/>
              <a:t>mezinárodní ochrana lidských práv</a:t>
            </a:r>
          </a:p>
          <a:p>
            <a:pPr lvl="1"/>
            <a:r>
              <a:rPr lang="cs-CZ" dirty="0"/>
              <a:t>mezinárodní kosmické právo a právo mezinárodních vod</a:t>
            </a:r>
          </a:p>
          <a:p>
            <a:pPr lvl="1"/>
            <a:r>
              <a:rPr lang="cs-CZ" dirty="0"/>
              <a:t>mezinárodní ochrana investic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C711A3-B14D-4B01-864D-ED27F7A0E62E}"/>
              </a:ext>
            </a:extLst>
          </p:cNvPr>
          <p:cNvSpPr/>
          <p:nvPr/>
        </p:nvSpPr>
        <p:spPr bwMode="auto">
          <a:xfrm>
            <a:off x="7658870" y="4239705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smlouvy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135DD96-C605-41BB-98E6-47CEF00185DE}"/>
              </a:ext>
            </a:extLst>
          </p:cNvPr>
          <p:cNvSpPr/>
          <p:nvPr/>
        </p:nvSpPr>
        <p:spPr bwMode="auto">
          <a:xfrm>
            <a:off x="7658870" y="4809608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obyčeje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824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784A5A-9B93-421D-8C05-3DAE725E0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6DAAA2-2B56-428E-9392-2274F4121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6F2835-7524-405D-AB5C-FB55CFF8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3 ze zadání na semináře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A120DB-E0CB-4DF9-832F-4062540D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8"/>
            <a:ext cx="10753200" cy="4620219"/>
          </a:xfrm>
        </p:spPr>
        <p:txBody>
          <a:bodyPr/>
          <a:lstStyle/>
          <a:p>
            <a:pPr lvl="0"/>
            <a:r>
              <a:rPr lang="cs-CZ" sz="2000" i="1" dirty="0"/>
              <a:t>paní Kávová si koupila cestou do práce kávu v Kofi </a:t>
            </a:r>
            <a:r>
              <a:rPr lang="cs-CZ" sz="2000" i="1" dirty="0" err="1"/>
              <a:t>Kofi</a:t>
            </a:r>
            <a:r>
              <a:rPr lang="cs-CZ" sz="2000" i="1" dirty="0"/>
              <a:t> </a:t>
            </a:r>
          </a:p>
          <a:p>
            <a:pPr lvl="0"/>
            <a:r>
              <a:rPr lang="cs-CZ" sz="2000" i="1" dirty="0"/>
              <a:t>pan X ukradl na ulici zaparkované auto panu Y</a:t>
            </a:r>
          </a:p>
          <a:p>
            <a:pPr lvl="0"/>
            <a:r>
              <a:rPr lang="cs-CZ" sz="2000" i="1" dirty="0"/>
              <a:t>Kristýna a Pavel spolu uzavřeli manželství na zámku v Buchlovicích </a:t>
            </a:r>
          </a:p>
          <a:p>
            <a:pPr lvl="0"/>
            <a:r>
              <a:rPr lang="cs-CZ" sz="2000" i="1" dirty="0"/>
              <a:t>paní Dana uvedla do daňového přiznání nesprávně své příjmy</a:t>
            </a:r>
          </a:p>
          <a:p>
            <a:pPr lvl="0"/>
            <a:r>
              <a:rPr lang="cs-CZ" sz="2000" i="1" dirty="0"/>
              <a:t>Adamovi umřel tatínek, přičemž Adam bude dědit jeho majetek </a:t>
            </a:r>
          </a:p>
          <a:p>
            <a:pPr lvl="0"/>
            <a:r>
              <a:rPr lang="cs-CZ" sz="2000" i="1" dirty="0"/>
              <a:t>Kamil v afektu zavraždil svou přítelkyni</a:t>
            </a:r>
          </a:p>
          <a:p>
            <a:pPr lvl="0"/>
            <a:r>
              <a:rPr lang="cs-CZ" sz="2000" i="1" dirty="0"/>
              <a:t>studentka Katka si chce přivydělat jako prodavačka v obchodě a uzavře dohodu o pracovní činnosti</a:t>
            </a:r>
          </a:p>
          <a:p>
            <a:pPr lvl="0"/>
            <a:r>
              <a:rPr lang="cs-CZ" sz="2000" i="1" dirty="0"/>
              <a:t>pan Zelený dostane pokutu od policie za jízdu na červenou   </a:t>
            </a:r>
          </a:p>
          <a:p>
            <a:pPr lvl="0"/>
            <a:r>
              <a:rPr lang="cs-CZ" sz="2000" i="1" dirty="0"/>
              <a:t>spor o to, zda prezident republiky může vykonávat svůj úřad ze zdravotních důvodů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1446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181EBC-AED3-4994-BE46-B57A40C71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7710A9-4D20-4A02-89F0-8D481CFB8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ED56CDA-9E01-4DE2-88DC-428847B7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78000"/>
            <a:ext cx="10753200" cy="4139998"/>
          </a:xfrm>
        </p:spPr>
        <p:txBody>
          <a:bodyPr/>
          <a:lstStyle/>
          <a:p>
            <a:pPr lvl="0"/>
            <a:r>
              <a:rPr lang="cs-CZ" sz="2000" i="1" dirty="0"/>
              <a:t>společnost s ručením omezením si zakoupila dřevo pro výstavbu dřevěných saun od jiné podnikající společnosti</a:t>
            </a:r>
          </a:p>
          <a:p>
            <a:pPr lvl="0"/>
            <a:r>
              <a:rPr lang="cs-CZ" sz="2000" i="1" dirty="0"/>
              <a:t>pan Novák neměl nasazený respirátor v městské hromadné dopravě a odmítl si ji nasadit i přes výzvy policisty</a:t>
            </a:r>
          </a:p>
          <a:p>
            <a:pPr lvl="0"/>
            <a:r>
              <a:rPr lang="cs-CZ" sz="2000" i="1" dirty="0"/>
              <a:t>adopce dítěte manželským párem, který nemůže mít své děti</a:t>
            </a:r>
          </a:p>
          <a:p>
            <a:pPr lvl="0"/>
            <a:r>
              <a:rPr lang="cs-CZ" sz="2000" i="1" dirty="0"/>
              <a:t>zpěvačka Helena Vondráčková byla pomluvena v novinách a žádá omluvu </a:t>
            </a:r>
          </a:p>
          <a:p>
            <a:pPr lvl="0"/>
            <a:r>
              <a:rPr lang="cs-CZ" sz="2000" i="1" dirty="0"/>
              <a:t>stížnost proti rozhodnutí soudu, že občanovi bylo odepřeno volební právo a současně bylo během soudního řízení porušeno jeho právo na spravedlivý proces</a:t>
            </a:r>
          </a:p>
          <a:p>
            <a:pPr lvl="0"/>
            <a:r>
              <a:rPr lang="cs-CZ" sz="2000" i="1" dirty="0"/>
              <a:t>paní si stěžuje, že keře a stromy ze zahrady její souseda přesahují na její zahrádku    </a:t>
            </a:r>
          </a:p>
          <a:p>
            <a:pPr lvl="0"/>
            <a:r>
              <a:rPr lang="cs-CZ" sz="2000" i="1" dirty="0"/>
              <a:t>spor o to, zda v lese v národním parku může probíhat cyklistický závod</a:t>
            </a:r>
          </a:p>
          <a:p>
            <a:pPr lvl="0"/>
            <a:r>
              <a:rPr lang="cs-CZ" sz="2000" i="1" dirty="0"/>
              <a:t>student nezaplatil vyměřený poplatek za prodloužení studia na vysoké škole</a:t>
            </a:r>
          </a:p>
          <a:p>
            <a:pPr lvl="0"/>
            <a:r>
              <a:rPr lang="cs-CZ" sz="2000" i="1" dirty="0"/>
              <a:t>stavební povolení k výstavbě nového rodinného domu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167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9C0DBF-24DA-45AD-A2F1-E07EC6DAD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D672DD-99C6-4A93-9869-31C74FD2E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0D3A15-EB49-4E36-97B7-8CC7C04D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30468"/>
            <a:ext cx="10753200" cy="5133004"/>
          </a:xfrm>
        </p:spPr>
        <p:txBody>
          <a:bodyPr/>
          <a:lstStyle/>
          <a:p>
            <a:pPr lvl="0"/>
            <a:r>
              <a:rPr lang="cs-CZ" sz="2000" i="1" dirty="0"/>
              <a:t>uzavření mezinárodní smlouvy mezi Českou republikovou a Kongem </a:t>
            </a:r>
          </a:p>
          <a:p>
            <a:pPr lvl="0"/>
            <a:r>
              <a:rPr lang="cs-CZ" sz="2000" i="1" dirty="0"/>
              <a:t>student Petr si zakoupil nové boty na své dovolené ve Španělsku od španělského obchodníka</a:t>
            </a:r>
          </a:p>
          <a:p>
            <a:pPr lvl="0"/>
            <a:r>
              <a:rPr lang="cs-CZ" sz="2000" i="1" dirty="0"/>
              <a:t>porušení hospodářské soutěže – kartelová dohoda mezi společnostmi podnikající v prodeji benzínu a pohonných hmot</a:t>
            </a:r>
          </a:p>
          <a:p>
            <a:pPr lvl="0"/>
            <a:r>
              <a:rPr lang="cs-CZ" sz="2000" i="1" dirty="0"/>
              <a:t>založení akciové společnosti nebo společnosti s ručením omezením </a:t>
            </a:r>
          </a:p>
          <a:p>
            <a:pPr lvl="0"/>
            <a:r>
              <a:rPr lang="cs-CZ" sz="2000" i="1" dirty="0"/>
              <a:t>chovatel psů, který týral psy </a:t>
            </a:r>
          </a:p>
          <a:p>
            <a:pPr lvl="0"/>
            <a:r>
              <a:rPr lang="cs-CZ" sz="2000" i="1" dirty="0"/>
              <a:t>českého lyžaře v rakouských Alpách srazí německý lyžař</a:t>
            </a:r>
          </a:p>
          <a:p>
            <a:pPr lvl="0"/>
            <a:r>
              <a:rPr lang="cs-CZ" sz="2000" i="1" dirty="0"/>
              <a:t>pan Trouba reklamuje mikrovlnku, kterou zakoupil v obchodě, přičemž po třech dnech užívání mikrovlnka nefunguje</a:t>
            </a:r>
          </a:p>
          <a:p>
            <a:pPr lvl="0"/>
            <a:r>
              <a:rPr lang="cs-CZ" sz="2000" i="1" dirty="0"/>
              <a:t>placení cel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3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59A73-94FF-4E03-8729-B98985ECA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1D74C-F000-440C-AA77-6DECBBF9F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EEB3A2-9A84-466D-B390-8AC425BC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290452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Právo je docela bordel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2DFCED5-EB41-41B0-82BB-000770CB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54" y="2340530"/>
            <a:ext cx="4833287" cy="28825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BA4BE-2CBC-4AD1-980B-51632D27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73" y="2340529"/>
            <a:ext cx="4618175" cy="2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8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F644D-CD3B-4853-A7F4-1E3BFAC63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43DB6E-6F40-46D1-2A1F-E52682EA0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F4BA11-BF00-782D-8425-2A25B109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4 ze zadání na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680FD5-A648-BD33-06E6-3DF211EF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5023870"/>
          </a:xfrm>
        </p:spPr>
        <p:txBody>
          <a:bodyPr/>
          <a:lstStyle/>
          <a:p>
            <a:r>
              <a:rPr lang="cs-CZ" sz="1800" i="1" dirty="0"/>
              <a:t>ředitel mateřské školy rozhodl o přednostním přijetí tříletého žáka, který neměl trvalý pobyt v příslušném školském obvodě před přijetím čtyřletého žáka s trvalým pobytem v takovém obvodě</a:t>
            </a:r>
          </a:p>
          <a:p>
            <a:r>
              <a:rPr lang="cs-CZ" sz="1800" i="1" dirty="0"/>
              <a:t>učitel uzavře smlouvu s provozovatelem autobusu, který zajistí přepravu žáků na školní výlet</a:t>
            </a:r>
          </a:p>
          <a:p>
            <a:r>
              <a:rPr lang="cs-CZ" sz="1800" i="1" dirty="0"/>
              <a:t>učitel nechá žáky bez dozoru na zahradě mateřské školy si hrát na pískovišti, přičemž jeden žák nešťastně spadne na hlavu a utrpí těžká zranění</a:t>
            </a:r>
          </a:p>
          <a:p>
            <a:r>
              <a:rPr lang="cs-CZ" sz="1800" i="1" dirty="0"/>
              <a:t>učitel mateřské školy nedostal plat za nařízené přesčasy ředitelem školy</a:t>
            </a:r>
          </a:p>
          <a:p>
            <a:r>
              <a:rPr lang="cs-CZ" sz="1800" i="1" dirty="0"/>
              <a:t>učitel jednoho žáka zjistí, že rodiče soustavně zanedbávají povinnou výživu tohoto žáka</a:t>
            </a:r>
          </a:p>
          <a:p>
            <a:r>
              <a:rPr lang="cs-CZ" sz="1800" i="1" dirty="0"/>
              <a:t>učitel v kanceláři nešťastnou náhodou rozbije mobil svého kolegy, který následně požaduje nový mobil jako náhradu škody</a:t>
            </a:r>
          </a:p>
          <a:p>
            <a:r>
              <a:rPr lang="cs-CZ" sz="1800" i="1" dirty="0"/>
              <a:t>ředitel stanovil, že z důvodu nemocného učitele se učitel na školním výletě bude starat o 30 dětí (přitom limity jsou 20, ve výjimečných případech 28). </a:t>
            </a:r>
          </a:p>
        </p:txBody>
      </p:sp>
    </p:spTree>
    <p:extLst>
      <p:ext uri="{BB962C8B-B14F-4D97-AF65-F5344CB8AC3E}">
        <p14:creationId xmlns:p14="http://schemas.microsoft.com/office/powerpoint/2010/main" val="4014389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4390B8-2924-4A9D-9B28-FF1FC31E0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2D8B8D-E1AE-4F52-B787-E5A2F1CC0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CBEBE6-A082-474C-9193-07CAB18E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právní norma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BD9659-DA34-4C59-8062-0C865DB7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505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neexistuje jednotná definice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stanovuje to, co má být – jak se máme chovat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</a:rPr>
              <a:t>obecně závazné pravidlo lidského chování, které je vyjádřeno prostřednictvím příkazu, zákazu či dovolení, přičemž právní normy stanovuje (či uznává) stát a jejich porušení stát sankcionuje (vynucuje)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může stanovit/vynutit i mezinárodní společenství (sdružení států)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má tzv. </a:t>
            </a:r>
            <a:r>
              <a:rPr lang="cs-CZ" sz="2400" dirty="0">
                <a:solidFill>
                  <a:schemeClr val="tx2"/>
                </a:solidFill>
              </a:rPr>
              <a:t>materiální</a:t>
            </a:r>
            <a:r>
              <a:rPr lang="cs-CZ" sz="2400" dirty="0"/>
              <a:t> a </a:t>
            </a:r>
            <a:r>
              <a:rPr lang="cs-CZ" sz="2400" dirty="0">
                <a:solidFill>
                  <a:schemeClr val="tx2"/>
                </a:solidFill>
              </a:rPr>
              <a:t>formální</a:t>
            </a:r>
            <a:r>
              <a:rPr lang="cs-CZ" sz="2400" dirty="0"/>
              <a:t> znaky</a:t>
            </a:r>
          </a:p>
        </p:txBody>
      </p:sp>
    </p:spTree>
    <p:extLst>
      <p:ext uri="{BB962C8B-B14F-4D97-AF65-F5344CB8AC3E}">
        <p14:creationId xmlns:p14="http://schemas.microsoft.com/office/powerpoint/2010/main" val="2944909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53A45B-5D44-4DB0-B22D-2B3CE82DA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9A178-9BCA-43F0-999B-52EED7F5D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809A51-DD69-4B7E-8737-18070DE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Kogentní a dispozitivní právní normy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2D41AC-A13F-466E-A14E-0A068875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8"/>
            <a:ext cx="10753200" cy="46612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kogentní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nelze měnit dohodou stran </a:t>
            </a:r>
            <a:r>
              <a:rPr lang="cs-CZ" dirty="0"/>
              <a:t>– nelze se odchýlit, vyloučit je, pozměnit apod.</a:t>
            </a:r>
          </a:p>
          <a:p>
            <a:pPr lvl="1"/>
            <a:r>
              <a:rPr lang="cs-CZ" dirty="0"/>
              <a:t>musíme se řídit tím, co je stanoveno (chodit na zelenou, platit daně atd.)</a:t>
            </a:r>
          </a:p>
          <a:p>
            <a:pPr lvl="1"/>
            <a:r>
              <a:rPr lang="cs-CZ" dirty="0"/>
              <a:t>typické pro odvětví veřejného práva (ale máme spoustu norem kogentních i v soukromém právu – například statusové otázky – manželství je trvalý svazek muže a ženy)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dispozitivní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mohou být měněny dohodou stran </a:t>
            </a:r>
            <a:r>
              <a:rPr lang="cs-CZ" dirty="0"/>
              <a:t>– vůlí stran – strany se mohou odchýlit – upravit si práva a povinnosti podle svého</a:t>
            </a:r>
          </a:p>
          <a:p>
            <a:pPr lvl="1"/>
            <a:r>
              <a:rPr lang="cs-CZ" dirty="0"/>
              <a:t>pokud se strany „nedomluví“, tak se uplatní dispozitivní norma</a:t>
            </a:r>
          </a:p>
          <a:p>
            <a:pPr lvl="1"/>
            <a:r>
              <a:rPr lang="cs-CZ" dirty="0"/>
              <a:t>typické pro odvětví soukromého práva</a:t>
            </a:r>
          </a:p>
          <a:p>
            <a:pPr lvl="1"/>
            <a:r>
              <a:rPr lang="cs-CZ" dirty="0"/>
              <a:t>pomůckou ale nemůže být právní předpis, ve kterém je norma upravena</a:t>
            </a:r>
          </a:p>
          <a:p>
            <a:pPr lvl="1"/>
            <a:r>
              <a:rPr lang="cs-CZ" dirty="0"/>
              <a:t>někdy je to jednoduché – pomůcka: </a:t>
            </a:r>
          </a:p>
          <a:p>
            <a:pPr lvl="1"/>
            <a:r>
              <a:rPr lang="cs-CZ" dirty="0"/>
              <a:t>někdy složité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4AD74C2-CF3E-48B5-A45A-EEE543F44021}"/>
              </a:ext>
            </a:extLst>
          </p:cNvPr>
          <p:cNvSpPr/>
          <p:nvPr/>
        </p:nvSpPr>
        <p:spPr bwMode="auto">
          <a:xfrm>
            <a:off x="5127811" y="5515973"/>
            <a:ext cx="2788024" cy="8044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není-li ujednáno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jinak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14F7777-E977-4A67-912E-00C2C53AB933}"/>
              </a:ext>
            </a:extLst>
          </p:cNvPr>
          <p:cNvSpPr/>
          <p:nvPr/>
        </p:nvSpPr>
        <p:spPr bwMode="auto">
          <a:xfrm>
            <a:off x="8049494" y="5549504"/>
            <a:ext cx="2788024" cy="8044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není-li dohodnuto 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jinak</a:t>
            </a:r>
          </a:p>
        </p:txBody>
      </p:sp>
    </p:spTree>
    <p:extLst>
      <p:ext uri="{BB962C8B-B14F-4D97-AF65-F5344CB8AC3E}">
        <p14:creationId xmlns:p14="http://schemas.microsoft.com/office/powerpoint/2010/main" val="15472006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5DA2A4-FC69-4B52-B34F-86D5845C5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4981A5-D72E-49E5-B24A-D09A34B83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E08D31-B55C-4D82-A530-21895EBA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Platnost a účinnost právní normy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56D52A-DA32-4C86-BACC-D443A0FE326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právní norma musí být publikována = zveřejněna</a:t>
            </a:r>
          </a:p>
          <a:p>
            <a:r>
              <a:rPr lang="cs-CZ" dirty="0">
                <a:solidFill>
                  <a:schemeClr val="tx2"/>
                </a:solidFill>
              </a:rPr>
              <a:t>platnost</a:t>
            </a:r>
          </a:p>
          <a:p>
            <a:pPr lvl="1"/>
            <a:r>
              <a:rPr lang="cs-CZ" dirty="0"/>
              <a:t>právní norma existuje, je publikována – je platná dnem vyhlášení ve Sbírce zákonů (Sb.) nebo Sbírce mezinárodních smluv (Sb. m. s.) </a:t>
            </a:r>
          </a:p>
          <a:p>
            <a:pPr lvl="1"/>
            <a:r>
              <a:rPr lang="cs-CZ" dirty="0"/>
              <a:t>pravidla chování ještě nejsou závazná, norma nevyvolává právní účinky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účinnost</a:t>
            </a:r>
          </a:p>
          <a:p>
            <a:pPr lvl="1"/>
            <a:r>
              <a:rPr lang="cs-CZ" dirty="0"/>
              <a:t>právní norma se stane závaznou, vyvolává následky</a:t>
            </a:r>
          </a:p>
          <a:p>
            <a:pPr lvl="1"/>
            <a:r>
              <a:rPr lang="cs-CZ" dirty="0"/>
              <a:t>může působit i do minulosti (retroaktivita – viz příště)</a:t>
            </a:r>
          </a:p>
          <a:p>
            <a:pPr lvl="1"/>
            <a:r>
              <a:rPr lang="cs-CZ" dirty="0"/>
              <a:t>obecně 15. den po vyhlášení – lhůta může být kratší (může i splývat s dnem platnosti), nebo delší</a:t>
            </a:r>
          </a:p>
        </p:txBody>
      </p:sp>
    </p:spTree>
    <p:extLst>
      <p:ext uri="{BB962C8B-B14F-4D97-AF65-F5344CB8AC3E}">
        <p14:creationId xmlns:p14="http://schemas.microsoft.com/office/powerpoint/2010/main" val="31686929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EDDD81-1A2E-4EA8-A673-F9DDAA327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43B3E-C4EF-4252-9A1E-2C8E238B1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AE387F-6D31-412F-B2F6-F51E6025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Legisvakační</a:t>
            </a:r>
            <a:r>
              <a:rPr lang="cs-CZ" dirty="0"/>
              <a:t> lhůta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8D9219-2709-4647-AFCC-BE778048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10002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= doba mezi platností a účinností normy</a:t>
            </a:r>
          </a:p>
          <a:p>
            <a:r>
              <a:rPr lang="cs-CZ" sz="2400" dirty="0"/>
              <a:t>abychom se seznámili s právní normou (aneb neznalost zákona neomlouvá)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C666BAD-7B37-4648-BFA0-D5C84B14D265}"/>
              </a:ext>
            </a:extLst>
          </p:cNvPr>
          <p:cNvSpPr txBox="1">
            <a:spLocks/>
          </p:cNvSpPr>
          <p:nvPr/>
        </p:nvSpPr>
        <p:spPr>
          <a:xfrm>
            <a:off x="719400" y="2907978"/>
            <a:ext cx="10753200" cy="3672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sz="2400" dirty="0"/>
              <a:t>Tento zákon nabývá účinnosti dnem 1. ledna 2014. (občanský zákoník)</a:t>
            </a:r>
          </a:p>
          <a:p>
            <a:pPr lvl="1"/>
            <a:r>
              <a:rPr lang="cs-CZ" sz="1800" dirty="0"/>
              <a:t>Platnost: 22.3.2012	Účinnost: 1.1.2014</a:t>
            </a:r>
          </a:p>
          <a:p>
            <a:pPr lvl="0"/>
            <a:r>
              <a:rPr lang="cs-CZ" sz="2400" dirty="0"/>
              <a:t>Tento zákon nabývá účinnosti dnem následujícím po dni jeho vyhlášení. (pandemický zákon) </a:t>
            </a:r>
            <a:r>
              <a:rPr lang="cs-CZ" sz="1800" dirty="0"/>
              <a:t>Platnost: 26.2.2022	Účinnost: 27.2.2022</a:t>
            </a:r>
          </a:p>
          <a:p>
            <a:pPr lvl="0"/>
            <a:r>
              <a:rPr lang="cs-CZ" sz="2400" dirty="0"/>
              <a:t>Tento zákon nabývá účinnosti dnem 1. ledna 2005, s výjimkou….. (školský zákon) </a:t>
            </a:r>
            <a:r>
              <a:rPr lang="cs-CZ" sz="1800" dirty="0"/>
              <a:t>Platnost: 10.11.2014	Účinnost: 1.1.2005</a:t>
            </a:r>
          </a:p>
          <a:p>
            <a:pPr lvl="0"/>
            <a:r>
              <a:rPr lang="cs-CZ" sz="2400" dirty="0"/>
              <a:t>Tato vyhláška nabývá účinnosti dnem jejího vyhlášení. (vyhláška o předškolním vzdělávání) </a:t>
            </a:r>
            <a:r>
              <a:rPr lang="cs-CZ" sz="1800" dirty="0"/>
              <a:t>Platnost: 11.1.2005	Účinnost: 11.1.2005</a:t>
            </a:r>
            <a:endParaRPr lang="cs-CZ" dirty="0"/>
          </a:p>
        </p:txBody>
      </p:sp>
      <p:pic>
        <p:nvPicPr>
          <p:cNvPr id="2050" name="Picture 2" descr="Neznalost zákona neomlouvá - Home | Facebook">
            <a:extLst>
              <a:ext uri="{FF2B5EF4-FFF2-40B4-BE49-F238E27FC236}">
                <a16:creationId xmlns:a16="http://schemas.microsoft.com/office/drawing/2014/main" id="{5D6AB34F-2AC3-4058-950D-EBDF7C04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95" y="189338"/>
            <a:ext cx="4734416" cy="18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02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FF7D5-AA27-45CC-B2ED-9FD040CC5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E2AE5-F6A8-4FA7-A758-61A1C0169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05BCEA-995F-4C95-98A4-CDB9A1D4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právní normy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2377CA-D5F0-4583-9D60-64360E72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984"/>
            <a:ext cx="10753200" cy="286886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dokdy působí právní norma</a:t>
            </a:r>
          </a:p>
          <a:p>
            <a:r>
              <a:rPr lang="cs-CZ" dirty="0">
                <a:solidFill>
                  <a:schemeClr val="tx2"/>
                </a:solidFill>
              </a:rPr>
              <a:t>derogace</a:t>
            </a:r>
          </a:p>
          <a:p>
            <a:pPr lvl="1"/>
            <a:r>
              <a:rPr lang="cs-CZ" dirty="0"/>
              <a:t>zrušení právní normy, nevyvolává právní následky</a:t>
            </a:r>
          </a:p>
          <a:p>
            <a:pPr lvl="1"/>
            <a:r>
              <a:rPr lang="cs-CZ" dirty="0"/>
              <a:t>zákon pozdější ruší zákon dřívější, zákon speciální ruší zákon obecný</a:t>
            </a:r>
            <a:endParaRPr lang="en-US" dirty="0"/>
          </a:p>
          <a:p>
            <a:r>
              <a:rPr lang="cs-CZ" dirty="0">
                <a:solidFill>
                  <a:schemeClr val="tx2"/>
                </a:solidFill>
              </a:rPr>
              <a:t>novelizace</a:t>
            </a:r>
          </a:p>
          <a:p>
            <a:pPr lvl="1"/>
            <a:r>
              <a:rPr lang="cs-CZ" dirty="0"/>
              <a:t>nahrazení právní normy jinou právní normou</a:t>
            </a:r>
          </a:p>
          <a:p>
            <a:pPr lvl="1"/>
            <a:r>
              <a:rPr lang="cs-CZ" dirty="0"/>
              <a:t>novelizuje se právní předpis, ale nikoliv celý, jen některé normy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27C051DA-2299-466D-A73F-C340B7DB4891}"/>
              </a:ext>
            </a:extLst>
          </p:cNvPr>
          <p:cNvSpPr txBox="1">
            <a:spLocks/>
          </p:cNvSpPr>
          <p:nvPr/>
        </p:nvSpPr>
        <p:spPr>
          <a:xfrm>
            <a:off x="719400" y="4637988"/>
            <a:ext cx="10753200" cy="143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lvl="0" indent="0">
              <a:buNone/>
            </a:pPr>
            <a:r>
              <a:rPr lang="cs-CZ" sz="2000" dirty="0"/>
              <a:t>Občanský zákoník</a:t>
            </a:r>
          </a:p>
          <a:p>
            <a:pPr marL="72000" lvl="0" indent="0">
              <a:buNone/>
            </a:pPr>
            <a:r>
              <a:rPr lang="cs-CZ" sz="2000" dirty="0"/>
              <a:t>Občanský zákoník, ve znění pozdějších předpisů</a:t>
            </a:r>
          </a:p>
          <a:p>
            <a:pPr marL="72000" lvl="0" indent="0">
              <a:buNone/>
            </a:pPr>
            <a:r>
              <a:rPr lang="cs-CZ" sz="2000" dirty="0"/>
              <a:t>Občanský soudní řád - </a:t>
            </a:r>
            <a:r>
              <a:rPr lang="cs-CZ" sz="2000" dirty="0">
                <a:hlinkClick r:id="rId3"/>
              </a:rPr>
              <a:t>https://www.zakonyprolidi.cz/cs/1963-99/historie</a:t>
            </a:r>
            <a:r>
              <a:rPr lang="cs-CZ" sz="20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3557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4C0B76-321D-F56B-B54D-2D1ECB44E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1180DE-7DBA-0C5F-57D1-E98AB8FF3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6D2298-11A1-935D-B205-35523622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5 ze zadání na seminář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840B4E-780C-E07F-CCEE-B8717275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sz="1600" i="1" dirty="0"/>
              <a:t>a) „Školní rok začíná 1. září a končí 31. srpna následujícího kalendářního roku.“ (§ 24/1 školského zákona) </a:t>
            </a:r>
          </a:p>
          <a:p>
            <a:r>
              <a:rPr lang="cs-CZ" sz="1600" i="1" dirty="0"/>
              <a:t>b) „Ředitel školy nebo ředitel zařízení sociálních služeb může nařídit pedagogickému pracovníkovi konání přímé pedagogické činnosti nad jemu stanovený rozsah nejvýše v rozsahu 4 hodin týdně, další hodiny s ním může dohodnout.“ (§ 23/3 zákona o pedagogických pracovnících), 4/4 </a:t>
            </a:r>
          </a:p>
          <a:p>
            <a:r>
              <a:rPr lang="cs-CZ" sz="1600" i="1" dirty="0"/>
              <a:t>c) „Výpověď z pracovního poměru musí být písemná, jinak se k ní nepřihlíží.“ (§ 50/1 zákoníku práce)</a:t>
            </a:r>
          </a:p>
          <a:p>
            <a:r>
              <a:rPr lang="cs-CZ" sz="1600" i="1" dirty="0"/>
              <a:t>d) „Kdo v době spáchání činu nedovršil patnáctý rok svého věku, není trestně odpovědný.“ (§ 25 trestního zákoníku) </a:t>
            </a:r>
          </a:p>
          <a:p>
            <a:r>
              <a:rPr lang="cs-CZ" sz="1600" i="1" dirty="0"/>
              <a:t>e) „Jde-li o výkon jiné práce než podle odstavce 2, vykonává pedagogický pracovník sjednanou práci v pracovní době, kterou si sám rozvrhuje, a na místě, které si sám určí. Náklady, které pedagogickému pracovníkovi vzniknou výlučně v souvislosti s výkonem práce na jiném místě než na pracovišti zaměstnavatele podle věty první, se nepovažují za náklady vzniklé v souvislosti s výkonem závislé práce, a není-li dohodnuto jinak, hradí je pedagogický pracovník.“ (§ 22a/3 zákona o pedagogických pracovnících – zabývej se jen větou druhou)</a:t>
            </a:r>
          </a:p>
        </p:txBody>
      </p:sp>
    </p:spTree>
    <p:extLst>
      <p:ext uri="{BB962C8B-B14F-4D97-AF65-F5344CB8AC3E}">
        <p14:creationId xmlns:p14="http://schemas.microsoft.com/office/powerpoint/2010/main" val="13670455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23F8E-8E16-47E8-9221-DA22C48E9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91E29E-525C-4DCC-8B80-C839A667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72C50-F1C5-40C8-A818-14B76231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malachta@mail.muni.cz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5DAB0B-16A4-4C9B-B402-1FE983AB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6" y="4781436"/>
            <a:ext cx="11361600" cy="698497"/>
          </a:xfrm>
        </p:spPr>
        <p:txBody>
          <a:bodyPr/>
          <a:lstStyle/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obrázků.</a:t>
            </a:r>
          </a:p>
        </p:txBody>
      </p:sp>
    </p:spTree>
    <p:extLst>
      <p:ext uri="{BB962C8B-B14F-4D97-AF65-F5344CB8AC3E}">
        <p14:creationId xmlns:p14="http://schemas.microsoft.com/office/powerpoint/2010/main" val="160203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43F9F-E63A-4EA4-8FC4-D16BFAB50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A6D31-79B3-4C22-9BC0-D9DEE14FF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A95DE-44F5-4759-A029-6FEA5A90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0" y="1525651"/>
            <a:ext cx="11719419" cy="451576"/>
          </a:xfrm>
        </p:spPr>
        <p:txBody>
          <a:bodyPr/>
          <a:lstStyle/>
          <a:p>
            <a:r>
              <a:rPr lang="cs-CZ" sz="4800" i="1" dirty="0"/>
              <a:t>To, co se dnes učíme, nemusí zítra platit</a:t>
            </a:r>
          </a:p>
        </p:txBody>
      </p:sp>
      <p:pic>
        <p:nvPicPr>
          <p:cNvPr id="1026" name="Picture 2" descr="Poslanci schválili nová pravidla sněmovních voleb | ČeskéNoviny.cz">
            <a:extLst>
              <a:ext uri="{FF2B5EF4-FFF2-40B4-BE49-F238E27FC236}">
                <a16:creationId xmlns:a16="http://schemas.microsoft.com/office/drawing/2014/main" id="{A375B176-8709-49C4-BDB0-7DD5E9AB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3" y="2391916"/>
            <a:ext cx="4712822" cy="31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6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5537F3-3AD2-48C2-AA8D-11DBF09E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3" y="4367262"/>
            <a:ext cx="9882231" cy="1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147</TotalTime>
  <Words>4321</Words>
  <Application>Microsoft Office PowerPoint</Application>
  <PresentationFormat>Širokoúhlá obrazovka</PresentationFormat>
  <Paragraphs>622</Paragraphs>
  <Slides>77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2" baseType="lpstr">
      <vt:lpstr>Arial</vt:lpstr>
      <vt:lpstr>Tahoma</vt:lpstr>
      <vt:lpstr>Times New Roman</vt:lpstr>
      <vt:lpstr>Wingdings</vt:lpstr>
      <vt:lpstr>Prezentace_MU_CZ</vt:lpstr>
      <vt:lpstr>Základy práva pro MŠ Občan a právo 1. konzultace – prezenčně   </vt:lpstr>
      <vt:lpstr>Organizační pokyny</vt:lpstr>
      <vt:lpstr>Obecné informace</vt:lpstr>
      <vt:lpstr>Podmínky kolokvia: Základy práva pro MŠ</vt:lpstr>
      <vt:lpstr>Podmínky kolokvia: Občan a právo</vt:lpstr>
      <vt:lpstr>Čtyři „hesla“ na úvod</vt:lpstr>
      <vt:lpstr>Právo je docela bordel </vt:lpstr>
      <vt:lpstr>To, co se dnes učíme, nemusí zítra platit</vt:lpstr>
      <vt:lpstr>Barbara a Alexandr fakt ne</vt:lpstr>
      <vt:lpstr>Každý stát má svoje právo: příklad manželství</vt:lpstr>
      <vt:lpstr>Jaký je Váš vztah k právu?</vt:lpstr>
      <vt:lpstr>Právo kolem nás</vt:lpstr>
      <vt:lpstr>Chammurapiho zákoník</vt:lpstr>
      <vt:lpstr>Popravčí zeď</vt:lpstr>
      <vt:lpstr>Výhybky</vt:lpstr>
      <vt:lpstr>Teror</vt:lpstr>
      <vt:lpstr>Spravedlnost</vt:lpstr>
      <vt:lpstr>Úvod k právu. Mít právo, mít nárok, mít povinnost. Základní dělení práva. </vt:lpstr>
      <vt:lpstr>Co to je právo</vt:lpstr>
      <vt:lpstr>Co to je morálka</vt:lpstr>
      <vt:lpstr>Vztah práva a morálky: tři přístupy</vt:lpstr>
      <vt:lpstr>Pozitivní a přirozené právo</vt:lpstr>
      <vt:lpstr>Co to je spravedlnost</vt:lpstr>
      <vt:lpstr>Právní kultury</vt:lpstr>
      <vt:lpstr>Právní kultury</vt:lpstr>
      <vt:lpstr>Typy právní kultury</vt:lpstr>
      <vt:lpstr>Kontinentální právní kultura</vt:lpstr>
      <vt:lpstr>Angloamerická právní kultura</vt:lpstr>
      <vt:lpstr>Islámská právní kultura</vt:lpstr>
      <vt:lpstr>Objektivní a subjektivní právo</vt:lpstr>
      <vt:lpstr>Objektivní právo </vt:lpstr>
      <vt:lpstr>Subjektivní právo</vt:lpstr>
      <vt:lpstr>Čeština v tomto není dokonalá…</vt:lpstr>
      <vt:lpstr>Mít právo (nárok, oprávnění) – mít povinnost</vt:lpstr>
      <vt:lpstr>Příklad 1 ze zadání na seminář</vt:lpstr>
      <vt:lpstr>Prezentace aplikace PowerPoint</vt:lpstr>
      <vt:lpstr>Právo hmotné a procesní</vt:lpstr>
      <vt:lpstr>Hmotné právo</vt:lpstr>
      <vt:lpstr>Procesní právo</vt:lpstr>
      <vt:lpstr>Vědomí ALE</vt:lpstr>
      <vt:lpstr>Příklad 2 ze zadání na seminář</vt:lpstr>
      <vt:lpstr>Soukromé a veřejné právo</vt:lpstr>
      <vt:lpstr>§ 1 odst. 1 občanského zákoníku</vt:lpstr>
      <vt:lpstr>Zájmová teorie</vt:lpstr>
      <vt:lpstr>Mocenská teorie</vt:lpstr>
      <vt:lpstr>Soukromé právo </vt:lpstr>
      <vt:lpstr>Právní odvětví soukromého práva</vt:lpstr>
      <vt:lpstr>Poznámka</vt:lpstr>
      <vt:lpstr>Veřejné právo</vt:lpstr>
      <vt:lpstr>Právní odvětví veřejného práva</vt:lpstr>
      <vt:lpstr>Přehled právních odvětví</vt:lpstr>
      <vt:lpstr>Občanské právo (v užším slova smyslu)</vt:lpstr>
      <vt:lpstr>Rodinné právo</vt:lpstr>
      <vt:lpstr>Obchodní právo</vt:lpstr>
      <vt:lpstr>Pracovní právo</vt:lpstr>
      <vt:lpstr>Právo duševního vlastnictví </vt:lpstr>
      <vt:lpstr>Mezinárodní právo soukromé</vt:lpstr>
      <vt:lpstr>Ústavní právo</vt:lpstr>
      <vt:lpstr>Trestní právo</vt:lpstr>
      <vt:lpstr>Správní právo</vt:lpstr>
      <vt:lpstr>Finanční právo</vt:lpstr>
      <vt:lpstr>Právo životního prostředí</vt:lpstr>
      <vt:lpstr>Občanské právo procesní</vt:lpstr>
      <vt:lpstr>Pojem kodifikace práva</vt:lpstr>
      <vt:lpstr>Mezinárodní právo</vt:lpstr>
      <vt:lpstr>Mezinárodní právo </vt:lpstr>
      <vt:lpstr>Příklad 3 ze zadání na semináře</vt:lpstr>
      <vt:lpstr>Prezentace aplikace PowerPoint</vt:lpstr>
      <vt:lpstr>Prezentace aplikace PowerPoint</vt:lpstr>
      <vt:lpstr>Příklad 4 ze zadání na semináře</vt:lpstr>
      <vt:lpstr>Pojem právní norma</vt:lpstr>
      <vt:lpstr>Kogentní a dispozitivní právní normy</vt:lpstr>
      <vt:lpstr>Platnost a účinnost právní normy</vt:lpstr>
      <vt:lpstr>Legisvakační lhůta</vt:lpstr>
      <vt:lpstr>Zánik právní normy</vt:lpstr>
      <vt:lpstr>Příklad 5 ze zadání na seminář</vt:lpstr>
      <vt:lpstr>Děkuji za pozornost malachta@mail.muni.cz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právo Úvodní seminář</dc:title>
  <dc:creator>Radovan Malachta</dc:creator>
  <cp:lastModifiedBy>Radovan Malachta</cp:lastModifiedBy>
  <cp:revision>26</cp:revision>
  <cp:lastPrinted>1601-01-01T00:00:00Z</cp:lastPrinted>
  <dcterms:created xsi:type="dcterms:W3CDTF">2022-02-12T19:12:13Z</dcterms:created>
  <dcterms:modified xsi:type="dcterms:W3CDTF">2022-09-16T08:51:37Z</dcterms:modified>
</cp:coreProperties>
</file>