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51"/>
  </p:notesMasterIdLst>
  <p:handoutMasterIdLst>
    <p:handoutMasterId r:id="rId52"/>
  </p:handoutMasterIdLst>
  <p:sldIdLst>
    <p:sldId id="256" r:id="rId2"/>
    <p:sldId id="373" r:id="rId3"/>
    <p:sldId id="374" r:id="rId4"/>
    <p:sldId id="284" r:id="rId5"/>
    <p:sldId id="375" r:id="rId6"/>
    <p:sldId id="376" r:id="rId7"/>
    <p:sldId id="377" r:id="rId8"/>
    <p:sldId id="378" r:id="rId9"/>
    <p:sldId id="379" r:id="rId10"/>
    <p:sldId id="380" r:id="rId11"/>
    <p:sldId id="381" r:id="rId12"/>
    <p:sldId id="382" r:id="rId13"/>
    <p:sldId id="383" r:id="rId14"/>
    <p:sldId id="384" r:id="rId15"/>
    <p:sldId id="385" r:id="rId16"/>
    <p:sldId id="409" r:id="rId17"/>
    <p:sldId id="404" r:id="rId18"/>
    <p:sldId id="40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393" r:id="rId27"/>
    <p:sldId id="399" r:id="rId28"/>
    <p:sldId id="394" r:id="rId29"/>
    <p:sldId id="398" r:id="rId30"/>
    <p:sldId id="395" r:id="rId31"/>
    <p:sldId id="396" r:id="rId32"/>
    <p:sldId id="397" r:id="rId33"/>
    <p:sldId id="400" r:id="rId34"/>
    <p:sldId id="401" r:id="rId35"/>
    <p:sldId id="402" r:id="rId36"/>
    <p:sldId id="411" r:id="rId37"/>
    <p:sldId id="413" r:id="rId38"/>
    <p:sldId id="414" r:id="rId39"/>
    <p:sldId id="408" r:id="rId40"/>
    <p:sldId id="410" r:id="rId41"/>
    <p:sldId id="403" r:id="rId42"/>
    <p:sldId id="415" r:id="rId43"/>
    <p:sldId id="417" r:id="rId44"/>
    <p:sldId id="416" r:id="rId45"/>
    <p:sldId id="418" r:id="rId46"/>
    <p:sldId id="419" r:id="rId47"/>
    <p:sldId id="420" r:id="rId48"/>
    <p:sldId id="421" r:id="rId49"/>
    <p:sldId id="365" r:id="rId5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67" d="100"/>
          <a:sy n="67" d="100"/>
        </p:scale>
        <p:origin x="640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CE1B73-2A4B-4D1A-9F5E-8250CD02994B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36BBC58-9180-4FA3-94CF-29FEED8782EC}">
      <dgm:prSet phldrT="[Text]" custT="1"/>
      <dgm:spPr>
        <a:solidFill>
          <a:schemeClr val="accent4">
            <a:lumMod val="50000"/>
          </a:schemeClr>
        </a:solidFill>
      </dgm:spPr>
      <dgm:t>
        <a:bodyPr/>
        <a:lstStyle/>
        <a:p>
          <a:r>
            <a:rPr lang="cs-CZ" sz="1800" dirty="0">
              <a:solidFill>
                <a:schemeClr val="tx1"/>
              </a:solidFill>
            </a:rPr>
            <a:t>ÚSTAVA A ÚSTAVNÍ ZÁKONY </a:t>
          </a:r>
          <a:endParaRPr lang="en-US" sz="1800" dirty="0">
            <a:solidFill>
              <a:schemeClr val="tx1"/>
            </a:solidFill>
          </a:endParaRPr>
        </a:p>
      </dgm:t>
    </dgm:pt>
    <dgm:pt modelId="{AE8CF9EE-DC47-4964-92E0-E8A95C7E829B}" type="parTrans" cxnId="{1E45D2A7-93EA-4044-85F6-2D79AF1EE287}">
      <dgm:prSet/>
      <dgm:spPr/>
      <dgm:t>
        <a:bodyPr/>
        <a:lstStyle/>
        <a:p>
          <a:endParaRPr lang="en-US"/>
        </a:p>
      </dgm:t>
    </dgm:pt>
    <dgm:pt modelId="{C37C108B-1CC8-480D-973C-9AABD3B0E0FD}" type="sibTrans" cxnId="{1E45D2A7-93EA-4044-85F6-2D79AF1EE287}">
      <dgm:prSet/>
      <dgm:spPr/>
      <dgm:t>
        <a:bodyPr/>
        <a:lstStyle/>
        <a:p>
          <a:endParaRPr lang="en-US"/>
        </a:p>
      </dgm:t>
    </dgm:pt>
    <dgm:pt modelId="{0267901A-13D5-450D-8D6F-1B84871269E8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NAŘÍZENÍ VLÁDY</a:t>
          </a:r>
          <a:endParaRPr lang="en-US" dirty="0">
            <a:solidFill>
              <a:schemeClr val="tx1"/>
            </a:solidFill>
          </a:endParaRPr>
        </a:p>
      </dgm:t>
    </dgm:pt>
    <dgm:pt modelId="{865CC0ED-B1EE-414B-A82A-1B6D3F12FDB3}" type="parTrans" cxnId="{DAF112A4-AFC6-4EDA-87C7-AAF42D541E9A}">
      <dgm:prSet/>
      <dgm:spPr/>
      <dgm:t>
        <a:bodyPr/>
        <a:lstStyle/>
        <a:p>
          <a:endParaRPr lang="en-US"/>
        </a:p>
      </dgm:t>
    </dgm:pt>
    <dgm:pt modelId="{EC7E39E0-B62D-440C-92C0-20B34586F2FB}" type="sibTrans" cxnId="{DAF112A4-AFC6-4EDA-87C7-AAF42D541E9A}">
      <dgm:prSet/>
      <dgm:spPr/>
      <dgm:t>
        <a:bodyPr/>
        <a:lstStyle/>
        <a:p>
          <a:endParaRPr lang="en-US"/>
        </a:p>
      </dgm:t>
    </dgm:pt>
    <dgm:pt modelId="{1EB1208B-5D28-4DB6-BB14-5A7C6620BAC2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VYHLÁŠKY MINISTERSTEV</a:t>
          </a:r>
          <a:endParaRPr lang="en-US" dirty="0">
            <a:solidFill>
              <a:schemeClr val="tx1"/>
            </a:solidFill>
          </a:endParaRPr>
        </a:p>
      </dgm:t>
    </dgm:pt>
    <dgm:pt modelId="{5CDD5E9C-DC1E-4B6B-9A37-70D1BB1088F0}" type="parTrans" cxnId="{CF9BB9A5-6BDC-4610-9DDF-C327DE43C106}">
      <dgm:prSet/>
      <dgm:spPr/>
      <dgm:t>
        <a:bodyPr/>
        <a:lstStyle/>
        <a:p>
          <a:endParaRPr lang="en-US"/>
        </a:p>
      </dgm:t>
    </dgm:pt>
    <dgm:pt modelId="{7900D62F-3265-4B22-B8B3-72D1DF320494}" type="sibTrans" cxnId="{CF9BB9A5-6BDC-4610-9DDF-C327DE43C106}">
      <dgm:prSet/>
      <dgm:spPr/>
      <dgm:t>
        <a:bodyPr/>
        <a:lstStyle/>
        <a:p>
          <a:endParaRPr lang="en-US"/>
        </a:p>
      </dgm:t>
    </dgm:pt>
    <dgm:pt modelId="{F83801C7-1088-4FF9-B14D-0C5390476677}">
      <dgm:prSet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ZÁKONY A ZÁKONNÁ OPATŘENÍ</a:t>
          </a:r>
          <a:endParaRPr lang="en-US" dirty="0">
            <a:solidFill>
              <a:schemeClr val="tx1"/>
            </a:solidFill>
          </a:endParaRPr>
        </a:p>
      </dgm:t>
    </dgm:pt>
    <dgm:pt modelId="{0B2D989F-DA6B-486E-B5C5-52BFD5B3CEA0}" type="parTrans" cxnId="{408A6BFE-7171-4A41-85CD-2632AFB01B10}">
      <dgm:prSet/>
      <dgm:spPr/>
      <dgm:t>
        <a:bodyPr/>
        <a:lstStyle/>
        <a:p>
          <a:endParaRPr lang="en-US"/>
        </a:p>
      </dgm:t>
    </dgm:pt>
    <dgm:pt modelId="{746344DB-5949-4DC0-ADEB-10BF4904534E}" type="sibTrans" cxnId="{408A6BFE-7171-4A41-85CD-2632AFB01B10}">
      <dgm:prSet/>
      <dgm:spPr/>
      <dgm:t>
        <a:bodyPr/>
        <a:lstStyle/>
        <a:p>
          <a:endParaRPr lang="en-US"/>
        </a:p>
      </dgm:t>
    </dgm:pt>
    <dgm:pt modelId="{E5A63708-CEA5-4ADF-91BE-FFDC01A9F63A}">
      <dgm:prSet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OBECNĚ ZÁVAZNÉ VYHLÁŠKY/NAŘÍZENÍ OBCÍ A KRAJŮ</a:t>
          </a:r>
          <a:endParaRPr lang="en-US" dirty="0">
            <a:solidFill>
              <a:schemeClr val="tx1"/>
            </a:solidFill>
          </a:endParaRPr>
        </a:p>
      </dgm:t>
    </dgm:pt>
    <dgm:pt modelId="{0DAC5814-8CC6-412C-8F81-7CD692E2DFD6}" type="parTrans" cxnId="{EF1E0CA3-D212-4A79-8379-A76CCADBC14A}">
      <dgm:prSet/>
      <dgm:spPr/>
      <dgm:t>
        <a:bodyPr/>
        <a:lstStyle/>
        <a:p>
          <a:endParaRPr lang="en-US"/>
        </a:p>
      </dgm:t>
    </dgm:pt>
    <dgm:pt modelId="{4312B6EB-A13A-445D-B568-0F71D7BAE965}" type="sibTrans" cxnId="{EF1E0CA3-D212-4A79-8379-A76CCADBC14A}">
      <dgm:prSet/>
      <dgm:spPr/>
      <dgm:t>
        <a:bodyPr/>
        <a:lstStyle/>
        <a:p>
          <a:endParaRPr lang="en-US"/>
        </a:p>
      </dgm:t>
    </dgm:pt>
    <dgm:pt modelId="{2EC8C273-4683-4089-97A6-D4564D1FAD68}" type="pres">
      <dgm:prSet presAssocID="{D2CE1B73-2A4B-4D1A-9F5E-8250CD02994B}" presName="Name0" presStyleCnt="0">
        <dgm:presLayoutVars>
          <dgm:dir/>
          <dgm:animLvl val="lvl"/>
          <dgm:resizeHandles val="exact"/>
        </dgm:presLayoutVars>
      </dgm:prSet>
      <dgm:spPr/>
    </dgm:pt>
    <dgm:pt modelId="{1589123F-E4A1-4C2C-B90D-8EFD1B524FB1}" type="pres">
      <dgm:prSet presAssocID="{F36BBC58-9180-4FA3-94CF-29FEED8782EC}" presName="Name8" presStyleCnt="0"/>
      <dgm:spPr/>
    </dgm:pt>
    <dgm:pt modelId="{5C50E0CC-B74A-4020-B2B0-C2C9B54697AC}" type="pres">
      <dgm:prSet presAssocID="{F36BBC58-9180-4FA3-94CF-29FEED8782EC}" presName="level" presStyleLbl="node1" presStyleIdx="0" presStyleCnt="5">
        <dgm:presLayoutVars>
          <dgm:chMax val="1"/>
          <dgm:bulletEnabled val="1"/>
        </dgm:presLayoutVars>
      </dgm:prSet>
      <dgm:spPr/>
    </dgm:pt>
    <dgm:pt modelId="{E8AABD59-AF81-49C8-ACEB-C25F8D975488}" type="pres">
      <dgm:prSet presAssocID="{F36BBC58-9180-4FA3-94CF-29FEED8782EC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2B475FC-2497-4C19-843E-AA32FE177B0E}" type="pres">
      <dgm:prSet presAssocID="{F83801C7-1088-4FF9-B14D-0C5390476677}" presName="Name8" presStyleCnt="0"/>
      <dgm:spPr/>
    </dgm:pt>
    <dgm:pt modelId="{5CD96624-722E-4188-A61E-42249429D442}" type="pres">
      <dgm:prSet presAssocID="{F83801C7-1088-4FF9-B14D-0C5390476677}" presName="level" presStyleLbl="node1" presStyleIdx="1" presStyleCnt="5">
        <dgm:presLayoutVars>
          <dgm:chMax val="1"/>
          <dgm:bulletEnabled val="1"/>
        </dgm:presLayoutVars>
      </dgm:prSet>
      <dgm:spPr/>
    </dgm:pt>
    <dgm:pt modelId="{DAE3E736-0744-4A9B-A994-550BDFAD03A5}" type="pres">
      <dgm:prSet presAssocID="{F83801C7-1088-4FF9-B14D-0C5390476677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9388C10-70AA-41FF-A186-0C472F803FD0}" type="pres">
      <dgm:prSet presAssocID="{0267901A-13D5-450D-8D6F-1B84871269E8}" presName="Name8" presStyleCnt="0"/>
      <dgm:spPr/>
    </dgm:pt>
    <dgm:pt modelId="{EFEEFD7C-B7F9-498C-A7C2-EE740EC6122F}" type="pres">
      <dgm:prSet presAssocID="{0267901A-13D5-450D-8D6F-1B84871269E8}" presName="level" presStyleLbl="node1" presStyleIdx="2" presStyleCnt="5">
        <dgm:presLayoutVars>
          <dgm:chMax val="1"/>
          <dgm:bulletEnabled val="1"/>
        </dgm:presLayoutVars>
      </dgm:prSet>
      <dgm:spPr/>
    </dgm:pt>
    <dgm:pt modelId="{5D59BBDD-EE80-4BD0-A612-3E1B4FBB73C9}" type="pres">
      <dgm:prSet presAssocID="{0267901A-13D5-450D-8D6F-1B84871269E8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F5CA1AD0-EC84-4C31-8607-C6F490D98C96}" type="pres">
      <dgm:prSet presAssocID="{1EB1208B-5D28-4DB6-BB14-5A7C6620BAC2}" presName="Name8" presStyleCnt="0"/>
      <dgm:spPr/>
    </dgm:pt>
    <dgm:pt modelId="{1333D817-D384-4EDA-AE29-BEC5B59BF5F8}" type="pres">
      <dgm:prSet presAssocID="{1EB1208B-5D28-4DB6-BB14-5A7C6620BAC2}" presName="level" presStyleLbl="node1" presStyleIdx="3" presStyleCnt="5">
        <dgm:presLayoutVars>
          <dgm:chMax val="1"/>
          <dgm:bulletEnabled val="1"/>
        </dgm:presLayoutVars>
      </dgm:prSet>
      <dgm:spPr/>
    </dgm:pt>
    <dgm:pt modelId="{8C125796-8521-4041-BD1E-1548E4D0D7CE}" type="pres">
      <dgm:prSet presAssocID="{1EB1208B-5D28-4DB6-BB14-5A7C6620BAC2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ACCFE326-0104-41A2-9ADF-FD72D53A4D57}" type="pres">
      <dgm:prSet presAssocID="{E5A63708-CEA5-4ADF-91BE-FFDC01A9F63A}" presName="Name8" presStyleCnt="0"/>
      <dgm:spPr/>
    </dgm:pt>
    <dgm:pt modelId="{A34D2FE0-516B-4AB3-9A41-1E9BF70714AD}" type="pres">
      <dgm:prSet presAssocID="{E5A63708-CEA5-4ADF-91BE-FFDC01A9F63A}" presName="level" presStyleLbl="node1" presStyleIdx="4" presStyleCnt="5">
        <dgm:presLayoutVars>
          <dgm:chMax val="1"/>
          <dgm:bulletEnabled val="1"/>
        </dgm:presLayoutVars>
      </dgm:prSet>
      <dgm:spPr/>
    </dgm:pt>
    <dgm:pt modelId="{53B74082-3414-4E5D-B897-40FEFB7390FC}" type="pres">
      <dgm:prSet presAssocID="{E5A63708-CEA5-4ADF-91BE-FFDC01A9F63A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2C68204-A631-4509-BB1C-430C5EDF2503}" type="presOf" srcId="{F83801C7-1088-4FF9-B14D-0C5390476677}" destId="{DAE3E736-0744-4A9B-A994-550BDFAD03A5}" srcOrd="1" destOrd="0" presId="urn:microsoft.com/office/officeart/2005/8/layout/pyramid1"/>
    <dgm:cxn modelId="{FECC4617-DC7A-43D3-A51E-23AA7258A2FD}" type="presOf" srcId="{F36BBC58-9180-4FA3-94CF-29FEED8782EC}" destId="{5C50E0CC-B74A-4020-B2B0-C2C9B54697AC}" srcOrd="0" destOrd="0" presId="urn:microsoft.com/office/officeart/2005/8/layout/pyramid1"/>
    <dgm:cxn modelId="{B5E5192D-01EA-442B-A6D7-3A20BF57D248}" type="presOf" srcId="{D2CE1B73-2A4B-4D1A-9F5E-8250CD02994B}" destId="{2EC8C273-4683-4089-97A6-D4564D1FAD68}" srcOrd="0" destOrd="0" presId="urn:microsoft.com/office/officeart/2005/8/layout/pyramid1"/>
    <dgm:cxn modelId="{DBCBB13C-C0CC-4B25-A494-E6FE99ADD719}" type="presOf" srcId="{0267901A-13D5-450D-8D6F-1B84871269E8}" destId="{EFEEFD7C-B7F9-498C-A7C2-EE740EC6122F}" srcOrd="0" destOrd="0" presId="urn:microsoft.com/office/officeart/2005/8/layout/pyramid1"/>
    <dgm:cxn modelId="{EA295755-A499-431E-B183-79CFDBE718B9}" type="presOf" srcId="{1EB1208B-5D28-4DB6-BB14-5A7C6620BAC2}" destId="{1333D817-D384-4EDA-AE29-BEC5B59BF5F8}" srcOrd="0" destOrd="0" presId="urn:microsoft.com/office/officeart/2005/8/layout/pyramid1"/>
    <dgm:cxn modelId="{EA8C0759-709D-45F2-800D-699E65F8BEEB}" type="presOf" srcId="{1EB1208B-5D28-4DB6-BB14-5A7C6620BAC2}" destId="{8C125796-8521-4041-BD1E-1548E4D0D7CE}" srcOrd="1" destOrd="0" presId="urn:microsoft.com/office/officeart/2005/8/layout/pyramid1"/>
    <dgm:cxn modelId="{4419CA87-FE1F-45AD-80A7-2D5F77E6B43B}" type="presOf" srcId="{F36BBC58-9180-4FA3-94CF-29FEED8782EC}" destId="{E8AABD59-AF81-49C8-ACEB-C25F8D975488}" srcOrd="1" destOrd="0" presId="urn:microsoft.com/office/officeart/2005/8/layout/pyramid1"/>
    <dgm:cxn modelId="{47031A9D-654A-429F-87CE-324BF9DBA487}" type="presOf" srcId="{E5A63708-CEA5-4ADF-91BE-FFDC01A9F63A}" destId="{53B74082-3414-4E5D-B897-40FEFB7390FC}" srcOrd="1" destOrd="0" presId="urn:microsoft.com/office/officeart/2005/8/layout/pyramid1"/>
    <dgm:cxn modelId="{EF1E0CA3-D212-4A79-8379-A76CCADBC14A}" srcId="{D2CE1B73-2A4B-4D1A-9F5E-8250CD02994B}" destId="{E5A63708-CEA5-4ADF-91BE-FFDC01A9F63A}" srcOrd="4" destOrd="0" parTransId="{0DAC5814-8CC6-412C-8F81-7CD692E2DFD6}" sibTransId="{4312B6EB-A13A-445D-B568-0F71D7BAE965}"/>
    <dgm:cxn modelId="{DAF112A4-AFC6-4EDA-87C7-AAF42D541E9A}" srcId="{D2CE1B73-2A4B-4D1A-9F5E-8250CD02994B}" destId="{0267901A-13D5-450D-8D6F-1B84871269E8}" srcOrd="2" destOrd="0" parTransId="{865CC0ED-B1EE-414B-A82A-1B6D3F12FDB3}" sibTransId="{EC7E39E0-B62D-440C-92C0-20B34586F2FB}"/>
    <dgm:cxn modelId="{CF9BB9A5-6BDC-4610-9DDF-C327DE43C106}" srcId="{D2CE1B73-2A4B-4D1A-9F5E-8250CD02994B}" destId="{1EB1208B-5D28-4DB6-BB14-5A7C6620BAC2}" srcOrd="3" destOrd="0" parTransId="{5CDD5E9C-DC1E-4B6B-9A37-70D1BB1088F0}" sibTransId="{7900D62F-3265-4B22-B8B3-72D1DF320494}"/>
    <dgm:cxn modelId="{1E45D2A7-93EA-4044-85F6-2D79AF1EE287}" srcId="{D2CE1B73-2A4B-4D1A-9F5E-8250CD02994B}" destId="{F36BBC58-9180-4FA3-94CF-29FEED8782EC}" srcOrd="0" destOrd="0" parTransId="{AE8CF9EE-DC47-4964-92E0-E8A95C7E829B}" sibTransId="{C37C108B-1CC8-480D-973C-9AABD3B0E0FD}"/>
    <dgm:cxn modelId="{296308C7-B69A-41E0-B157-1321D9B21B68}" type="presOf" srcId="{F83801C7-1088-4FF9-B14D-0C5390476677}" destId="{5CD96624-722E-4188-A61E-42249429D442}" srcOrd="0" destOrd="0" presId="urn:microsoft.com/office/officeart/2005/8/layout/pyramid1"/>
    <dgm:cxn modelId="{7583A1CE-B9B1-4707-921B-F88843A50726}" type="presOf" srcId="{E5A63708-CEA5-4ADF-91BE-FFDC01A9F63A}" destId="{A34D2FE0-516B-4AB3-9A41-1E9BF70714AD}" srcOrd="0" destOrd="0" presId="urn:microsoft.com/office/officeart/2005/8/layout/pyramid1"/>
    <dgm:cxn modelId="{EABF4CD7-2727-49C5-A5E9-9D8614D922B0}" type="presOf" srcId="{0267901A-13D5-450D-8D6F-1B84871269E8}" destId="{5D59BBDD-EE80-4BD0-A612-3E1B4FBB73C9}" srcOrd="1" destOrd="0" presId="urn:microsoft.com/office/officeart/2005/8/layout/pyramid1"/>
    <dgm:cxn modelId="{408A6BFE-7171-4A41-85CD-2632AFB01B10}" srcId="{D2CE1B73-2A4B-4D1A-9F5E-8250CD02994B}" destId="{F83801C7-1088-4FF9-B14D-0C5390476677}" srcOrd="1" destOrd="0" parTransId="{0B2D989F-DA6B-486E-B5C5-52BFD5B3CEA0}" sibTransId="{746344DB-5949-4DC0-ADEB-10BF4904534E}"/>
    <dgm:cxn modelId="{C46F5009-2A50-494F-99B6-9D0A97E41624}" type="presParOf" srcId="{2EC8C273-4683-4089-97A6-D4564D1FAD68}" destId="{1589123F-E4A1-4C2C-B90D-8EFD1B524FB1}" srcOrd="0" destOrd="0" presId="urn:microsoft.com/office/officeart/2005/8/layout/pyramid1"/>
    <dgm:cxn modelId="{05DD6601-526C-445F-9FE9-1FE862AB91CB}" type="presParOf" srcId="{1589123F-E4A1-4C2C-B90D-8EFD1B524FB1}" destId="{5C50E0CC-B74A-4020-B2B0-C2C9B54697AC}" srcOrd="0" destOrd="0" presId="urn:microsoft.com/office/officeart/2005/8/layout/pyramid1"/>
    <dgm:cxn modelId="{6068E967-8B4B-4551-AAF3-010AF2E1ECAE}" type="presParOf" srcId="{1589123F-E4A1-4C2C-B90D-8EFD1B524FB1}" destId="{E8AABD59-AF81-49C8-ACEB-C25F8D975488}" srcOrd="1" destOrd="0" presId="urn:microsoft.com/office/officeart/2005/8/layout/pyramid1"/>
    <dgm:cxn modelId="{0F48A46D-8551-4CF7-AAD9-FA54C562409B}" type="presParOf" srcId="{2EC8C273-4683-4089-97A6-D4564D1FAD68}" destId="{A2B475FC-2497-4C19-843E-AA32FE177B0E}" srcOrd="1" destOrd="0" presId="urn:microsoft.com/office/officeart/2005/8/layout/pyramid1"/>
    <dgm:cxn modelId="{66B1BA3E-6A2C-49D0-B46A-6556640AE69C}" type="presParOf" srcId="{A2B475FC-2497-4C19-843E-AA32FE177B0E}" destId="{5CD96624-722E-4188-A61E-42249429D442}" srcOrd="0" destOrd="0" presId="urn:microsoft.com/office/officeart/2005/8/layout/pyramid1"/>
    <dgm:cxn modelId="{A7DB88C8-AD05-4B71-965E-BC75CC4DE225}" type="presParOf" srcId="{A2B475FC-2497-4C19-843E-AA32FE177B0E}" destId="{DAE3E736-0744-4A9B-A994-550BDFAD03A5}" srcOrd="1" destOrd="0" presId="urn:microsoft.com/office/officeart/2005/8/layout/pyramid1"/>
    <dgm:cxn modelId="{97D1DF4A-9A3D-4416-A50E-27240DE02D5B}" type="presParOf" srcId="{2EC8C273-4683-4089-97A6-D4564D1FAD68}" destId="{F9388C10-70AA-41FF-A186-0C472F803FD0}" srcOrd="2" destOrd="0" presId="urn:microsoft.com/office/officeart/2005/8/layout/pyramid1"/>
    <dgm:cxn modelId="{9CD4E5F6-563E-4F84-BE2E-57DF6ED4EDDD}" type="presParOf" srcId="{F9388C10-70AA-41FF-A186-0C472F803FD0}" destId="{EFEEFD7C-B7F9-498C-A7C2-EE740EC6122F}" srcOrd="0" destOrd="0" presId="urn:microsoft.com/office/officeart/2005/8/layout/pyramid1"/>
    <dgm:cxn modelId="{09145621-3FEA-472E-9660-60EDFB4C8E67}" type="presParOf" srcId="{F9388C10-70AA-41FF-A186-0C472F803FD0}" destId="{5D59BBDD-EE80-4BD0-A612-3E1B4FBB73C9}" srcOrd="1" destOrd="0" presId="urn:microsoft.com/office/officeart/2005/8/layout/pyramid1"/>
    <dgm:cxn modelId="{27D38003-B5DA-46A3-B326-B4029ED64607}" type="presParOf" srcId="{2EC8C273-4683-4089-97A6-D4564D1FAD68}" destId="{F5CA1AD0-EC84-4C31-8607-C6F490D98C96}" srcOrd="3" destOrd="0" presId="urn:microsoft.com/office/officeart/2005/8/layout/pyramid1"/>
    <dgm:cxn modelId="{E7DA7830-BE21-4644-ADE1-DC1CB75C23CD}" type="presParOf" srcId="{F5CA1AD0-EC84-4C31-8607-C6F490D98C96}" destId="{1333D817-D384-4EDA-AE29-BEC5B59BF5F8}" srcOrd="0" destOrd="0" presId="urn:microsoft.com/office/officeart/2005/8/layout/pyramid1"/>
    <dgm:cxn modelId="{AD9339B8-AE72-4A30-B00A-BD0EB8C612DD}" type="presParOf" srcId="{F5CA1AD0-EC84-4C31-8607-C6F490D98C96}" destId="{8C125796-8521-4041-BD1E-1548E4D0D7CE}" srcOrd="1" destOrd="0" presId="urn:microsoft.com/office/officeart/2005/8/layout/pyramid1"/>
    <dgm:cxn modelId="{CCCF0A7B-4ABE-42AD-B07D-15FF03B7CD3A}" type="presParOf" srcId="{2EC8C273-4683-4089-97A6-D4564D1FAD68}" destId="{ACCFE326-0104-41A2-9ADF-FD72D53A4D57}" srcOrd="4" destOrd="0" presId="urn:microsoft.com/office/officeart/2005/8/layout/pyramid1"/>
    <dgm:cxn modelId="{9BEEDABD-3043-4650-BE64-8AAC0A6E5496}" type="presParOf" srcId="{ACCFE326-0104-41A2-9ADF-FD72D53A4D57}" destId="{A34D2FE0-516B-4AB3-9A41-1E9BF70714AD}" srcOrd="0" destOrd="0" presId="urn:microsoft.com/office/officeart/2005/8/layout/pyramid1"/>
    <dgm:cxn modelId="{18C6233F-0281-4448-A11E-86AAB73B9CD4}" type="presParOf" srcId="{ACCFE326-0104-41A2-9ADF-FD72D53A4D57}" destId="{53B74082-3414-4E5D-B897-40FEFB7390FC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F8E5FE-DB80-405F-83EC-80F7F1E73A2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64ABD8F-AEF1-44FA-800B-64A38DBA2B34}">
      <dgm:prSet phldrT="[Text]" custT="1"/>
      <dgm:spPr/>
      <dgm:t>
        <a:bodyPr/>
        <a:lstStyle/>
        <a:p>
          <a:r>
            <a:rPr lang="cs-CZ" sz="4000" dirty="0"/>
            <a:t>školský zákon</a:t>
          </a:r>
        </a:p>
      </dgm:t>
    </dgm:pt>
    <dgm:pt modelId="{BC6F6735-CBE1-4C47-8108-40E8598C2003}" type="parTrans" cxnId="{3D016934-A4F7-4269-B83F-3A7B31BF392F}">
      <dgm:prSet/>
      <dgm:spPr/>
      <dgm:t>
        <a:bodyPr/>
        <a:lstStyle/>
        <a:p>
          <a:endParaRPr lang="cs-CZ"/>
        </a:p>
      </dgm:t>
    </dgm:pt>
    <dgm:pt modelId="{93AE2A23-C4C6-425E-8DDB-B5B940ED283F}" type="sibTrans" cxnId="{3D016934-A4F7-4269-B83F-3A7B31BF392F}">
      <dgm:prSet/>
      <dgm:spPr/>
      <dgm:t>
        <a:bodyPr/>
        <a:lstStyle/>
        <a:p>
          <a:endParaRPr lang="cs-CZ"/>
        </a:p>
      </dgm:t>
    </dgm:pt>
    <dgm:pt modelId="{1D120C3F-32D8-4469-A375-45AC596B629E}">
      <dgm:prSet phldrT="[Text]" custT="1"/>
      <dgm:spPr/>
      <dgm:t>
        <a:bodyPr/>
        <a:lstStyle/>
        <a:p>
          <a:r>
            <a:rPr lang="cs-CZ" sz="4000" dirty="0"/>
            <a:t>zákon o pedagogických pracovnících</a:t>
          </a:r>
        </a:p>
      </dgm:t>
    </dgm:pt>
    <dgm:pt modelId="{4F5FDCA7-5FFE-4168-A8FD-A4B4D35A9095}" type="parTrans" cxnId="{5FBF7404-B76C-4D72-B1DD-4B3B397F4E4A}">
      <dgm:prSet/>
      <dgm:spPr/>
      <dgm:t>
        <a:bodyPr/>
        <a:lstStyle/>
        <a:p>
          <a:endParaRPr lang="cs-CZ"/>
        </a:p>
      </dgm:t>
    </dgm:pt>
    <dgm:pt modelId="{EBD261A2-318A-43A0-AD09-5E9D15CAA0DC}" type="sibTrans" cxnId="{5FBF7404-B76C-4D72-B1DD-4B3B397F4E4A}">
      <dgm:prSet/>
      <dgm:spPr/>
      <dgm:t>
        <a:bodyPr/>
        <a:lstStyle/>
        <a:p>
          <a:endParaRPr lang="cs-CZ"/>
        </a:p>
      </dgm:t>
    </dgm:pt>
    <dgm:pt modelId="{9342BDBB-BFBD-4E6B-B522-EAC85914FCF8}" type="pres">
      <dgm:prSet presAssocID="{9CF8E5FE-DB80-405F-83EC-80F7F1E73A23}" presName="linear" presStyleCnt="0">
        <dgm:presLayoutVars>
          <dgm:dir/>
          <dgm:animLvl val="lvl"/>
          <dgm:resizeHandles val="exact"/>
        </dgm:presLayoutVars>
      </dgm:prSet>
      <dgm:spPr/>
    </dgm:pt>
    <dgm:pt modelId="{7DBF5DEC-65A1-415A-8EBD-653288DE5CF0}" type="pres">
      <dgm:prSet presAssocID="{C64ABD8F-AEF1-44FA-800B-64A38DBA2B34}" presName="parentLin" presStyleCnt="0"/>
      <dgm:spPr/>
    </dgm:pt>
    <dgm:pt modelId="{279A2B29-7DE6-4CF0-813C-DD0D5419AFA6}" type="pres">
      <dgm:prSet presAssocID="{C64ABD8F-AEF1-44FA-800B-64A38DBA2B34}" presName="parentLeftMargin" presStyleLbl="node1" presStyleIdx="0" presStyleCnt="2"/>
      <dgm:spPr/>
    </dgm:pt>
    <dgm:pt modelId="{98D74BDB-2C43-4A45-A1E6-7C852CC97270}" type="pres">
      <dgm:prSet presAssocID="{C64ABD8F-AEF1-44FA-800B-64A38DBA2B3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DC4B952-24A5-4D7F-ADC3-79F5E1C25144}" type="pres">
      <dgm:prSet presAssocID="{C64ABD8F-AEF1-44FA-800B-64A38DBA2B34}" presName="negativeSpace" presStyleCnt="0"/>
      <dgm:spPr/>
    </dgm:pt>
    <dgm:pt modelId="{977358AD-20FA-4527-9961-5C97B3BFABF1}" type="pres">
      <dgm:prSet presAssocID="{C64ABD8F-AEF1-44FA-800B-64A38DBA2B34}" presName="childText" presStyleLbl="conFgAcc1" presStyleIdx="0" presStyleCnt="2">
        <dgm:presLayoutVars>
          <dgm:bulletEnabled val="1"/>
        </dgm:presLayoutVars>
      </dgm:prSet>
      <dgm:spPr/>
    </dgm:pt>
    <dgm:pt modelId="{B55F3661-08C7-42B2-BA04-BE6421DF031E}" type="pres">
      <dgm:prSet presAssocID="{93AE2A23-C4C6-425E-8DDB-B5B940ED283F}" presName="spaceBetweenRectangles" presStyleCnt="0"/>
      <dgm:spPr/>
    </dgm:pt>
    <dgm:pt modelId="{B8A929A8-20C5-4CD0-87A6-0A9B3EF402F4}" type="pres">
      <dgm:prSet presAssocID="{1D120C3F-32D8-4469-A375-45AC596B629E}" presName="parentLin" presStyleCnt="0"/>
      <dgm:spPr/>
    </dgm:pt>
    <dgm:pt modelId="{CA61E947-3470-400D-A429-B0315F6DE1C4}" type="pres">
      <dgm:prSet presAssocID="{1D120C3F-32D8-4469-A375-45AC596B629E}" presName="parentLeftMargin" presStyleLbl="node1" presStyleIdx="0" presStyleCnt="2"/>
      <dgm:spPr/>
    </dgm:pt>
    <dgm:pt modelId="{4DF57F22-FE95-43BF-A904-5018915AEFCC}" type="pres">
      <dgm:prSet presAssocID="{1D120C3F-32D8-4469-A375-45AC596B629E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E0C4ADCB-BAB5-4A3A-B026-00A224857740}" type="pres">
      <dgm:prSet presAssocID="{1D120C3F-32D8-4469-A375-45AC596B629E}" presName="negativeSpace" presStyleCnt="0"/>
      <dgm:spPr/>
    </dgm:pt>
    <dgm:pt modelId="{16CB4AFF-8C93-4DE0-AAA4-1039751926CD}" type="pres">
      <dgm:prSet presAssocID="{1D120C3F-32D8-4469-A375-45AC596B629E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5FBF7404-B76C-4D72-B1DD-4B3B397F4E4A}" srcId="{9CF8E5FE-DB80-405F-83EC-80F7F1E73A23}" destId="{1D120C3F-32D8-4469-A375-45AC596B629E}" srcOrd="1" destOrd="0" parTransId="{4F5FDCA7-5FFE-4168-A8FD-A4B4D35A9095}" sibTransId="{EBD261A2-318A-43A0-AD09-5E9D15CAA0DC}"/>
    <dgm:cxn modelId="{3D016934-A4F7-4269-B83F-3A7B31BF392F}" srcId="{9CF8E5FE-DB80-405F-83EC-80F7F1E73A23}" destId="{C64ABD8F-AEF1-44FA-800B-64A38DBA2B34}" srcOrd="0" destOrd="0" parTransId="{BC6F6735-CBE1-4C47-8108-40E8598C2003}" sibTransId="{93AE2A23-C4C6-425E-8DDB-B5B940ED283F}"/>
    <dgm:cxn modelId="{DFD71D4F-E1E3-4E72-AF3E-D52F9EA63C65}" type="presOf" srcId="{9CF8E5FE-DB80-405F-83EC-80F7F1E73A23}" destId="{9342BDBB-BFBD-4E6B-B522-EAC85914FCF8}" srcOrd="0" destOrd="0" presId="urn:microsoft.com/office/officeart/2005/8/layout/list1"/>
    <dgm:cxn modelId="{E1BA4CA4-A4E8-4C88-B36D-A353E3F59978}" type="presOf" srcId="{1D120C3F-32D8-4469-A375-45AC596B629E}" destId="{4DF57F22-FE95-43BF-A904-5018915AEFCC}" srcOrd="1" destOrd="0" presId="urn:microsoft.com/office/officeart/2005/8/layout/list1"/>
    <dgm:cxn modelId="{9D457CAA-8CDD-4B6E-880F-06A5BBD33A47}" type="presOf" srcId="{1D120C3F-32D8-4469-A375-45AC596B629E}" destId="{CA61E947-3470-400D-A429-B0315F6DE1C4}" srcOrd="0" destOrd="0" presId="urn:microsoft.com/office/officeart/2005/8/layout/list1"/>
    <dgm:cxn modelId="{DC69A8B2-FAAB-412D-8E3D-C6970B6B0E71}" type="presOf" srcId="{C64ABD8F-AEF1-44FA-800B-64A38DBA2B34}" destId="{98D74BDB-2C43-4A45-A1E6-7C852CC97270}" srcOrd="1" destOrd="0" presId="urn:microsoft.com/office/officeart/2005/8/layout/list1"/>
    <dgm:cxn modelId="{C527CBCE-C264-4B72-89C8-D52186A62781}" type="presOf" srcId="{C64ABD8F-AEF1-44FA-800B-64A38DBA2B34}" destId="{279A2B29-7DE6-4CF0-813C-DD0D5419AFA6}" srcOrd="0" destOrd="0" presId="urn:microsoft.com/office/officeart/2005/8/layout/list1"/>
    <dgm:cxn modelId="{B948F94E-90B5-401C-B2A9-5B703A453094}" type="presParOf" srcId="{9342BDBB-BFBD-4E6B-B522-EAC85914FCF8}" destId="{7DBF5DEC-65A1-415A-8EBD-653288DE5CF0}" srcOrd="0" destOrd="0" presId="urn:microsoft.com/office/officeart/2005/8/layout/list1"/>
    <dgm:cxn modelId="{53D938EA-550B-4D43-804B-E3B11BEE79FF}" type="presParOf" srcId="{7DBF5DEC-65A1-415A-8EBD-653288DE5CF0}" destId="{279A2B29-7DE6-4CF0-813C-DD0D5419AFA6}" srcOrd="0" destOrd="0" presId="urn:microsoft.com/office/officeart/2005/8/layout/list1"/>
    <dgm:cxn modelId="{7CAF36D9-D1EE-4B51-A7E5-AF3EA7B85E16}" type="presParOf" srcId="{7DBF5DEC-65A1-415A-8EBD-653288DE5CF0}" destId="{98D74BDB-2C43-4A45-A1E6-7C852CC97270}" srcOrd="1" destOrd="0" presId="urn:microsoft.com/office/officeart/2005/8/layout/list1"/>
    <dgm:cxn modelId="{C4DDFD5E-BDFA-456F-9B2B-F073F864CFF3}" type="presParOf" srcId="{9342BDBB-BFBD-4E6B-B522-EAC85914FCF8}" destId="{2DC4B952-24A5-4D7F-ADC3-79F5E1C25144}" srcOrd="1" destOrd="0" presId="urn:microsoft.com/office/officeart/2005/8/layout/list1"/>
    <dgm:cxn modelId="{129D8D20-813B-4645-8F01-AEA874440F17}" type="presParOf" srcId="{9342BDBB-BFBD-4E6B-B522-EAC85914FCF8}" destId="{977358AD-20FA-4527-9961-5C97B3BFABF1}" srcOrd="2" destOrd="0" presId="urn:microsoft.com/office/officeart/2005/8/layout/list1"/>
    <dgm:cxn modelId="{58E4B66B-F5E9-4163-AEEC-C619C1D016DF}" type="presParOf" srcId="{9342BDBB-BFBD-4E6B-B522-EAC85914FCF8}" destId="{B55F3661-08C7-42B2-BA04-BE6421DF031E}" srcOrd="3" destOrd="0" presId="urn:microsoft.com/office/officeart/2005/8/layout/list1"/>
    <dgm:cxn modelId="{8447C441-9C1A-4DDD-8809-A9E285C5D9EF}" type="presParOf" srcId="{9342BDBB-BFBD-4E6B-B522-EAC85914FCF8}" destId="{B8A929A8-20C5-4CD0-87A6-0A9B3EF402F4}" srcOrd="4" destOrd="0" presId="urn:microsoft.com/office/officeart/2005/8/layout/list1"/>
    <dgm:cxn modelId="{632C8AD9-CE0A-4B7B-8D35-EEDE078AAE5B}" type="presParOf" srcId="{B8A929A8-20C5-4CD0-87A6-0A9B3EF402F4}" destId="{CA61E947-3470-400D-A429-B0315F6DE1C4}" srcOrd="0" destOrd="0" presId="urn:microsoft.com/office/officeart/2005/8/layout/list1"/>
    <dgm:cxn modelId="{6F2A4731-6855-4C47-8534-DB046EAB1453}" type="presParOf" srcId="{B8A929A8-20C5-4CD0-87A6-0A9B3EF402F4}" destId="{4DF57F22-FE95-43BF-A904-5018915AEFCC}" srcOrd="1" destOrd="0" presId="urn:microsoft.com/office/officeart/2005/8/layout/list1"/>
    <dgm:cxn modelId="{82F2CACC-8083-44E6-A94A-8F89F6B40969}" type="presParOf" srcId="{9342BDBB-BFBD-4E6B-B522-EAC85914FCF8}" destId="{E0C4ADCB-BAB5-4A3A-B026-00A224857740}" srcOrd="5" destOrd="0" presId="urn:microsoft.com/office/officeart/2005/8/layout/list1"/>
    <dgm:cxn modelId="{9A7765FD-2082-48A9-8078-2A18FE5DAA54}" type="presParOf" srcId="{9342BDBB-BFBD-4E6B-B522-EAC85914FCF8}" destId="{16CB4AFF-8C93-4DE0-AAA4-1039751926C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6E9CC3-C30E-4C1E-90D8-611F85E190B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8DFDD4D4-F1AA-4F09-893B-D93928A3E5FF}">
      <dgm:prSet phldrT="[Text]"/>
      <dgm:spPr/>
      <dgm:t>
        <a:bodyPr/>
        <a:lstStyle/>
        <a:p>
          <a:r>
            <a:rPr lang="cs-CZ" dirty="0"/>
            <a:t>Nejvyšší správní soud</a:t>
          </a:r>
        </a:p>
      </dgm:t>
    </dgm:pt>
    <dgm:pt modelId="{E86B8BB5-DA19-496D-9116-5F8134C46FF3}" type="parTrans" cxnId="{609DFA8E-2D5D-4EB8-89C4-0A8C21092D80}">
      <dgm:prSet/>
      <dgm:spPr/>
      <dgm:t>
        <a:bodyPr/>
        <a:lstStyle/>
        <a:p>
          <a:endParaRPr lang="cs-CZ"/>
        </a:p>
      </dgm:t>
    </dgm:pt>
    <dgm:pt modelId="{C0DC804E-A645-4F7A-A459-D6BCF13C5EA9}" type="sibTrans" cxnId="{609DFA8E-2D5D-4EB8-89C4-0A8C21092D80}">
      <dgm:prSet/>
      <dgm:spPr/>
      <dgm:t>
        <a:bodyPr/>
        <a:lstStyle/>
        <a:p>
          <a:endParaRPr lang="cs-CZ"/>
        </a:p>
      </dgm:t>
    </dgm:pt>
    <dgm:pt modelId="{253A31C1-760E-4AE2-8C82-BDC5332B1CC4}">
      <dgm:prSet phldrT="[Text]"/>
      <dgm:spPr/>
      <dgm:t>
        <a:bodyPr/>
        <a:lstStyle/>
        <a:p>
          <a:r>
            <a:rPr lang="cs-CZ" dirty="0"/>
            <a:t>Krajský soud</a:t>
          </a:r>
        </a:p>
      </dgm:t>
    </dgm:pt>
    <dgm:pt modelId="{637E50A3-2483-41D0-8358-27B1005CCC63}" type="parTrans" cxnId="{F1829CEF-4693-4502-9A35-D04B77AC7DF6}">
      <dgm:prSet/>
      <dgm:spPr/>
      <dgm:t>
        <a:bodyPr/>
        <a:lstStyle/>
        <a:p>
          <a:endParaRPr lang="cs-CZ"/>
        </a:p>
      </dgm:t>
    </dgm:pt>
    <dgm:pt modelId="{48A28E71-C5CA-45A7-A65E-36BEA2D1F84B}" type="sibTrans" cxnId="{F1829CEF-4693-4502-9A35-D04B77AC7DF6}">
      <dgm:prSet/>
      <dgm:spPr/>
      <dgm:t>
        <a:bodyPr/>
        <a:lstStyle/>
        <a:p>
          <a:endParaRPr lang="cs-CZ"/>
        </a:p>
      </dgm:t>
    </dgm:pt>
    <dgm:pt modelId="{F678AE08-E983-44E7-A33D-5E825916BF03}" type="pres">
      <dgm:prSet presAssocID="{666E9CC3-C30E-4C1E-90D8-611F85E190B6}" presName="compositeShape" presStyleCnt="0">
        <dgm:presLayoutVars>
          <dgm:dir/>
          <dgm:resizeHandles/>
        </dgm:presLayoutVars>
      </dgm:prSet>
      <dgm:spPr/>
    </dgm:pt>
    <dgm:pt modelId="{78F65A32-E0DB-414B-A9DF-0B9BE2FAF0C5}" type="pres">
      <dgm:prSet presAssocID="{666E9CC3-C30E-4C1E-90D8-611F85E190B6}" presName="pyramid" presStyleLbl="node1" presStyleIdx="0" presStyleCnt="1"/>
      <dgm:spPr/>
    </dgm:pt>
    <dgm:pt modelId="{1158A8FD-88D7-4893-AA75-E67263AE97D4}" type="pres">
      <dgm:prSet presAssocID="{666E9CC3-C30E-4C1E-90D8-611F85E190B6}" presName="theList" presStyleCnt="0"/>
      <dgm:spPr/>
    </dgm:pt>
    <dgm:pt modelId="{0824470B-9975-4C00-B19B-8FCCBD1AB10A}" type="pres">
      <dgm:prSet presAssocID="{8DFDD4D4-F1AA-4F09-893B-D93928A3E5FF}" presName="aNode" presStyleLbl="fgAcc1" presStyleIdx="0" presStyleCnt="2">
        <dgm:presLayoutVars>
          <dgm:bulletEnabled val="1"/>
        </dgm:presLayoutVars>
      </dgm:prSet>
      <dgm:spPr/>
    </dgm:pt>
    <dgm:pt modelId="{735594C8-7506-4D5A-B2B1-F2CC16FCCE56}" type="pres">
      <dgm:prSet presAssocID="{8DFDD4D4-F1AA-4F09-893B-D93928A3E5FF}" presName="aSpace" presStyleCnt="0"/>
      <dgm:spPr/>
    </dgm:pt>
    <dgm:pt modelId="{508214EF-B065-4C1D-86CD-B8BD472087CA}" type="pres">
      <dgm:prSet presAssocID="{253A31C1-760E-4AE2-8C82-BDC5332B1CC4}" presName="aNode" presStyleLbl="fgAcc1" presStyleIdx="1" presStyleCnt="2">
        <dgm:presLayoutVars>
          <dgm:bulletEnabled val="1"/>
        </dgm:presLayoutVars>
      </dgm:prSet>
      <dgm:spPr/>
    </dgm:pt>
    <dgm:pt modelId="{BEC1B0AB-44FC-4564-9058-FF7C15B43584}" type="pres">
      <dgm:prSet presAssocID="{253A31C1-760E-4AE2-8C82-BDC5332B1CC4}" presName="aSpace" presStyleCnt="0"/>
      <dgm:spPr/>
    </dgm:pt>
  </dgm:ptLst>
  <dgm:cxnLst>
    <dgm:cxn modelId="{3D5B1606-EBA6-4BCC-AB0F-1038C36C567C}" type="presOf" srcId="{8DFDD4D4-F1AA-4F09-893B-D93928A3E5FF}" destId="{0824470B-9975-4C00-B19B-8FCCBD1AB10A}" srcOrd="0" destOrd="0" presId="urn:microsoft.com/office/officeart/2005/8/layout/pyramid2"/>
    <dgm:cxn modelId="{F2449738-61A7-42E3-8F01-C5CB1C43CEF3}" type="presOf" srcId="{253A31C1-760E-4AE2-8C82-BDC5332B1CC4}" destId="{508214EF-B065-4C1D-86CD-B8BD472087CA}" srcOrd="0" destOrd="0" presId="urn:microsoft.com/office/officeart/2005/8/layout/pyramid2"/>
    <dgm:cxn modelId="{24F83F89-4887-4A1D-9A5F-3880E72A7F4C}" type="presOf" srcId="{666E9CC3-C30E-4C1E-90D8-611F85E190B6}" destId="{F678AE08-E983-44E7-A33D-5E825916BF03}" srcOrd="0" destOrd="0" presId="urn:microsoft.com/office/officeart/2005/8/layout/pyramid2"/>
    <dgm:cxn modelId="{609DFA8E-2D5D-4EB8-89C4-0A8C21092D80}" srcId="{666E9CC3-C30E-4C1E-90D8-611F85E190B6}" destId="{8DFDD4D4-F1AA-4F09-893B-D93928A3E5FF}" srcOrd="0" destOrd="0" parTransId="{E86B8BB5-DA19-496D-9116-5F8134C46FF3}" sibTransId="{C0DC804E-A645-4F7A-A459-D6BCF13C5EA9}"/>
    <dgm:cxn modelId="{F1829CEF-4693-4502-9A35-D04B77AC7DF6}" srcId="{666E9CC3-C30E-4C1E-90D8-611F85E190B6}" destId="{253A31C1-760E-4AE2-8C82-BDC5332B1CC4}" srcOrd="1" destOrd="0" parTransId="{637E50A3-2483-41D0-8358-27B1005CCC63}" sibTransId="{48A28E71-C5CA-45A7-A65E-36BEA2D1F84B}"/>
    <dgm:cxn modelId="{9D9B964D-CD69-47EE-AA30-ADE1D065098F}" type="presParOf" srcId="{F678AE08-E983-44E7-A33D-5E825916BF03}" destId="{78F65A32-E0DB-414B-A9DF-0B9BE2FAF0C5}" srcOrd="0" destOrd="0" presId="urn:microsoft.com/office/officeart/2005/8/layout/pyramid2"/>
    <dgm:cxn modelId="{11B4DD86-912D-4645-8BA2-04DEA5978F4C}" type="presParOf" srcId="{F678AE08-E983-44E7-A33D-5E825916BF03}" destId="{1158A8FD-88D7-4893-AA75-E67263AE97D4}" srcOrd="1" destOrd="0" presId="urn:microsoft.com/office/officeart/2005/8/layout/pyramid2"/>
    <dgm:cxn modelId="{D4003295-0A55-4730-9BD4-9FF56F5D3E79}" type="presParOf" srcId="{1158A8FD-88D7-4893-AA75-E67263AE97D4}" destId="{0824470B-9975-4C00-B19B-8FCCBD1AB10A}" srcOrd="0" destOrd="0" presId="urn:microsoft.com/office/officeart/2005/8/layout/pyramid2"/>
    <dgm:cxn modelId="{D9FFBD7E-DBA3-4E87-8DA2-C2B02217A9DA}" type="presParOf" srcId="{1158A8FD-88D7-4893-AA75-E67263AE97D4}" destId="{735594C8-7506-4D5A-B2B1-F2CC16FCCE56}" srcOrd="1" destOrd="0" presId="urn:microsoft.com/office/officeart/2005/8/layout/pyramid2"/>
    <dgm:cxn modelId="{3DF2F42B-2C9E-4596-8516-8341921CBD1A}" type="presParOf" srcId="{1158A8FD-88D7-4893-AA75-E67263AE97D4}" destId="{508214EF-B065-4C1D-86CD-B8BD472087CA}" srcOrd="2" destOrd="0" presId="urn:microsoft.com/office/officeart/2005/8/layout/pyramid2"/>
    <dgm:cxn modelId="{D7F658C8-42FC-4624-8B22-27166866A7C6}" type="presParOf" srcId="{1158A8FD-88D7-4893-AA75-E67263AE97D4}" destId="{BEC1B0AB-44FC-4564-9058-FF7C15B43584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50E0CC-B74A-4020-B2B0-C2C9B54697AC}">
      <dsp:nvSpPr>
        <dsp:cNvPr id="0" name=""/>
        <dsp:cNvSpPr/>
      </dsp:nvSpPr>
      <dsp:spPr>
        <a:xfrm>
          <a:off x="2658831" y="0"/>
          <a:ext cx="1329415" cy="828040"/>
        </a:xfrm>
        <a:prstGeom prst="trapezoid">
          <a:avLst>
            <a:gd name="adj" fmla="val 80275"/>
          </a:avLst>
        </a:prstGeom>
        <a:solidFill>
          <a:schemeClr val="accent4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kern="1200" dirty="0">
              <a:solidFill>
                <a:schemeClr val="tx1"/>
              </a:solidFill>
            </a:rPr>
            <a:t>ÚSTAVA A ÚSTAVNÍ ZÁKONY 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2658831" y="0"/>
        <a:ext cx="1329415" cy="828040"/>
      </dsp:txXfrm>
    </dsp:sp>
    <dsp:sp modelId="{5CD96624-722E-4188-A61E-42249429D442}">
      <dsp:nvSpPr>
        <dsp:cNvPr id="0" name=""/>
        <dsp:cNvSpPr/>
      </dsp:nvSpPr>
      <dsp:spPr>
        <a:xfrm>
          <a:off x="1994123" y="828039"/>
          <a:ext cx="2658831" cy="828040"/>
        </a:xfrm>
        <a:prstGeom prst="trapezoid">
          <a:avLst>
            <a:gd name="adj" fmla="val 80275"/>
          </a:avLst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ZÁKONY A ZÁKONNÁ OPATŘENÍ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459419" y="828039"/>
        <a:ext cx="1728240" cy="828040"/>
      </dsp:txXfrm>
    </dsp:sp>
    <dsp:sp modelId="{EFEEFD7C-B7F9-498C-A7C2-EE740EC6122F}">
      <dsp:nvSpPr>
        <dsp:cNvPr id="0" name=""/>
        <dsp:cNvSpPr/>
      </dsp:nvSpPr>
      <dsp:spPr>
        <a:xfrm>
          <a:off x="1329415" y="1656079"/>
          <a:ext cx="3988247" cy="828040"/>
        </a:xfrm>
        <a:prstGeom prst="trapezoid">
          <a:avLst>
            <a:gd name="adj" fmla="val 80275"/>
          </a:avLst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NAŘÍZENÍ VLÁDY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2027359" y="1656079"/>
        <a:ext cx="2592360" cy="828040"/>
      </dsp:txXfrm>
    </dsp:sp>
    <dsp:sp modelId="{1333D817-D384-4EDA-AE29-BEC5B59BF5F8}">
      <dsp:nvSpPr>
        <dsp:cNvPr id="0" name=""/>
        <dsp:cNvSpPr/>
      </dsp:nvSpPr>
      <dsp:spPr>
        <a:xfrm>
          <a:off x="664707" y="2484120"/>
          <a:ext cx="5317663" cy="828040"/>
        </a:xfrm>
        <a:prstGeom prst="trapezoid">
          <a:avLst>
            <a:gd name="adj" fmla="val 80275"/>
          </a:avLst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VYHLÁŠKY MINISTERSTEV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595298" y="2484120"/>
        <a:ext cx="3456481" cy="828040"/>
      </dsp:txXfrm>
    </dsp:sp>
    <dsp:sp modelId="{A34D2FE0-516B-4AB3-9A41-1E9BF70714AD}">
      <dsp:nvSpPr>
        <dsp:cNvPr id="0" name=""/>
        <dsp:cNvSpPr/>
      </dsp:nvSpPr>
      <dsp:spPr>
        <a:xfrm>
          <a:off x="0" y="3312160"/>
          <a:ext cx="6647079" cy="828040"/>
        </a:xfrm>
        <a:prstGeom prst="trapezoid">
          <a:avLst>
            <a:gd name="adj" fmla="val 80275"/>
          </a:avLst>
        </a:prstGeom>
        <a:solidFill>
          <a:schemeClr val="accent4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kern="1200" dirty="0">
              <a:solidFill>
                <a:schemeClr val="tx1"/>
              </a:solidFill>
            </a:rPr>
            <a:t>OBECNĚ ZÁVAZNÉ VYHLÁŠKY/NAŘÍZENÍ OBCÍ A KRAJŮ</a:t>
          </a:r>
          <a:endParaRPr lang="en-US" sz="1900" kern="1200" dirty="0">
            <a:solidFill>
              <a:schemeClr val="tx1"/>
            </a:solidFill>
          </a:endParaRPr>
        </a:p>
      </dsp:txBody>
      <dsp:txXfrm>
        <a:off x="1163238" y="3312160"/>
        <a:ext cx="4320601" cy="8280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7358AD-20FA-4527-9961-5C97B3BFABF1}">
      <dsp:nvSpPr>
        <dsp:cNvPr id="0" name=""/>
        <dsp:cNvSpPr/>
      </dsp:nvSpPr>
      <dsp:spPr>
        <a:xfrm>
          <a:off x="0" y="73090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D74BDB-2C43-4A45-A1E6-7C852CC97270}">
      <dsp:nvSpPr>
        <dsp:cNvPr id="0" name=""/>
        <dsp:cNvSpPr/>
      </dsp:nvSpPr>
      <dsp:spPr>
        <a:xfrm>
          <a:off x="537606" y="2242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školský zákon</a:t>
          </a:r>
        </a:p>
      </dsp:txBody>
      <dsp:txXfrm>
        <a:off x="606776" y="91590"/>
        <a:ext cx="7388156" cy="1278620"/>
      </dsp:txXfrm>
    </dsp:sp>
    <dsp:sp modelId="{16CB4AFF-8C93-4DE0-AAA4-1039751926CD}">
      <dsp:nvSpPr>
        <dsp:cNvPr id="0" name=""/>
        <dsp:cNvSpPr/>
      </dsp:nvSpPr>
      <dsp:spPr>
        <a:xfrm>
          <a:off x="0" y="290818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DF57F22-FE95-43BF-A904-5018915AEFCC}">
      <dsp:nvSpPr>
        <dsp:cNvPr id="0" name=""/>
        <dsp:cNvSpPr/>
      </dsp:nvSpPr>
      <dsp:spPr>
        <a:xfrm>
          <a:off x="537606" y="219970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000" kern="1200" dirty="0"/>
            <a:t>zákon o pedagogických pracovnících</a:t>
          </a:r>
        </a:p>
      </dsp:txBody>
      <dsp:txXfrm>
        <a:off x="606776" y="2268870"/>
        <a:ext cx="7388156" cy="12786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F65A32-E0DB-414B-A9DF-0B9BE2FAF0C5}">
      <dsp:nvSpPr>
        <dsp:cNvPr id="0" name=""/>
        <dsp:cNvSpPr/>
      </dsp:nvSpPr>
      <dsp:spPr>
        <a:xfrm>
          <a:off x="1817758" y="0"/>
          <a:ext cx="2130051" cy="213005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24470B-9975-4C00-B19B-8FCCBD1AB10A}">
      <dsp:nvSpPr>
        <dsp:cNvPr id="0" name=""/>
        <dsp:cNvSpPr/>
      </dsp:nvSpPr>
      <dsp:spPr>
        <a:xfrm>
          <a:off x="2882783" y="213213"/>
          <a:ext cx="1384533" cy="757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Nejvyšší správní soud</a:t>
          </a:r>
        </a:p>
      </dsp:txBody>
      <dsp:txXfrm>
        <a:off x="2919745" y="250175"/>
        <a:ext cx="1310609" cy="683242"/>
      </dsp:txXfrm>
    </dsp:sp>
    <dsp:sp modelId="{508214EF-B065-4C1D-86CD-B8BD472087CA}">
      <dsp:nvSpPr>
        <dsp:cNvPr id="0" name=""/>
        <dsp:cNvSpPr/>
      </dsp:nvSpPr>
      <dsp:spPr>
        <a:xfrm>
          <a:off x="2882783" y="1065025"/>
          <a:ext cx="1384533" cy="75716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Krajský soud</a:t>
          </a:r>
        </a:p>
      </dsp:txBody>
      <dsp:txXfrm>
        <a:off x="2919745" y="1101987"/>
        <a:ext cx="1310609" cy="6832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04-56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file/56051/" TargetMode="Externa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eslp.justice.cz/justice/judikatura_eslp.nsf/0/41F535E131D94E4AC125870C00315106/$file/Vav%C5%99i%C4%8Dka%20a%20ostatn%C3%AD_rozsudek.pdf?open&amp;" TargetMode="Externa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2930217"/>
            <a:ext cx="11361600" cy="1803708"/>
          </a:xfrm>
        </p:spPr>
        <p:txBody>
          <a:bodyPr/>
          <a:lstStyle/>
          <a:p>
            <a:pPr algn="ctr"/>
            <a:r>
              <a:rPr lang="cs-CZ" dirty="0"/>
              <a:t>Právní aspekty mateřských škol – právní úprava, předškolní vzdělávání (RVP), přijímací řízení.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00" y="5149837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Podzimní semestr 2022 – Základy práva pro MŠ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1848200"/>
            <a:ext cx="11361600" cy="2554203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2. konzultace – část A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1D1C356-0F9E-4E29-9C19-E579B2D106C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8FA1F7-3A72-40E0-9EC9-6A60F68241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6BE394F-F42C-487E-8B67-49D91CCEE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úroveň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04DC107-F0B1-4330-B0D6-E2766FB6614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Ústava ČR jako akt nejvyšší právní síly</a:t>
            </a:r>
          </a:p>
          <a:p>
            <a:r>
              <a:rPr lang="cs-CZ" dirty="0"/>
              <a:t>Listina základních práv a svobod ČR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lidskoprávní mezinárodní smlouvy – některé zařazeny do ústavního pořádku ČR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BFFBB644-6909-27D9-0A2D-76E4CE29F7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6253" y="2794084"/>
            <a:ext cx="7020905" cy="1467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083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BEA996-1A28-4107-9E75-66B8D51194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BA64E5-6ABF-49D4-9424-D587CB2D4B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15871E2-2A01-47D3-B683-CA7E7465B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Zákonná úroveň – základní prameny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CB5B1DC-F197-4DEA-BE53-7A1ACB84AF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801400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90890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D7C6AF1-0574-41A6-B0BF-5B0E03BB3F0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68AC65-9AE7-4240-B709-27DC96627D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7E7789-B68A-43ED-BB7A-CEDCA6EB2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Školský zákon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FEC6EE0-49F1-4FA9-9F37-E3869AC99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992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zákon č. 561/2004 Sb., o předškolním, základním, středním, vyšším odborném a jiném vzdělávání (školský zákon)</a:t>
            </a:r>
          </a:p>
          <a:p>
            <a:r>
              <a:rPr lang="cs-CZ" sz="2400" dirty="0"/>
              <a:t>více jak 50 novelizací (novela = změna zákona, doplnění) – pak se běžně právní předpisy uvádí jako:</a:t>
            </a:r>
          </a:p>
          <a:p>
            <a:pPr lvl="1"/>
            <a:r>
              <a:rPr lang="cs-CZ" dirty="0"/>
              <a:t>zákon č. 561/2004 Sb., o předškolním, základním, středním, vyšším odborném a jiném vzdělávání, ve znění pozdějších předpisů (dále jako „školský zákon“)</a:t>
            </a:r>
          </a:p>
          <a:p>
            <a:r>
              <a:rPr lang="cs-CZ" sz="2400" dirty="0">
                <a:solidFill>
                  <a:schemeClr val="tx2"/>
                </a:solidFill>
              </a:rPr>
              <a:t>předškolní vzdělávání </a:t>
            </a:r>
            <a:r>
              <a:rPr lang="cs-CZ" sz="2400" dirty="0"/>
              <a:t>je upraveno v části druhé (§ 33 až 35)</a:t>
            </a:r>
          </a:p>
          <a:p>
            <a:r>
              <a:rPr lang="cs-CZ" sz="2400" dirty="0"/>
              <a:t>ale je nutné brát v potaz také obecná ustanovení (tj. obecná pro celý zákon) i některá ustanovení z jiných částí (např. Česká školní inspekce, úprava přestupků atd.)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0D0BFB13-0D88-435A-90FB-1D2FA2C58653}"/>
              </a:ext>
            </a:extLst>
          </p:cNvPr>
          <p:cNvSpPr/>
          <p:nvPr/>
        </p:nvSpPr>
        <p:spPr bwMode="auto">
          <a:xfrm>
            <a:off x="5000625" y="720000"/>
            <a:ext cx="6229350" cy="626662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Čísla právních předpisů znát nemusíte!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298171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888D67-95D8-4F90-A865-0D1E96D8F92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EA8E8AE-0F46-40A5-A533-CC9AB609127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4E198E6-4F40-43B1-85C2-0361539CC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o pedagogických pracovnících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2AC4140-D4C6-4F14-9DDE-DEFB2C8E6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3242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zákon č. 563/2004 Sb., o pedagogických pracovnících a o změně některých zákonů</a:t>
            </a:r>
          </a:p>
          <a:p>
            <a:r>
              <a:rPr lang="cs-CZ" sz="2400" dirty="0"/>
              <a:t>předpoklady pro výkon činnosti pedagogických pracovníků</a:t>
            </a:r>
          </a:p>
          <a:p>
            <a:r>
              <a:rPr lang="cs-CZ" sz="2400" dirty="0"/>
              <a:t>získávání odborné kvalifikace pedagogických pracovníků</a:t>
            </a:r>
          </a:p>
          <a:p>
            <a:pPr lvl="1"/>
            <a:r>
              <a:rPr lang="cs-CZ" dirty="0"/>
              <a:t>§ 6 učitel mateřské školy</a:t>
            </a:r>
          </a:p>
          <a:p>
            <a:r>
              <a:rPr lang="cs-CZ" sz="2400" dirty="0"/>
              <a:t>opět je nutné vnímat zákon v širším kontextu – další vzdělávání pedagogických pracovníků atd.</a:t>
            </a:r>
          </a:p>
          <a:p>
            <a:pPr marL="32400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6848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F7A229-593D-481D-9D83-C4CFF3AEA8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61D0EE6-96C6-4076-8597-32401774DDF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FD37AC3-FE28-462A-BB24-21B08C48D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Podzákonná úroveň – nařízení vlády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EA66EB7-532A-42D4-84FB-65D7C562AC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25134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nařízení vlády č. 125/2022 Sb., kterým se mění nařízení vlády č. 75/2005 Sb., o stanovení rozsahu přímé vyučovací, přímé výchovné, přímé speciálně pedagogické a přímé pedagogicko-psychologické činnosti pedagogických pracovníků, ve znění pozdějších předpisů</a:t>
            </a:r>
          </a:p>
          <a:p>
            <a:pPr lvl="1"/>
            <a:r>
              <a:rPr lang="cs-CZ" dirty="0"/>
              <a:t>účinné je od 1.9.2022</a:t>
            </a:r>
          </a:p>
          <a:p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B544576C-5BEA-4341-ADDC-FA9C2305CBDD}"/>
              </a:ext>
            </a:extLst>
          </p:cNvPr>
          <p:cNvSpPr/>
          <p:nvPr/>
        </p:nvSpPr>
        <p:spPr bwMode="auto">
          <a:xfrm>
            <a:off x="2571750" y="4370625"/>
            <a:ext cx="6657975" cy="13144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ysClr val="windowText" lastClr="000000"/>
                </a:solidFill>
              </a:rPr>
              <a:t>Vláda tak může učinit, aniž by k tomu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+mn-lt"/>
              </a:rPr>
              <a:t>byla zákonem </a:t>
            </a:r>
            <a:r>
              <a:rPr lang="cs-CZ" sz="2800" dirty="0">
                <a:solidFill>
                  <a:sysClr val="windowText" lastClr="000000"/>
                </a:solidFill>
              </a:rPr>
              <a:t>zmocněna. Ono zmocnění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+mn-lt"/>
              </a:rPr>
              <a:t>plyne z Ústavy.</a:t>
            </a:r>
          </a:p>
        </p:txBody>
      </p:sp>
    </p:spTree>
    <p:extLst>
      <p:ext uri="{BB962C8B-B14F-4D97-AF65-F5344CB8AC3E}">
        <p14:creationId xmlns:p14="http://schemas.microsoft.com/office/powerpoint/2010/main" val="3994850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9EBDC1F-0BF4-48C3-849A-9B9A7A4F4B8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09E88-7DD5-48F4-A71C-50389FE3FE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061F08-CA28-406B-A3AA-A7D71DBC4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Podzákonná úroveň – vyhlášky ministerstev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278F1E1-1259-4680-B170-81B84F36D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05524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jen příklady</a:t>
            </a:r>
          </a:p>
          <a:p>
            <a:r>
              <a:rPr lang="cs-CZ" dirty="0"/>
              <a:t>vyhláška č. 14/2005 Sb., </a:t>
            </a:r>
            <a:r>
              <a:rPr lang="cs-CZ" dirty="0">
                <a:solidFill>
                  <a:schemeClr val="tx2"/>
                </a:solidFill>
              </a:rPr>
              <a:t>o předškolním vzdělávání</a:t>
            </a:r>
          </a:p>
          <a:p>
            <a:r>
              <a:rPr lang="cs-CZ" dirty="0"/>
              <a:t>vyhláška č. 107/2005 Sb., </a:t>
            </a:r>
            <a:r>
              <a:rPr lang="cs-CZ" dirty="0">
                <a:solidFill>
                  <a:schemeClr val="tx2"/>
                </a:solidFill>
              </a:rPr>
              <a:t>o školním stravování</a:t>
            </a:r>
          </a:p>
          <a:p>
            <a:r>
              <a:rPr lang="cs-CZ" dirty="0"/>
              <a:t>vyhláška č. 64/2005 Sb., </a:t>
            </a:r>
            <a:r>
              <a:rPr lang="cs-CZ" dirty="0">
                <a:solidFill>
                  <a:schemeClr val="tx2"/>
                </a:solidFill>
              </a:rPr>
              <a:t>o evidenci úrazů dětí, žáků a studentů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5A41F388-D00A-26E4-0F31-9C28377A63EA}"/>
              </a:ext>
            </a:extLst>
          </p:cNvPr>
          <p:cNvSpPr/>
          <p:nvPr/>
        </p:nvSpPr>
        <p:spPr bwMode="auto">
          <a:xfrm>
            <a:off x="1093694" y="4028744"/>
            <a:ext cx="6782360" cy="102735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ysClr val="windowText" lastClr="000000"/>
                </a:solidFill>
              </a:rPr>
              <a:t>Ministerstvo  tak může učinit, jen pokud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ysClr val="windowText" lastClr="000000"/>
                </a:solidFill>
                <a:effectLst/>
                <a:latin typeface="+mn-lt"/>
              </a:rPr>
              <a:t>je k vydání vyhlášky zmocněno zákonem.</a:t>
            </a:r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761B605B-7282-3D03-49A1-B259D066A67A}"/>
              </a:ext>
            </a:extLst>
          </p:cNvPr>
          <p:cNvSpPr/>
          <p:nvPr/>
        </p:nvSpPr>
        <p:spPr bwMode="auto">
          <a:xfrm>
            <a:off x="8435787" y="3888346"/>
            <a:ext cx="2160494" cy="1517372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i="1" dirty="0">
                <a:solidFill>
                  <a:schemeClr val="tx1"/>
                </a:solidFill>
              </a:rPr>
              <a:t>O jakém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i="1" dirty="0">
                <a:solidFill>
                  <a:schemeClr val="tx1"/>
                </a:solidFill>
              </a:rPr>
              <a:t>ministerstvu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i="1" dirty="0">
                <a:solidFill>
                  <a:schemeClr val="tx1"/>
                </a:solidFill>
              </a:rPr>
              <a:t>je řeč? </a:t>
            </a:r>
            <a:endParaRPr kumimoji="0" lang="cs-CZ" sz="28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401A0F9-E0F4-5F94-CFB0-8BAF559BCB7F}"/>
              </a:ext>
            </a:extLst>
          </p:cNvPr>
          <p:cNvSpPr txBox="1"/>
          <p:nvPr/>
        </p:nvSpPr>
        <p:spPr>
          <a:xfrm>
            <a:off x="1517556" y="5416711"/>
            <a:ext cx="593463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https://www.zakonyprolidi.cz/cs/2004-561</a:t>
            </a:r>
            <a:endParaRPr lang="cs-CZ" dirty="0"/>
          </a:p>
          <a:p>
            <a:r>
              <a:rPr lang="cs-CZ" i="1" dirty="0"/>
              <a:t>Příklad </a:t>
            </a:r>
          </a:p>
        </p:txBody>
      </p:sp>
    </p:spTree>
    <p:extLst>
      <p:ext uri="{BB962C8B-B14F-4D97-AF65-F5344CB8AC3E}">
        <p14:creationId xmlns:p14="http://schemas.microsoft.com/office/powerpoint/2010/main" val="375305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A591E54-DC21-B43C-5591-90B8EB7BD2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DA02BAB-195D-9DFC-F619-1CA08892E4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CB72910-7F15-E41B-21E0-D099A7772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Období covidu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6696CF0-441A-1B08-7D33-AC62B8AFE1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3038"/>
            <a:ext cx="10753200" cy="281724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mimořádná opatření ministerstva </a:t>
            </a:r>
            <a:r>
              <a:rPr lang="cs-CZ" sz="2400" dirty="0"/>
              <a:t>zdravotnictví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usnesení vlády</a:t>
            </a:r>
            <a:endParaRPr lang="cs-CZ" sz="2400" dirty="0"/>
          </a:p>
          <a:p>
            <a:r>
              <a:rPr lang="cs-CZ" sz="2400" dirty="0"/>
              <a:t>závaznost? ANO. Vydány na základě zákona (například zákona o ochraně veřejného zdraví či zákona o mimořádných opatřeních při epidemii onemocnění COVID-19)</a:t>
            </a:r>
          </a:p>
          <a:p>
            <a:r>
              <a:rPr lang="cs-CZ" sz="2400" dirty="0"/>
              <a:t>promítnuto i do novely školského zákona (§ 184a </a:t>
            </a:r>
            <a:r>
              <a:rPr lang="cs-CZ" sz="2400" dirty="0" err="1"/>
              <a:t>ŠkZ</a:t>
            </a:r>
            <a:r>
              <a:rPr lang="cs-CZ" sz="2400" dirty="0"/>
              <a:t>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91B26F4-82A7-8DE0-18DB-FEDFAC30A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3092" y="4608524"/>
            <a:ext cx="8497486" cy="1619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573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8DCA353-A963-470D-BF87-3A2AF1B2285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A16E5A-18A9-4995-A49C-A9C3FAE1D4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5F364C7C-14A9-4891-AB0D-EC24C93C9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Obecný zákonný podklad MŠ</a:t>
            </a:r>
          </a:p>
        </p:txBody>
      </p:sp>
    </p:spTree>
    <p:extLst>
      <p:ext uri="{BB962C8B-B14F-4D97-AF65-F5344CB8AC3E}">
        <p14:creationId xmlns:p14="http://schemas.microsoft.com/office/powerpoint/2010/main" val="15906041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FA375C-0A27-471D-A10D-49F98C9D41A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5176"/>
            <a:ext cx="7920000" cy="252000"/>
          </a:xfrm>
        </p:spPr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9B49CF-D55D-4808-AD31-DDDC60E7D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2CB3E5-7C28-423B-BA29-F350B83D7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E0F6767-9085-4CB5-A077-93BCA9132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3695"/>
            <a:ext cx="10910025" cy="510606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000" dirty="0"/>
              <a:t>MŠ je druh školy tvořící vzdělávací soustavu (§ 7 </a:t>
            </a:r>
            <a:r>
              <a:rPr lang="cs-CZ" sz="2000" dirty="0" err="1"/>
              <a:t>ŠkZ</a:t>
            </a:r>
            <a:r>
              <a:rPr lang="cs-CZ" sz="2000" dirty="0"/>
              <a:t>), organizačně se člení na třídy (§ 23/1 </a:t>
            </a:r>
            <a:r>
              <a:rPr lang="cs-CZ" sz="2000" dirty="0" err="1"/>
              <a:t>ŠkZ</a:t>
            </a:r>
            <a:r>
              <a:rPr lang="cs-CZ" sz="2000" dirty="0"/>
              <a:t>)</a:t>
            </a:r>
          </a:p>
          <a:p>
            <a:r>
              <a:rPr lang="cs-CZ" sz="2000" dirty="0">
                <a:solidFill>
                  <a:schemeClr val="tx2"/>
                </a:solidFill>
              </a:rPr>
              <a:t>právní postavení škol </a:t>
            </a:r>
            <a:r>
              <a:rPr lang="cs-CZ" sz="2000" dirty="0"/>
              <a:t>(§ 8 </a:t>
            </a:r>
            <a:r>
              <a:rPr lang="cs-CZ" sz="2000" dirty="0" err="1"/>
              <a:t>ŠkZ</a:t>
            </a:r>
            <a:r>
              <a:rPr lang="cs-CZ" sz="2000" dirty="0"/>
              <a:t>)</a:t>
            </a:r>
          </a:p>
          <a:p>
            <a:pPr lvl="1"/>
            <a:r>
              <a:rPr lang="cs-CZ" sz="1800" dirty="0"/>
              <a:t>zřizuje kraj, obec či dobrovolný svazek obcí – forma školská právnická osoba nebo příspěvková organizace</a:t>
            </a:r>
          </a:p>
          <a:p>
            <a:pPr lvl="1"/>
            <a:r>
              <a:rPr lang="cs-CZ" sz="1800" dirty="0"/>
              <a:t>mohou zřídit i vybraná ministerstva ve formě státní příspěvkové organizace</a:t>
            </a:r>
          </a:p>
          <a:p>
            <a:pPr lvl="1"/>
            <a:r>
              <a:rPr lang="cs-CZ" sz="1800" dirty="0"/>
              <a:t>název právnické osoby - musí vždy být označení příslušného druhu nebo typu školy (§ 8a)</a:t>
            </a:r>
          </a:p>
          <a:p>
            <a:r>
              <a:rPr lang="cs-CZ" sz="2000" dirty="0"/>
              <a:t>zajištění </a:t>
            </a:r>
            <a:r>
              <a:rPr lang="cs-CZ" sz="2000" dirty="0">
                <a:solidFill>
                  <a:schemeClr val="tx2"/>
                </a:solidFill>
              </a:rPr>
              <a:t>vzdělávání v jazyce národnostní menšiny</a:t>
            </a:r>
            <a:r>
              <a:rPr lang="cs-CZ" sz="2000" dirty="0"/>
              <a:t> pro tyto menšiny (§ 14 </a:t>
            </a:r>
            <a:r>
              <a:rPr lang="cs-CZ" sz="2000" dirty="0" err="1"/>
              <a:t>ŠkZ</a:t>
            </a:r>
            <a:r>
              <a:rPr lang="cs-CZ" sz="2000" dirty="0"/>
              <a:t>)</a:t>
            </a:r>
          </a:p>
          <a:p>
            <a:pPr lvl="1"/>
            <a:r>
              <a:rPr lang="cs-CZ" sz="1800" dirty="0"/>
              <a:t>v obcích, kde je zřízen výbor pro národnostní menšiny – podmínky § 117/3 zákona o obcích</a:t>
            </a:r>
          </a:p>
          <a:p>
            <a:pPr lvl="1"/>
            <a:r>
              <a:rPr lang="cs-CZ" sz="1800" dirty="0"/>
              <a:t>MŠ zřídí třídu, pokud se přihlásí alespoň 8 dětí této národnostní menšiny + ale podmínka, že všechny třídy budou v průměru naplněny nejméně 12 dětmi na třídu</a:t>
            </a:r>
          </a:p>
          <a:p>
            <a:r>
              <a:rPr lang="cs-CZ" sz="2000" dirty="0"/>
              <a:t>poskytnutí </a:t>
            </a:r>
            <a:r>
              <a:rPr lang="cs-CZ" sz="2000" dirty="0">
                <a:solidFill>
                  <a:schemeClr val="tx2"/>
                </a:solidFill>
              </a:rPr>
              <a:t>hmotného zabezpečení dětem v MŠ </a:t>
            </a:r>
            <a:r>
              <a:rPr lang="cs-CZ" sz="2000" dirty="0"/>
              <a:t>(§ 122 </a:t>
            </a:r>
            <a:r>
              <a:rPr lang="cs-CZ" sz="2000" dirty="0" err="1"/>
              <a:t>ŠkZ</a:t>
            </a:r>
            <a:r>
              <a:rPr lang="cs-CZ" sz="2000" dirty="0"/>
              <a:t>) – stravování; dále </a:t>
            </a:r>
            <a:r>
              <a:rPr lang="cs-CZ" sz="2000" dirty="0">
                <a:solidFill>
                  <a:schemeClr val="tx2"/>
                </a:solidFill>
              </a:rPr>
              <a:t>úplata </a:t>
            </a:r>
            <a:r>
              <a:rPr lang="cs-CZ" sz="2000" dirty="0"/>
              <a:t>za </a:t>
            </a:r>
            <a:r>
              <a:rPr lang="cs-CZ" sz="2000" dirty="0" err="1"/>
              <a:t>vzděl</a:t>
            </a:r>
            <a:r>
              <a:rPr lang="cs-CZ" sz="2000" dirty="0"/>
              <a:t>.</a:t>
            </a:r>
          </a:p>
          <a:p>
            <a:r>
              <a:rPr lang="cs-CZ" sz="2000" dirty="0"/>
              <a:t>administrativní a správní záležitosti (rejstřík škol a náležitosti pro zápis, financování MŠ, role ministerstva, obce, kraje)</a:t>
            </a:r>
          </a:p>
        </p:txBody>
      </p:sp>
    </p:spTree>
    <p:extLst>
      <p:ext uri="{BB962C8B-B14F-4D97-AF65-F5344CB8AC3E}">
        <p14:creationId xmlns:p14="http://schemas.microsoft.com/office/powerpoint/2010/main" val="16161648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EE01E8A-BE3F-4FE3-82E3-74BC380802F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15C5FBF-EA33-41EA-8B58-506E049411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3441698C-E8EC-4969-8B22-70774B16DF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Předškolní vzdělávání</a:t>
            </a:r>
          </a:p>
        </p:txBody>
      </p:sp>
    </p:spTree>
    <p:extLst>
      <p:ext uri="{BB962C8B-B14F-4D97-AF65-F5344CB8AC3E}">
        <p14:creationId xmlns:p14="http://schemas.microsoft.com/office/powerpoint/2010/main" val="3728646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DE94245-D983-44B8-B122-BB60F7B4EBD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6E3DA7-12E8-41F0-9E5F-A38B107C9F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E4124FA4-6CFB-44A4-BA8D-8CC086761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Prameny práva obecně. Právní řád ČR.</a:t>
            </a:r>
          </a:p>
        </p:txBody>
      </p:sp>
    </p:spTree>
    <p:extLst>
      <p:ext uri="{BB962C8B-B14F-4D97-AF65-F5344CB8AC3E}">
        <p14:creationId xmlns:p14="http://schemas.microsoft.com/office/powerpoint/2010/main" val="3685306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A6FC7CB-7B6E-499A-BEB6-5BE63742DC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8C3D019-EBD7-49DC-B125-40DA3478AC8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14C6EF2-4AC5-4C58-9B82-C7997BC7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(§ 33 školského zákona)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D86E34-8BF5-437A-8C7C-7C8CBB875A83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podporuje </a:t>
            </a:r>
            <a:r>
              <a:rPr lang="cs-CZ" dirty="0">
                <a:solidFill>
                  <a:schemeClr val="tx2"/>
                </a:solidFill>
              </a:rPr>
              <a:t>rozvoj osobnosti dítěte</a:t>
            </a:r>
          </a:p>
          <a:p>
            <a:r>
              <a:rPr lang="cs-CZ" dirty="0"/>
              <a:t>podílí se na </a:t>
            </a:r>
            <a:r>
              <a:rPr lang="cs-CZ" dirty="0">
                <a:solidFill>
                  <a:schemeClr val="tx2"/>
                </a:solidFill>
              </a:rPr>
              <a:t>zdravém citovém, rozumovém</a:t>
            </a:r>
            <a:r>
              <a:rPr lang="cs-CZ" dirty="0"/>
              <a:t> a </a:t>
            </a:r>
            <a:r>
              <a:rPr lang="cs-CZ" dirty="0">
                <a:solidFill>
                  <a:schemeClr val="tx2"/>
                </a:solidFill>
              </a:rPr>
              <a:t>tělesném rozvoji</a:t>
            </a:r>
          </a:p>
          <a:p>
            <a:r>
              <a:rPr lang="cs-CZ" dirty="0"/>
              <a:t>podílí se na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osvojení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základních pravidel chování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základních životních hodnot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mezilidských vztahů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vytváří základní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předpoklady pro pokračování ve vzdělávání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napomáhá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vyrovnávat nerovnoměrnosti vývoje dětí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před vstupem do základního vzdělávání</a:t>
            </a:r>
          </a:p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poskytuje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speciálně pedagogickou péči dětem se speciálními vzdělávacími potřebami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0197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1999E97-96C4-467D-B3D4-366A9EFE3DD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12FDCD-2996-4130-A9B5-EE3836CEFF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3D15A1A-A5B1-42A2-A005-DB0770C3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RVP PV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82D6BC6-BA4B-439A-830E-8C258B3AB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788"/>
            <a:ext cx="3832950" cy="460706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rozváděny v RVP PV</a:t>
            </a:r>
          </a:p>
          <a:p>
            <a:r>
              <a:rPr lang="cs-CZ" sz="2400" dirty="0"/>
              <a:t>spíše ve smyslu vzdělávacích cílů, resp. cílových kategorií </a:t>
            </a:r>
          </a:p>
          <a:p>
            <a:r>
              <a:rPr lang="cs-CZ" sz="2400" dirty="0"/>
              <a:t>rozvíjí obecné kategorie uvedené v zákoně do konkrétních podob</a:t>
            </a:r>
          </a:p>
          <a:p>
            <a:r>
              <a:rPr lang="cs-CZ" sz="2400" dirty="0"/>
              <a:t>školský zákon obecně vymezuje, neurčitě (vágně) 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E0217EFF-2560-4761-AD32-9AA8E4F50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2641" y="1360727"/>
            <a:ext cx="7075359" cy="51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4041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78E0669-1093-4D7E-80A3-8532C57D97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2544B5-88D0-4A94-BFE6-19FFFD4B3DE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7F8D2C-B64E-4113-8015-B52AB97EF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E240DA4-DC09-4269-80B1-518A9C9C0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89648"/>
          </a:xfrm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i="1" dirty="0"/>
              <a:t>zdravý citový rozvoj </a:t>
            </a:r>
            <a:r>
              <a:rPr lang="cs-CZ" sz="2400" dirty="0"/>
              <a:t>– stanovuje zákon</a:t>
            </a:r>
          </a:p>
          <a:p>
            <a:r>
              <a:rPr lang="cs-CZ" sz="2400" i="1" dirty="0"/>
              <a:t>posilování přirozených poznávacích citů (zvídavosti, zájmu, radosti z objevování apod.) </a:t>
            </a:r>
            <a:r>
              <a:rPr lang="cs-CZ" sz="2400" dirty="0"/>
              <a:t>– stanovuje RVP PV</a:t>
            </a:r>
          </a:p>
          <a:p>
            <a:endParaRPr lang="cs-CZ" sz="2400" dirty="0"/>
          </a:p>
          <a:p>
            <a:r>
              <a:rPr lang="cs-CZ" sz="2400" i="1" dirty="0"/>
              <a:t>základní pravidla chování, mezilidské vztahy </a:t>
            </a:r>
            <a:r>
              <a:rPr lang="cs-CZ" sz="2400" dirty="0"/>
              <a:t>– stanoví zákon</a:t>
            </a:r>
          </a:p>
          <a:p>
            <a:r>
              <a:rPr lang="cs-CZ" sz="2400" i="1" dirty="0"/>
              <a:t>seznamování s pravidly chování ve vztahu k druhému,</a:t>
            </a:r>
            <a:r>
              <a:rPr lang="cs-CZ" sz="1600" i="1" dirty="0"/>
              <a:t> </a:t>
            </a:r>
            <a:r>
              <a:rPr lang="cs-CZ" sz="2400" i="1" dirty="0"/>
              <a:t>osvojení si elementárních poznatků, schopností a dovedností důležitých pro navazování a rozvíjení vztahů dítěte k druhým lidem atd. </a:t>
            </a:r>
            <a:r>
              <a:rPr lang="cs-CZ" sz="2400" dirty="0"/>
              <a:t>– stanovuje RVP PV</a:t>
            </a:r>
          </a:p>
        </p:txBody>
      </p:sp>
    </p:spTree>
    <p:extLst>
      <p:ext uri="{BB962C8B-B14F-4D97-AF65-F5344CB8AC3E}">
        <p14:creationId xmlns:p14="http://schemas.microsoft.com/office/powerpoint/2010/main" val="5412554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029F33-45D3-454E-B4B2-64C085D114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BABE90-28E3-44FC-BCE7-FE6D8881FD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7BC0285-D9F6-4C52-A758-0723A4FB4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předškolního vzdělávání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F46BA98-1EF4-4EDC-A4E8-E3E1334B0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3449"/>
            <a:ext cx="10753200" cy="4966875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od 2 do 6 let</a:t>
            </a:r>
          </a:p>
          <a:p>
            <a:pPr lvl="1"/>
            <a:r>
              <a:rPr lang="cs-CZ" dirty="0"/>
              <a:t>do 3 let není </a:t>
            </a:r>
            <a:r>
              <a:rPr lang="cs-CZ" dirty="0">
                <a:solidFill>
                  <a:schemeClr val="tx2"/>
                </a:solidFill>
              </a:rPr>
              <a:t>PRÁVNÍ</a:t>
            </a:r>
            <a:r>
              <a:rPr lang="cs-CZ" dirty="0"/>
              <a:t> nárok </a:t>
            </a:r>
          </a:p>
          <a:p>
            <a:pPr lvl="1"/>
            <a:r>
              <a:rPr lang="cs-CZ" dirty="0"/>
              <a:t>vs. zákon č. 247/2014 Sb., o poskytování služby péče o dítě v </a:t>
            </a:r>
            <a:r>
              <a:rPr lang="cs-CZ" dirty="0">
                <a:solidFill>
                  <a:srgbClr val="0000DC"/>
                </a:solidFill>
              </a:rPr>
              <a:t>dětské skupině </a:t>
            </a:r>
            <a:r>
              <a:rPr lang="cs-CZ" dirty="0"/>
              <a:t>– tj. nevýdělečná činnost spočívající v pravidelné péči o dítě od 6 měsíců věku do zahájení povinné školní docházky</a:t>
            </a:r>
          </a:p>
          <a:p>
            <a:r>
              <a:rPr lang="cs-CZ" dirty="0">
                <a:solidFill>
                  <a:schemeClr val="tx2"/>
                </a:solidFill>
              </a:rPr>
              <a:t>zápis a přijetí do MŠ</a:t>
            </a:r>
          </a:p>
          <a:p>
            <a:pPr lvl="1"/>
            <a:r>
              <a:rPr lang="cs-CZ" dirty="0"/>
              <a:t>viz dále</a:t>
            </a:r>
          </a:p>
          <a:p>
            <a:r>
              <a:rPr lang="cs-CZ" dirty="0">
                <a:solidFill>
                  <a:schemeClr val="tx2"/>
                </a:solidFill>
              </a:rPr>
              <a:t>lesní MŠ</a:t>
            </a:r>
          </a:p>
          <a:p>
            <a:pPr lvl="1"/>
            <a:r>
              <a:rPr lang="cs-CZ" dirty="0"/>
              <a:t>MŠ, ve které vzdělávání probíhá především ve venkovních prostorách mimo zázemí lesní mateřské školy, které slouží pouze k příležitostnému pobytu</a:t>
            </a:r>
          </a:p>
          <a:p>
            <a:r>
              <a:rPr lang="cs-CZ" dirty="0">
                <a:solidFill>
                  <a:schemeClr val="tx2"/>
                </a:solidFill>
              </a:rPr>
              <a:t>počty dětí</a:t>
            </a:r>
          </a:p>
          <a:p>
            <a:pPr lvl="1"/>
            <a:r>
              <a:rPr lang="cs-CZ" dirty="0"/>
              <a:t>nejsou stanoveny v zákoně, ale řeší přijetí do MŠ z jiné MŠ během července a srpna (lze nad rámec nejvyššího povoleného počtu dětí) – počty maximální jsou ve vyhlášce o předškolním vzdělávání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10BE73E-421A-4A3C-9ACD-12CEDB2CA507}"/>
              </a:ext>
            </a:extLst>
          </p:cNvPr>
          <p:cNvSpPr/>
          <p:nvPr/>
        </p:nvSpPr>
        <p:spPr bwMode="auto">
          <a:xfrm>
            <a:off x="9258300" y="1171576"/>
            <a:ext cx="23907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72926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2DD40F1-BEC5-4CE4-B2CF-AE0C711C4D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44074A7-E846-4E36-8905-7531D705EC4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72A814B-A258-47C1-8663-28D9267EC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předškolní vzdělávání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D2FB627-3A6F-4495-9BBD-8CB52D558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381125"/>
            <a:ext cx="10753200" cy="3838575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KDY?</a:t>
            </a:r>
          </a:p>
          <a:p>
            <a:pPr lvl="1"/>
            <a:r>
              <a:rPr lang="cs-CZ" dirty="0"/>
              <a:t>od počátku školního roku, který následuje po dni, kdy dítě dosáhne 5 let</a:t>
            </a:r>
          </a:p>
          <a:p>
            <a:pPr lvl="1"/>
            <a:r>
              <a:rPr lang="cs-CZ" dirty="0"/>
              <a:t>povinnost zákonného zástupce přihlásit dítě k předškolnímu vzdělávání</a:t>
            </a:r>
          </a:p>
          <a:p>
            <a:pPr lvl="1"/>
            <a:r>
              <a:rPr lang="cs-CZ" dirty="0"/>
              <a:t>zavedeno od </a:t>
            </a:r>
            <a:r>
              <a:rPr lang="cs-CZ" dirty="0" err="1"/>
              <a:t>šk</a:t>
            </a:r>
            <a:r>
              <a:rPr lang="cs-CZ" dirty="0"/>
              <a:t>. roku 2017/2018</a:t>
            </a:r>
          </a:p>
          <a:p>
            <a:r>
              <a:rPr lang="cs-CZ" dirty="0">
                <a:solidFill>
                  <a:schemeClr val="tx2"/>
                </a:solidFill>
              </a:rPr>
              <a:t>KDO?</a:t>
            </a:r>
          </a:p>
          <a:p>
            <a:pPr lvl="1"/>
            <a:r>
              <a:rPr lang="cs-CZ" dirty="0"/>
              <a:t>ten, kdo pobývá na území ČR více jak 90 dnů – občané ČR a občané EU, cizinci (tj. třetí státy mimo EU) s oprávněným trvalým či přechodným pobytem a účastníci řízení o udělení mezinárodní ochrany (podle § 80 odst. 4 zákona o azylu)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KDO NE?</a:t>
            </a:r>
          </a:p>
          <a:p>
            <a:pPr lvl="1"/>
            <a:r>
              <a:rPr lang="cs-CZ" dirty="0"/>
              <a:t>děti s hlubokým mentálním postižením</a:t>
            </a:r>
          </a:p>
          <a:p>
            <a:pPr lvl="1"/>
            <a:r>
              <a:rPr lang="cs-CZ" dirty="0"/>
              <a:t>děti s individuálním vzděláváním</a:t>
            </a:r>
            <a:endParaRPr lang="cs-CZ" dirty="0">
              <a:solidFill>
                <a:schemeClr val="tx2"/>
              </a:solidFill>
            </a:endParaRPr>
          </a:p>
          <a:p>
            <a:endParaRPr lang="cs-CZ" dirty="0">
              <a:solidFill>
                <a:schemeClr val="tx2"/>
              </a:solidFill>
            </a:endParaRP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DA68D0AF-1D88-48B0-BD19-0876703ABCAB}"/>
              </a:ext>
            </a:extLst>
          </p:cNvPr>
          <p:cNvSpPr txBox="1">
            <a:spLocks/>
          </p:cNvSpPr>
          <p:nvPr/>
        </p:nvSpPr>
        <p:spPr>
          <a:xfrm>
            <a:off x="719400" y="5328302"/>
            <a:ext cx="10753200" cy="8996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i="1" kern="0" dirty="0"/>
              <a:t>Úkol: Od kdy je vzdělání povinné pro dítě narozené 12. března 2017, 30. srpna 2017 či 19. října 2017?</a:t>
            </a:r>
            <a:endParaRPr lang="cs-CZ" sz="2400" i="1" kern="0" dirty="0">
              <a:solidFill>
                <a:schemeClr val="tx2"/>
              </a:solidFill>
            </a:endParaRPr>
          </a:p>
          <a:p>
            <a:endParaRPr lang="cs-CZ" kern="0" dirty="0">
              <a:solidFill>
                <a:schemeClr val="tx2"/>
              </a:solidFill>
            </a:endParaRPr>
          </a:p>
          <a:p>
            <a:pPr marL="72000" indent="0">
              <a:buFont typeface="Arial" panose="020B0604020202020204" pitchFamily="34" charset="0"/>
              <a:buNone/>
            </a:pPr>
            <a:endParaRPr lang="cs-CZ" kern="0" dirty="0"/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C19D8A39-317A-4A35-84CC-5F0A9D01F1FF}"/>
              </a:ext>
            </a:extLst>
          </p:cNvPr>
          <p:cNvSpPr/>
          <p:nvPr/>
        </p:nvSpPr>
        <p:spPr bwMode="auto">
          <a:xfrm>
            <a:off x="9258300" y="1171576"/>
            <a:ext cx="23907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34a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39813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D1EB0D9-9FE5-414D-AE05-0C10393373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8EB759-CF03-487C-BD2E-4D109A56B2C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5D4E9B3-5368-46DF-8BF0-5805E1B2A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Povinné předškolní vzdělávání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7730F5D-2E2C-41F8-B797-86F035FCF3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87202"/>
            <a:ext cx="10753200" cy="4750798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KDE?</a:t>
            </a:r>
          </a:p>
          <a:p>
            <a:pPr lvl="1"/>
            <a:r>
              <a:rPr lang="cs-CZ" b="1" dirty="0">
                <a:solidFill>
                  <a:schemeClr val="tx2"/>
                </a:solidFill>
              </a:rPr>
              <a:t>SPÁDOVÁ MATEŘSKÁ ŠKOLA </a:t>
            </a:r>
            <a:r>
              <a:rPr lang="cs-CZ" dirty="0"/>
              <a:t>=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mateřské škole zřízené obcí nebo svazkem obcí se sídlem ve školském obvodu, v němž má dítě místo trvalého pobytu, v případě cizince místo pobytu </a:t>
            </a:r>
            <a:endParaRPr lang="cs-CZ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pokud přijato do jiné než spádové školy – ředitel oznámí bez zbytečného odkladu řediteli spádové MŠ (§ 34a odst. 2 školského zákona)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výjimky: individuální vzdělávání dítěte, vzdělávání v přípravné třídě ZŠ (či speciální ZŠ), vzdělání v zahraniční MŠ na území ČR povoleny ministerstvem – povinnost zákonného zástupce oznámit nejpozději 3 měsíce před počátkem školního roku </a:t>
            </a:r>
            <a:endParaRPr lang="cs-CZ" dirty="0"/>
          </a:p>
          <a:p>
            <a:r>
              <a:rPr lang="cs-CZ" dirty="0">
                <a:solidFill>
                  <a:schemeClr val="tx2"/>
                </a:solidFill>
              </a:rPr>
              <a:t>JAK?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forma pravidelné denní docházky v pracovních dnech – dle prováděcího předpisu, kterým je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vyhláška MŠMT o předškolním vzdělávání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(§ 1c této vyhlášky)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rozsah 4 hodiny denně – začátek mezi 7h a 9h stanovuje ředitel školy a povinně uvádí ve školním řádu (§ 1c této vyhlášky)</a:t>
            </a: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E8B06878-DBFC-4FE5-9D53-362833151ADC}"/>
              </a:ext>
            </a:extLst>
          </p:cNvPr>
          <p:cNvSpPr/>
          <p:nvPr/>
        </p:nvSpPr>
        <p:spPr bwMode="auto">
          <a:xfrm>
            <a:off x="9182100" y="868184"/>
            <a:ext cx="23907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34a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98254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06B2FA8-905B-4D0B-AE68-0290D016CC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D7F8F0-9888-4676-9A77-4938FDAED9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D8478D9-38C2-47B2-B918-183757942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Individuální vzdělávání dítěte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2557D7D-B234-4F1C-8AA2-BABB1EA81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63401"/>
            <a:ext cx="10753200" cy="4604023"/>
          </a:xfrm>
          <a:solidFill>
            <a:schemeClr val="bg2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/>
              <a:t>= </a:t>
            </a:r>
            <a:r>
              <a:rPr lang="cs-CZ" sz="2400" dirty="0">
                <a:solidFill>
                  <a:schemeClr val="tx2"/>
                </a:solidFill>
              </a:rPr>
              <a:t>bez pravidelné denní docházky dítěte do MŠ</a:t>
            </a:r>
          </a:p>
          <a:p>
            <a:r>
              <a:rPr lang="cs-CZ" sz="2400" dirty="0"/>
              <a:t>oznámení zákonného zástupce, v zásadě 3 měsíce před zahájením školního roku (v průběhu roku od doručení žádosti řediteli), musí to být odůvodněný případ</a:t>
            </a:r>
          </a:p>
          <a:p>
            <a:r>
              <a:rPr lang="cs-CZ" sz="2400" dirty="0"/>
              <a:t>ředitel MŠ – stanoví oblasti z RVP ke vzdělání – oblasti ověří očekávané výstupy </a:t>
            </a:r>
          </a:p>
          <a:p>
            <a:r>
              <a:rPr lang="cs-CZ" sz="2400" dirty="0"/>
              <a:t>pokud zákonný zástupce nezajistí ono ověření ani v náhradním termínu – ředitel ukončuje individuální vzdělávání </a:t>
            </a:r>
          </a:p>
          <a:p>
            <a:r>
              <a:rPr lang="cs-CZ" sz="2400" dirty="0"/>
              <a:t>lze se odvolat, ale odvolání nemá odkladný účinek – tj. individuální vzdělání je ukončeno a dítě musí plnit docházku do MŠ, dokud není rozhodnuto jinak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4EDA45A4-3CA8-4CD9-80AE-FD6BDFEC563C}"/>
              </a:ext>
            </a:extLst>
          </p:cNvPr>
          <p:cNvSpPr/>
          <p:nvPr/>
        </p:nvSpPr>
        <p:spPr bwMode="auto">
          <a:xfrm>
            <a:off x="9258300" y="1171576"/>
            <a:ext cx="23907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34b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952913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50CAD42-390F-48AA-84E2-5A0E8A114F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11916A-5A2F-43FA-B921-6C089772B9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583523-83F3-4C14-8C58-F803EB49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Omlouvání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9DB2C65-0BD8-4A9D-8298-27003A8ED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542413"/>
            <a:ext cx="10753200" cy="4153538"/>
          </a:xfrm>
          <a:solidFill>
            <a:schemeClr val="bg2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stanovuje </a:t>
            </a:r>
            <a:r>
              <a:rPr lang="cs-CZ" sz="2400" dirty="0">
                <a:solidFill>
                  <a:schemeClr val="tx2"/>
                </a:solidFill>
              </a:rPr>
              <a:t>školní řád – </a:t>
            </a:r>
            <a:r>
              <a:rPr lang="cs-CZ" sz="2400" dirty="0"/>
              <a:t>například: </a:t>
            </a:r>
          </a:p>
          <a:p>
            <a:pPr lvl="1"/>
            <a:r>
              <a:rPr lang="cs-CZ" sz="1800" dirty="0"/>
              <a:t>podmínky pro uvolňování dětí a pro omlouvání dětí </a:t>
            </a:r>
          </a:p>
          <a:p>
            <a:pPr lvl="1"/>
            <a:r>
              <a:rPr lang="cs-CZ" sz="1800" dirty="0"/>
              <a:t>řešení neomluvené absence</a:t>
            </a:r>
          </a:p>
          <a:p>
            <a:pPr lvl="1"/>
            <a:r>
              <a:rPr lang="cs-CZ" sz="1800" dirty="0"/>
              <a:t>způsob omlouvání (komunikační prostředky – papírový formulář, SMS, email atd.) </a:t>
            </a:r>
            <a:endParaRPr lang="cs-CZ" sz="1600" dirty="0">
              <a:solidFill>
                <a:schemeClr val="tx2"/>
              </a:solidFill>
            </a:endParaRPr>
          </a:p>
          <a:p>
            <a:r>
              <a:rPr lang="cs-CZ" sz="2400" dirty="0"/>
              <a:t>ředitel – může požadovat doložení důvodů nepřítomnosti – zákonný zástupce musí doložit do 3 dnů ode dne výzvy</a:t>
            </a:r>
          </a:p>
          <a:p>
            <a:pPr lvl="1"/>
            <a:r>
              <a:rPr lang="cs-CZ" sz="1800" dirty="0"/>
              <a:t>den doručení výzvy je den 0, připadne-li 3. den na sobotu, neděli, svátek – počítá se nejbližší pracovní den /to jsou obecná pravidla pro počítání lhůt ve správním právu, školský zákon mlčí/</a:t>
            </a:r>
          </a:p>
          <a:p>
            <a:r>
              <a:rPr lang="cs-CZ" sz="2400" dirty="0"/>
              <a:t>ale praxe:</a:t>
            </a:r>
          </a:p>
          <a:p>
            <a:pPr lvl="1"/>
            <a:r>
              <a:rPr lang="cs-CZ" sz="1800" dirty="0"/>
              <a:t>jako důvod stačí vyjádření zákonných zástupců (není nutné např. omluvenka od lékaře atd.)</a:t>
            </a:r>
          </a:p>
          <a:p>
            <a:pPr lvl="1"/>
            <a:r>
              <a:rPr lang="cs-CZ" sz="1800" dirty="0"/>
              <a:t>ředitel MŠ musí omluvu přijmout</a:t>
            </a:r>
          </a:p>
          <a:p>
            <a:pPr lvl="1"/>
            <a:r>
              <a:rPr lang="cs-CZ" sz="1800" dirty="0"/>
              <a:t>nejsou ani stanoveny sankce v zákoně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16B3953-9E2F-4A79-A65D-5F24445174B7}"/>
              </a:ext>
            </a:extLst>
          </p:cNvPr>
          <p:cNvSpPr/>
          <p:nvPr/>
        </p:nvSpPr>
        <p:spPr bwMode="auto">
          <a:xfrm>
            <a:off x="8487600" y="534582"/>
            <a:ext cx="276142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34a/4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97866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9C52891-8141-4CAF-932F-DE1F210B067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3808E4D-A339-48BE-84E4-8D0F1E63DCC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ABB43AE-50ED-4AD9-84A4-E6E0296B7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provozu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B1CEDC5-479D-4AB5-B21A-F201ECBC01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6426" y="1900652"/>
            <a:ext cx="10753200" cy="2214148"/>
          </a:xfrm>
          <a:ln>
            <a:noFill/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celodenní provoz: </a:t>
            </a:r>
            <a:r>
              <a:rPr lang="cs-CZ" dirty="0"/>
              <a:t>6,5 až 12 hodin denně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polodenní provoz: </a:t>
            </a:r>
            <a:r>
              <a:rPr lang="cs-CZ" dirty="0"/>
              <a:t>max. 6,5 hodin denně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internátní provoz</a:t>
            </a:r>
            <a:r>
              <a:rPr lang="cs-CZ" dirty="0"/>
              <a:t>: min. 100 hodin nepřetržitého provozu týdně (celodenní vzdělávání a noční péče v pracovních dnech)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lesní MŠ</a:t>
            </a:r>
            <a:r>
              <a:rPr lang="cs-CZ" dirty="0"/>
              <a:t>: typ MŠ, celodenní provoz 6,5 až 9 hodin týdně</a:t>
            </a:r>
          </a:p>
          <a:p>
            <a:pPr lvl="1"/>
            <a:r>
              <a:rPr lang="cs-CZ" dirty="0"/>
              <a:t>v celodenní je možné zřídit i polodenní či internátní, v lesní MŠ nelze internátní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977BF909-922A-471B-A3AC-0190FDBCB2CE}"/>
              </a:ext>
            </a:extLst>
          </p:cNvPr>
          <p:cNvSpPr/>
          <p:nvPr/>
        </p:nvSpPr>
        <p:spPr bwMode="auto">
          <a:xfrm>
            <a:off x="6296025" y="581251"/>
            <a:ext cx="5648326" cy="1409699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1 vyhlášky o předškolním 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vzdělávání (dále jako PV)</a:t>
            </a:r>
          </a:p>
        </p:txBody>
      </p:sp>
    </p:spTree>
    <p:extLst>
      <p:ext uri="{BB962C8B-B14F-4D97-AF65-F5344CB8AC3E}">
        <p14:creationId xmlns:p14="http://schemas.microsoft.com/office/powerpoint/2010/main" val="1602075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F780A20-FDBB-4777-A4BA-071EA54B3E1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EAF4F9C-A294-4153-9AFA-5569A19FD5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295B8B-F316-40B4-B561-225C73229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Organizace MŠ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479388-BE11-4D35-B9FA-3648574ED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42412"/>
            <a:ext cx="10753200" cy="4058288"/>
          </a:xfrm>
        </p:spPr>
        <p:txBody>
          <a:bodyPr/>
          <a:lstStyle/>
          <a:p>
            <a:pPr lvl="1"/>
            <a:r>
              <a:rPr lang="cs-CZ" dirty="0"/>
              <a:t>začíná 1. září a končí 31. srpna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přerušení nebo omezení provozu v červenci či srpnu nebo obou měsících </a:t>
            </a:r>
            <a:r>
              <a:rPr lang="cs-CZ" dirty="0"/>
              <a:t>– rozsah se projednává se zřizovatelem (tj. obec či svazek obcí, kraj), lze vzdělání v jiné MŠ po tuto dobu – </a:t>
            </a:r>
            <a:r>
              <a:rPr lang="cs-CZ" u="sng" dirty="0"/>
              <a:t>ale MŠ nemá povinnost tento pobyt v jiné MŠ zajistit</a:t>
            </a:r>
            <a:r>
              <a:rPr lang="cs-CZ" dirty="0"/>
              <a:t>, nezjišťuje se zájem zákonných zástupců ani se nevyžaduje souhlas (nic tomu ale nebrání, MŠ tak může činit); oznámení 2 měsíce předem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přerušení nebo omezení provozu mimo tuto dobu </a:t>
            </a:r>
            <a:r>
              <a:rPr lang="cs-CZ" dirty="0"/>
              <a:t>– závažné důvody (organizační, technické) znemožňující řádné poskytování vzdělávání; ředitel rozhodnutí zveřejňuje ihned po rozhodnutí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školský zákon </a:t>
            </a:r>
            <a:r>
              <a:rPr lang="cs-CZ" dirty="0"/>
              <a:t>stanovuje, že: neplatí pro MŠ členění na období školního vyučování a školních prázdnin, nevztahuje se na MŠ dělení </a:t>
            </a:r>
            <a:r>
              <a:rPr lang="cs-CZ" dirty="0" err="1"/>
              <a:t>šk</a:t>
            </a:r>
            <a:r>
              <a:rPr lang="cs-CZ" dirty="0"/>
              <a:t>. vyučování na pololetí, ředitel MŠ nemůže udělit „ředitelské volno“ (rozdíl od ZŠ – 5 dní) </a:t>
            </a:r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A4C53901-3AEE-4751-891E-516FB421A113}"/>
              </a:ext>
            </a:extLst>
          </p:cNvPr>
          <p:cNvSpPr/>
          <p:nvPr/>
        </p:nvSpPr>
        <p:spPr bwMode="auto">
          <a:xfrm>
            <a:off x="6096000" y="534582"/>
            <a:ext cx="5181600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1a a 3 vyhlášky o PV</a:t>
            </a:r>
          </a:p>
        </p:txBody>
      </p:sp>
    </p:spTree>
    <p:extLst>
      <p:ext uri="{BB962C8B-B14F-4D97-AF65-F5344CB8AC3E}">
        <p14:creationId xmlns:p14="http://schemas.microsoft.com/office/powerpoint/2010/main" val="67940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5DFC32-7926-491E-9409-EE8DA9B9BAE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6D5A68-3624-40A2-A952-3351C37F57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C9C688F-3027-4F72-890D-5BAB9D20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Pojem právní řád ČR</a:t>
            </a:r>
            <a:endParaRPr lang="en-US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B5CF3B0-7720-46EC-9798-CBB5A56F9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00125"/>
            <a:ext cx="10753200" cy="5179875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právní řád obecně</a:t>
            </a:r>
          </a:p>
          <a:p>
            <a:pPr lvl="1"/>
            <a:r>
              <a:rPr lang="cs-CZ" dirty="0"/>
              <a:t>soubor (systém) pramenů práva, které obsahují právní normy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právní řád ČR</a:t>
            </a:r>
          </a:p>
          <a:p>
            <a:pPr lvl="1"/>
            <a:r>
              <a:rPr lang="cs-CZ" dirty="0"/>
              <a:t>soubor pramenů práva platných na území ČR (právní normy, které mají působnost na území ČR)</a:t>
            </a:r>
          </a:p>
          <a:p>
            <a:r>
              <a:rPr lang="cs-CZ" sz="2400" dirty="0">
                <a:solidFill>
                  <a:schemeClr val="tx2"/>
                </a:solidFill>
              </a:rPr>
              <a:t>právní síla</a:t>
            </a:r>
          </a:p>
          <a:p>
            <a:pPr lvl="1"/>
            <a:r>
              <a:rPr lang="cs-CZ" dirty="0"/>
              <a:t>určuje vztahy mezi prameny práva</a:t>
            </a:r>
          </a:p>
          <a:p>
            <a:pPr lvl="1"/>
            <a:r>
              <a:rPr lang="cs-CZ" dirty="0"/>
              <a:t>základ hierarchie mezi prameny práva</a:t>
            </a:r>
          </a:p>
          <a:p>
            <a:pPr lvl="1"/>
            <a:r>
              <a:rPr lang="cs-CZ" dirty="0"/>
              <a:t>podle orgánu, který právní předpis vydal</a:t>
            </a:r>
          </a:p>
          <a:p>
            <a:pPr lvl="1"/>
            <a:r>
              <a:rPr lang="cs-CZ" dirty="0"/>
              <a:t>akty s nižší právní sílou nemohou být v rozporu s akty s vyšší právní sílou</a:t>
            </a:r>
          </a:p>
          <a:p>
            <a:r>
              <a:rPr lang="cs-CZ" sz="2400" dirty="0">
                <a:solidFill>
                  <a:schemeClr val="tx2"/>
                </a:solidFill>
              </a:rPr>
              <a:t>normativní právní předpis – normativnost </a:t>
            </a:r>
          </a:p>
          <a:p>
            <a:pPr lvl="1"/>
            <a:r>
              <a:rPr lang="cs-CZ" dirty="0"/>
              <a:t>též regulativnost</a:t>
            </a:r>
          </a:p>
          <a:p>
            <a:pPr lvl="1"/>
            <a:r>
              <a:rPr lang="cs-CZ" dirty="0"/>
              <a:t>reguluje určité chování, stanovuje meze takovému chování</a:t>
            </a:r>
          </a:p>
          <a:p>
            <a:pPr lvl="1"/>
            <a:r>
              <a:rPr lang="cs-CZ" dirty="0"/>
              <a:t>reguluje chování těch osob, kterým je norma určena (tzv. adresátům) – normy přikazující, zakazující a povolující</a:t>
            </a:r>
          </a:p>
          <a:p>
            <a:pPr lvl="1"/>
            <a:endParaRPr lang="cs-CZ" dirty="0"/>
          </a:p>
          <a:p>
            <a:pPr marL="72000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400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750DB0E-1873-40AB-A36A-C0BC4B5498E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A1AE38D-4D84-4B6A-B8CC-9F753BE2EFF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B8F5111-922C-44AE-BC0A-12C9A8489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Počty přijatých dětí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CC6F155-7210-43FB-9E8D-7938C6540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099198"/>
          </a:xfrm>
          <a:ln>
            <a:noFill/>
          </a:ln>
        </p:spPr>
        <p:txBody>
          <a:bodyPr/>
          <a:lstStyle/>
          <a:p>
            <a:pPr lvl="1"/>
            <a:r>
              <a:rPr lang="cs-CZ" dirty="0"/>
              <a:t>v jedné třídě </a:t>
            </a:r>
            <a:r>
              <a:rPr lang="cs-CZ" dirty="0">
                <a:solidFill>
                  <a:schemeClr val="tx2"/>
                </a:solidFill>
              </a:rPr>
              <a:t>lze mít děti různého věku </a:t>
            </a:r>
            <a:r>
              <a:rPr lang="cs-CZ" dirty="0"/>
              <a:t>(§ 1a odst. 2 vyhlášky o PV)</a:t>
            </a:r>
          </a:p>
          <a:p>
            <a:pPr lvl="1"/>
            <a:r>
              <a:rPr lang="cs-CZ" dirty="0"/>
              <a:t>ředitel MŠ totiž rozhoduje o všech záležitostech týkajících se poskytování vzdělávání a školských služeb, pokud zákon nestanoví jinak (§ 164 odst. 1 školského zákona)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počty</a:t>
            </a:r>
            <a:r>
              <a:rPr lang="cs-CZ" dirty="0"/>
              <a:t> § 2 vyhlášky o PV</a:t>
            </a:r>
          </a:p>
          <a:p>
            <a:pPr lvl="2"/>
            <a:r>
              <a:rPr lang="cs-CZ" sz="2000" dirty="0"/>
              <a:t>pokud má MŠ 1 třídu – nejméně 15 dětí</a:t>
            </a:r>
          </a:p>
          <a:p>
            <a:pPr lvl="2"/>
            <a:r>
              <a:rPr lang="cs-CZ" sz="2000" dirty="0"/>
              <a:t>pokud má MŠ 2 třídy – nejméně 12,5 dětí na třídu v průměru</a:t>
            </a:r>
          </a:p>
          <a:p>
            <a:pPr lvl="2"/>
            <a:r>
              <a:rPr lang="cs-CZ" sz="2000" dirty="0"/>
              <a:t>pokud má MŠ 3 třídy – nejméně 16,33 dětí na třídu v průměru</a:t>
            </a:r>
          </a:p>
          <a:p>
            <a:pPr lvl="2"/>
            <a:r>
              <a:rPr lang="cs-CZ" sz="2000" dirty="0"/>
              <a:t>pokud má MŠ 4 třídy – nejméně 18 dětí na třídu v průměru</a:t>
            </a:r>
          </a:p>
          <a:p>
            <a:pPr lvl="2"/>
            <a:r>
              <a:rPr lang="cs-CZ" sz="2000" dirty="0"/>
              <a:t>lesní MŠ – nejméně 15 dní </a:t>
            </a:r>
          </a:p>
          <a:p>
            <a:pPr lvl="1"/>
            <a:r>
              <a:rPr lang="cs-CZ" dirty="0"/>
              <a:t>jiná pravidla, pokud je v obci jen jedna MŠ</a:t>
            </a:r>
          </a:p>
          <a:p>
            <a:pPr lvl="2"/>
            <a:r>
              <a:rPr lang="cs-CZ" sz="2000" dirty="0"/>
              <a:t>nejméně 13 dětí pro 1 třídu, 12,5 dětí v průměru pro 2 třídy, 16 dětí pro 3 a více tříd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maximum je 24 dětí ve třídě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pravidla pro snižování počtu </a:t>
            </a:r>
            <a:r>
              <a:rPr lang="cs-CZ" dirty="0"/>
              <a:t>(děti s podpůrnými opatřeními, děti do 3 let)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4C6ED18F-1BB4-43C0-BC65-9DE2434C8373}"/>
              </a:ext>
            </a:extLst>
          </p:cNvPr>
          <p:cNvSpPr/>
          <p:nvPr/>
        </p:nvSpPr>
        <p:spPr bwMode="auto">
          <a:xfrm>
            <a:off x="7553326" y="609377"/>
            <a:ext cx="4143374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2 vyhlášky o PV</a:t>
            </a:r>
          </a:p>
        </p:txBody>
      </p:sp>
    </p:spTree>
    <p:extLst>
      <p:ext uri="{BB962C8B-B14F-4D97-AF65-F5344CB8AC3E}">
        <p14:creationId xmlns:p14="http://schemas.microsoft.com/office/powerpoint/2010/main" val="76100159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C7A3417-A9B1-4B84-9625-4BE3D058A1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C7F92E-9A2C-497D-8BD0-0F88D77EBD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0904C71-89F5-4B92-ACBD-3CE21340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Vyhláška o předškolním vzdělávání – dále: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0FE040-0250-49BA-9661-D2C8D0DE2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34538"/>
            <a:ext cx="10753200" cy="3904237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samostatná pravidla </a:t>
            </a:r>
          </a:p>
          <a:p>
            <a:pPr lvl="2"/>
            <a:r>
              <a:rPr lang="cs-CZ" sz="2000" dirty="0"/>
              <a:t>MŠ při zdravotnickém zařízení</a:t>
            </a:r>
          </a:p>
          <a:p>
            <a:pPr lvl="2"/>
            <a:r>
              <a:rPr lang="cs-CZ" sz="2000" dirty="0"/>
              <a:t>organizace vzdělávání ve skupinách pro jazykovou přípravu – alespoň 4 cizinci s povinným vzděláním – MŠ zajišťuje jazykovou přípravu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maximální počet hodin přímé pedagogické činnosti pro mateřské školy financovaný ze státního rozpočtu („</a:t>
            </a:r>
            <a:r>
              <a:rPr lang="cs-CZ" dirty="0" err="1">
                <a:solidFill>
                  <a:schemeClr val="tx2"/>
                </a:solidFill>
              </a:rPr>
              <a:t>PHmax</a:t>
            </a:r>
            <a:r>
              <a:rPr lang="cs-CZ" dirty="0">
                <a:solidFill>
                  <a:schemeClr val="tx2"/>
                </a:solidFill>
              </a:rPr>
              <a:t>“)</a:t>
            </a:r>
          </a:p>
          <a:p>
            <a:pPr lvl="2"/>
            <a:r>
              <a:rPr lang="cs-CZ" sz="2000" dirty="0"/>
              <a:t>složitá pravidla, ale vyhláška obsahuje přílohu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stravování dětí</a:t>
            </a:r>
          </a:p>
          <a:p>
            <a:pPr lvl="2"/>
            <a:r>
              <a:rPr lang="cs-CZ" sz="2000" dirty="0"/>
              <a:t>způsob a rozsah stanovuje ředitel školy po dohodě se zákonným zástupcem</a:t>
            </a:r>
          </a:p>
          <a:p>
            <a:pPr lvl="2"/>
            <a:r>
              <a:rPr lang="cs-CZ" sz="2000" dirty="0"/>
              <a:t>organizace, rozsah a úplata – </a:t>
            </a:r>
            <a:r>
              <a:rPr lang="cs-CZ" sz="2000" dirty="0">
                <a:solidFill>
                  <a:schemeClr val="tx2"/>
                </a:solidFill>
              </a:rPr>
              <a:t>vyhláška o školním stravování </a:t>
            </a:r>
            <a:r>
              <a:rPr lang="cs-CZ" sz="2000" dirty="0"/>
              <a:t>– téma jiného semináře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péče o zdraví a bezpečnost dětí</a:t>
            </a:r>
          </a:p>
          <a:p>
            <a:pPr lvl="2"/>
            <a:r>
              <a:rPr lang="cs-CZ" sz="2000" dirty="0"/>
              <a:t>téma poslední konzultace</a:t>
            </a:r>
          </a:p>
          <a:p>
            <a:pPr marL="7200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999955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4E01B52-C451-4C04-9990-75774775D00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36D95EC-CA37-4924-85D2-DE019A7F63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5B00416-DD7A-404D-975D-51A964AE9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Úplata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FFC54DA7-29A5-4456-A605-D40BF06FA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89548"/>
          </a:xfrm>
        </p:spPr>
        <p:txBody>
          <a:bodyPr/>
          <a:lstStyle/>
          <a:p>
            <a:pPr lvl="1"/>
            <a:r>
              <a:rPr lang="cs-CZ" dirty="0">
                <a:solidFill>
                  <a:schemeClr val="tx2"/>
                </a:solidFill>
              </a:rPr>
              <a:t>stanovuje ředitel školy </a:t>
            </a:r>
            <a:r>
              <a:rPr lang="cs-CZ" dirty="0"/>
              <a:t>na rok jako měsíční výši a zveřejňuje nejpozději 30.6. </a:t>
            </a:r>
          </a:p>
          <a:p>
            <a:pPr lvl="1"/>
            <a:r>
              <a:rPr lang="cs-CZ" dirty="0"/>
              <a:t>splatnost do 15. dne stávajícího kalendářního měsíce (lze dohodnout jinak se zákonným zástupcem)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přerušení či omezení provozu </a:t>
            </a:r>
            <a:r>
              <a:rPr lang="cs-CZ" dirty="0"/>
              <a:t>– alespoň 5 vyučovacích dnů – poměrná část, déle jak 14 dní – max polovina</a:t>
            </a:r>
          </a:p>
          <a:p>
            <a:pPr lvl="1"/>
            <a:r>
              <a:rPr lang="cs-CZ" dirty="0"/>
              <a:t>zákonný zástupce hradí, i když dítě nechodí do školy</a:t>
            </a:r>
          </a:p>
          <a:p>
            <a:pPr lvl="1"/>
            <a:r>
              <a:rPr lang="cs-CZ" dirty="0"/>
              <a:t>pravidla pro osvobození (např. rodič pobírající dávku v hmotné nouzi podle zákona o pomoci v hmotné nouzi atd.) – musí doložit řediteli MŠ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bezplatné</a:t>
            </a:r>
            <a:r>
              <a:rPr lang="cs-CZ" dirty="0"/>
              <a:t> pro povinné předškolní vzdělávání + tam, kde byl udělen odklad povinné školní docházky – není ve vyhlášce, ale ustanovení § 123/2 </a:t>
            </a:r>
            <a:r>
              <a:rPr lang="cs-CZ" dirty="0" err="1"/>
              <a:t>ŠkZ</a:t>
            </a:r>
            <a:endParaRPr lang="cs-CZ" dirty="0"/>
          </a:p>
          <a:p>
            <a:endParaRPr lang="cs-CZ" sz="2400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FF370FAD-460E-4E93-9C4A-5EB6568A8699}"/>
              </a:ext>
            </a:extLst>
          </p:cNvPr>
          <p:cNvSpPr/>
          <p:nvPr/>
        </p:nvSpPr>
        <p:spPr bwMode="auto">
          <a:xfrm>
            <a:off x="7553326" y="609377"/>
            <a:ext cx="4143374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6 vyhlášky o PV</a:t>
            </a:r>
          </a:p>
        </p:txBody>
      </p:sp>
    </p:spTree>
    <p:extLst>
      <p:ext uri="{BB962C8B-B14F-4D97-AF65-F5344CB8AC3E}">
        <p14:creationId xmlns:p14="http://schemas.microsoft.com/office/powerpoint/2010/main" val="34856435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FC5A2F1-2E9E-482A-BC81-2A9A5700403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EC973A-A115-4192-8FB8-82B90102E1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D90E5C-CDDF-4EC7-92DA-0E31B3413A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Rámcový vzdělávací program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C12225E-257D-4760-9B65-E28842321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517923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/>
              <a:t>není to právní předpis</a:t>
            </a:r>
          </a:p>
          <a:p>
            <a:r>
              <a:rPr lang="cs-CZ" sz="2400" dirty="0"/>
              <a:t>nicméně jedná se o závazný dokument</a:t>
            </a:r>
          </a:p>
          <a:p>
            <a:r>
              <a:rPr lang="cs-CZ" sz="2400" dirty="0"/>
              <a:t>změny – opatřením MŠMT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DE0044F3-5071-43AE-86FB-8B5297717073}"/>
              </a:ext>
            </a:extLst>
          </p:cNvPr>
          <p:cNvSpPr txBox="1">
            <a:spLocks/>
          </p:cNvSpPr>
          <p:nvPr/>
        </p:nvSpPr>
        <p:spPr>
          <a:xfrm>
            <a:off x="719400" y="3577952"/>
            <a:ext cx="10753200" cy="1517923"/>
          </a:xfrm>
          <a:prstGeom prst="rect">
            <a:avLst/>
          </a:prstGeom>
          <a:solidFill>
            <a:schemeClr val="bg1"/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buNone/>
            </a:pPr>
            <a:r>
              <a:rPr lang="cs-CZ" sz="2400" kern="0" dirty="0"/>
              <a:t>To není právní otázka, ale za domácí úkol si alespoň prolistujte, jak vypadá RVP PV. Odkaz na stránky MŠMT zde:</a:t>
            </a:r>
          </a:p>
          <a:p>
            <a:pPr marL="72000" indent="0">
              <a:buNone/>
            </a:pPr>
            <a:r>
              <a:rPr lang="cs-CZ" sz="2400" kern="0" dirty="0">
                <a:hlinkClick r:id="rId3"/>
              </a:rPr>
              <a:t>https://www.msmt.cz/file/56051/</a:t>
            </a:r>
            <a:r>
              <a:rPr lang="cs-CZ" sz="2400" kern="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5289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6BB662-4D39-41C5-BA13-6713AB817F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BE76CA-8C60-4244-A342-C9D6E6DB62D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D5E5461F-48BC-42E7-8D1D-F3E47013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C00000"/>
                </a:solidFill>
              </a:rPr>
              <a:t>Přijímací řízení do MŠ</a:t>
            </a:r>
          </a:p>
        </p:txBody>
      </p:sp>
    </p:spTree>
    <p:extLst>
      <p:ext uri="{BB962C8B-B14F-4D97-AF65-F5344CB8AC3E}">
        <p14:creationId xmlns:p14="http://schemas.microsoft.com/office/powerpoint/2010/main" val="130789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B77E4F5-136C-4280-8A3B-3DB77543409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789C9D1-EB8B-4498-8BEE-C5B49D3E69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E2509CB-256C-41EB-9F44-EBC24A7C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informace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926225-B940-4BBE-903C-02CF41B152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261124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zápis v rozmezí od 2. do 16.5. </a:t>
            </a:r>
            <a:r>
              <a:rPr lang="cs-CZ" sz="2400" dirty="0"/>
              <a:t>pro následující školní rok – termín a místo určí ředitel MŠ po dohodě se zřizovatelem a uveřejní v místě obvyklém </a:t>
            </a:r>
          </a:p>
          <a:p>
            <a:pPr lvl="1"/>
            <a:r>
              <a:rPr lang="cs-CZ" i="1" dirty="0"/>
              <a:t>co to znamená?</a:t>
            </a:r>
            <a:endParaRPr lang="cs-CZ" dirty="0"/>
          </a:p>
          <a:p>
            <a:r>
              <a:rPr lang="cs-CZ" sz="2400" dirty="0">
                <a:solidFill>
                  <a:schemeClr val="tx2"/>
                </a:solidFill>
              </a:rPr>
              <a:t>lze i v průběhu školního roku</a:t>
            </a:r>
          </a:p>
          <a:p>
            <a:pPr lvl="1"/>
            <a:r>
              <a:rPr lang="cs-CZ" i="1" dirty="0"/>
              <a:t>napadají Vás důvody či situace běžného života, kdy je to možné?</a:t>
            </a:r>
          </a:p>
          <a:p>
            <a:r>
              <a:rPr lang="cs-CZ" sz="2400" dirty="0"/>
              <a:t>ředitel rozhoduje o přijetí dítěte do MŠ, může stanovit i zkušební pobyt v délce max. 3 měsíce</a:t>
            </a:r>
          </a:p>
          <a:p>
            <a:r>
              <a:rPr lang="cs-CZ" sz="2400" dirty="0">
                <a:solidFill>
                  <a:schemeClr val="tx2"/>
                </a:solidFill>
              </a:rPr>
              <a:t>přednostně</a:t>
            </a:r>
            <a:r>
              <a:rPr lang="cs-CZ" sz="2400" dirty="0"/>
              <a:t> děti, které dosáhnou </a:t>
            </a:r>
            <a:r>
              <a:rPr lang="cs-CZ" sz="2400" u="sng" dirty="0"/>
              <a:t>3 roky před začátkem školního roku </a:t>
            </a:r>
            <a:r>
              <a:rPr lang="cs-CZ" sz="2400" dirty="0"/>
              <a:t>a mají </a:t>
            </a:r>
            <a:r>
              <a:rPr lang="cs-CZ" sz="2400" u="sng" dirty="0"/>
              <a:t>trvalý pobyt ve školském obvodu či pobyt v případě cizinců</a:t>
            </a:r>
          </a:p>
          <a:p>
            <a:r>
              <a:rPr lang="cs-CZ" sz="2400" dirty="0"/>
              <a:t>obecní úřad obce poskytuje MŠ seznam těchto dětí 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BCADB1C7-F52C-4F9E-944B-7A039694C5B2}"/>
              </a:ext>
            </a:extLst>
          </p:cNvPr>
          <p:cNvSpPr/>
          <p:nvPr/>
        </p:nvSpPr>
        <p:spPr bwMode="auto">
          <a:xfrm>
            <a:off x="8039925" y="534582"/>
            <a:ext cx="245662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34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9960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A8FC6AF-43C6-9867-87F9-2B0AB286E84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FD7546-B6D2-8DAB-13E0-29A1C8EAE7B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5BDCEB7-E9ED-BD7E-8847-C69756C9F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310D96D-F778-C7DE-E1F8-547DF20E26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90986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spádová mateřská škola </a:t>
            </a:r>
            <a:r>
              <a:rPr lang="cs-CZ" sz="2400" dirty="0"/>
              <a:t>– obec (svazek obcí) musí zajistit místa ve spádové mateřské škole – platí pro děti dle ustanovení § 34 odst. 3 </a:t>
            </a:r>
            <a:r>
              <a:rPr lang="cs-CZ" sz="2400" dirty="0" err="1"/>
              <a:t>ŠkZ</a:t>
            </a:r>
            <a:endParaRPr lang="cs-CZ" sz="2400" dirty="0"/>
          </a:p>
          <a:p>
            <a:r>
              <a:rPr lang="cs-CZ" sz="2400" dirty="0"/>
              <a:t>pokud MŠ nemá kapacitu nebo obec nemá MŠ, pak obec je povinna zajistit místo v jiné MŠ, kterou zřizuje (pro děti s místem trvalého pobytu) – dle </a:t>
            </a:r>
            <a:r>
              <a:rPr lang="cs-CZ" sz="2400" dirty="0" err="1"/>
              <a:t>ust</a:t>
            </a:r>
            <a:r>
              <a:rPr lang="cs-CZ" sz="2400" dirty="0"/>
              <a:t>. 179/2 </a:t>
            </a:r>
            <a:r>
              <a:rPr lang="cs-CZ" sz="2400" dirty="0" err="1"/>
              <a:t>ŠkZ</a:t>
            </a:r>
            <a:endParaRPr lang="cs-CZ" sz="2400" dirty="0"/>
          </a:p>
          <a:p>
            <a:r>
              <a:rPr lang="cs-CZ" sz="2400" dirty="0"/>
              <a:t>přijetí v průběhu školního roku zákon umožňuje, samostatný zápis a řízení se nekoná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52150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6AA3E7C-6A56-5420-586D-95639CD741D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6674CC-3D08-4D41-250A-3EF84FAE33F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C59D94-D0C4-E867-3E56-AB6910454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 zamyšlení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D163590-8447-9199-2C46-09196EC60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1"/>
            <a:ext cx="10753200" cy="413999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Jaká byste stanovila kritéria pro přijetí do MŠ, kdybyste byly v pozici ředitelky MŠ?</a:t>
            </a:r>
          </a:p>
          <a:p>
            <a:pPr marL="72000" indent="0">
              <a:buNone/>
            </a:pPr>
            <a:endParaRPr lang="cs-CZ" dirty="0"/>
          </a:p>
        </p:txBody>
      </p:sp>
      <p:pic>
        <p:nvPicPr>
          <p:cNvPr id="1026" name="Picture 2" descr="Brainstorming Course — Solve Problems Faster by Mind Mapping | Aisha Borel  | Skillshare">
            <a:extLst>
              <a:ext uri="{FF2B5EF4-FFF2-40B4-BE49-F238E27FC236}">
                <a16:creationId xmlns:a16="http://schemas.microsoft.com/office/drawing/2014/main" id="{6E9C909F-72DC-83E1-0919-555D3C095A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337" y="2662237"/>
            <a:ext cx="2981325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442368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17196B8-2944-4A0E-BEA2-DCA16041FB8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21CD38-3224-4E0C-86F6-814FB065AA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D06248B-3F8D-43DE-8E78-CF4E111500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i="1" dirty="0"/>
              <a:t>Příklad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A7541DF2-DDDF-46FC-985A-B07E17721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0288283"/>
              </p:ext>
            </p:extLst>
          </p:nvPr>
        </p:nvGraphicFramePr>
        <p:xfrm>
          <a:off x="809625" y="1390650"/>
          <a:ext cx="9696450" cy="48696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812">
                  <a:extLst>
                    <a:ext uri="{9D8B030D-6E8A-4147-A177-3AD203B41FA5}">
                      <a16:colId xmlns:a16="http://schemas.microsoft.com/office/drawing/2014/main" val="3149214231"/>
                    </a:ext>
                  </a:extLst>
                </a:gridCol>
                <a:gridCol w="1364167">
                  <a:extLst>
                    <a:ext uri="{9D8B030D-6E8A-4147-A177-3AD203B41FA5}">
                      <a16:colId xmlns:a16="http://schemas.microsoft.com/office/drawing/2014/main" val="748785757"/>
                    </a:ext>
                  </a:extLst>
                </a:gridCol>
                <a:gridCol w="1364167">
                  <a:extLst>
                    <a:ext uri="{9D8B030D-6E8A-4147-A177-3AD203B41FA5}">
                      <a16:colId xmlns:a16="http://schemas.microsoft.com/office/drawing/2014/main" val="1933079160"/>
                    </a:ext>
                  </a:extLst>
                </a:gridCol>
                <a:gridCol w="1738054">
                  <a:extLst>
                    <a:ext uri="{9D8B030D-6E8A-4147-A177-3AD203B41FA5}">
                      <a16:colId xmlns:a16="http://schemas.microsoft.com/office/drawing/2014/main" val="2185014593"/>
                    </a:ext>
                  </a:extLst>
                </a:gridCol>
                <a:gridCol w="3524250">
                  <a:extLst>
                    <a:ext uri="{9D8B030D-6E8A-4147-A177-3AD203B41FA5}">
                      <a16:colId xmlns:a16="http://schemas.microsoft.com/office/drawing/2014/main" val="1294756700"/>
                    </a:ext>
                  </a:extLst>
                </a:gridCol>
              </a:tblGrid>
              <a:tr h="56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Jméno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Věk ke dni 1.9.2023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Trvalý pobyt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Sourozenec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v MŠ Trampotín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Jiné informace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1929736578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Adam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3 roky 123 dní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Trampotín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ano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2292695050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Barbora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5 let 48 dní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Trampotín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 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1705554296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David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3 roky 179 dní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Trampotín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3232232283"/>
                  </a:ext>
                </a:extLst>
              </a:tr>
              <a:tr h="5644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Eliška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3 roky 190 dní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Trampotín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Sourozenec navštěvuje ZŠ </a:t>
                      </a:r>
                      <a:r>
                        <a:rPr lang="cs-CZ" sz="1400" dirty="0" err="1">
                          <a:effectLst/>
                        </a:rPr>
                        <a:t>Trampotín</a:t>
                      </a:r>
                      <a:r>
                        <a:rPr lang="cs-CZ" sz="1400" dirty="0">
                          <a:effectLst/>
                        </a:rPr>
                        <a:t> + jeden z rodičů pracuje v </a:t>
                      </a:r>
                      <a:r>
                        <a:rPr lang="cs-CZ" sz="1400" dirty="0" err="1">
                          <a:effectLst/>
                        </a:rPr>
                        <a:t>Trampotíně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1871700901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Filip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2 roky 291 dní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Trampotín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3507639076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Jana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3 roky 266 dní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Arestice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ano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2554274403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Ondřej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4 roky 3 dny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Arestice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3654421943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Petra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5 let 24 dní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Fantovice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odmítá očkování 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1100356313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Roman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4 roky 328 dní 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Fantovice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starší bratr navštěvuje ZŠ Trampotín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1018712105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Simona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3 roky 307 dní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Zumbice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4136634830"/>
                  </a:ext>
                </a:extLst>
              </a:tr>
              <a:tr h="3708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Žaneta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3 roky 282 dní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Zumbice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>
                          <a:effectLst/>
                        </a:rPr>
                        <a:t>ne</a:t>
                      </a:r>
                      <a:endParaRPr lang="cs-CZ" sz="140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1400" dirty="0">
                          <a:effectLst/>
                        </a:rPr>
                        <a:t>oba rodiče pracují v </a:t>
                      </a:r>
                      <a:r>
                        <a:rPr lang="cs-CZ" sz="1400" dirty="0" err="1">
                          <a:effectLst/>
                        </a:rPr>
                        <a:t>Trampotíně</a:t>
                      </a:r>
                      <a:endParaRPr lang="cs-CZ" sz="1400" dirty="0">
                        <a:effectLst/>
                        <a:latin typeface="Arial" panose="020B0604020202020204" pitchFamily="34" charset="0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2049" marR="62049" marT="0" marB="0"/>
                </a:tc>
                <a:extLst>
                  <a:ext uri="{0D108BD9-81ED-4DB2-BD59-A6C34878D82A}">
                    <a16:rowId xmlns:a16="http://schemas.microsoft.com/office/drawing/2014/main" val="37716166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83055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5513190-3463-4A85-93E9-83480C8AE38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BFBFB8-4BF9-4BE8-8AAE-5232729905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241234F-8189-47D7-923C-981766953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Jedná se o správní řízení – rozhodnutí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CB5984-9190-4D71-8E63-6705F2E704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ředitel školy </a:t>
            </a:r>
            <a:r>
              <a:rPr lang="cs-CZ" dirty="0"/>
              <a:t>rozhoduje o právech a povinnostech v oblasti státní správy:</a:t>
            </a:r>
          </a:p>
          <a:p>
            <a:pPr lvl="1"/>
            <a:r>
              <a:rPr lang="cs-CZ" dirty="0"/>
              <a:t>b) přijetí dítěte k předškolnímu vzdělávání podle § 34 </a:t>
            </a:r>
            <a:r>
              <a:rPr lang="cs-CZ" dirty="0" err="1"/>
              <a:t>ŠkZ</a:t>
            </a:r>
            <a:endParaRPr lang="cs-CZ" dirty="0"/>
          </a:p>
          <a:p>
            <a:r>
              <a:rPr lang="cs-CZ" dirty="0"/>
              <a:t>je to správní řízení – nutno dodržet normy </a:t>
            </a:r>
            <a:r>
              <a:rPr lang="cs-CZ" dirty="0">
                <a:solidFill>
                  <a:schemeClr val="tx2"/>
                </a:solidFill>
              </a:rPr>
              <a:t>správního řádu</a:t>
            </a:r>
          </a:p>
          <a:p>
            <a:pPr lvl="1"/>
            <a:r>
              <a:rPr lang="cs-CZ" dirty="0"/>
              <a:t>§ 67 a násl.</a:t>
            </a:r>
          </a:p>
          <a:p>
            <a:pPr lvl="1"/>
            <a:r>
              <a:rPr lang="cs-CZ" dirty="0"/>
              <a:t>písemná forma – rozhodnutí o přijetí / nepřijetí dítěte do mateřské školy</a:t>
            </a:r>
          </a:p>
          <a:p>
            <a:pPr lvl="1"/>
            <a:r>
              <a:rPr lang="cs-CZ" dirty="0"/>
              <a:t>3 části: výroková část, odůvodnění a poučení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výroková část </a:t>
            </a:r>
            <a:r>
              <a:rPr lang="cs-CZ" dirty="0"/>
              <a:t>– tj. rozhodnutí o právech a povinnostech osoby, která je tam identifikována – tudíž co se rozhodlo, jak a koho se to týká + odkaz na právní ustanovení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odůvodnění</a:t>
            </a:r>
            <a:r>
              <a:rPr lang="cs-CZ" dirty="0"/>
              <a:t> – skutečnosti, které vedly k vydání rozhodnutí, důvody, podklady pro vydání, úvahy, kterými se ředitel řídil při jejich hodnocení 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poučení</a:t>
            </a:r>
            <a:r>
              <a:rPr lang="cs-CZ" dirty="0"/>
              <a:t> – 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zda lze proti rozhodnutí podat odvolání, v jaké lhůtě, kdo rozhoduje o odvolání a kde se podává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B6D8383-E9CA-4152-8301-1D4C10B4CDCB}"/>
              </a:ext>
            </a:extLst>
          </p:cNvPr>
          <p:cNvSpPr/>
          <p:nvPr/>
        </p:nvSpPr>
        <p:spPr bwMode="auto">
          <a:xfrm>
            <a:off x="8310525" y="2106207"/>
            <a:ext cx="3161475" cy="822412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i="0" u="none" strike="noStrike" normalizeH="0" baseline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§ 165/2 b) </a:t>
            </a:r>
            <a:r>
              <a:rPr kumimoji="0" lang="cs-CZ" sz="2800" i="0" u="none" strike="noStrike" normalizeH="0" baseline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ŠkZ</a:t>
            </a:r>
            <a:endParaRPr kumimoji="0" lang="cs-CZ" sz="2800" i="0" u="none" strike="noStrike" normalizeH="0" baseline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10527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9DCF3A-BB65-452A-89CD-1760C84E80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39C53E-2D98-4475-AA9C-5AD094194F2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6D02A6F-65A6-4F23-AC11-DEDAE0217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Hierarchie mezi prameny práva </a:t>
            </a:r>
            <a:endParaRPr lang="en-US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511459AC-C198-4EC6-A775-EEB2D1FD72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33128"/>
              </p:ext>
            </p:extLst>
          </p:nvPr>
        </p:nvGraphicFramePr>
        <p:xfrm>
          <a:off x="2382570" y="1819576"/>
          <a:ext cx="6647079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476559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A73F119-4832-10B8-8AFD-59DF536B81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27C05-33DA-CE12-B691-B3923285F0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F624560-2C36-970C-CE25-D341FF9E8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Kam se odvolat?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158A0B-791B-D68E-BCFE-EB989750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300407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odvolání je řádný opravný prostředek</a:t>
            </a:r>
          </a:p>
          <a:p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 příslušnému </a:t>
            </a:r>
            <a:r>
              <a:rPr lang="cs-CZ" sz="2400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krajskému úřadu </a:t>
            </a:r>
            <a:r>
              <a:rPr lang="cs-CZ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prostřednictvím ředitele mateřské školy, který rozhodnutí vydal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př. odvolání proti rozhodnutí ředitele Mateřské školy Slavíčkova v Brně bude řešit Krajský úřad Jihomoravského kraje 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následuje pak rozhodnutí správního orgánu, kterým krajský úřad je (řídí se správním řádem)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kam dále? </a:t>
            </a:r>
            <a:r>
              <a:rPr lang="cs-CZ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žaloba ke správnímu soudu</a:t>
            </a:r>
          </a:p>
          <a:p>
            <a:pPr lvl="1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 1. stupni rozhoduje příslušný krajský soud</a:t>
            </a:r>
          </a:p>
          <a:p>
            <a:pPr lvl="1"/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proti jeho rozhodnutí – kasační stížnost k Nejvyššímu správnímu soudu</a:t>
            </a:r>
            <a:endParaRPr lang="cs-CZ" sz="2800" dirty="0"/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B549A01-B93C-FEAB-301F-76A82C86E3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4209569"/>
              </p:ext>
            </p:extLst>
          </p:nvPr>
        </p:nvGraphicFramePr>
        <p:xfrm>
          <a:off x="6334684" y="4585540"/>
          <a:ext cx="6085075" cy="21300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08316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44899F9-0D9C-49B1-9691-73A1E56012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C96F8B-A5BE-4911-8A8D-2496D8322A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9C56AD-CDAC-411D-8950-F69D47F9B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Očkování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F7DDFCE-0359-4FED-BAFC-EE5A8416F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82452"/>
            <a:ext cx="10753200" cy="667271"/>
          </a:xfr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2000" i="1" dirty="0"/>
              <a:t>Při přijímání dětí k předškolnímu vzdělávání je třeba dodržet podmínky stanovené zvláštním právním předpisem. </a:t>
            </a:r>
            <a:r>
              <a:rPr lang="cs-CZ" sz="2000" dirty="0"/>
              <a:t>§ 34 odst. 5 </a:t>
            </a:r>
            <a:r>
              <a:rPr lang="cs-CZ" sz="2000" dirty="0" err="1"/>
              <a:t>ŠkZ</a:t>
            </a:r>
            <a:endParaRPr lang="cs-CZ" sz="2000" dirty="0"/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id="{A9ED9879-BEF2-4C59-BD29-0CDFA21DE99D}"/>
              </a:ext>
            </a:extLst>
          </p:cNvPr>
          <p:cNvSpPr/>
          <p:nvPr/>
        </p:nvSpPr>
        <p:spPr bwMode="auto">
          <a:xfrm>
            <a:off x="2362200" y="2149723"/>
            <a:ext cx="484632" cy="84772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7" name="Šipka: dolů 6">
            <a:extLst>
              <a:ext uri="{FF2B5EF4-FFF2-40B4-BE49-F238E27FC236}">
                <a16:creationId xmlns:a16="http://schemas.microsoft.com/office/drawing/2014/main" id="{4BE0BEEB-7110-4F83-9E47-D29D8FB6F994}"/>
              </a:ext>
            </a:extLst>
          </p:cNvPr>
          <p:cNvSpPr/>
          <p:nvPr/>
        </p:nvSpPr>
        <p:spPr bwMode="auto">
          <a:xfrm>
            <a:off x="3014090" y="2149722"/>
            <a:ext cx="484632" cy="84772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8" name="Šipka: dolů 7">
            <a:extLst>
              <a:ext uri="{FF2B5EF4-FFF2-40B4-BE49-F238E27FC236}">
                <a16:creationId xmlns:a16="http://schemas.microsoft.com/office/drawing/2014/main" id="{61643989-686F-4D34-B85F-7198791E35D5}"/>
              </a:ext>
            </a:extLst>
          </p:cNvPr>
          <p:cNvSpPr/>
          <p:nvPr/>
        </p:nvSpPr>
        <p:spPr bwMode="auto">
          <a:xfrm>
            <a:off x="3665980" y="2146200"/>
            <a:ext cx="484632" cy="847725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8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03E8A844-A66B-45FE-8DFC-AA6DFC9A2C48}"/>
              </a:ext>
            </a:extLst>
          </p:cNvPr>
          <p:cNvSpPr txBox="1">
            <a:spLocks/>
          </p:cNvSpPr>
          <p:nvPr/>
        </p:nvSpPr>
        <p:spPr>
          <a:xfrm>
            <a:off x="719400" y="3065552"/>
            <a:ext cx="10753200" cy="30724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C00000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i="1" dirty="0"/>
              <a:t>(….) nebo mateřská škola, s výjimkou zařízení uvedených v § 46 odst. 4 větě druhé a zařízení, do nichž je docházka povinná, mohou přijmout pouze dítě, které se </a:t>
            </a:r>
            <a:r>
              <a:rPr lang="cs-CZ" sz="2000" b="1" i="1" dirty="0"/>
              <a:t>podrobilo stanoveným pravidelným očkováním, má doklad, že je proti nákaze imunní nebo se nemůže očkování podrobit pro kontraindikaci. </a:t>
            </a:r>
            <a:r>
              <a:rPr lang="cs-CZ" sz="2000" i="1" dirty="0"/>
              <a:t>Doklad o provedení pravidelného očkování nebo doklad o tom, že je dítě proti nákaze imunní nebo se nemůže očkování podrobit pro kontraindikaci, vydá poskytovatel zdravotních služeb v oboru praktické lékařství pro děti a dorost na žádost zákonného zástupce dítěte, pěstouna nebo fyzické osoby, které bylo dítě soudem svěřeno do osobní péče. </a:t>
            </a:r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cs-CZ" sz="2000" i="1" dirty="0"/>
          </a:p>
          <a:p>
            <a:pPr marL="7200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cs-CZ" sz="2000" dirty="0"/>
              <a:t>Zákon č. 258/2000 Sb., o ochraně veřejného zdraví, ve znění pozdějších předpisů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4148199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33B6FEA-D9BA-4CD8-9C4D-21BFC0DBE60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349E54-47DC-4B05-B1D0-D9F222132D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2694282-25F7-43F5-97F2-5C01360EEE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Očkování – pokračování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B7BBF4A-C887-40E2-BEEC-67F25A1EE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0002"/>
            <a:ext cx="10753200" cy="4787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stanovisko </a:t>
            </a:r>
            <a:r>
              <a:rPr lang="cs-CZ" sz="2400" dirty="0"/>
              <a:t>Ministerstva zdravotnictví a Ministerstva školství, mládeže a tělovýchovy k přijímání dětí do mateřských škol pro školní rok, který začíná 1. září 2017</a:t>
            </a:r>
          </a:p>
          <a:p>
            <a:pPr lvl="1"/>
            <a:r>
              <a:rPr lang="cs-CZ" sz="1600" dirty="0"/>
              <a:t>mateřské školy mohou přijmout i dítě, které se nepodrobilo pravidelnému očkování, ani nemá doklad, že je proti nákaze imunní či se nemůže očkování podrobit z důvodů trvalé kontraindikace jen v případě, že patří do skupiny dětí, pro které je předškolní vzdělávání povinné</a:t>
            </a:r>
          </a:p>
          <a:p>
            <a:r>
              <a:rPr lang="cs-CZ" sz="2400" dirty="0">
                <a:solidFill>
                  <a:schemeClr val="tx2"/>
                </a:solidFill>
              </a:rPr>
              <a:t>metodický pokyn </a:t>
            </a:r>
            <a:r>
              <a:rPr lang="cs-CZ" sz="2400" dirty="0"/>
              <a:t>k zajištění bezpečnosti a ochrany zdraví dětí, žáků a studentů ve školách zřizovaných MŠMT č.j.: 37 014/2005-25</a:t>
            </a:r>
          </a:p>
          <a:p>
            <a:pPr lvl="1"/>
            <a:r>
              <a:rPr lang="cs-CZ" sz="1600" dirty="0"/>
              <a:t>pro účast na některých vzdělávacích činnostech školy, například na škole v přírodě, sportovních a tělovýchovných akcích, výuce plavání nebo lyžařském výcviku, se vyžaduje zdravotní způsobilost, kterou posuzuje a posudek vydává praktický lékař pro děti a dorost. Praktický lékař pro děti a dorost, který dítě registruje, v posudku dále uvede, zda se dítě podrobilo stanoveným pravidelným očkováním nebo má doklad, že je proti nákaze imunní nebo že se nemůže očkování podrobit pro trvalou kontraindikaci = zotavovací akce, škola v přírodě</a:t>
            </a:r>
          </a:p>
          <a:p>
            <a:r>
              <a:rPr lang="cs-CZ" sz="2400" dirty="0"/>
              <a:t>řešil i </a:t>
            </a:r>
            <a:r>
              <a:rPr lang="cs-CZ" sz="2400" dirty="0">
                <a:solidFill>
                  <a:schemeClr val="tx2"/>
                </a:solidFill>
              </a:rPr>
              <a:t>veřejný ochránce práv</a:t>
            </a:r>
            <a:endParaRPr lang="cs-CZ" sz="2400" dirty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535759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7FF301F-B2D8-4735-95D1-EF7FD118012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6845A51-28C8-49B6-991D-9C3718B4FE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E8A90E4-4369-40CF-8727-543D38806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 přijímacím řízení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A0DA66B-5E3A-42A1-94E2-6CA8F3D7A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984773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dítě se hlásí k povinnému předškolnímu vzdělávání – musíme přijmout, i kdyby nebylo očkováno</a:t>
            </a:r>
          </a:p>
          <a:p>
            <a:r>
              <a:rPr lang="cs-CZ" dirty="0"/>
              <a:t>přijímání jiných dětí – zákonný zástupce nedoloží očkování (doklad poskytovatele zdravotních služeb) – ředitel MŠ přeruší správní řízení, vydá usnesení s uvedením data, do kdy zákonný zástupce musí splnit svou povinnost a vyzve zákonného zástupce</a:t>
            </a:r>
          </a:p>
        </p:txBody>
      </p:sp>
    </p:spTree>
    <p:extLst>
      <p:ext uri="{BB962C8B-B14F-4D97-AF65-F5344CB8AC3E}">
        <p14:creationId xmlns:p14="http://schemas.microsoft.com/office/powerpoint/2010/main" val="191563925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745D46F-6B0B-4A59-A7C1-04C2624282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2B92EB-4785-4AC8-9A89-AC082A65B0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6963CD1-2684-4E51-A44F-B9E435364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Očkování – pokračování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95B1D83-7579-406E-8FEA-16C82D7424B1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MŠ nemůže požadovat předložení očkovacího průkazu</a:t>
            </a:r>
          </a:p>
          <a:p>
            <a:r>
              <a:rPr lang="cs-CZ" dirty="0"/>
              <a:t>má právo ale na informace o očkování dítěte (těch, co neplní povinnou docházku) – v příkladu je chyba v čísle zákona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někdy čestné prohlášení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CB7AD43-3200-4ED1-A2FA-9A17D79D6B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6783" y="3409950"/>
            <a:ext cx="7689209" cy="1736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516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0D33FD6-89EF-456F-A57D-A6782E6C289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983C83-E0F6-4D46-937C-9B1A3A7D46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E2E3837-214B-4023-8071-24C7A2FBB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Docela aktuální případ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E22DC5F-AC1C-4877-ABCA-3FEEAED24F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736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judikatura Evropského soudu pro lidská práva – 8.4.2021 – rozsudek ve věci </a:t>
            </a:r>
            <a:r>
              <a:rPr lang="cs-CZ" dirty="0">
                <a:solidFill>
                  <a:schemeClr val="accent1"/>
                </a:solidFill>
              </a:rPr>
              <a:t>Vavřička a ostatní proti ČR</a:t>
            </a:r>
          </a:p>
          <a:p>
            <a:pPr lvl="1"/>
            <a:r>
              <a:rPr lang="cs-CZ" dirty="0"/>
              <a:t>Každý má právo na respektování svého soukromého a rodinného života (čl. 8 EÚLP)</a:t>
            </a:r>
          </a:p>
          <a:p>
            <a:pPr lvl="1"/>
            <a:r>
              <a:rPr lang="cs-CZ" dirty="0"/>
              <a:t>Každý má právo na svobodu myšlení, svědomí a náboženského vyznání (čl. 9 EÚLP)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BE91DDE0-D9B3-45DF-AFF1-A500F9901135}"/>
              </a:ext>
            </a:extLst>
          </p:cNvPr>
          <p:cNvSpPr txBox="1"/>
          <p:nvPr/>
        </p:nvSpPr>
        <p:spPr>
          <a:xfrm>
            <a:off x="720000" y="3949426"/>
            <a:ext cx="10753200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cs-CZ" dirty="0">
                <a:hlinkClick r:id="rId2"/>
              </a:rPr>
              <a:t>http://eslp.justice.cz/justice/</a:t>
            </a:r>
            <a:r>
              <a:rPr lang="cs-CZ" dirty="0" err="1">
                <a:hlinkClick r:id="rId2"/>
              </a:rPr>
              <a:t>judikatura_eslp.nsf</a:t>
            </a:r>
            <a:r>
              <a:rPr lang="cs-CZ" dirty="0">
                <a:hlinkClick r:id="rId2"/>
              </a:rPr>
              <a:t>/0/41F535E131D94E4AC125870C00315106/$</a:t>
            </a:r>
            <a:r>
              <a:rPr lang="cs-CZ" dirty="0" err="1">
                <a:hlinkClick r:id="rId2"/>
              </a:rPr>
              <a:t>file</a:t>
            </a:r>
            <a:r>
              <a:rPr lang="cs-CZ" dirty="0">
                <a:hlinkClick r:id="rId2"/>
              </a:rPr>
              <a:t>/Vav%C5%99i%C4%8Dka%20a%20ostatn%C3%AD_rozsudek.pdf?open&amp;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974305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B339E71-01C2-4082-B403-1220CCAA90D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ADC371-9B85-4404-8C59-AC02A8F81C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DC3979-B046-4605-8079-04D9798D6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Přijímaní dětí z Ukrajiny do MŠ v roce 2022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C405755-C1BB-49E6-8F49-6D721B4B6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31789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000" dirty="0"/>
              <a:t>zákon č. 67/2022 Sb., o opatřeních v oblasti školství v souvislosti s ozbrojeným konfliktem na území Ukrajiny vyvolaným invazí vojsk Ruské federace – zrušen k 1.9.2022</a:t>
            </a:r>
          </a:p>
          <a:p>
            <a:r>
              <a:rPr lang="cs-CZ" sz="2000" dirty="0"/>
              <a:t>zákon č. 199/2022 Sb., kterým se mění zákon č. 67/2022 Sb., o opatřeních v oblasti školství v souvislosti s ozbrojeným konfliktem na území Ukrajiny vyvolaným invazí vojsk Ruské federace, ve znění zákona č. 175/2022 Sb.</a:t>
            </a:r>
          </a:p>
          <a:p>
            <a:endParaRPr lang="cs-CZ" sz="2000" dirty="0"/>
          </a:p>
          <a:p>
            <a:r>
              <a:rPr lang="cs-CZ" sz="2000" dirty="0">
                <a:solidFill>
                  <a:schemeClr val="accent1"/>
                </a:solidFill>
              </a:rPr>
              <a:t>ředitel MŠ nepřijme cizince </a:t>
            </a:r>
            <a:r>
              <a:rPr lang="cs-CZ" sz="2000" dirty="0"/>
              <a:t>– bezodkladně informuje zřizovatele, který určí jinou školu, kterou zřizuje, pokud nelze – krajský úřad určí školu ke vzdělávání, pokud nelze – informuje se MŠMT, které určí jiný krajský úřad</a:t>
            </a:r>
          </a:p>
          <a:p>
            <a:r>
              <a:rPr lang="cs-CZ" sz="2000" dirty="0"/>
              <a:t>byl stanoven </a:t>
            </a:r>
            <a:r>
              <a:rPr lang="cs-CZ" sz="2000" dirty="0">
                <a:solidFill>
                  <a:schemeClr val="accent1"/>
                </a:solidFill>
              </a:rPr>
              <a:t>jiný termín zápisu </a:t>
            </a:r>
            <a:r>
              <a:rPr lang="cs-CZ" sz="2000" dirty="0"/>
              <a:t>(udělena výjimka ze školského zákona)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1318233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2A08CC4-B331-4812-A449-852F21D5A9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E4BA47-D62F-4B93-B78B-E71800D053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C669D6-46F1-4E11-BE27-9975AF938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Přijímaní dětí z Ukrajiny do MŠ v roce 2022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5439B0A-323A-4AA2-98DB-041A8F9F9C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53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accent1"/>
                </a:solidFill>
              </a:rPr>
              <a:t>lhůta 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</a:t>
            </a:r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ovinnost zahájit předškolní vzdělávání nejpozději do 90 dnů ode dne poskytnutí dočasné ochrany</a:t>
            </a:r>
            <a:endParaRPr lang="cs-CZ" sz="2400" dirty="0"/>
          </a:p>
          <a:p>
            <a:r>
              <a:rPr lang="cs-CZ" sz="2400" dirty="0">
                <a:solidFill>
                  <a:schemeClr val="accent1"/>
                </a:solidFill>
              </a:rPr>
              <a:t>postup při vyřazení z MŠ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dítě se neúčastní nepřetržitě alespoň 15 dnů, nedoloží důvody nepřítomnosti, výzva zákonnému zástupci (15 dnů na vyjádření)</a:t>
            </a:r>
          </a:p>
          <a:p>
            <a:r>
              <a:rPr lang="cs-CZ" sz="2400" dirty="0"/>
              <a:t>po dobu nezbytně nutnou lze zčásti nebo zcela </a:t>
            </a:r>
            <a:r>
              <a:rPr lang="cs-CZ" sz="2400" dirty="0">
                <a:solidFill>
                  <a:schemeClr val="accent1"/>
                </a:solidFill>
              </a:rPr>
              <a:t>nahradit vzdělávací obsah </a:t>
            </a:r>
            <a:r>
              <a:rPr lang="cs-CZ" sz="2400" dirty="0"/>
              <a:t>ŠVP nebo akreditovaného VP jiným vhodným vzdělávacím obsahem</a:t>
            </a:r>
          </a:p>
          <a:p>
            <a:r>
              <a:rPr lang="cs-CZ" sz="2400" dirty="0"/>
              <a:t>zařazení </a:t>
            </a:r>
            <a:r>
              <a:rPr lang="cs-CZ" sz="2400" dirty="0">
                <a:solidFill>
                  <a:schemeClr val="accent1"/>
                </a:solidFill>
              </a:rPr>
              <a:t>přednostně do tříd nesložených výhradně z cizinců</a:t>
            </a:r>
          </a:p>
          <a:p>
            <a:r>
              <a:rPr lang="cs-CZ" sz="2400" dirty="0">
                <a:solidFill>
                  <a:schemeClr val="accent1"/>
                </a:solidFill>
              </a:rPr>
              <a:t>výjimky</a:t>
            </a:r>
            <a:r>
              <a:rPr lang="cs-CZ" sz="2400" dirty="0"/>
              <a:t> k termínům, lhůtám, z hygienických požadavků na školy a školská zařízení stanovených jiným právním předpisem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388326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9C3972F-0992-49F8-ACA7-E91221AC7B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5698A6E-A3E9-4F07-9D2C-62254C7FAF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48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D237014-7373-449C-A7A0-30AC1240B4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1251" y="2949550"/>
            <a:ext cx="10649497" cy="95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43196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49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7473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967BA7-DBED-4A0E-9A4A-D6EEF3EBDB8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D5792D-18EA-458C-A155-95C854B39C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0F7059-BD37-4E92-9DF2-57E3F37FF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Přehled normativních právních aktů ČR</a:t>
            </a:r>
            <a:endParaRPr lang="en-US" dirty="0"/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FBBD0A8F-5E2B-46EF-A8AE-D7B18FDB1649}"/>
              </a:ext>
            </a:extLst>
          </p:cNvPr>
          <p:cNvSpPr/>
          <p:nvPr/>
        </p:nvSpPr>
        <p:spPr bwMode="auto">
          <a:xfrm>
            <a:off x="4114800" y="2094446"/>
            <a:ext cx="2554941" cy="8705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Zákony</a:t>
            </a:r>
          </a:p>
        </p:txBody>
      </p:sp>
      <p:sp>
        <p:nvSpPr>
          <p:cNvPr id="10" name="Ovál 9">
            <a:extLst>
              <a:ext uri="{FF2B5EF4-FFF2-40B4-BE49-F238E27FC236}">
                <a16:creationId xmlns:a16="http://schemas.microsoft.com/office/drawing/2014/main" id="{D3CD5E59-70C6-45AC-A792-393DAC84B50F}"/>
              </a:ext>
            </a:extLst>
          </p:cNvPr>
          <p:cNvSpPr/>
          <p:nvPr/>
        </p:nvSpPr>
        <p:spPr bwMode="auto">
          <a:xfrm>
            <a:off x="1057834" y="1894894"/>
            <a:ext cx="272527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Ústavní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zákony</a:t>
            </a:r>
          </a:p>
        </p:txBody>
      </p:sp>
      <p:sp>
        <p:nvSpPr>
          <p:cNvPr id="11" name="Ovál 10">
            <a:extLst>
              <a:ext uri="{FF2B5EF4-FFF2-40B4-BE49-F238E27FC236}">
                <a16:creationId xmlns:a16="http://schemas.microsoft.com/office/drawing/2014/main" id="{93CB12A8-FCBF-4C82-A363-53A24F5A09EC}"/>
              </a:ext>
            </a:extLst>
          </p:cNvPr>
          <p:cNvSpPr/>
          <p:nvPr/>
        </p:nvSpPr>
        <p:spPr bwMode="auto">
          <a:xfrm>
            <a:off x="7234516" y="2112219"/>
            <a:ext cx="3299011" cy="870542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Zákonná opatření</a:t>
            </a:r>
          </a:p>
        </p:txBody>
      </p:sp>
      <p:sp>
        <p:nvSpPr>
          <p:cNvPr id="12" name="Ovál 11">
            <a:extLst>
              <a:ext uri="{FF2B5EF4-FFF2-40B4-BE49-F238E27FC236}">
                <a16:creationId xmlns:a16="http://schemas.microsoft.com/office/drawing/2014/main" id="{6FA994C0-7C75-461F-BABF-9C5136AE6976}"/>
              </a:ext>
            </a:extLst>
          </p:cNvPr>
          <p:cNvSpPr/>
          <p:nvPr/>
        </p:nvSpPr>
        <p:spPr bwMode="auto">
          <a:xfrm>
            <a:off x="1057835" y="3459235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Nařízení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vlády</a:t>
            </a:r>
          </a:p>
        </p:txBody>
      </p:sp>
      <p:sp>
        <p:nvSpPr>
          <p:cNvPr id="13" name="Ovál 12">
            <a:extLst>
              <a:ext uri="{FF2B5EF4-FFF2-40B4-BE49-F238E27FC236}">
                <a16:creationId xmlns:a16="http://schemas.microsoft.com/office/drawing/2014/main" id="{75F666CA-F453-4142-9897-7DD61B0C531B}"/>
              </a:ext>
            </a:extLst>
          </p:cNvPr>
          <p:cNvSpPr/>
          <p:nvPr/>
        </p:nvSpPr>
        <p:spPr bwMode="auto">
          <a:xfrm>
            <a:off x="4114800" y="3429000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Vyhlášky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ministerstev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4" name="Ovál 13">
            <a:extLst>
              <a:ext uri="{FF2B5EF4-FFF2-40B4-BE49-F238E27FC236}">
                <a16:creationId xmlns:a16="http://schemas.microsoft.com/office/drawing/2014/main" id="{BBA6BFBB-1F87-4CCA-B4E3-80C846181283}"/>
              </a:ext>
            </a:extLst>
          </p:cNvPr>
          <p:cNvSpPr/>
          <p:nvPr/>
        </p:nvSpPr>
        <p:spPr bwMode="auto">
          <a:xfrm>
            <a:off x="7297268" y="3472723"/>
            <a:ext cx="3236259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Obecně závazné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vyhlášky obce</a:t>
            </a:r>
          </a:p>
        </p:txBody>
      </p:sp>
      <p:sp>
        <p:nvSpPr>
          <p:cNvPr id="15" name="Ovál 14">
            <a:extLst>
              <a:ext uri="{FF2B5EF4-FFF2-40B4-BE49-F238E27FC236}">
                <a16:creationId xmlns:a16="http://schemas.microsoft.com/office/drawing/2014/main" id="{09CC3262-F3F9-4D8A-BAAA-6836152400A7}"/>
              </a:ext>
            </a:extLst>
          </p:cNvPr>
          <p:cNvSpPr/>
          <p:nvPr/>
        </p:nvSpPr>
        <p:spPr bwMode="auto">
          <a:xfrm>
            <a:off x="7297268" y="5002076"/>
            <a:ext cx="3236259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Obecně závazné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vyhlášky kraje</a:t>
            </a:r>
          </a:p>
        </p:txBody>
      </p:sp>
      <p:sp>
        <p:nvSpPr>
          <p:cNvPr id="16" name="Ovál 15">
            <a:extLst>
              <a:ext uri="{FF2B5EF4-FFF2-40B4-BE49-F238E27FC236}">
                <a16:creationId xmlns:a16="http://schemas.microsoft.com/office/drawing/2014/main" id="{433096B7-5348-4F1B-9FB8-CBCD124CD05C}"/>
              </a:ext>
            </a:extLst>
          </p:cNvPr>
          <p:cNvSpPr/>
          <p:nvPr/>
        </p:nvSpPr>
        <p:spPr bwMode="auto">
          <a:xfrm>
            <a:off x="1057834" y="4958353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Nařízení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obce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7" name="Ovál 16">
            <a:extLst>
              <a:ext uri="{FF2B5EF4-FFF2-40B4-BE49-F238E27FC236}">
                <a16:creationId xmlns:a16="http://schemas.microsoft.com/office/drawing/2014/main" id="{129F0064-56D4-4711-9E48-EDFBE1983D41}"/>
              </a:ext>
            </a:extLst>
          </p:cNvPr>
          <p:cNvSpPr/>
          <p:nvPr/>
        </p:nvSpPr>
        <p:spPr bwMode="auto">
          <a:xfrm>
            <a:off x="4114799" y="4958353"/>
            <a:ext cx="2554941" cy="1269647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Nařízení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kraje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  <p:sp>
        <p:nvSpPr>
          <p:cNvPr id="18" name="Ovál 17">
            <a:extLst>
              <a:ext uri="{FF2B5EF4-FFF2-40B4-BE49-F238E27FC236}">
                <a16:creationId xmlns:a16="http://schemas.microsoft.com/office/drawing/2014/main" id="{06D32737-B32D-4C54-B5DD-E98D1DE04DFF}"/>
              </a:ext>
            </a:extLst>
          </p:cNvPr>
          <p:cNvSpPr/>
          <p:nvPr/>
        </p:nvSpPr>
        <p:spPr bwMode="auto">
          <a:xfrm rot="16200000">
            <a:off x="10103221" y="3297170"/>
            <a:ext cx="2554941" cy="1185223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Nálezy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ÚS</a:t>
            </a:r>
            <a:endParaRPr kumimoji="0" lang="cs-CZ" sz="2800" b="0" i="0" u="none" strike="noStrike" cap="none" normalizeH="0" baseline="0" dirty="0">
              <a:ln>
                <a:noFill/>
              </a:ln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852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AD0063-74B7-4D26-9D68-529C5C7F19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863412-138F-4E3A-9F12-8B92BE62E0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1CF439-1F5C-422C-8571-81AFA9203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E663010-5683-4B73-80AA-2D3FD19AC7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483"/>
            <a:ext cx="10753200" cy="1954460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primární </a:t>
            </a:r>
          </a:p>
          <a:p>
            <a:pPr lvl="1"/>
            <a:r>
              <a:rPr lang="cs-CZ" dirty="0"/>
              <a:t>vyšší právní síla než sekundární prameny</a:t>
            </a:r>
          </a:p>
          <a:p>
            <a:pPr lvl="1"/>
            <a:r>
              <a:rPr lang="cs-CZ" dirty="0"/>
              <a:t>ústava, ústavní zákony, zákony, zákonná opatření	</a:t>
            </a:r>
          </a:p>
          <a:p>
            <a:r>
              <a:rPr lang="cs-CZ" sz="2400" dirty="0">
                <a:solidFill>
                  <a:schemeClr val="tx2"/>
                </a:solidFill>
              </a:rPr>
              <a:t>sekundární = podzákonné</a:t>
            </a:r>
          </a:p>
          <a:p>
            <a:pPr lvl="1"/>
            <a:r>
              <a:rPr lang="cs-CZ" dirty="0"/>
              <a:t>nesmí být v rozporu s normativními právními akty vyšší právní síly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2259A4C6-C0B3-4988-AF54-26838B7AC1D2}"/>
              </a:ext>
            </a:extLst>
          </p:cNvPr>
          <p:cNvSpPr txBox="1">
            <a:spLocks/>
          </p:cNvSpPr>
          <p:nvPr/>
        </p:nvSpPr>
        <p:spPr>
          <a:xfrm>
            <a:off x="718800" y="3532320"/>
            <a:ext cx="10753200" cy="306644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 vert="horz" lIns="0" tIns="0" rIns="0" bIns="0" rtlCol="0">
            <a:noAutofit/>
          </a:bodyPr>
          <a:lstStyle>
            <a:lvl1pPr marL="252000" marR="0" indent="-180000" algn="l" defTabSz="914400" rtl="0" eaLnBrk="1" fontAlgn="base" latinLnBrk="0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tabLst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400" kern="0" dirty="0">
                <a:solidFill>
                  <a:schemeClr val="tx2"/>
                </a:solidFill>
              </a:rPr>
              <a:t>původní = originární</a:t>
            </a:r>
          </a:p>
          <a:p>
            <a:pPr lvl="1"/>
            <a:r>
              <a:rPr lang="cs-CZ" kern="0" dirty="0"/>
              <a:t>orgány moci zákonodárné</a:t>
            </a:r>
          </a:p>
          <a:p>
            <a:pPr lvl="1"/>
            <a:r>
              <a:rPr lang="cs-CZ" kern="0" dirty="0"/>
              <a:t>Ústava, ústavní zákony, zákony, zákonná opatření, 				                   obecně závazné vyhlášky obce a OZV kraje	</a:t>
            </a:r>
          </a:p>
          <a:p>
            <a:r>
              <a:rPr lang="cs-CZ" sz="2400" kern="0" dirty="0">
                <a:solidFill>
                  <a:schemeClr val="tx2"/>
                </a:solidFill>
              </a:rPr>
              <a:t>odvozené = derivativní</a:t>
            </a:r>
          </a:p>
          <a:p>
            <a:pPr lvl="1"/>
            <a:r>
              <a:rPr lang="cs-CZ" kern="0" dirty="0"/>
              <a:t>nařízení vlády, vyhlášky ministerstev a jiných správních úřadů, nařízení krajů a obcí</a:t>
            </a:r>
          </a:p>
          <a:p>
            <a:pPr lvl="1"/>
            <a:r>
              <a:rPr lang="cs-CZ" kern="0" dirty="0"/>
              <a:t>odvozují se od původních předpisů (na základě a v jejich mezích) – potřebují zmocnění</a:t>
            </a:r>
          </a:p>
          <a:p>
            <a:pPr lvl="1"/>
            <a:r>
              <a:rPr lang="cs-CZ" kern="0" dirty="0"/>
              <a:t>taktéž (ale tím si nepleťme hlavu) rozhodnutí prezidenta s obecnou </a:t>
            </a:r>
            <a:r>
              <a:rPr lang="cs-CZ" kern="0" dirty="0" err="1"/>
              <a:t>norm</a:t>
            </a:r>
            <a:r>
              <a:rPr lang="cs-CZ" kern="0" dirty="0"/>
              <a:t>. pravomocí - amnestie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D9C6259C-882A-40C5-A68D-53934D837F55}"/>
              </a:ext>
            </a:extLst>
          </p:cNvPr>
          <p:cNvSpPr/>
          <p:nvPr/>
        </p:nvSpPr>
        <p:spPr bwMode="auto">
          <a:xfrm>
            <a:off x="8830234" y="1974559"/>
            <a:ext cx="2375647" cy="11967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Základní 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dělení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2E7A2F19-36C2-4576-B58A-8B638F97F96D}"/>
              </a:ext>
            </a:extLst>
          </p:cNvPr>
          <p:cNvSpPr/>
          <p:nvPr/>
        </p:nvSpPr>
        <p:spPr bwMode="auto">
          <a:xfrm>
            <a:off x="8830234" y="4083592"/>
            <a:ext cx="2375647" cy="119678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+mn-lt"/>
              </a:rPr>
              <a:t>Dělení podle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bg1"/>
                </a:solidFill>
                <a:latin typeface="+mn-lt"/>
              </a:rPr>
              <a:t>orgánu</a:t>
            </a:r>
            <a:endParaRPr kumimoji="0" lang="cs-CZ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1680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F37F42-026D-44F9-A68D-1CDE25C4FE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D299619-EA09-46D3-9D4D-1B980D5588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B1B26B-B729-4224-8485-9A454C633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Zákony a zákonná opatření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8DF61E-8E1D-4954-836E-E7B52303E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247552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zákon</a:t>
            </a:r>
          </a:p>
          <a:p>
            <a:pPr lvl="1"/>
            <a:r>
              <a:rPr lang="cs-CZ" dirty="0"/>
              <a:t>legislativní proces</a:t>
            </a:r>
          </a:p>
          <a:p>
            <a:r>
              <a:rPr lang="cs-CZ" dirty="0">
                <a:solidFill>
                  <a:schemeClr val="tx2"/>
                </a:solidFill>
              </a:rPr>
              <a:t>zákonné opatření</a:t>
            </a:r>
          </a:p>
          <a:p>
            <a:pPr lvl="1"/>
            <a:r>
              <a:rPr lang="cs-CZ" dirty="0"/>
              <a:t>pravomoc Senátu ČR tehdy, když je rozpuštěna Poslanecká sněmovna</a:t>
            </a:r>
          </a:p>
          <a:p>
            <a:pPr lvl="1"/>
            <a:r>
              <a:rPr lang="cs-CZ" dirty="0"/>
              <a:t>ve věcech, které nesnesou odkladu; nelze ve všech oblastech</a:t>
            </a:r>
          </a:p>
          <a:p>
            <a:pPr lvl="1"/>
            <a:r>
              <a:rPr lang="cs-CZ" dirty="0"/>
              <a:t>návrh vlády</a:t>
            </a:r>
          </a:p>
          <a:p>
            <a:pPr lvl="1"/>
            <a:r>
              <a:rPr lang="cs-CZ" dirty="0"/>
              <a:t>nutná </a:t>
            </a:r>
            <a:r>
              <a:rPr lang="cs-CZ" dirty="0" err="1"/>
              <a:t>ratihabice</a:t>
            </a:r>
            <a:r>
              <a:rPr lang="cs-CZ" dirty="0"/>
              <a:t> na prvním jednání Poslanecké sněmovny – jinak jako by nebylo</a:t>
            </a:r>
          </a:p>
          <a:p>
            <a:pPr lvl="1"/>
            <a:r>
              <a:rPr lang="cs-CZ" dirty="0"/>
              <a:t>příklad: zákonné opatření Senátu č. 340/2013 Sb., o dani z nabytí nemovitých věcí (zrušeno k r. 2020)</a:t>
            </a:r>
          </a:p>
        </p:txBody>
      </p:sp>
    </p:spTree>
    <p:extLst>
      <p:ext uri="{BB962C8B-B14F-4D97-AF65-F5344CB8AC3E}">
        <p14:creationId xmlns:p14="http://schemas.microsoft.com/office/powerpoint/2010/main" val="183171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CBE9C7B-5347-49CE-BB11-6747243CBEE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4C5EF34-23C1-4706-A561-C44B5E1D994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E38AE2-B5BF-4E5D-BC9C-2372D68A3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Podzákonné právní předpisy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0C9BB9-F5FB-4A35-8D06-1596D5EA1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1"/>
            <a:ext cx="10753200" cy="4445999"/>
          </a:xfrm>
          <a:solidFill>
            <a:schemeClr val="accent4">
              <a:lumMod val="20000"/>
              <a:lumOff val="80000"/>
            </a:schemeClr>
          </a:solidFill>
          <a:ln>
            <a:solidFill>
              <a:srgbClr val="0000DC"/>
            </a:solidFill>
          </a:ln>
        </p:spPr>
        <p:txBody>
          <a:bodyPr/>
          <a:lstStyle/>
          <a:p>
            <a:r>
              <a:rPr lang="cs-CZ" sz="2400" dirty="0">
                <a:solidFill>
                  <a:schemeClr val="tx2"/>
                </a:solidFill>
              </a:rPr>
              <a:t>nařízení vlády</a:t>
            </a:r>
          </a:p>
          <a:p>
            <a:pPr lvl="1"/>
            <a:r>
              <a:rPr lang="cs-CZ" dirty="0"/>
              <a:t>provádí zákon (v mezích zákona)</a:t>
            </a:r>
          </a:p>
          <a:p>
            <a:pPr lvl="1"/>
            <a:r>
              <a:rPr lang="cs-CZ" dirty="0"/>
              <a:t>generální (ústavní) zmocnění – čl. 78 Ústavy ČR – není potřeba zákonné zmocnění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vyhlášky ministerstev (a jiných ústředních orgánů)</a:t>
            </a:r>
          </a:p>
          <a:p>
            <a:pPr lvl="1"/>
            <a:r>
              <a:rPr lang="cs-CZ" dirty="0"/>
              <a:t>na základě a v mezích zákona – čl. 79/3 Ústavy ČR – je potřeba zákonné zmocnění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nařízení obcí a krajů</a:t>
            </a:r>
          </a:p>
          <a:p>
            <a:pPr lvl="1"/>
            <a:r>
              <a:rPr lang="cs-CZ" dirty="0"/>
              <a:t>tzv. přenesená působnost – stát svěřil výkon státní moci ve vymezených oblastech</a:t>
            </a:r>
          </a:p>
          <a:p>
            <a:pPr lvl="1"/>
            <a:r>
              <a:rPr lang="cs-CZ" dirty="0"/>
              <a:t>zákonné zmocnění</a:t>
            </a:r>
          </a:p>
          <a:p>
            <a:r>
              <a:rPr lang="cs-CZ" sz="2400" dirty="0">
                <a:solidFill>
                  <a:schemeClr val="tx2"/>
                </a:solidFill>
              </a:rPr>
              <a:t>obecně závazné vyhlášky obcí a krajů</a:t>
            </a:r>
          </a:p>
          <a:p>
            <a:pPr lvl="1"/>
            <a:r>
              <a:rPr lang="cs-CZ" dirty="0"/>
              <a:t>tzv. samostatná působnost </a:t>
            </a:r>
          </a:p>
          <a:p>
            <a:pPr lvl="1"/>
            <a:r>
              <a:rPr lang="cs-CZ" dirty="0"/>
              <a:t>není potřeba zákonné zmocnění, nejsou odvozeny od zákona – proto jsou původní (neodvozené)</a:t>
            </a:r>
          </a:p>
        </p:txBody>
      </p:sp>
    </p:spTree>
    <p:extLst>
      <p:ext uri="{BB962C8B-B14F-4D97-AF65-F5344CB8AC3E}">
        <p14:creationId xmlns:p14="http://schemas.microsoft.com/office/powerpoint/2010/main" val="1407499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356CF5A-759B-4484-97A0-F8A1D6266A3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AF5046-7BBC-442C-B849-1FA1CBE777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40BC0BC-37E1-4AD9-918E-C7D1CA3ECD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Proč jsme si to uváděli?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9661131-3C73-4D2F-A138-DEDCC824E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endParaRPr lang="cs-CZ" i="1" dirty="0"/>
          </a:p>
          <a:p>
            <a:pPr marL="72000" indent="0" algn="ctr">
              <a:buNone/>
            </a:pPr>
            <a:r>
              <a:rPr lang="cs-CZ" sz="3600" i="1" dirty="0"/>
              <a:t>Tyto prameny práva se nám promítají </a:t>
            </a:r>
          </a:p>
          <a:p>
            <a:pPr marL="72000" indent="0" algn="ctr">
              <a:buNone/>
            </a:pPr>
            <a:r>
              <a:rPr lang="cs-CZ" sz="3600" i="1" dirty="0"/>
              <a:t>v různých úrovních do práva mateřských škol.</a:t>
            </a:r>
          </a:p>
        </p:txBody>
      </p:sp>
    </p:spTree>
    <p:extLst>
      <p:ext uri="{BB962C8B-B14F-4D97-AF65-F5344CB8AC3E}">
        <p14:creationId xmlns:p14="http://schemas.microsoft.com/office/powerpoint/2010/main" val="1210084560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0</TotalTime>
  <Words>4093</Words>
  <Application>Microsoft Office PowerPoint</Application>
  <PresentationFormat>Širokoúhlá obrazovka</PresentationFormat>
  <Paragraphs>514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Arial</vt:lpstr>
      <vt:lpstr>Tahoma</vt:lpstr>
      <vt:lpstr>Wingdings</vt:lpstr>
      <vt:lpstr>Prezentace_MU_CZ</vt:lpstr>
      <vt:lpstr>Právní aspekty mateřských škol – právní úprava, předškolní vzdělávání (RVP), přijímací řízení.    </vt:lpstr>
      <vt:lpstr>Prameny práva obecně. Právní řád ČR.</vt:lpstr>
      <vt:lpstr>Pojem právní řád ČR</vt:lpstr>
      <vt:lpstr>Hierarchie mezi prameny práva </vt:lpstr>
      <vt:lpstr>Přehled normativních právních aktů ČR</vt:lpstr>
      <vt:lpstr>Dělení</vt:lpstr>
      <vt:lpstr>Zákony a zákonná opatření</vt:lpstr>
      <vt:lpstr>Podzákonné právní předpisy</vt:lpstr>
      <vt:lpstr>Proč jsme si to uváděli?</vt:lpstr>
      <vt:lpstr>Ústavní úroveň </vt:lpstr>
      <vt:lpstr>Zákonná úroveň – základní prameny</vt:lpstr>
      <vt:lpstr>Školský zákon</vt:lpstr>
      <vt:lpstr>Zákon o pedagogických pracovnících</vt:lpstr>
      <vt:lpstr>Podzákonná úroveň – nařízení vlády</vt:lpstr>
      <vt:lpstr>Podzákonná úroveň – vyhlášky ministerstev</vt:lpstr>
      <vt:lpstr>Období covidu </vt:lpstr>
      <vt:lpstr>Obecný zákonný podklad MŠ</vt:lpstr>
      <vt:lpstr>Úvod</vt:lpstr>
      <vt:lpstr>Předškolní vzdělávání</vt:lpstr>
      <vt:lpstr>Cíle (§ 33 školského zákona)</vt:lpstr>
      <vt:lpstr>Cíle a RVP PV </vt:lpstr>
      <vt:lpstr>Příklad</vt:lpstr>
      <vt:lpstr>Organizace předškolního vzdělávání</vt:lpstr>
      <vt:lpstr>Povinné předškolní vzdělávání </vt:lpstr>
      <vt:lpstr>Povinné předškolní vzdělávání </vt:lpstr>
      <vt:lpstr>Individuální vzdělávání dítěte</vt:lpstr>
      <vt:lpstr>Omlouvání </vt:lpstr>
      <vt:lpstr>Podmínky provozu MŠ</vt:lpstr>
      <vt:lpstr>Organizace MŠ</vt:lpstr>
      <vt:lpstr>Počty přijatých dětí </vt:lpstr>
      <vt:lpstr>Vyhláška o předškolním vzdělávání – dále:</vt:lpstr>
      <vt:lpstr>Úplata </vt:lpstr>
      <vt:lpstr>Rámcový vzdělávací program </vt:lpstr>
      <vt:lpstr>Přijímací řízení do MŠ</vt:lpstr>
      <vt:lpstr>Obecné informace</vt:lpstr>
      <vt:lpstr>Kam?</vt:lpstr>
      <vt:lpstr>K zamyšlení</vt:lpstr>
      <vt:lpstr>Příklad</vt:lpstr>
      <vt:lpstr>Jedná se o správní řízení – rozhodnutí </vt:lpstr>
      <vt:lpstr>Kam se odvolat?</vt:lpstr>
      <vt:lpstr>Očkování </vt:lpstr>
      <vt:lpstr>Očkování – pokračování </vt:lpstr>
      <vt:lpstr>Při přijímacím řízení</vt:lpstr>
      <vt:lpstr>Očkování – pokračování </vt:lpstr>
      <vt:lpstr>Docela aktuální případ</vt:lpstr>
      <vt:lpstr>Přijímaní dětí z Ukrajiny do MŠ v roce 2022</vt:lpstr>
      <vt:lpstr>Přijímaní dětí z Ukrajiny do MŠ v roce 2022</vt:lpstr>
      <vt:lpstr>Prezentace aplikace PowerPoint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257</cp:revision>
  <cp:lastPrinted>1601-01-01T00:00:00Z</cp:lastPrinted>
  <dcterms:created xsi:type="dcterms:W3CDTF">2022-02-12T19:12:13Z</dcterms:created>
  <dcterms:modified xsi:type="dcterms:W3CDTF">2022-11-17T21:58:02Z</dcterms:modified>
</cp:coreProperties>
</file>