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6"/>
  </p:notesMasterIdLst>
  <p:handoutMasterIdLst>
    <p:handoutMasterId r:id="rId67"/>
  </p:handoutMasterIdLst>
  <p:sldIdLst>
    <p:sldId id="256" r:id="rId2"/>
    <p:sldId id="608" r:id="rId3"/>
    <p:sldId id="586" r:id="rId4"/>
    <p:sldId id="587" r:id="rId5"/>
    <p:sldId id="588" r:id="rId6"/>
    <p:sldId id="589" r:id="rId7"/>
    <p:sldId id="590" r:id="rId8"/>
    <p:sldId id="591" r:id="rId9"/>
    <p:sldId id="599" r:id="rId10"/>
    <p:sldId id="603" r:id="rId11"/>
    <p:sldId id="598" r:id="rId12"/>
    <p:sldId id="600" r:id="rId13"/>
    <p:sldId id="602" r:id="rId14"/>
    <p:sldId id="646" r:id="rId15"/>
    <p:sldId id="604" r:id="rId16"/>
    <p:sldId id="606" r:id="rId17"/>
    <p:sldId id="605" r:id="rId18"/>
    <p:sldId id="647" r:id="rId19"/>
    <p:sldId id="648" r:id="rId20"/>
    <p:sldId id="592" r:id="rId21"/>
    <p:sldId id="593" r:id="rId22"/>
    <p:sldId id="594" r:id="rId23"/>
    <p:sldId id="595" r:id="rId24"/>
    <p:sldId id="596" r:id="rId25"/>
    <p:sldId id="597" r:id="rId26"/>
    <p:sldId id="609" r:id="rId27"/>
    <p:sldId id="610" r:id="rId28"/>
    <p:sldId id="611" r:id="rId29"/>
    <p:sldId id="612" r:id="rId30"/>
    <p:sldId id="613" r:id="rId31"/>
    <p:sldId id="614" r:id="rId32"/>
    <p:sldId id="615" r:id="rId33"/>
    <p:sldId id="616" r:id="rId34"/>
    <p:sldId id="617" r:id="rId35"/>
    <p:sldId id="619" r:id="rId36"/>
    <p:sldId id="618" r:id="rId37"/>
    <p:sldId id="620" r:id="rId38"/>
    <p:sldId id="621" r:id="rId39"/>
    <p:sldId id="622" r:id="rId40"/>
    <p:sldId id="623" r:id="rId41"/>
    <p:sldId id="625" r:id="rId42"/>
    <p:sldId id="624" r:id="rId43"/>
    <p:sldId id="626" r:id="rId44"/>
    <p:sldId id="627" r:id="rId45"/>
    <p:sldId id="628" r:id="rId46"/>
    <p:sldId id="629" r:id="rId47"/>
    <p:sldId id="630" r:id="rId48"/>
    <p:sldId id="631" r:id="rId49"/>
    <p:sldId id="632" r:id="rId50"/>
    <p:sldId id="633" r:id="rId51"/>
    <p:sldId id="639" r:id="rId52"/>
    <p:sldId id="634" r:id="rId53"/>
    <p:sldId id="635" r:id="rId54"/>
    <p:sldId id="638" r:id="rId55"/>
    <p:sldId id="640" r:id="rId56"/>
    <p:sldId id="636" r:id="rId57"/>
    <p:sldId id="637" r:id="rId58"/>
    <p:sldId id="642" r:id="rId59"/>
    <p:sldId id="643" r:id="rId60"/>
    <p:sldId id="641" r:id="rId61"/>
    <p:sldId id="644" r:id="rId62"/>
    <p:sldId id="645" r:id="rId63"/>
    <p:sldId id="649" r:id="rId64"/>
    <p:sldId id="577" r:id="rId6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08"/>
            <p14:sldId id="586"/>
            <p14:sldId id="587"/>
            <p14:sldId id="588"/>
            <p14:sldId id="589"/>
            <p14:sldId id="590"/>
            <p14:sldId id="591"/>
            <p14:sldId id="599"/>
            <p14:sldId id="603"/>
            <p14:sldId id="598"/>
            <p14:sldId id="600"/>
            <p14:sldId id="602"/>
            <p14:sldId id="646"/>
            <p14:sldId id="604"/>
            <p14:sldId id="606"/>
            <p14:sldId id="605"/>
            <p14:sldId id="647"/>
            <p14:sldId id="648"/>
            <p14:sldId id="592"/>
            <p14:sldId id="593"/>
            <p14:sldId id="594"/>
            <p14:sldId id="595"/>
            <p14:sldId id="596"/>
            <p14:sldId id="597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  <p14:sldId id="622"/>
            <p14:sldId id="623"/>
            <p14:sldId id="625"/>
            <p14:sldId id="624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9"/>
            <p14:sldId id="634"/>
            <p14:sldId id="635"/>
            <p14:sldId id="638"/>
            <p14:sldId id="640"/>
            <p14:sldId id="636"/>
            <p14:sldId id="637"/>
            <p14:sldId id="642"/>
            <p14:sldId id="643"/>
            <p14:sldId id="641"/>
            <p14:sldId id="644"/>
            <p14:sldId id="645"/>
            <p14:sldId id="649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C0AD2-17E1-497C-BFBA-680513B9D6B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F6F065-E7BD-42B2-9917-8B2C72202DC6}">
      <dgm:prSet phldrT="[Text]"/>
      <dgm:spPr/>
      <dgm:t>
        <a:bodyPr/>
        <a:lstStyle/>
        <a:p>
          <a:r>
            <a:rPr lang="cs-CZ" dirty="0"/>
            <a:t>individuální osobní péče</a:t>
          </a:r>
        </a:p>
      </dgm:t>
    </dgm:pt>
    <dgm:pt modelId="{18691AEB-A2F8-4169-A092-8FEA509D10B4}" type="parTrans" cxnId="{9CE99F33-730D-4B8B-B01E-3F419DF46FD9}">
      <dgm:prSet/>
      <dgm:spPr/>
      <dgm:t>
        <a:bodyPr/>
        <a:lstStyle/>
        <a:p>
          <a:endParaRPr lang="cs-CZ"/>
        </a:p>
      </dgm:t>
    </dgm:pt>
    <dgm:pt modelId="{53AD3218-E3A2-42EB-9E21-9FD87F42186A}" type="sibTrans" cxnId="{9CE99F33-730D-4B8B-B01E-3F419DF46FD9}">
      <dgm:prSet/>
      <dgm:spPr/>
      <dgm:t>
        <a:bodyPr/>
        <a:lstStyle/>
        <a:p>
          <a:endParaRPr lang="cs-CZ"/>
        </a:p>
      </dgm:t>
    </dgm:pt>
    <dgm:pt modelId="{C18B076B-B1E5-4C2B-99DF-B10C80F28252}">
      <dgm:prSet phldrT="[Text]"/>
      <dgm:spPr/>
      <dgm:t>
        <a:bodyPr/>
        <a:lstStyle/>
        <a:p>
          <a:r>
            <a:rPr lang="cs-CZ" dirty="0"/>
            <a:t>střídavá osobní péče</a:t>
          </a:r>
        </a:p>
      </dgm:t>
    </dgm:pt>
    <dgm:pt modelId="{83B10C4C-75C3-4C73-B15F-47C8B28A9238}" type="parTrans" cxnId="{4A0B43A8-C87E-439E-AF0A-75D4C41BAE74}">
      <dgm:prSet/>
      <dgm:spPr/>
      <dgm:t>
        <a:bodyPr/>
        <a:lstStyle/>
        <a:p>
          <a:endParaRPr lang="cs-CZ"/>
        </a:p>
      </dgm:t>
    </dgm:pt>
    <dgm:pt modelId="{3F53DC8E-57B3-40AA-A1F9-0589EE8B89BE}" type="sibTrans" cxnId="{4A0B43A8-C87E-439E-AF0A-75D4C41BAE74}">
      <dgm:prSet/>
      <dgm:spPr/>
      <dgm:t>
        <a:bodyPr/>
        <a:lstStyle/>
        <a:p>
          <a:endParaRPr lang="cs-CZ"/>
        </a:p>
      </dgm:t>
    </dgm:pt>
    <dgm:pt modelId="{CC7A6923-09D0-4BAB-97DC-355C81A4DB43}">
      <dgm:prSet phldrT="[Text]"/>
      <dgm:spPr/>
      <dgm:t>
        <a:bodyPr/>
        <a:lstStyle/>
        <a:p>
          <a:r>
            <a:rPr lang="cs-CZ" dirty="0"/>
            <a:t>společná osobní péče</a:t>
          </a:r>
        </a:p>
      </dgm:t>
    </dgm:pt>
    <dgm:pt modelId="{566F5CA9-6026-4DAD-A7F7-B585A140E38B}" type="parTrans" cxnId="{34BB3CFD-02F4-4158-896E-AD51135FAB60}">
      <dgm:prSet/>
      <dgm:spPr/>
      <dgm:t>
        <a:bodyPr/>
        <a:lstStyle/>
        <a:p>
          <a:endParaRPr lang="cs-CZ"/>
        </a:p>
      </dgm:t>
    </dgm:pt>
    <dgm:pt modelId="{FAA7C2B4-B64D-461C-A03E-97517708F58B}" type="sibTrans" cxnId="{34BB3CFD-02F4-4158-896E-AD51135FAB60}">
      <dgm:prSet/>
      <dgm:spPr/>
      <dgm:t>
        <a:bodyPr/>
        <a:lstStyle/>
        <a:p>
          <a:endParaRPr lang="cs-CZ"/>
        </a:p>
      </dgm:t>
    </dgm:pt>
    <dgm:pt modelId="{80E190A0-491E-4567-AD27-DE3468D62C35}" type="pres">
      <dgm:prSet presAssocID="{014C0AD2-17E1-497C-BFBA-680513B9D6BF}" presName="Name0" presStyleCnt="0">
        <dgm:presLayoutVars>
          <dgm:chMax val="7"/>
          <dgm:chPref val="7"/>
          <dgm:dir/>
        </dgm:presLayoutVars>
      </dgm:prSet>
      <dgm:spPr/>
    </dgm:pt>
    <dgm:pt modelId="{521A5446-FEDD-4C0B-9D51-2D5C5AB561AD}" type="pres">
      <dgm:prSet presAssocID="{014C0AD2-17E1-497C-BFBA-680513B9D6BF}" presName="Name1" presStyleCnt="0"/>
      <dgm:spPr/>
    </dgm:pt>
    <dgm:pt modelId="{542ABF28-63BE-4139-821B-AD010C2E8721}" type="pres">
      <dgm:prSet presAssocID="{014C0AD2-17E1-497C-BFBA-680513B9D6BF}" presName="cycle" presStyleCnt="0"/>
      <dgm:spPr/>
    </dgm:pt>
    <dgm:pt modelId="{6EE5CFAB-D055-4269-9556-885005A8D830}" type="pres">
      <dgm:prSet presAssocID="{014C0AD2-17E1-497C-BFBA-680513B9D6BF}" presName="srcNode" presStyleLbl="node1" presStyleIdx="0" presStyleCnt="3"/>
      <dgm:spPr/>
    </dgm:pt>
    <dgm:pt modelId="{32D9812B-AA93-4F60-9747-F01FB9A93CF5}" type="pres">
      <dgm:prSet presAssocID="{014C0AD2-17E1-497C-BFBA-680513B9D6BF}" presName="conn" presStyleLbl="parChTrans1D2" presStyleIdx="0" presStyleCnt="1"/>
      <dgm:spPr/>
    </dgm:pt>
    <dgm:pt modelId="{7A937444-8004-4DA4-B441-7A97EEEAD60C}" type="pres">
      <dgm:prSet presAssocID="{014C0AD2-17E1-497C-BFBA-680513B9D6BF}" presName="extraNode" presStyleLbl="node1" presStyleIdx="0" presStyleCnt="3"/>
      <dgm:spPr/>
    </dgm:pt>
    <dgm:pt modelId="{E07A7F48-A4CC-41ED-B6B5-1D8918BFA022}" type="pres">
      <dgm:prSet presAssocID="{014C0AD2-17E1-497C-BFBA-680513B9D6BF}" presName="dstNode" presStyleLbl="node1" presStyleIdx="0" presStyleCnt="3"/>
      <dgm:spPr/>
    </dgm:pt>
    <dgm:pt modelId="{8B07DD8A-54B9-4BED-B0A5-24862D4605BB}" type="pres">
      <dgm:prSet presAssocID="{66F6F065-E7BD-42B2-9917-8B2C72202DC6}" presName="text_1" presStyleLbl="node1" presStyleIdx="0" presStyleCnt="3">
        <dgm:presLayoutVars>
          <dgm:bulletEnabled val="1"/>
        </dgm:presLayoutVars>
      </dgm:prSet>
      <dgm:spPr/>
    </dgm:pt>
    <dgm:pt modelId="{467F3EA9-CC8E-434A-9F5B-3FB55899D42E}" type="pres">
      <dgm:prSet presAssocID="{66F6F065-E7BD-42B2-9917-8B2C72202DC6}" presName="accent_1" presStyleCnt="0"/>
      <dgm:spPr/>
    </dgm:pt>
    <dgm:pt modelId="{10407F00-2CD9-4A30-A72C-7AAD46D4336A}" type="pres">
      <dgm:prSet presAssocID="{66F6F065-E7BD-42B2-9917-8B2C72202DC6}" presName="accentRepeatNode" presStyleLbl="solidFgAcc1" presStyleIdx="0" presStyleCnt="3"/>
      <dgm:spPr/>
    </dgm:pt>
    <dgm:pt modelId="{3E39389B-0436-4011-91CB-184D14AFEA57}" type="pres">
      <dgm:prSet presAssocID="{C18B076B-B1E5-4C2B-99DF-B10C80F28252}" presName="text_2" presStyleLbl="node1" presStyleIdx="1" presStyleCnt="3">
        <dgm:presLayoutVars>
          <dgm:bulletEnabled val="1"/>
        </dgm:presLayoutVars>
      </dgm:prSet>
      <dgm:spPr/>
    </dgm:pt>
    <dgm:pt modelId="{B92CAA92-BC94-4C08-A15B-1EE16DCA7CDB}" type="pres">
      <dgm:prSet presAssocID="{C18B076B-B1E5-4C2B-99DF-B10C80F28252}" presName="accent_2" presStyleCnt="0"/>
      <dgm:spPr/>
    </dgm:pt>
    <dgm:pt modelId="{047DB644-CA6E-48A2-891E-75DDA47245E3}" type="pres">
      <dgm:prSet presAssocID="{C18B076B-B1E5-4C2B-99DF-B10C80F28252}" presName="accentRepeatNode" presStyleLbl="solidFgAcc1" presStyleIdx="1" presStyleCnt="3"/>
      <dgm:spPr/>
    </dgm:pt>
    <dgm:pt modelId="{9ED23F9F-61F0-469A-A580-208CCF63A166}" type="pres">
      <dgm:prSet presAssocID="{CC7A6923-09D0-4BAB-97DC-355C81A4DB43}" presName="text_3" presStyleLbl="node1" presStyleIdx="2" presStyleCnt="3">
        <dgm:presLayoutVars>
          <dgm:bulletEnabled val="1"/>
        </dgm:presLayoutVars>
      </dgm:prSet>
      <dgm:spPr/>
    </dgm:pt>
    <dgm:pt modelId="{E484C1D3-1761-4D74-B8EE-2793B57905A0}" type="pres">
      <dgm:prSet presAssocID="{CC7A6923-09D0-4BAB-97DC-355C81A4DB43}" presName="accent_3" presStyleCnt="0"/>
      <dgm:spPr/>
    </dgm:pt>
    <dgm:pt modelId="{E2598B70-D398-4684-BB09-D00AC987E9CD}" type="pres">
      <dgm:prSet presAssocID="{CC7A6923-09D0-4BAB-97DC-355C81A4DB43}" presName="accentRepeatNode" presStyleLbl="solidFgAcc1" presStyleIdx="2" presStyleCnt="3"/>
      <dgm:spPr/>
    </dgm:pt>
  </dgm:ptLst>
  <dgm:cxnLst>
    <dgm:cxn modelId="{00510013-005E-49C7-BF2C-EEBEBAE4CEC0}" type="presOf" srcId="{66F6F065-E7BD-42B2-9917-8B2C72202DC6}" destId="{8B07DD8A-54B9-4BED-B0A5-24862D4605BB}" srcOrd="0" destOrd="0" presId="urn:microsoft.com/office/officeart/2008/layout/VerticalCurvedList"/>
    <dgm:cxn modelId="{9CE99F33-730D-4B8B-B01E-3F419DF46FD9}" srcId="{014C0AD2-17E1-497C-BFBA-680513B9D6BF}" destId="{66F6F065-E7BD-42B2-9917-8B2C72202DC6}" srcOrd="0" destOrd="0" parTransId="{18691AEB-A2F8-4169-A092-8FEA509D10B4}" sibTransId="{53AD3218-E3A2-42EB-9E21-9FD87F42186A}"/>
    <dgm:cxn modelId="{C10D1A3A-1F53-41CA-A4AC-823590DE9E7A}" type="presOf" srcId="{014C0AD2-17E1-497C-BFBA-680513B9D6BF}" destId="{80E190A0-491E-4567-AD27-DE3468D62C35}" srcOrd="0" destOrd="0" presId="urn:microsoft.com/office/officeart/2008/layout/VerticalCurvedList"/>
    <dgm:cxn modelId="{8FA03068-093A-4AEC-9B11-28A2B3015B53}" type="presOf" srcId="{C18B076B-B1E5-4C2B-99DF-B10C80F28252}" destId="{3E39389B-0436-4011-91CB-184D14AFEA57}" srcOrd="0" destOrd="0" presId="urn:microsoft.com/office/officeart/2008/layout/VerticalCurvedList"/>
    <dgm:cxn modelId="{D7AECB72-63BA-4EFC-AAC4-FAC763F946D1}" type="presOf" srcId="{53AD3218-E3A2-42EB-9E21-9FD87F42186A}" destId="{32D9812B-AA93-4F60-9747-F01FB9A93CF5}" srcOrd="0" destOrd="0" presId="urn:microsoft.com/office/officeart/2008/layout/VerticalCurvedList"/>
    <dgm:cxn modelId="{4A0B43A8-C87E-439E-AF0A-75D4C41BAE74}" srcId="{014C0AD2-17E1-497C-BFBA-680513B9D6BF}" destId="{C18B076B-B1E5-4C2B-99DF-B10C80F28252}" srcOrd="1" destOrd="0" parTransId="{83B10C4C-75C3-4C73-B15F-47C8B28A9238}" sibTransId="{3F53DC8E-57B3-40AA-A1F9-0589EE8B89BE}"/>
    <dgm:cxn modelId="{B24E95C3-A34E-4067-ACFA-12EA9A5BC573}" type="presOf" srcId="{CC7A6923-09D0-4BAB-97DC-355C81A4DB43}" destId="{9ED23F9F-61F0-469A-A580-208CCF63A166}" srcOrd="0" destOrd="0" presId="urn:microsoft.com/office/officeart/2008/layout/VerticalCurvedList"/>
    <dgm:cxn modelId="{34BB3CFD-02F4-4158-896E-AD51135FAB60}" srcId="{014C0AD2-17E1-497C-BFBA-680513B9D6BF}" destId="{CC7A6923-09D0-4BAB-97DC-355C81A4DB43}" srcOrd="2" destOrd="0" parTransId="{566F5CA9-6026-4DAD-A7F7-B585A140E38B}" sibTransId="{FAA7C2B4-B64D-461C-A03E-97517708F58B}"/>
    <dgm:cxn modelId="{BBB11E1B-A939-4A5A-9229-63E134B4ACBC}" type="presParOf" srcId="{80E190A0-491E-4567-AD27-DE3468D62C35}" destId="{521A5446-FEDD-4C0B-9D51-2D5C5AB561AD}" srcOrd="0" destOrd="0" presId="urn:microsoft.com/office/officeart/2008/layout/VerticalCurvedList"/>
    <dgm:cxn modelId="{7CC92868-2842-43BB-A125-BA980C6CC82B}" type="presParOf" srcId="{521A5446-FEDD-4C0B-9D51-2D5C5AB561AD}" destId="{542ABF28-63BE-4139-821B-AD010C2E8721}" srcOrd="0" destOrd="0" presId="urn:microsoft.com/office/officeart/2008/layout/VerticalCurvedList"/>
    <dgm:cxn modelId="{4BBA7A5F-2B4E-4301-A6CD-D65F27642E2F}" type="presParOf" srcId="{542ABF28-63BE-4139-821B-AD010C2E8721}" destId="{6EE5CFAB-D055-4269-9556-885005A8D830}" srcOrd="0" destOrd="0" presId="urn:microsoft.com/office/officeart/2008/layout/VerticalCurvedList"/>
    <dgm:cxn modelId="{6400593B-DA15-473C-8B6F-C6A4146995DC}" type="presParOf" srcId="{542ABF28-63BE-4139-821B-AD010C2E8721}" destId="{32D9812B-AA93-4F60-9747-F01FB9A93CF5}" srcOrd="1" destOrd="0" presId="urn:microsoft.com/office/officeart/2008/layout/VerticalCurvedList"/>
    <dgm:cxn modelId="{939486B2-A740-46E6-B528-078AF7A701AE}" type="presParOf" srcId="{542ABF28-63BE-4139-821B-AD010C2E8721}" destId="{7A937444-8004-4DA4-B441-7A97EEEAD60C}" srcOrd="2" destOrd="0" presId="urn:microsoft.com/office/officeart/2008/layout/VerticalCurvedList"/>
    <dgm:cxn modelId="{F8CB87C2-7976-4706-8449-9E3EB6DCBD39}" type="presParOf" srcId="{542ABF28-63BE-4139-821B-AD010C2E8721}" destId="{E07A7F48-A4CC-41ED-B6B5-1D8918BFA022}" srcOrd="3" destOrd="0" presId="urn:microsoft.com/office/officeart/2008/layout/VerticalCurvedList"/>
    <dgm:cxn modelId="{6D2F06F7-2213-4CC0-900F-DB05DB8D0A07}" type="presParOf" srcId="{521A5446-FEDD-4C0B-9D51-2D5C5AB561AD}" destId="{8B07DD8A-54B9-4BED-B0A5-24862D4605BB}" srcOrd="1" destOrd="0" presId="urn:microsoft.com/office/officeart/2008/layout/VerticalCurvedList"/>
    <dgm:cxn modelId="{D3A18ACA-32CE-4188-86AF-69BEA8B97003}" type="presParOf" srcId="{521A5446-FEDD-4C0B-9D51-2D5C5AB561AD}" destId="{467F3EA9-CC8E-434A-9F5B-3FB55899D42E}" srcOrd="2" destOrd="0" presId="urn:microsoft.com/office/officeart/2008/layout/VerticalCurvedList"/>
    <dgm:cxn modelId="{AAE08126-44D3-42D5-839E-EA14251B018B}" type="presParOf" srcId="{467F3EA9-CC8E-434A-9F5B-3FB55899D42E}" destId="{10407F00-2CD9-4A30-A72C-7AAD46D4336A}" srcOrd="0" destOrd="0" presId="urn:microsoft.com/office/officeart/2008/layout/VerticalCurvedList"/>
    <dgm:cxn modelId="{E4D9D03B-6907-42BA-97C6-8D545AB8D534}" type="presParOf" srcId="{521A5446-FEDD-4C0B-9D51-2D5C5AB561AD}" destId="{3E39389B-0436-4011-91CB-184D14AFEA57}" srcOrd="3" destOrd="0" presId="urn:microsoft.com/office/officeart/2008/layout/VerticalCurvedList"/>
    <dgm:cxn modelId="{FF0761F1-0CE0-40BB-AF97-F46DBFA38CD3}" type="presParOf" srcId="{521A5446-FEDD-4C0B-9D51-2D5C5AB561AD}" destId="{B92CAA92-BC94-4C08-A15B-1EE16DCA7CDB}" srcOrd="4" destOrd="0" presId="urn:microsoft.com/office/officeart/2008/layout/VerticalCurvedList"/>
    <dgm:cxn modelId="{FDE1E9FD-C977-4378-94A1-CFB30D6E7E87}" type="presParOf" srcId="{B92CAA92-BC94-4C08-A15B-1EE16DCA7CDB}" destId="{047DB644-CA6E-48A2-891E-75DDA47245E3}" srcOrd="0" destOrd="0" presId="urn:microsoft.com/office/officeart/2008/layout/VerticalCurvedList"/>
    <dgm:cxn modelId="{7A3BC67C-1C87-405A-8CED-B97DE550A01B}" type="presParOf" srcId="{521A5446-FEDD-4C0B-9D51-2D5C5AB561AD}" destId="{9ED23F9F-61F0-469A-A580-208CCF63A166}" srcOrd="5" destOrd="0" presId="urn:microsoft.com/office/officeart/2008/layout/VerticalCurvedList"/>
    <dgm:cxn modelId="{21C12129-6E31-42B0-98AB-2FBB5DD2DE43}" type="presParOf" srcId="{521A5446-FEDD-4C0B-9D51-2D5C5AB561AD}" destId="{E484C1D3-1761-4D74-B8EE-2793B57905A0}" srcOrd="6" destOrd="0" presId="urn:microsoft.com/office/officeart/2008/layout/VerticalCurvedList"/>
    <dgm:cxn modelId="{A6193180-0A46-42B4-8F98-3574FB649F49}" type="presParOf" srcId="{E484C1D3-1761-4D74-B8EE-2793B57905A0}" destId="{E2598B70-D398-4684-BB09-D00AC987E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9812B-AA93-4F60-9747-F01FB9A93CF5}">
      <dsp:nvSpPr>
        <dsp:cNvPr id="0" name=""/>
        <dsp:cNvSpPr/>
      </dsp:nvSpPr>
      <dsp:spPr>
        <a:xfrm>
          <a:off x="-2681346" y="-413583"/>
          <a:ext cx="3200323" cy="3200323"/>
        </a:xfrm>
        <a:prstGeom prst="blockArc">
          <a:avLst>
            <a:gd name="adj1" fmla="val 18900000"/>
            <a:gd name="adj2" fmla="val 2700000"/>
            <a:gd name="adj3" fmla="val 6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7DD8A-54B9-4BED-B0A5-24862D4605BB}">
      <dsp:nvSpPr>
        <dsp:cNvPr id="0" name=""/>
        <dsp:cNvSpPr/>
      </dsp:nvSpPr>
      <dsp:spPr>
        <a:xfrm>
          <a:off x="333662" y="237315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individuální osobní péče</a:t>
          </a:r>
        </a:p>
      </dsp:txBody>
      <dsp:txXfrm>
        <a:off x="333662" y="237315"/>
        <a:ext cx="6023715" cy="474631"/>
      </dsp:txXfrm>
    </dsp:sp>
    <dsp:sp modelId="{10407F00-2CD9-4A30-A72C-7AAD46D4336A}">
      <dsp:nvSpPr>
        <dsp:cNvPr id="0" name=""/>
        <dsp:cNvSpPr/>
      </dsp:nvSpPr>
      <dsp:spPr>
        <a:xfrm>
          <a:off x="37017" y="177986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389B-0436-4011-91CB-184D14AFEA57}">
      <dsp:nvSpPr>
        <dsp:cNvPr id="0" name=""/>
        <dsp:cNvSpPr/>
      </dsp:nvSpPr>
      <dsp:spPr>
        <a:xfrm>
          <a:off x="506190" y="949262"/>
          <a:ext cx="5851186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střídavá osobní péče</a:t>
          </a:r>
        </a:p>
      </dsp:txBody>
      <dsp:txXfrm>
        <a:off x="506190" y="949262"/>
        <a:ext cx="5851186" cy="474631"/>
      </dsp:txXfrm>
    </dsp:sp>
    <dsp:sp modelId="{047DB644-CA6E-48A2-891E-75DDA47245E3}">
      <dsp:nvSpPr>
        <dsp:cNvPr id="0" name=""/>
        <dsp:cNvSpPr/>
      </dsp:nvSpPr>
      <dsp:spPr>
        <a:xfrm>
          <a:off x="209546" y="889933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23F9F-61F0-469A-A580-208CCF63A166}">
      <dsp:nvSpPr>
        <dsp:cNvPr id="0" name=""/>
        <dsp:cNvSpPr/>
      </dsp:nvSpPr>
      <dsp:spPr>
        <a:xfrm>
          <a:off x="333662" y="1661209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společná osobní péče</a:t>
          </a:r>
        </a:p>
      </dsp:txBody>
      <dsp:txXfrm>
        <a:off x="333662" y="1661209"/>
        <a:ext cx="6023715" cy="474631"/>
      </dsp:txXfrm>
    </dsp:sp>
    <dsp:sp modelId="{E2598B70-D398-4684-BB09-D00AC987E9CD}">
      <dsp:nvSpPr>
        <dsp:cNvPr id="0" name=""/>
        <dsp:cNvSpPr/>
      </dsp:nvSpPr>
      <dsp:spPr>
        <a:xfrm>
          <a:off x="37017" y="1601880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Rodinné právo – děti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A52F2D-F2B6-63B5-704D-21F814B123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422C45-4C8F-B084-F857-6848E8FCEB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968A43-D913-34CD-85B5-F22E81C9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6ED3A7-FAD6-FD30-49D1-778866C65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591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/>
              <a:t>Petr (6 let) dostal od rodičů trest za to, že si paní učitelka v MŠ stěžovala, že „strká“ pořád do spolužáků. Rodiče mu dali pohlavek a zakázali na týden sledovat televizi. Mohou?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Kdo může vyzvednout dítě ze školky?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Vnučka Kamila (5 let) zdědila po dědečkovi byt v Brně, protože byla dědečkovou oblíbenkyní a dědeček chtěl, ať je zajištěna. Rodiče Kamily však byt chtějí prodat. Mohou?  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Eliška (5 let) měla úraz při pobytu v MŠ na pískovišti. Zlomila si klíční kost a lékaři ji chtěli operovat, protože kost začala špatně srůstat. Zatímco otec s lékařským zákrokem souhlasí, matka se brání a za žádnou cenu na operaci dítě „nepustí.“ Co s tím?</a:t>
            </a:r>
          </a:p>
          <a:p>
            <a:pPr>
              <a:lnSpc>
                <a:spcPct val="100000"/>
              </a:lnSpc>
            </a:pPr>
            <a:r>
              <a:rPr lang="cs-CZ" sz="2000" i="1" dirty="0"/>
              <a:t>Změnila by se odpověď, kdyby Eliška spadla tak nešťastně a hrozilo jí, že bez lékařského zákroku zemře?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0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2531C3-7629-F4EC-FD6A-FB0E133D71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B99DC4-8939-E67C-41FA-03A547DC1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E02C1-A6B8-7833-B577-1EC0ADD2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2CBA82-21E3-97A3-3121-DDD47E967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3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„Rodiče a dítě mají vůči sobě navzájem povinnosti a práva. Těchto vzájemných povinností a práv se nemohou vzdát; učiní-li tak nepřihlíží se k tomu.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“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855 OZ)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 vše je vzájemné – jméno a příjmení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co když se jedná o dítě v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babyboxu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– nezjistí-li se totožnost, status nalezence, jméno a příjmení určuje soud</a:t>
            </a:r>
            <a:endParaRPr lang="cs-CZ" dirty="0"/>
          </a:p>
        </p:txBody>
      </p:sp>
      <p:pic>
        <p:nvPicPr>
          <p:cNvPr id="1026" name="Picture 2" descr="Brněnský babybox má deset let. Za dobu své existence zachránil patnáct dětí  - Brněnský deník">
            <a:extLst>
              <a:ext uri="{FF2B5EF4-FFF2-40B4-BE49-F238E27FC236}">
                <a16:creationId xmlns:a16="http://schemas.microsoft.com/office/drawing/2014/main" id="{5178D09D-4741-1D7E-AA47-F5FF4AE0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71" y="4010304"/>
            <a:ext cx="4611461" cy="2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642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3D591-A863-A018-26FB-2685535F3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4504A8-1D07-C8E2-7570-40FEFA449C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821EE-4138-9735-94FD-A409B877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Rodičovská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045E0E-767F-33C4-FB57-89B0F34B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36"/>
            <a:ext cx="10753200" cy="52665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vzniká rodiči </a:t>
            </a:r>
            <a:r>
              <a:rPr lang="cs-CZ" sz="2400" dirty="0">
                <a:solidFill>
                  <a:schemeClr val="tx2"/>
                </a:solidFill>
              </a:rPr>
              <a:t>narozením</a:t>
            </a:r>
            <a:r>
              <a:rPr lang="cs-CZ" sz="2400" dirty="0"/>
              <a:t> dítěte a zaniká dosažením </a:t>
            </a:r>
            <a:r>
              <a:rPr lang="cs-CZ" sz="2400" dirty="0">
                <a:solidFill>
                  <a:schemeClr val="tx2"/>
                </a:solidFill>
              </a:rPr>
              <a:t>plné svéprávnosti</a:t>
            </a:r>
          </a:p>
          <a:p>
            <a:pPr lvl="1"/>
            <a:r>
              <a:rPr lang="cs-CZ" sz="1600" dirty="0"/>
              <a:t>plná svéprávnost: zletilost (18 let), výjimečně nejdříve od 16 let (uzavření manželství, přiznání svéprávnosti)</a:t>
            </a:r>
          </a:p>
          <a:p>
            <a:pPr lvl="1"/>
            <a:r>
              <a:rPr lang="cs-CZ" sz="1600" dirty="0"/>
              <a:t>rodičům také může zaniknout </a:t>
            </a:r>
            <a:r>
              <a:rPr lang="cs-CZ" sz="1600" dirty="0">
                <a:solidFill>
                  <a:schemeClr val="tx2"/>
                </a:solidFill>
              </a:rPr>
              <a:t>osvojením dítěte</a:t>
            </a:r>
          </a:p>
          <a:p>
            <a:r>
              <a:rPr lang="cs-CZ" sz="2400" dirty="0"/>
              <a:t>každý rodič – výjimky – výkon může být pozastaven, rodič zbaven</a:t>
            </a:r>
          </a:p>
          <a:p>
            <a:r>
              <a:rPr lang="cs-CZ" sz="2400" dirty="0"/>
              <a:t>co zahrnuje: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dítě </a:t>
            </a:r>
            <a:r>
              <a:rPr lang="cs-CZ" dirty="0"/>
              <a:t>(tělesný, mravní, citový a rozumový vývoj vč. péče o zdraví)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ochrana dítěte </a:t>
            </a:r>
            <a:r>
              <a:rPr lang="cs-CZ" dirty="0"/>
              <a:t>(před „nástrahami“ vnějšího světa – podle vývoje, zralosti, věku …)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správa majetku dítěte </a:t>
            </a:r>
          </a:p>
          <a:p>
            <a:pPr lvl="2"/>
            <a:r>
              <a:rPr lang="cs-CZ" dirty="0"/>
              <a:t>jako tzv. řádní hospodáři – pokud ne, podle zákona mají nahradit dítěti škodu</a:t>
            </a:r>
          </a:p>
          <a:p>
            <a:pPr lvl="2" algn="just"/>
            <a:r>
              <a:rPr lang="cs-CZ" dirty="0"/>
              <a:t>někdy schválení soudem</a:t>
            </a:r>
          </a:p>
          <a:p>
            <a:pPr lvl="2" algn="just"/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K právnímu jednání, které se týká existujícího i budoucího jmění dítěte nebo jednotlivé součásti tohoto jmění, </a:t>
            </a:r>
            <a:r>
              <a:rPr lang="cs-CZ" sz="100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potřebují rodiče souhlas soudu</a:t>
            </a:r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ledaže se jedná o běžné záležitosti, nebo o záležitosti sice výjimečné, ale týkající se zanedbatelné majetkové hodnoty.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(2) Souhlasu soudu je vždy třeba k právnímu jednání, kterým dítě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a) nabývá, zcizuje nebo zatěžuje nemovitou věc nebo podíl na 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b) zcizuje nebo zatěžuje majetek jako celek, ledaže jeho hodnota nepřevyšuje částku odpovídající dvacetinásobku životního minima jednotlivce podle jiného právního 	předpisu, nebo nabývá, zcizuje nebo zatěžuje majetek v hodnotě převyšující částku odpovídající stonásobku životního minima jednotlivce podle jiného právního předpisu,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c) uzavírá dohodu dědiců o výši dědických podílů nebo rozdělení pozůstalosti, odmítá dědictví nebo prohlašuje, že nechce odkaz, 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d) uzavírá smlouvu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1. zavazující k trvajícímu nebo opětovnému plnění nebo smlouvu týkající se jeho bydlení na dobu delší než tři roky nebo na dobu trvající i po nabytí zletilosti  dítětem, 	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2. úvěrovou nebo obdobnou.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(3) Je-li to v zájmu dítěte, může soud zúžit okruh právních jednání, která podléhají souhlasu soudu.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(4) Jednal-li rodič za dítě bez souhlasu soudu, lze právní jednání prohlásit za neplatné, jen působí-li dítěti újmu.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6DE973F-81F1-7E3A-AE07-9E121F2CFB28}"/>
              </a:ext>
            </a:extLst>
          </p:cNvPr>
          <p:cNvSpPr/>
          <p:nvPr/>
        </p:nvSpPr>
        <p:spPr bwMode="auto">
          <a:xfrm>
            <a:off x="9237100" y="2856248"/>
            <a:ext cx="2734236" cy="6753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Zájem 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61EFCED-97EE-1F68-A86E-F222F946BF9A}"/>
              </a:ext>
            </a:extLst>
          </p:cNvPr>
          <p:cNvSpPr/>
          <p:nvPr/>
        </p:nvSpPr>
        <p:spPr bwMode="auto">
          <a:xfrm>
            <a:off x="7955361" y="438049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865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97439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179A70-D7A8-3282-6355-82BAB54B1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7815F-2854-EF19-CB15-14C245D19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99E4DD-56B8-2E53-B0C3-DA7322AC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7506"/>
            <a:ext cx="10753200" cy="3308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osobní styk s dítětem </a:t>
            </a:r>
            <a:r>
              <a:rPr lang="cs-CZ" dirty="0"/>
              <a:t>(soud takový styk může omezit či zakázat)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zastupuje dítě</a:t>
            </a:r>
          </a:p>
          <a:p>
            <a:pPr lvl="2"/>
            <a:r>
              <a:rPr lang="cs-CZ" dirty="0"/>
              <a:t>při právních jednáních – zastoupení ze zákona</a:t>
            </a:r>
          </a:p>
          <a:p>
            <a:pPr lvl="2"/>
            <a:r>
              <a:rPr lang="cs-CZ" dirty="0"/>
              <a:t>nezletilí – částečná svéprávnost – rozumová a volní vyspělost (samostatné jednání) vs. jednání se souhlasem zákonného zástupce (někdy je potřeba i souhlas soudu)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výchova a vzdělávání </a:t>
            </a:r>
            <a:endParaRPr lang="cs-CZ" i="1" dirty="0">
              <a:solidFill>
                <a:schemeClr val="tx2"/>
              </a:solidFill>
            </a:endParaRPr>
          </a:p>
          <a:p>
            <a:pPr lvl="2"/>
            <a:r>
              <a:rPr lang="cs-CZ" i="1" dirty="0"/>
              <a:t>„Dítě je povinno dbát svých rodičů. </a:t>
            </a:r>
          </a:p>
          <a:p>
            <a:pPr lvl="2"/>
            <a:r>
              <a:rPr lang="cs-CZ" i="1" dirty="0"/>
              <a:t>Dokud se dítě nestane svéprávným, mají rodiče právo usměrňovat své dítě výchovnými opatřeními, jak to odpovídá jeho rozvíjejícím se schopnostem, včetně omezení sledujících ochranu morálky, zdraví a práv dítěte, jakož i práv jiných osob a veřejného pořádku. Dítě je povinno se těmto opatřením podřídit.“</a:t>
            </a:r>
          </a:p>
          <a:p>
            <a:pPr lvl="2"/>
            <a:r>
              <a:rPr lang="cs-CZ" dirty="0"/>
              <a:t>Vzdělání (dohoda rodičů)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určuje bydliště </a:t>
            </a:r>
            <a:r>
              <a:rPr lang="cs-CZ" dirty="0"/>
              <a:t>(dohodou rodičů)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7DD02F82-D38A-FD8E-3136-680BAC421F45}"/>
              </a:ext>
            </a:extLst>
          </p:cNvPr>
          <p:cNvSpPr txBox="1">
            <a:spLocks/>
          </p:cNvSpPr>
          <p:nvPr/>
        </p:nvSpPr>
        <p:spPr>
          <a:xfrm>
            <a:off x="799482" y="4441696"/>
            <a:ext cx="10753200" cy="178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Zákonný zástupce je povinen přihlásit dítě k zápisu k povinné školní docházce, a to v době od 1. dubna do 30. dubna kalendářního roku, v němž má dítě zahájit povinnou školní docházku. (§ 36 odst. 4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? Musí se shodnout oba rodiče na výběru vzdělání, kam spadá i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  předškolní vzdělávání ?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31287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2CF49B-88ED-26BA-5DE0-079BC024E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2341D-A6B8-C2B2-B691-0572B62B2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873570-2815-9264-ECFE-11805E38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– tzv. participační práva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B094B-5EC4-1528-7394-0E32A355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00000"/>
              </a:lnSpc>
              <a:buNone/>
            </a:pP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rozhodnutím, které se dotýká zájmu dítěte, sdělí rodiče dítěti vše potřebné, aby si mohlo vytvořit vlastní názor o dané záležitosti a rodičům jej sdělit; to neplatí, není-li dítě schopno sdělení náležitě přijmout nebo není schopno vytvořit si vlastní názor nebo není schopno tento názor rodičům sdělit. Názoru dítěte rodiče věnují patřičnou pozornost a berou názor dítěte při rozhodování v úvahu.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to mít vliv na dítě předškolního věku? V jakých situacích?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0091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6E3CD-E0B6-7322-B7D8-D4C8D6351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2B5FC-5017-43F6-B80B-0E7B44DDB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FDCD06-8140-B090-E849-EA4D9625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56CD3-086D-E894-EC45-6956BC0BE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8350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soud určí, kdo o dítě pečuje – opět zájem dítěte</a:t>
            </a:r>
          </a:p>
          <a:p>
            <a:r>
              <a:rPr lang="cs-CZ" dirty="0">
                <a:solidFill>
                  <a:schemeClr val="tx2"/>
                </a:solidFill>
              </a:rPr>
              <a:t>preference dohody rodičů </a:t>
            </a:r>
            <a:r>
              <a:rPr lang="cs-CZ" dirty="0"/>
              <a:t>– v konečném důsledku rozhoduje </a:t>
            </a:r>
            <a:r>
              <a:rPr lang="cs-CZ" dirty="0">
                <a:solidFill>
                  <a:schemeClr val="tx2"/>
                </a:solidFill>
              </a:rPr>
              <a:t>soud </a:t>
            </a:r>
            <a:r>
              <a:rPr lang="cs-CZ" dirty="0"/>
              <a:t>(i když se nedohodnou)</a:t>
            </a:r>
          </a:p>
          <a:p>
            <a:r>
              <a:rPr lang="cs-CZ" dirty="0">
                <a:solidFill>
                  <a:schemeClr val="tx2"/>
                </a:solidFill>
              </a:rPr>
              <a:t>soud</a:t>
            </a:r>
            <a:r>
              <a:rPr lang="cs-CZ" dirty="0"/>
              <a:t> může dohodu rodičů </a:t>
            </a:r>
            <a:r>
              <a:rPr lang="cs-CZ" dirty="0">
                <a:solidFill>
                  <a:schemeClr val="tx2"/>
                </a:solidFill>
              </a:rPr>
              <a:t>změnit</a:t>
            </a:r>
            <a:r>
              <a:rPr lang="cs-CZ" dirty="0"/>
              <a:t> – podstatná změna poměrů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DB2E574-8FC0-0B9D-7EC5-C06CF9CF16B6}"/>
              </a:ext>
            </a:extLst>
          </p:cNvPr>
          <p:cNvGraphicFramePr/>
          <p:nvPr/>
        </p:nvGraphicFramePr>
        <p:xfrm>
          <a:off x="2032000" y="3765176"/>
          <a:ext cx="6385859" cy="237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974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77588-A0C5-E79D-F43C-8E036FD50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B55B34-893D-CD70-24F1-5A66F067F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A98CC2-B521-927D-A958-C01D0B11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711C38-8943-2690-488A-A80600A1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144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individuální osobní péče</a:t>
            </a:r>
          </a:p>
          <a:p>
            <a:pPr lvl="1"/>
            <a:r>
              <a:rPr lang="cs-CZ" dirty="0"/>
              <a:t>svěřeno do péče matky nebo otce</a:t>
            </a:r>
          </a:p>
          <a:p>
            <a:pPr lvl="1"/>
            <a:r>
              <a:rPr lang="cs-CZ" dirty="0"/>
              <a:t>druhý rodič – má pořád rodičovskou odpovědnost, má vyživovací povinnost</a:t>
            </a:r>
          </a:p>
          <a:p>
            <a:r>
              <a:rPr lang="cs-CZ" dirty="0">
                <a:solidFill>
                  <a:schemeClr val="tx2"/>
                </a:solidFill>
              </a:rPr>
              <a:t>střídavá osobní péče</a:t>
            </a:r>
          </a:p>
          <a:p>
            <a:pPr lvl="1"/>
            <a:r>
              <a:rPr lang="cs-CZ" dirty="0"/>
              <a:t>péče nemusí být rovnoměrná – mohou být různě dlouhé intervaly</a:t>
            </a:r>
          </a:p>
          <a:p>
            <a:pPr lvl="1"/>
            <a:r>
              <a:rPr lang="cs-CZ" dirty="0"/>
              <a:t>nutno dbát na potřeby a přání dítěte</a:t>
            </a:r>
          </a:p>
          <a:p>
            <a:r>
              <a:rPr lang="cs-CZ" dirty="0">
                <a:solidFill>
                  <a:schemeClr val="tx2"/>
                </a:solidFill>
              </a:rPr>
              <a:t>společná osobní péče</a:t>
            </a:r>
          </a:p>
          <a:p>
            <a:pPr lvl="1"/>
            <a:r>
              <a:rPr lang="cs-CZ" dirty="0"/>
              <a:t>společná rovnoměrná péče obou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73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7F4D0C-30ED-A1C7-DEE3-B650D7B75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018C5-A05E-AB3A-9114-35FA92A66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528FD-9CA7-3064-F815-FF83E2B6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k dětem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348AD-53C9-6B2D-90AA-82FE0B4F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31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nesouvisí s rodičovskou odpovědností</a:t>
            </a:r>
          </a:p>
          <a:p>
            <a:r>
              <a:rPr lang="cs-CZ" dirty="0">
                <a:solidFill>
                  <a:schemeClr val="tx2"/>
                </a:solidFill>
              </a:rPr>
              <a:t>neschopnost dítěte </a:t>
            </a:r>
            <a:r>
              <a:rPr lang="cs-CZ" dirty="0"/>
              <a:t>se samostatně živit</a:t>
            </a:r>
          </a:p>
          <a:p>
            <a:r>
              <a:rPr lang="cs-CZ" dirty="0">
                <a:solidFill>
                  <a:schemeClr val="tx2"/>
                </a:solidFill>
              </a:rPr>
              <a:t>povinný</a:t>
            </a:r>
            <a:r>
              <a:rPr lang="cs-CZ" dirty="0"/>
              <a:t> (ten, kdo musí vyživovat) – majetek, schopnost a možnost</a:t>
            </a:r>
          </a:p>
          <a:p>
            <a:r>
              <a:rPr lang="cs-CZ" dirty="0">
                <a:solidFill>
                  <a:schemeClr val="tx2"/>
                </a:solidFill>
              </a:rPr>
              <a:t>soulad s dobrými mravy</a:t>
            </a:r>
          </a:p>
          <a:p>
            <a:r>
              <a:rPr lang="cs-CZ" dirty="0"/>
              <a:t>rozsah: není dán (min., max.)</a:t>
            </a:r>
          </a:p>
          <a:p>
            <a:r>
              <a:rPr lang="cs-CZ" dirty="0">
                <a:solidFill>
                  <a:schemeClr val="tx2"/>
                </a:solidFill>
              </a:rPr>
              <a:t>zásadně stejná životní úroveň </a:t>
            </a:r>
            <a:r>
              <a:rPr lang="cs-CZ" dirty="0"/>
              <a:t>jako rodiče, odůvodněné potřeby dítěte (tvorba úspor)</a:t>
            </a:r>
          </a:p>
          <a:p>
            <a:r>
              <a:rPr lang="cs-CZ" dirty="0"/>
              <a:t>doporučení</a:t>
            </a:r>
          </a:p>
          <a:p>
            <a:pPr lvl="1"/>
            <a:r>
              <a:rPr lang="cs-CZ" dirty="0"/>
              <a:t>0-5 let: 11-15 % z příjmu připadá na výživné</a:t>
            </a:r>
          </a:p>
          <a:p>
            <a:pPr lvl="1"/>
            <a:r>
              <a:rPr lang="cs-CZ" dirty="0"/>
              <a:t>6-9 let: 13-17 % z příjmu připadá na výživné</a:t>
            </a:r>
          </a:p>
          <a:p>
            <a:pPr lvl="1"/>
            <a:r>
              <a:rPr lang="cs-CZ" dirty="0"/>
              <a:t>18 let a více: 19-25 % z příjmu připadá na výživné</a:t>
            </a:r>
          </a:p>
          <a:p>
            <a:r>
              <a:rPr lang="cs-CZ" dirty="0">
                <a:solidFill>
                  <a:schemeClr val="tx2"/>
                </a:solidFill>
              </a:rPr>
              <a:t>kdy zaniká? </a:t>
            </a:r>
            <a:r>
              <a:rPr lang="cs-CZ" dirty="0"/>
              <a:t>Absolutně vlastně smrtí / osvojením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C66B844-3D14-063B-3EC8-B2BC4312F209}"/>
              </a:ext>
            </a:extLst>
          </p:cNvPr>
          <p:cNvSpPr/>
          <p:nvPr/>
        </p:nvSpPr>
        <p:spPr bwMode="auto">
          <a:xfrm>
            <a:off x="8143621" y="505108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910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88655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1C5CBF-1E38-13A5-D09A-C89F50C46B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230248-5A60-5576-CB2B-B1470538B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F1DB5A-86F4-08B9-9460-9F2C9E35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D1E14-0597-5C52-E4E2-A4A2E0FD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6402"/>
            <a:ext cx="10753200" cy="501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pomoc, podpora a ohled na důstojnost</a:t>
            </a:r>
          </a:p>
          <a:p>
            <a:r>
              <a:rPr lang="cs-CZ" dirty="0"/>
              <a:t>podřídit se výchovným opatřením </a:t>
            </a:r>
          </a:p>
          <a:p>
            <a:r>
              <a:rPr lang="cs-CZ" dirty="0"/>
              <a:t>§ 886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vyživovací povinnost vůči rodičům </a:t>
            </a:r>
            <a:r>
              <a:rPr lang="cs-CZ" dirty="0"/>
              <a:t>(subsidiární) – ze zákona</a:t>
            </a:r>
          </a:p>
          <a:p>
            <a:pPr lvl="1"/>
            <a:r>
              <a:rPr lang="cs-CZ" dirty="0"/>
              <a:t>rodiče se nejsou schopny samy živit</a:t>
            </a:r>
          </a:p>
          <a:p>
            <a:pPr lvl="1"/>
            <a:r>
              <a:rPr lang="cs-CZ" dirty="0"/>
              <a:t>dítě – majetkové poměry, schopnost a možnost</a:t>
            </a:r>
          </a:p>
          <a:p>
            <a:pPr lvl="1"/>
            <a:r>
              <a:rPr lang="cs-CZ" dirty="0"/>
              <a:t>soulad s dobrými mravy</a:t>
            </a:r>
          </a:p>
          <a:p>
            <a:pPr lvl="1"/>
            <a:r>
              <a:rPr lang="cs-CZ" dirty="0"/>
              <a:t>slušná výživa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EDC303-10AF-FC5C-F290-1F768332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23" y="2952759"/>
            <a:ext cx="11961754" cy="163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22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60430D-A036-D74C-5635-34836C95DD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8AEC9E-36E6-9C94-BC0D-8BCA0A8D8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66C4F6-34F6-3E2C-E548-E9EC6F39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528A2E-1EE8-56F6-973E-234E2D8A8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3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přejít na předky rodičů (je to vzájemné, subsidiarita)</a:t>
            </a:r>
          </a:p>
          <a:p>
            <a:r>
              <a:rPr lang="cs-CZ" dirty="0"/>
              <a:t>sourozenci – nemají </a:t>
            </a:r>
          </a:p>
          <a:p>
            <a:r>
              <a:rPr lang="cs-CZ" dirty="0"/>
              <a:t>nevlastní rodič – nemá </a:t>
            </a:r>
          </a:p>
        </p:txBody>
      </p:sp>
    </p:spTree>
    <p:extLst>
      <p:ext uri="{BB962C8B-B14F-4D97-AF65-F5344CB8AC3E}">
        <p14:creationId xmlns:p14="http://schemas.microsoft.com/office/powerpoint/2010/main" val="398504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 rodinného práva obecně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MŠ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84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B82D12-35AC-4A3A-9A26-AAE50D83C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71D30A-0648-4D3A-A8A5-31BA723B5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200ED64-9AA2-47FE-A2A0-9CC3D0B9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Osvojení </a:t>
            </a:r>
          </a:p>
        </p:txBody>
      </p:sp>
    </p:spTree>
    <p:extLst>
      <p:ext uri="{BB962C8B-B14F-4D97-AF65-F5344CB8AC3E}">
        <p14:creationId xmlns:p14="http://schemas.microsoft.com/office/powerpoint/2010/main" val="3776480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08A0B-D7D2-4F87-A6CC-1DBC6979F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E7C51E-848E-4A4D-A779-0BE04F639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B457DB-C842-4276-8364-042B8A8F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74C926-38CC-42CD-8FF4-70E84576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8652"/>
            <a:ext cx="10753200" cy="37838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statusová změna </a:t>
            </a:r>
            <a:r>
              <a:rPr lang="cs-CZ" sz="2400" dirty="0"/>
              <a:t>– „nová rodina“ a s tím související práva/povinnosti osvojitelského páru (rodičovská odpovědnost atd.)</a:t>
            </a:r>
          </a:p>
          <a:p>
            <a:r>
              <a:rPr lang="cs-CZ" sz="2400" dirty="0"/>
              <a:t>pokud </a:t>
            </a:r>
            <a:r>
              <a:rPr lang="cs-CZ" sz="2400" dirty="0">
                <a:solidFill>
                  <a:schemeClr val="tx2"/>
                </a:solidFill>
              </a:rPr>
              <a:t>existuje blízký příbuzný</a:t>
            </a:r>
            <a:r>
              <a:rPr lang="cs-CZ" sz="2400" dirty="0"/>
              <a:t>, který je schopen/ochoten se o dítě starat a pečovat, tak se osvojení nepovolí</a:t>
            </a:r>
          </a:p>
          <a:p>
            <a:r>
              <a:rPr lang="cs-CZ" sz="2400" dirty="0"/>
              <a:t>problém osvojení následně zrušit (viz dále)</a:t>
            </a:r>
          </a:p>
          <a:p>
            <a:r>
              <a:rPr lang="cs-CZ" sz="2400" dirty="0"/>
              <a:t>dítě nad 12 let – souhlas</a:t>
            </a:r>
          </a:p>
          <a:p>
            <a:r>
              <a:rPr lang="cs-CZ" sz="2400" dirty="0"/>
              <a:t>dítě pod 12 let – vyslechne se a zohlední se </a:t>
            </a:r>
          </a:p>
          <a:p>
            <a:r>
              <a:rPr lang="cs-CZ" sz="2400" dirty="0"/>
              <a:t>osvojitelé nesmí mít zisk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2C2746E-C66F-4025-A664-E404DCC113D7}"/>
              </a:ext>
            </a:extLst>
          </p:cNvPr>
          <p:cNvSpPr/>
          <p:nvPr/>
        </p:nvSpPr>
        <p:spPr bwMode="auto">
          <a:xfrm>
            <a:off x="7951258" y="3254375"/>
            <a:ext cx="3076575" cy="13525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Vždy se zkoumá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nejlepší zájem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EE580B1-5E6B-850F-C14E-7F818D0BC58E}"/>
              </a:ext>
            </a:extLst>
          </p:cNvPr>
          <p:cNvSpPr/>
          <p:nvPr/>
        </p:nvSpPr>
        <p:spPr bwMode="auto">
          <a:xfrm>
            <a:off x="6601691" y="5131036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794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505878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A5D685-CE72-46F7-A4B1-7E3491C906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DB87D3-1638-431C-905C-DB2F38471D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4678-BF03-40B6-A8E8-18410371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7984FA-19F8-4DD5-B870-85315CB0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7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dítě má </a:t>
            </a:r>
            <a:r>
              <a:rPr lang="cs-CZ" dirty="0">
                <a:solidFill>
                  <a:schemeClr val="tx2"/>
                </a:solidFill>
              </a:rPr>
              <a:t>právo znát svůj původ</a:t>
            </a:r>
          </a:p>
          <a:p>
            <a:r>
              <a:rPr lang="cs-CZ" dirty="0"/>
              <a:t>do </a:t>
            </a:r>
            <a:r>
              <a:rPr lang="cs-CZ" dirty="0">
                <a:solidFill>
                  <a:schemeClr val="tx2"/>
                </a:solidFill>
              </a:rPr>
              <a:t>zahájení školní docházky </a:t>
            </a:r>
            <a:r>
              <a:rPr lang="cs-CZ" dirty="0"/>
              <a:t>– osvojitelé informují</a:t>
            </a:r>
          </a:p>
          <a:p>
            <a:r>
              <a:rPr lang="cs-CZ" dirty="0"/>
              <a:t>nad 12 let – dítě může nahlížet do matriční knihy</a:t>
            </a:r>
          </a:p>
          <a:p>
            <a:r>
              <a:rPr lang="cs-CZ" dirty="0"/>
              <a:t>po nabytí svéprávnosti – nahlížet do spisu o osvojení</a:t>
            </a:r>
          </a:p>
          <a:p>
            <a:r>
              <a:rPr lang="cs-CZ" dirty="0"/>
              <a:t>osvojení úplné a </a:t>
            </a:r>
            <a:r>
              <a:rPr lang="cs-CZ" dirty="0">
                <a:solidFill>
                  <a:schemeClr val="tx2"/>
                </a:solidFill>
              </a:rPr>
              <a:t>jen manželům</a:t>
            </a:r>
          </a:p>
          <a:p>
            <a:r>
              <a:rPr lang="cs-CZ" dirty="0">
                <a:solidFill>
                  <a:schemeClr val="tx2"/>
                </a:solidFill>
              </a:rPr>
              <a:t>individuální osvojení </a:t>
            </a:r>
            <a:r>
              <a:rPr lang="cs-CZ" dirty="0"/>
              <a:t>jen výjimečně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76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F29666-5CA1-4582-A5AD-BF7F9890F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A78920-FAF5-4325-8C10-793489128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E03F7-B182-41A4-98E7-6363657F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B85E-52E5-4E18-8CD4-2A4639AE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532"/>
            <a:ext cx="10753200" cy="492246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dítě </a:t>
            </a:r>
            <a:r>
              <a:rPr lang="cs-CZ" sz="2000" dirty="0"/>
              <a:t>(bez rodinného prostředí)</a:t>
            </a:r>
          </a:p>
          <a:p>
            <a:r>
              <a:rPr lang="cs-CZ" sz="2000" dirty="0">
                <a:solidFill>
                  <a:srgbClr val="0000DC"/>
                </a:solidFill>
              </a:rPr>
              <a:t>osvojitele</a:t>
            </a:r>
            <a:r>
              <a:rPr lang="cs-CZ" sz="2000" dirty="0"/>
              <a:t> (přiměřený věk, nesmí být příbuzný v přímé linii a sourozenec, osobní vlastnosti, zdravotní stav, majetkové, sociální poměry, skutečná vůle/důvody a motivy)</a:t>
            </a:r>
            <a:endParaRPr lang="cs-CZ" sz="2000" dirty="0">
              <a:solidFill>
                <a:srgbClr val="0000DC"/>
              </a:solidFill>
            </a:endParaRPr>
          </a:p>
          <a:p>
            <a:r>
              <a:rPr lang="cs-CZ" sz="2000" dirty="0"/>
              <a:t>zásadně </a:t>
            </a:r>
            <a:r>
              <a:rPr lang="cs-CZ" sz="2000" dirty="0">
                <a:solidFill>
                  <a:schemeClr val="tx2"/>
                </a:solidFill>
              </a:rPr>
              <a:t>souhlas rodičů</a:t>
            </a:r>
          </a:p>
          <a:p>
            <a:pPr lvl="1"/>
            <a:r>
              <a:rPr lang="cs-CZ" sz="1600" dirty="0"/>
              <a:t>nesmí rodič mladší 16 let, nelze plná moc</a:t>
            </a:r>
          </a:p>
          <a:p>
            <a:pPr lvl="1"/>
            <a:r>
              <a:rPr lang="cs-CZ" sz="1600" dirty="0"/>
              <a:t>výjimky, kdy ne (zdravotní stav rodiče, trestněprávní postih, neznámý rodič, trvale neprojevuje zájem o dítě - zjevný)</a:t>
            </a:r>
          </a:p>
          <a:p>
            <a:pPr lvl="1"/>
            <a:r>
              <a:rPr lang="cs-CZ" sz="1600" dirty="0"/>
              <a:t>otec po porodu, matka – 6 týdnů po porodu</a:t>
            </a:r>
          </a:p>
          <a:p>
            <a:pPr lvl="1"/>
            <a:r>
              <a:rPr lang="cs-CZ" sz="1600" dirty="0"/>
              <a:t>lze odvolat do 3 měsíců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zájem blízkého příbuzného</a:t>
            </a:r>
          </a:p>
          <a:p>
            <a:r>
              <a:rPr lang="cs-CZ" sz="2000" dirty="0">
                <a:solidFill>
                  <a:schemeClr val="tx2"/>
                </a:solidFill>
              </a:rPr>
              <a:t>zásadně souhlas dítěte </a:t>
            </a:r>
          </a:p>
          <a:p>
            <a:pPr lvl="1"/>
            <a:r>
              <a:rPr lang="cs-CZ" sz="1400" dirty="0"/>
              <a:t>od 12 let</a:t>
            </a:r>
          </a:p>
          <a:p>
            <a:pPr lvl="1"/>
            <a:r>
              <a:rPr lang="cs-CZ" sz="1400" dirty="0"/>
              <a:t>pod 12 let – dává dítě vyjádření (opatrovník pak souhlas)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nejlepší zájem </a:t>
            </a:r>
            <a:r>
              <a:rPr lang="cs-CZ" sz="2000" dirty="0"/>
              <a:t>dítěte (předchozí rodiče, věk 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298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AC7432-D915-E69D-D665-B8D94295E6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208FBD-8FD1-AA0D-C74B-A7002B809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CBE28-10C7-D2A9-ACA1-6B9A6BF6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Dokončení osvojení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03BCB-70F7-CFDE-A062-06FBE8A23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970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nutná </a:t>
            </a:r>
            <a:r>
              <a:rPr lang="cs-CZ" dirty="0" err="1">
                <a:solidFill>
                  <a:schemeClr val="tx2"/>
                </a:solidFill>
              </a:rPr>
              <a:t>předadopční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péče – povinně</a:t>
            </a:r>
          </a:p>
          <a:p>
            <a:pPr lvl="1"/>
            <a:r>
              <a:rPr lang="cs-CZ" dirty="0"/>
              <a:t>trvá po dobu dostatečnou pro přesvědčivé zjištění, že se mezi osvojitelem a dítětem vytvořil takový poměr, jaký je smyslem a cílem osvojení; tato péče neskončí dříve než uplynutím šesti měsíc</a:t>
            </a:r>
          </a:p>
          <a:p>
            <a:pPr lvl="1"/>
            <a:r>
              <a:rPr lang="cs-CZ" dirty="0"/>
              <a:t>budoucí osvojitele – pečující osoby na svůj náklad </a:t>
            </a:r>
          </a:p>
          <a:p>
            <a:r>
              <a:rPr lang="cs-CZ" dirty="0"/>
              <a:t>rozhoduje se </a:t>
            </a:r>
            <a:r>
              <a:rPr lang="cs-CZ" dirty="0">
                <a:solidFill>
                  <a:schemeClr val="tx2"/>
                </a:solidFill>
              </a:rPr>
              <a:t>rozsudkem </a:t>
            </a:r>
            <a:r>
              <a:rPr lang="cs-CZ" dirty="0"/>
              <a:t>o osvojení – právní účinky</a:t>
            </a:r>
          </a:p>
          <a:p>
            <a:pPr lvl="1"/>
            <a:r>
              <a:rPr lang="cs-CZ" dirty="0"/>
              <a:t>jako by se dítě narodilo osvojiteli </a:t>
            </a:r>
          </a:p>
          <a:p>
            <a:pPr lvl="1"/>
            <a:r>
              <a:rPr lang="cs-CZ" dirty="0"/>
              <a:t>dochází ke změně příjmení </a:t>
            </a:r>
          </a:p>
          <a:p>
            <a:pPr lvl="1"/>
            <a:r>
              <a:rPr lang="cs-CZ" dirty="0"/>
              <a:t>vznikají práva a povinnosti jako rodičům a dětem – vyživovací povinnost, rodičovská zodpovědnost</a:t>
            </a:r>
          </a:p>
          <a:p>
            <a:pPr lvl="1"/>
            <a:r>
              <a:rPr lang="cs-CZ" dirty="0"/>
              <a:t>až je to vhodné, informovat o osvojení, max. se zahájením školní docházky</a:t>
            </a:r>
          </a:p>
          <a:p>
            <a:pPr lvl="1"/>
            <a:r>
              <a:rPr lang="cs-CZ" dirty="0"/>
              <a:t>může být nařízení dohled OSPOD</a:t>
            </a:r>
          </a:p>
          <a:p>
            <a:r>
              <a:rPr lang="cs-CZ" dirty="0">
                <a:solidFill>
                  <a:schemeClr val="tx2"/>
                </a:solidFill>
              </a:rPr>
              <a:t>zrušení </a:t>
            </a:r>
            <a:r>
              <a:rPr lang="cs-CZ" dirty="0"/>
              <a:t>– výjimečné, do 3 let od PM rozsudku o osvojení</a:t>
            </a:r>
          </a:p>
          <a:p>
            <a:pPr lvl="1"/>
            <a:r>
              <a:rPr lang="cs-CZ" dirty="0"/>
              <a:t>vrací se vše do „původních kolejí“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81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AF5655-772F-A953-FC4D-4452CDA50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8B86B0-150C-22FE-0424-61D58334E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7775B5-3547-EB7D-2B9D-E650C3E2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/>
              <a:t>K zamyšlení</a:t>
            </a:r>
          </a:p>
        </p:txBody>
      </p:sp>
      <p:pic>
        <p:nvPicPr>
          <p:cNvPr id="6" name="Picture 2" descr="Brainstorming Training, Techniques, &amp; Activities – Brainstorming  Facilitation Training">
            <a:extLst>
              <a:ext uri="{FF2B5EF4-FFF2-40B4-BE49-F238E27FC236}">
                <a16:creationId xmlns:a16="http://schemas.microsoft.com/office/drawing/2014/main" id="{759B26AE-66F8-F31D-0BEA-FE8B3ED0A2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857" y="3048473"/>
            <a:ext cx="4073905" cy="27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CC033-75D2-C607-155F-E206DC891654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10753200" cy="8360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Může si tedy osvojená osoba v budoucnu vzít například svou biologickou matku či sestru?</a:t>
            </a:r>
          </a:p>
          <a:p>
            <a:r>
              <a:rPr lang="cs-CZ" kern="0" dirty="0"/>
              <a:t>Můžete být osvojeni i Vy?</a:t>
            </a:r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r>
              <a:rPr lang="cs-CZ" i="1" dirty="0"/>
              <a:t>Co znamená osvojení obecně pro MŠ?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769364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450B02-D793-40B8-AC9D-F04DDDC420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36C8A4-42C9-4D29-B906-ED6317373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2F25252-7CC2-427D-BA4B-E9D64951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</p:spTree>
    <p:extLst>
      <p:ext uri="{BB962C8B-B14F-4D97-AF65-F5344CB8AC3E}">
        <p14:creationId xmlns:p14="http://schemas.microsoft.com/office/powerpoint/2010/main" val="422097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 MŠ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E203FB-AD2A-4104-8358-0A554E103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C7B58-5BA8-4742-AAE5-0D99A68C91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7175E2-502F-47D3-8FC8-596F2786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59DFE9-92CF-423C-AAC1-0E3871D2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45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matka </a:t>
            </a:r>
            <a:r>
              <a:rPr lang="cs-CZ" sz="2400" dirty="0"/>
              <a:t>= žena, která dítě porodila</a:t>
            </a:r>
          </a:p>
          <a:p>
            <a:r>
              <a:rPr lang="cs-CZ" sz="2400" i="1" dirty="0"/>
              <a:t>„mater </a:t>
            </a:r>
            <a:r>
              <a:rPr lang="cs-CZ" sz="2400" i="1" dirty="0" err="1"/>
              <a:t>semper</a:t>
            </a:r>
            <a:r>
              <a:rPr lang="cs-CZ" sz="2400" i="1" dirty="0"/>
              <a:t> </a:t>
            </a:r>
            <a:r>
              <a:rPr lang="cs-CZ" sz="2400" i="1" dirty="0" err="1"/>
              <a:t>certa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“</a:t>
            </a:r>
            <a:r>
              <a:rPr lang="cs-CZ" sz="2400" dirty="0"/>
              <a:t> – matka je vždy jistá</a:t>
            </a:r>
            <a:endParaRPr lang="cs-CZ" sz="2400" i="1" dirty="0"/>
          </a:p>
          <a:p>
            <a:r>
              <a:rPr lang="cs-CZ" sz="2400" dirty="0">
                <a:solidFill>
                  <a:schemeClr val="tx2"/>
                </a:solidFill>
              </a:rPr>
              <a:t>po porodu </a:t>
            </a:r>
            <a:r>
              <a:rPr lang="cs-CZ" sz="2400" dirty="0"/>
              <a:t>– poskytovatel zdravotních služeb / lékař u porodu mimo zdravotnické zařízení / jeden z rodičů – nahlášení matričnímu úřadu – do 3 dnů do matriční knihy, vystaví se rodný list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asistovaná reprodukce </a:t>
            </a:r>
            <a:r>
              <a:rPr lang="cs-CZ" sz="2400" dirty="0"/>
              <a:t>– možná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náhradní mateřství </a:t>
            </a:r>
            <a:r>
              <a:rPr lang="cs-CZ" sz="2400" dirty="0"/>
              <a:t>(</a:t>
            </a:r>
            <a:r>
              <a:rPr lang="cs-CZ" sz="2400" dirty="0" err="1"/>
              <a:t>surogační</a:t>
            </a:r>
            <a:r>
              <a:rPr lang="cs-CZ" sz="2400" dirty="0"/>
              <a:t>) – legální cesta je získání dítěte </a:t>
            </a:r>
            <a:r>
              <a:rPr lang="cs-CZ" sz="2400" dirty="0" err="1"/>
              <a:t>objednatelským</a:t>
            </a:r>
            <a:r>
              <a:rPr lang="cs-CZ" sz="2400" dirty="0"/>
              <a:t> párem od ženy, která dítě donosila a porodila, je osvojení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3991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  <a:p>
            <a:pPr lvl="1"/>
            <a:r>
              <a:rPr lang="cs-CZ" dirty="0"/>
              <a:t>Viz jiná přednáška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91E644-8FB9-488E-8C1B-DC4D22F032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B26F4-4A96-4CB2-B6D3-04A7A8BA0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14CC6DC-8779-44D4-AE17-18BA0C1B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Poručenství</a:t>
            </a:r>
          </a:p>
        </p:txBody>
      </p:sp>
    </p:spTree>
    <p:extLst>
      <p:ext uri="{BB962C8B-B14F-4D97-AF65-F5344CB8AC3E}">
        <p14:creationId xmlns:p14="http://schemas.microsoft.com/office/powerpoint/2010/main" val="284038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C3CBA7-3C44-4353-B7B5-0232F47D6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A94B3E-1118-41E0-A37D-5242D3F27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07A977-1873-4428-AFEF-6B437597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AA6D4-8A6F-407F-9403-8FC3D765A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370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800" i="1" dirty="0"/>
              <a:t>„mater </a:t>
            </a:r>
            <a:r>
              <a:rPr lang="cs-CZ" sz="2800" i="1" dirty="0" err="1"/>
              <a:t>semper</a:t>
            </a:r>
            <a:r>
              <a:rPr lang="cs-CZ" sz="2800" i="1" dirty="0"/>
              <a:t> </a:t>
            </a:r>
            <a:r>
              <a:rPr lang="cs-CZ" sz="2800" i="1" dirty="0" err="1"/>
              <a:t>certa</a:t>
            </a:r>
            <a:r>
              <a:rPr lang="cs-CZ" sz="2800" i="1" dirty="0"/>
              <a:t> </a:t>
            </a:r>
            <a:r>
              <a:rPr lang="cs-CZ" sz="2800" i="1" dirty="0" err="1"/>
              <a:t>est</a:t>
            </a:r>
            <a:r>
              <a:rPr lang="cs-CZ" i="1" dirty="0"/>
              <a:t>, pater </a:t>
            </a:r>
            <a:r>
              <a:rPr lang="cs-CZ" i="1" dirty="0" err="1"/>
              <a:t>incertus</a:t>
            </a:r>
            <a:r>
              <a:rPr lang="cs-CZ" i="1" dirty="0"/>
              <a:t>“ </a:t>
            </a:r>
            <a:r>
              <a:rPr lang="cs-CZ" dirty="0"/>
              <a:t>– otec je nejistý</a:t>
            </a:r>
          </a:p>
          <a:p>
            <a:r>
              <a:rPr lang="cs-CZ" dirty="0"/>
              <a:t>dítě se stane příbuzným se svými prarodiči, sourozenci atd.</a:t>
            </a:r>
          </a:p>
          <a:p>
            <a:r>
              <a:rPr lang="cs-CZ" dirty="0"/>
              <a:t>vznik nositele rodičovské zodpovědnosti</a:t>
            </a:r>
          </a:p>
          <a:p>
            <a:r>
              <a:rPr lang="cs-CZ" sz="2800" dirty="0"/>
              <a:t>3 domněnky otcovství </a:t>
            </a:r>
          </a:p>
        </p:txBody>
      </p:sp>
    </p:spTree>
    <p:extLst>
      <p:ext uri="{BB962C8B-B14F-4D97-AF65-F5344CB8AC3E}">
        <p14:creationId xmlns:p14="http://schemas.microsoft.com/office/powerpoint/2010/main" val="1242348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0DCF7-7FD2-4184-82C5-B0BE4EDE2B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769185-CBE3-4B86-A799-4623CFECD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9FC399-0B38-47C7-AF29-1EF39F18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C48A7C-5BD0-4EB6-ABAB-F669F9C4F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3164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928 až 942 </a:t>
            </a:r>
            <a:r>
              <a:rPr lang="cs-CZ" dirty="0">
                <a:solidFill>
                  <a:schemeClr val="tx2"/>
                </a:solidFill>
              </a:rPr>
              <a:t>občanského zákoníku</a:t>
            </a:r>
          </a:p>
          <a:p>
            <a:r>
              <a:rPr lang="cs-CZ" dirty="0"/>
              <a:t>pro nezletilé, plně nesprávné osoby (děti), kteří potřebují </a:t>
            </a:r>
            <a:r>
              <a:rPr lang="cs-CZ" dirty="0">
                <a:solidFill>
                  <a:schemeClr val="tx2"/>
                </a:solidFill>
              </a:rPr>
              <a:t>zákonného zástupce</a:t>
            </a:r>
          </a:p>
          <a:p>
            <a:r>
              <a:rPr lang="cs-CZ" dirty="0"/>
              <a:t>jmenuje soud, pokud není žádný z rodičů, který má a vůči svému dítěti vykonává rodičovskou odpovědnost v plném rozsahu</a:t>
            </a:r>
          </a:p>
          <a:p>
            <a:r>
              <a:rPr lang="cs-CZ" u="sng" dirty="0"/>
              <a:t>vykonává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rodičovskou zodpovědnost </a:t>
            </a:r>
          </a:p>
          <a:p>
            <a:r>
              <a:rPr lang="cs-CZ" dirty="0">
                <a:solidFill>
                  <a:schemeClr val="tx2"/>
                </a:solidFill>
              </a:rPr>
              <a:t>co to znamená pro MŠ: </a:t>
            </a:r>
            <a:r>
              <a:rPr lang="cs-CZ" dirty="0"/>
              <a:t>v zásadě to, jako by to byl rodič pro tyto účely</a:t>
            </a:r>
          </a:p>
        </p:txBody>
      </p:sp>
    </p:spTree>
    <p:extLst>
      <p:ext uri="{BB962C8B-B14F-4D97-AF65-F5344CB8AC3E}">
        <p14:creationId xmlns:p14="http://schemas.microsoft.com/office/powerpoint/2010/main" val="18023809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37521C-58B9-4F38-9B7D-25354BBE7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7F572-DA8A-45BE-B2E4-DC687C7F4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92E342-BA15-4427-860C-05086A5F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38791-EE59-458F-B62C-C2560C19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2355"/>
            <a:ext cx="10753200" cy="40995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rodiče zemřou/prohlášení za mrtvého/nejsou známi (viz ony </a:t>
            </a:r>
            <a:r>
              <a:rPr lang="cs-CZ" sz="2400" dirty="0" err="1"/>
              <a:t>babyboxy</a:t>
            </a:r>
            <a:r>
              <a:rPr lang="cs-CZ" sz="2400" dirty="0"/>
              <a:t>)</a:t>
            </a:r>
          </a:p>
          <a:p>
            <a:r>
              <a:rPr lang="cs-CZ" sz="2400" dirty="0"/>
              <a:t>zbavení či pozastavení výkonu rodičovské odpovědnosti rodičům</a:t>
            </a:r>
          </a:p>
          <a:p>
            <a:r>
              <a:rPr lang="cs-CZ" sz="2400" dirty="0"/>
              <a:t>rodič není zletilý a plně svéprávný (má jen péči o dítě)</a:t>
            </a:r>
          </a:p>
          <a:p>
            <a:r>
              <a:rPr lang="cs-CZ" sz="2400" dirty="0"/>
              <a:t>soudem omezena svéprávnost vč. zásahu do rod. odpovědnosti</a:t>
            </a:r>
          </a:p>
          <a:p>
            <a:r>
              <a:rPr lang="cs-CZ" sz="2400" dirty="0"/>
              <a:t>rodiče dali souhlas k osvojení – pak po 3 měsících pozastaven výkon rod. odpovědnosti </a:t>
            </a:r>
          </a:p>
          <a:p>
            <a:r>
              <a:rPr lang="cs-CZ" sz="2400" dirty="0"/>
              <a:t>příp. varianty výše uvedeného</a:t>
            </a:r>
          </a:p>
          <a:p>
            <a:r>
              <a:rPr lang="cs-CZ" sz="2400" dirty="0"/>
              <a:t>ani jeden z rodičů nemá rodičovskou odpovědnost (pokud jeden, poručník se nejmenuje)</a:t>
            </a:r>
          </a:p>
        </p:txBody>
      </p:sp>
    </p:spTree>
    <p:extLst>
      <p:ext uri="{BB962C8B-B14F-4D97-AF65-F5344CB8AC3E}">
        <p14:creationId xmlns:p14="http://schemas.microsoft.com/office/powerpoint/2010/main" val="12477681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33060-D6B1-4DCF-A7CD-27AE1D8C8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5E207C-92BE-4A0D-BDE3-6D0927F198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0C945-71B5-4CD9-9CE8-3CBE1D00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0A9531-A43B-436D-8D22-FEDF212A2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8214"/>
            <a:ext cx="10753200" cy="347166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fyzická osoba (§ 931)</a:t>
            </a:r>
          </a:p>
          <a:p>
            <a:pPr lvl="1"/>
            <a:r>
              <a:rPr lang="cs-CZ" dirty="0"/>
              <a:t>ta, kterou naznačili rodiče (návrh je ale pro soud nezávazný, zájem dítěte)</a:t>
            </a:r>
          </a:p>
          <a:p>
            <a:pPr lvl="1"/>
            <a:r>
              <a:rPr lang="cs-CZ" dirty="0"/>
              <a:t>osoby příbuzné nebo blízké dítěti</a:t>
            </a:r>
          </a:p>
          <a:p>
            <a:pPr lvl="1"/>
            <a:r>
              <a:rPr lang="cs-CZ" dirty="0"/>
              <a:t>jiná vhodná osoba (např. zájemci o osvojení či pěstounské péče)</a:t>
            </a:r>
          </a:p>
          <a:p>
            <a:pPr lvl="1"/>
            <a:r>
              <a:rPr lang="cs-CZ" dirty="0"/>
              <a:t>osoba může jmenování do funkce odmítnout – pak soud jmenuje jinou osobu</a:t>
            </a:r>
          </a:p>
          <a:p>
            <a:pPr lvl="1"/>
            <a:r>
              <a:rPr lang="cs-CZ" dirty="0"/>
              <a:t>lze i manžele/nesezdaný pár – tedy 2 osoby</a:t>
            </a:r>
          </a:p>
          <a:p>
            <a:r>
              <a:rPr lang="cs-CZ" dirty="0"/>
              <a:t>OSPOD (§ 929, 930)</a:t>
            </a:r>
          </a:p>
          <a:p>
            <a:pPr lvl="1"/>
            <a:r>
              <a:rPr lang="cs-CZ" dirty="0"/>
              <a:t>výkon jako veřejný poručník, než se jmenuje poručník, který se ujme funkce, příp. pokud poručník zemře</a:t>
            </a:r>
          </a:p>
          <a:p>
            <a:pPr lvl="1"/>
            <a:r>
              <a:rPr lang="cs-CZ" dirty="0"/>
              <a:t>nenajde-li se vhodná osoba – pak OSPOD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0841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3CFDD0-1DC4-4187-8A47-1B266C47A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1844A-DE06-44A0-92CA-9269D6290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AFD45D-7213-4B51-9658-9D96854B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3"/>
            <a:ext cx="10753200" cy="451576"/>
          </a:xfrm>
        </p:spPr>
        <p:txBody>
          <a:bodyPr/>
          <a:lstStyle/>
          <a:p>
            <a:r>
              <a:rPr lang="cs-CZ" dirty="0"/>
              <a:t>Poručník ale není rodič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90FA50-01CC-48B8-84BE-C6496C60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4118"/>
            <a:ext cx="10753200" cy="547588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všechny povinnosti a práva jako rodič, ale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není nositel rodičovské odpovědnosti, jen ji vykonává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nemá vyživovací povinnost </a:t>
            </a:r>
            <a:r>
              <a:rPr lang="cs-CZ" sz="2400" dirty="0"/>
              <a:t>(výjimka: příbuzní)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nemusí o dítě pečovat osobně </a:t>
            </a:r>
            <a:r>
              <a:rPr lang="cs-CZ" sz="2400" dirty="0"/>
              <a:t>(ústavní výchova, pěstounská péče, péče na přechodnou dobu atd.) – samozřejmě může – pak hmotné zabezpečení jako pěstoun (§ 939) </a:t>
            </a:r>
          </a:p>
          <a:p>
            <a:r>
              <a:rPr lang="cs-CZ" sz="2400" dirty="0"/>
              <a:t>sepisuje jmění dítěte po jmenování (§ 933)</a:t>
            </a:r>
          </a:p>
          <a:p>
            <a:r>
              <a:rPr lang="cs-CZ" sz="2400" dirty="0"/>
              <a:t>běžné záležitosti – jedná poručník</a:t>
            </a:r>
          </a:p>
          <a:p>
            <a:r>
              <a:rPr lang="cs-CZ" sz="2400" dirty="0"/>
              <a:t>nikoliv běžné – souhlas soudu (a to i otázka vzdělávání), pokud není souhlas soudu, k právnímu jednání se nepřihlíží </a:t>
            </a:r>
          </a:p>
          <a:p>
            <a:r>
              <a:rPr lang="cs-CZ" sz="2400" dirty="0"/>
              <a:t>informuje soud - zprávy o osobě dítěte a o jeho vývoji a předkládá účty ze správy jeho jmění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382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39496-A4F2-456C-9BED-E4D311ED8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6D720B-6280-4026-B344-71353BD89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D6FCFD-598C-49C4-8B93-52075A87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093ABB-2333-47A5-8206-B7887DEB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6849"/>
            <a:ext cx="10753200" cy="413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analogicky k tomu, kdy vzniká (rodičům či jednomu z nich je navrácen výkon rodičovské odpovědnost, nebo je obnovena)</a:t>
            </a:r>
          </a:p>
          <a:p>
            <a:r>
              <a:rPr lang="cs-CZ" dirty="0"/>
              <a:t>nezletilý rodič – dosáhne 18 let, uzavře manželství, je mu přiznána svéprávnost (obojí od 16 let), navrácena plná svéprávnost</a:t>
            </a:r>
          </a:p>
          <a:p>
            <a:r>
              <a:rPr lang="cs-CZ" dirty="0"/>
              <a:t>u nalezenců – určení mateřství/otcovství</a:t>
            </a:r>
          </a:p>
          <a:p>
            <a:r>
              <a:rPr lang="cs-CZ" dirty="0"/>
              <a:t>poručenec – dosáhne 18 let, uzavře manželství/přiznána svéprávnost (obojí od 16 let), bude osvojen či zemře</a:t>
            </a:r>
          </a:p>
          <a:p>
            <a:r>
              <a:rPr lang="cs-CZ" dirty="0"/>
              <a:t>poručník – smrt, zproštěn na jeho návrh, odvolán – soud pak jmenuje nového</a:t>
            </a:r>
          </a:p>
        </p:txBody>
      </p:sp>
    </p:spTree>
    <p:extLst>
      <p:ext uri="{BB962C8B-B14F-4D97-AF65-F5344CB8AC3E}">
        <p14:creationId xmlns:p14="http://schemas.microsoft.com/office/powerpoint/2010/main" val="7650611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E49DD7-9204-45F7-AD11-FA680181B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65AFB-0037-41BA-8205-224F11A1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C5A0-8F2E-45EC-8A4D-B9E6CE73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soud?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5A4BAF-FEC4-44C8-8133-60E5D62A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řízení ve věcech péče soudu o nezletilé dle zákona o zvláštních řízení soudních</a:t>
            </a:r>
          </a:p>
          <a:p>
            <a:r>
              <a:rPr lang="cs-CZ" dirty="0"/>
              <a:t>obecný soud nezletilého dítěte</a:t>
            </a:r>
          </a:p>
        </p:txBody>
      </p:sp>
    </p:spTree>
    <p:extLst>
      <p:ext uri="{BB962C8B-B14F-4D97-AF65-F5344CB8AC3E}">
        <p14:creationId xmlns:p14="http://schemas.microsoft.com/office/powerpoint/2010/main" val="4138229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7662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C0498-754B-4B22-B07F-B6485BF53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DC4840-8AF7-4710-A874-DFD1203B2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E259877-4E71-4300-BBB3-3F7420CA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Opatrovnictví</a:t>
            </a:r>
          </a:p>
        </p:txBody>
      </p:sp>
    </p:spTree>
    <p:extLst>
      <p:ext uri="{BB962C8B-B14F-4D97-AF65-F5344CB8AC3E}">
        <p14:creationId xmlns:p14="http://schemas.microsoft.com/office/powerpoint/2010/main" val="30005287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DC3A8C-4946-44A1-B057-B84554C94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773B8-6609-4745-9AFF-F1DC7C73E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AD1260-482B-4412-B842-2F7E9C34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D75A7-DFC0-4795-93E5-8483906D0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358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943 až 952 občanského zákoníku</a:t>
            </a:r>
          </a:p>
          <a:p>
            <a:r>
              <a:rPr lang="cs-CZ" dirty="0"/>
              <a:t>základní rozdíl od poručníka: </a:t>
            </a:r>
            <a:r>
              <a:rPr lang="cs-CZ" dirty="0">
                <a:solidFill>
                  <a:schemeClr val="tx2"/>
                </a:solidFill>
              </a:rPr>
              <a:t>nevykonává celou rodičovskou odpovědnost, ale jen část určenou soudem</a:t>
            </a:r>
          </a:p>
          <a:p>
            <a:r>
              <a:rPr lang="cs-CZ" dirty="0"/>
              <a:t>jen některá práva a povinnosti místo rodičů (určuje soud), určuje se i doba</a:t>
            </a:r>
          </a:p>
          <a:p>
            <a:r>
              <a:rPr lang="cs-CZ" dirty="0"/>
              <a:t>netýká se jen dětí (nezletilé, plně nesvéprávné osoby), ale i dalších</a:t>
            </a:r>
          </a:p>
        </p:txBody>
      </p:sp>
    </p:spTree>
    <p:extLst>
      <p:ext uri="{BB962C8B-B14F-4D97-AF65-F5344CB8AC3E}">
        <p14:creationId xmlns:p14="http://schemas.microsoft.com/office/powerpoint/2010/main" val="8995916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4AEC84-99A8-4ED8-941A-B9419DFA3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4CCDB-5353-43D7-9EC4-4203DCCD1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05C747-DA96-4987-B633-4986C294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8406E9-2886-4041-B4A4-E261DD8CC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23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hrozí-li střet zájmů dítěte na straně jedné a jiné osoby na straně druhé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nehájí-li zákonný zástupce dostatečně zájmy dítěte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je-li toho v zájmu dítěte zapotřebí z jiného důvodu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stanoví-li tak zákon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typicky soudní řízení (o osvojení, svěření péče do dítě atd.)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KDO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fyzická osoba po souhlasu s převzetím funkce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OSPOD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zánik: smrt dítěte/opatrovníka; opatrovník pro řízení – ukončením/právní mocí; pokud už netrvá překážka, pro kterou byl jmenován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76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B178A-ABF1-47C6-9E3B-E24689019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BF46E-BF2D-4CA2-92AC-3B94BB845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468D-2396-40AE-A14D-99BAA570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87562E-21B2-44E0-AF20-7EDF1731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manžel matky, pokud se dítě narodí do manželství </a:t>
            </a:r>
          </a:p>
          <a:p>
            <a:r>
              <a:rPr lang="cs-CZ" dirty="0">
                <a:solidFill>
                  <a:schemeClr val="tx2"/>
                </a:solidFill>
              </a:rPr>
              <a:t>od uzavření manželství do zániku manželství + ochranná doba 300 dnů po zániku manželství </a:t>
            </a:r>
            <a:r>
              <a:rPr lang="cs-CZ" dirty="0"/>
              <a:t>(ledaže se žena během této doby znovu provdá)</a:t>
            </a:r>
          </a:p>
          <a:p>
            <a:r>
              <a:rPr lang="cs-CZ" sz="2400" dirty="0"/>
              <a:t>lze to </a:t>
            </a:r>
            <a:r>
              <a:rPr lang="cs-CZ" sz="2400" dirty="0">
                <a:solidFill>
                  <a:schemeClr val="tx2"/>
                </a:solidFill>
              </a:rPr>
              <a:t>prolomit</a:t>
            </a:r>
            <a:r>
              <a:rPr lang="cs-CZ" sz="2400" dirty="0"/>
              <a:t>: </a:t>
            </a:r>
            <a:r>
              <a:rPr lang="cs-CZ" sz="2400" i="1" dirty="0"/>
              <a:t>„…sejdou se matka, matrikový otec a jiný muž u soudu…“</a:t>
            </a:r>
            <a:r>
              <a:rPr lang="cs-CZ" sz="2400" dirty="0"/>
              <a:t>, aby prohlásili, že jiný muž je otcem („první a </a:t>
            </a:r>
            <a:r>
              <a:rPr lang="cs-CZ" sz="2400" dirty="0" err="1"/>
              <a:t>půltá</a:t>
            </a:r>
            <a:r>
              <a:rPr lang="cs-CZ" sz="2400" dirty="0"/>
              <a:t> domněnka“)</a:t>
            </a:r>
          </a:p>
          <a:p>
            <a:r>
              <a:rPr lang="cs-CZ" sz="2400" dirty="0"/>
              <a:t>muži mohou </a:t>
            </a:r>
            <a:r>
              <a:rPr lang="cs-CZ" sz="2400" dirty="0">
                <a:solidFill>
                  <a:schemeClr val="tx2"/>
                </a:solidFill>
              </a:rPr>
              <a:t>popřít otcovství u soudu </a:t>
            </a:r>
            <a:r>
              <a:rPr lang="cs-CZ" sz="2400" dirty="0"/>
              <a:t>– do 6 měsíců, kdy se dozví (pochybnost), že nejsou otcem, max. 6 let od narození dítěte, a to u soudu (soud může zmeškání lhůty prominout)</a:t>
            </a:r>
          </a:p>
          <a:p>
            <a:r>
              <a:rPr lang="cs-CZ" sz="2400" dirty="0"/>
              <a:t>popřít může i matka dítěte – do 6 měsíců od narození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83173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2A64C7-AB33-4166-98A1-21AFCFC33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11D7D-DF10-4DBF-B037-F88E9ED6C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FB839F-500C-4CBC-8D04-A5998A10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8E5609-48BF-436C-84F0-89B7F25B9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3976"/>
            <a:ext cx="10753200" cy="4114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kolizní </a:t>
            </a:r>
          </a:p>
          <a:p>
            <a:pPr lvl="1"/>
            <a:r>
              <a:rPr lang="cs-CZ" dirty="0"/>
              <a:t>hrozí střet zájmů</a:t>
            </a:r>
          </a:p>
          <a:p>
            <a:pPr lvl="1"/>
            <a:r>
              <a:rPr lang="cs-CZ" dirty="0"/>
              <a:t>řízení péče soudu o nezletilé, o osvojení, o určení/popření otcovství, o pozůstalosti</a:t>
            </a:r>
          </a:p>
          <a:p>
            <a:r>
              <a:rPr lang="cs-CZ" dirty="0">
                <a:solidFill>
                  <a:schemeClr val="tx2"/>
                </a:solidFill>
              </a:rPr>
              <a:t>nečinní rodiče</a:t>
            </a:r>
          </a:p>
          <a:p>
            <a:pPr lvl="1"/>
            <a:r>
              <a:rPr lang="cs-CZ" dirty="0"/>
              <a:t>řada důvodů, nevyřizují například školní záležitosti (nezájem, neznalost), dlouhodobá nemoc </a:t>
            </a:r>
          </a:p>
          <a:p>
            <a:r>
              <a:rPr lang="cs-CZ" dirty="0">
                <a:solidFill>
                  <a:schemeClr val="tx2"/>
                </a:solidFill>
              </a:rPr>
              <a:t>tam, kde je omezena rodičovská odpovědnost</a:t>
            </a:r>
          </a:p>
          <a:p>
            <a:pPr lvl="1"/>
            <a:r>
              <a:rPr lang="cs-CZ" dirty="0"/>
              <a:t>soud stanoví rozsah práv a povinností</a:t>
            </a:r>
          </a:p>
          <a:p>
            <a:r>
              <a:rPr lang="cs-CZ" dirty="0">
                <a:solidFill>
                  <a:schemeClr val="tx2"/>
                </a:solidFill>
              </a:rPr>
              <a:t>pro správu jmění dítěte</a:t>
            </a:r>
          </a:p>
          <a:p>
            <a:pPr lvl="1"/>
            <a:r>
              <a:rPr lang="cs-CZ" dirty="0"/>
              <a:t>soud stanoví rozsah jmění, které opatrovník bude spravovat + způsob spravování</a:t>
            </a:r>
          </a:p>
          <a:p>
            <a:r>
              <a:rPr lang="cs-CZ" dirty="0">
                <a:solidFill>
                  <a:schemeClr val="tx2"/>
                </a:solidFill>
              </a:rPr>
              <a:t>další případy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0275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8827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F488F0-C526-495A-86C8-745EBF141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12DCE-04DD-477C-9192-44D266DF1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63B57DE-E883-4769-B341-522A3E8D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Svěření dítěte do péče jiné osoby</a:t>
            </a:r>
          </a:p>
        </p:txBody>
      </p:sp>
    </p:spTree>
    <p:extLst>
      <p:ext uri="{BB962C8B-B14F-4D97-AF65-F5344CB8AC3E}">
        <p14:creationId xmlns:p14="http://schemas.microsoft.com/office/powerpoint/2010/main" val="14106912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EDEE-DC45-4FDB-9974-00AF7C0A2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D248D-B038-409A-B840-8055D9FF8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4862E-6E27-4349-A008-03E9893D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5C07B2-FB04-4120-AA0C-871FC10F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34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jedna z forem </a:t>
            </a:r>
            <a:r>
              <a:rPr lang="cs-CZ" dirty="0">
                <a:solidFill>
                  <a:schemeClr val="tx2"/>
                </a:solidFill>
              </a:rPr>
              <a:t>náhradní rodinné péče </a:t>
            </a:r>
            <a:r>
              <a:rPr lang="cs-CZ" dirty="0"/>
              <a:t>(2 – pěstounská péče, 3 – poručenství)</a:t>
            </a:r>
          </a:p>
          <a:p>
            <a:r>
              <a:rPr lang="cs-CZ" dirty="0"/>
              <a:t>dočasná péče</a:t>
            </a:r>
          </a:p>
          <a:p>
            <a:r>
              <a:rPr lang="cs-CZ" dirty="0"/>
              <a:t>rodiče nemohou o dítě pečovat, ale mají rodičovskou odpovědnost; nebo nelze svěřit rodičům při rozhodování o rozvodu; poručník nemůže pečovat (nemusí)</a:t>
            </a:r>
          </a:p>
          <a:p>
            <a:r>
              <a:rPr lang="cs-CZ" dirty="0"/>
              <a:t>soud péče o nezletilé rozhoduje</a:t>
            </a:r>
          </a:p>
        </p:txBody>
      </p:sp>
    </p:spTree>
    <p:extLst>
      <p:ext uri="{BB962C8B-B14F-4D97-AF65-F5344CB8AC3E}">
        <p14:creationId xmlns:p14="http://schemas.microsoft.com/office/powerpoint/2010/main" val="4267416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C66810-C5A6-479F-80D2-2B43E75448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34DBF-E03C-445C-8091-3326BB6BB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68C74A-8C82-4C81-B12B-9723575B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2A860D-BA6F-40F6-852F-6DA3AC80438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pečující osoba </a:t>
            </a:r>
            <a:r>
              <a:rPr lang="cs-CZ" dirty="0"/>
              <a:t>– osoba příbuzná či dítěti blízká (pokud je to v zájmu dítěte), záruka řádné výchovy péče</a:t>
            </a:r>
          </a:p>
          <a:p>
            <a:r>
              <a:rPr lang="cs-CZ" dirty="0"/>
              <a:t>povinnosti a práva vymezuje soud (opět může mít vliv na povinnosti a práva související s MŠ – péče, zastupování), jinak péče, zástup v běžných záležitostech</a:t>
            </a:r>
          </a:p>
          <a:p>
            <a:r>
              <a:rPr lang="cs-CZ" dirty="0">
                <a:solidFill>
                  <a:schemeClr val="tx2"/>
                </a:solidFill>
              </a:rPr>
              <a:t>rodiče</a:t>
            </a:r>
            <a:r>
              <a:rPr lang="cs-CZ" dirty="0"/>
              <a:t> – nosí a vykonávají rodičovskou odpovědnost </a:t>
            </a:r>
            <a:r>
              <a:rPr lang="cs-CZ" i="1" dirty="0"/>
              <a:t>právně</a:t>
            </a:r>
            <a:r>
              <a:rPr lang="cs-CZ" dirty="0"/>
              <a:t>, ale </a:t>
            </a:r>
            <a:r>
              <a:rPr lang="cs-CZ" i="1" dirty="0"/>
              <a:t>fakticky omezeno</a:t>
            </a:r>
            <a:r>
              <a:rPr lang="cs-CZ" dirty="0"/>
              <a:t> – př. dlouhodobě nemocní; mají právo na styk s dítětem a platí výživné k rukám pečující osoby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  <a:r>
              <a:rPr lang="cs-CZ" dirty="0"/>
              <a:t> – dítě 18 let (plně svéprávné), smrt,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33769580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14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848941-4E0E-4A15-B394-DB92D530BC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9064-91AF-4B2F-8221-236F030A2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76582A9-A495-4DEC-860C-9BA3BC6FA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843210"/>
            <a:ext cx="11361600" cy="117158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Pěstounská péče</a:t>
            </a:r>
          </a:p>
        </p:txBody>
      </p:sp>
    </p:spTree>
    <p:extLst>
      <p:ext uri="{BB962C8B-B14F-4D97-AF65-F5344CB8AC3E}">
        <p14:creationId xmlns:p14="http://schemas.microsoft.com/office/powerpoint/2010/main" val="5444933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9DF650-5F11-434F-BD59-46B75C9FD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592130-1893-4EF4-A919-154D40BB9B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9AC8B8-5139-4951-BD42-C01785D6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20E512-181F-44B7-8DA2-A6E096C0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1672"/>
            <a:ext cx="10753200" cy="4958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958 až 970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dočasná péče </a:t>
            </a:r>
            <a:r>
              <a:rPr lang="cs-CZ" sz="2400" dirty="0"/>
              <a:t>(ale krátko/středně/dlouhodobá)</a:t>
            </a:r>
          </a:p>
          <a:p>
            <a:r>
              <a:rPr lang="cs-CZ" sz="2400" dirty="0"/>
              <a:t>nemůže-li o dítě osobně pečovat žádný z rodičů ani poručník, může soud svěřit dítě do osobní péče pěstounovi</a:t>
            </a:r>
          </a:p>
          <a:p>
            <a:r>
              <a:rPr lang="cs-CZ" sz="2400" dirty="0"/>
              <a:t>příbuzná či blízká osoba (zájem dítěte), pokud ne, tak cizí (evidence u obce s rozšířenou působností, zprostředkování – krajský úřad); záruka řádné péče</a:t>
            </a:r>
          </a:p>
          <a:p>
            <a:r>
              <a:rPr lang="cs-CZ" sz="2400" dirty="0"/>
              <a:t>manželé společně (ale ne </a:t>
            </a:r>
            <a:r>
              <a:rPr lang="cs-CZ" sz="2400" dirty="0" err="1"/>
              <a:t>reg</a:t>
            </a:r>
            <a:r>
              <a:rPr lang="cs-CZ" sz="2400" dirty="0"/>
              <a:t>. partneři – jeden z nich ano)</a:t>
            </a:r>
          </a:p>
          <a:p>
            <a:r>
              <a:rPr lang="cs-CZ" sz="2400" dirty="0"/>
              <a:t>soud péče o nezletilé rozhoduje</a:t>
            </a:r>
          </a:p>
          <a:p>
            <a:r>
              <a:rPr lang="cs-CZ" sz="2400" dirty="0"/>
              <a:t>může být předpěstounská péče</a:t>
            </a:r>
          </a:p>
          <a:p>
            <a:r>
              <a:rPr lang="cs-CZ" sz="2400" dirty="0"/>
              <a:t>uzavírá se </a:t>
            </a:r>
            <a:r>
              <a:rPr lang="cs-CZ" sz="2400" dirty="0">
                <a:solidFill>
                  <a:schemeClr val="tx2"/>
                </a:solidFill>
              </a:rPr>
              <a:t>dohoda</a:t>
            </a:r>
            <a:r>
              <a:rPr lang="cs-CZ" sz="2400" dirty="0"/>
              <a:t> mezi pěstounem a obecním úřadem s rozšířenou působností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6319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3B301-4B88-4157-B82A-C4DB603AA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AA1A4E-4E08-4CF1-9F88-FD691E7D5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EF6051-C075-4657-90A1-500E6EB0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20A653-60F7-4FFB-8421-9DFED472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pěstoun </a:t>
            </a:r>
            <a:r>
              <a:rPr lang="cs-CZ" sz="2400" dirty="0"/>
              <a:t>– osobní péče, přiměřený výkon práv a povinností rodičů, rozhoduje o běžných záležitostech dítěte (zastupuje, spravuje jmění), informuje rodiče o podstatných záležitostech, udržuje sounáležitost dítěte s rodiči a dalšími příbuznými (styk, rozvíjení rodinného pouta); má nárok na dávky</a:t>
            </a:r>
          </a:p>
          <a:p>
            <a:r>
              <a:rPr lang="cs-CZ" sz="2400" dirty="0">
                <a:solidFill>
                  <a:schemeClr val="tx2"/>
                </a:solidFill>
              </a:rPr>
              <a:t>rodiče</a:t>
            </a:r>
            <a:r>
              <a:rPr lang="cs-CZ" sz="2400" dirty="0"/>
              <a:t> – mohou chtít dítě zpět do péče, právo na styk s dítětem, vyživovací povinnost, podstatné záležitosti dítěte (pokud spor, lze podat návrh k soudu)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dítě </a:t>
            </a:r>
            <a:r>
              <a:rPr lang="cs-CZ" sz="2400" dirty="0"/>
              <a:t>– podílí se na domácnosti, může si volit např. školu, povolání (pokud spor – návrh k soudu)</a:t>
            </a:r>
          </a:p>
          <a:p>
            <a:r>
              <a:rPr lang="cs-CZ" sz="2400" dirty="0">
                <a:solidFill>
                  <a:schemeClr val="tx2"/>
                </a:solidFill>
              </a:rPr>
              <a:t>zánik</a:t>
            </a:r>
            <a:r>
              <a:rPr lang="cs-CZ" sz="2400" dirty="0"/>
              <a:t> – obdobně, jako jsme už viděli (smrt osoby, zletilost/plná svéprávnost, rozhodnutí soudu, rozvod pěstounů, pěstují-li společně)</a:t>
            </a:r>
          </a:p>
        </p:txBody>
      </p:sp>
    </p:spTree>
    <p:extLst>
      <p:ext uri="{BB962C8B-B14F-4D97-AF65-F5344CB8AC3E}">
        <p14:creationId xmlns:p14="http://schemas.microsoft.com/office/powerpoint/2010/main" val="19094888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59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6888B2-3E44-477C-9A19-B12F31692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B59E4-6331-4ABA-9039-01096CC68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3E486-A8C8-44B7-9473-866586C0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8C3D82-99DB-453B-8270-D2048F20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matka a muž – souhlasné prohlášení </a:t>
            </a:r>
          </a:p>
          <a:p>
            <a:r>
              <a:rPr lang="cs-CZ" sz="2400" dirty="0"/>
              <a:t>před soudem nebo matričním úřadem</a:t>
            </a:r>
          </a:p>
          <a:p>
            <a:r>
              <a:rPr lang="cs-CZ" sz="2400" dirty="0"/>
              <a:t>typicky tam, kde se dítě rodí </a:t>
            </a:r>
            <a:r>
              <a:rPr lang="cs-CZ" sz="2400" dirty="0">
                <a:solidFill>
                  <a:schemeClr val="tx2"/>
                </a:solidFill>
              </a:rPr>
              <a:t>mimo manželství </a:t>
            </a:r>
          </a:p>
          <a:p>
            <a:r>
              <a:rPr lang="cs-CZ" sz="2400" dirty="0"/>
              <a:t>lze i před narozením dítěte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popření? </a:t>
            </a:r>
            <a:r>
              <a:rPr lang="cs-CZ" sz="2400" dirty="0"/>
              <a:t>ano, do 6 měsíců ode dne, kdy bylo otcovství takto určeno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soud</a:t>
            </a:r>
            <a:r>
              <a:rPr lang="cs-CZ" sz="2400" dirty="0"/>
              <a:t> může i z úřední povinnosti zahájit řízení o popření otcovství – pokud jde o lidská práva a zájem dítěte – př. únos do ciziny, aby se obešlo osvojení atd.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20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A11F-9F4B-4A3E-96B2-C4B11EE23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653E9-924E-4737-AFF7-48F086FF51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8144A1-B184-4359-91A2-A66CBCC7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20414218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8382FA-1F8E-4ADC-86DE-4F299ACD5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DB2B3C-F4D9-4484-B450-36B69A3C5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D7604-4C30-433E-98F6-8A35D3C0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356848-584F-4515-8818-C40EFAC1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§ 971 až 975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dočasné </a:t>
            </a:r>
            <a:r>
              <a:rPr lang="cs-CZ" sz="2400" dirty="0"/>
              <a:t>opatření, kdy je dítě odejmuto z rodiny na základě </a:t>
            </a:r>
            <a:r>
              <a:rPr lang="cs-CZ" sz="2400" dirty="0">
                <a:solidFill>
                  <a:schemeClr val="tx2"/>
                </a:solidFill>
              </a:rPr>
              <a:t>soudního rozhodnutí</a:t>
            </a:r>
          </a:p>
          <a:p>
            <a:r>
              <a:rPr lang="cs-CZ" sz="2400" dirty="0"/>
              <a:t>„ultima ratio“ – </a:t>
            </a:r>
            <a:r>
              <a:rPr lang="cs-CZ" sz="2400" dirty="0">
                <a:solidFill>
                  <a:schemeClr val="tx2"/>
                </a:solidFill>
              </a:rPr>
              <a:t>pokud nelze využít žádný mírnější prostředek</a:t>
            </a:r>
          </a:p>
          <a:p>
            <a:r>
              <a:rPr lang="cs-CZ" sz="2400" dirty="0"/>
              <a:t>max. na 3 roky, lze prodloužit opakovaně vždy o max. 3 roky po přezkumu – soud péče o nezletilé</a:t>
            </a:r>
          </a:p>
          <a:p>
            <a:r>
              <a:rPr lang="cs-CZ" sz="2400" dirty="0"/>
              <a:t>tam, kde je vážně ohrožena/narušena výchova dítěte (tělesný, rozumový, duševní stav, řádný vývoj) – rozpor se zájmem dítěte</a:t>
            </a:r>
          </a:p>
          <a:p>
            <a:r>
              <a:rPr lang="cs-CZ" sz="2400" dirty="0"/>
              <a:t>tam, kde z vážných důvodů nemohou rodiče výchovu zabezpečit</a:t>
            </a:r>
          </a:p>
          <a:p>
            <a:r>
              <a:rPr lang="cs-CZ" sz="2400" dirty="0"/>
              <a:t>jen </a:t>
            </a:r>
            <a:r>
              <a:rPr lang="cs-CZ" sz="2400" dirty="0">
                <a:solidFill>
                  <a:schemeClr val="tx2"/>
                </a:solidFill>
              </a:rPr>
              <a:t>nedostatečné bytové či majetkové poměry </a:t>
            </a:r>
            <a:r>
              <a:rPr lang="cs-CZ" sz="2400" dirty="0"/>
              <a:t>nejsou důvodem samy o sobě</a:t>
            </a:r>
          </a:p>
        </p:txBody>
      </p:sp>
    </p:spTree>
    <p:extLst>
      <p:ext uri="{BB962C8B-B14F-4D97-AF65-F5344CB8AC3E}">
        <p14:creationId xmlns:p14="http://schemas.microsoft.com/office/powerpoint/2010/main" val="22410026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9120A3-24E7-4A5B-8A51-59FB4C1334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D28B5-8581-4259-A208-27046F444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86C042-0269-4904-8315-6C89506E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40124-9324-4178-B88A-ACA391854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dětské zdravotnické obory (0-3 roky)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školská zařízení (3-18/19 let) – diagnostický ústav, dětský domov, výchovný ústav – z důležitých důvodů může soud prodloužit o rok po dosažení zletilosti (§ 974)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sociálních služeb (př. tělesně/mentálně postižené děti)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pro děti vyžadující okamžitou pomoc – max. na 6 měsíců</a:t>
            </a:r>
          </a:p>
          <a:p>
            <a:pPr lvl="1"/>
            <a:r>
              <a:rPr lang="cs-CZ" dirty="0"/>
              <a:t>soud označuje v rozhodnutí (zájem dítěte, vyjádření OSPOD) + tak, aby byl co nejblíže rodičům/osobám blízkým + stanoví výši výživného rodičům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</a:p>
          <a:p>
            <a:pPr lvl="1"/>
            <a:r>
              <a:rPr lang="cs-CZ" dirty="0"/>
              <a:t>pominou-li důvody ustavení – neprodleně soud zruší</a:t>
            </a:r>
          </a:p>
          <a:p>
            <a:pPr lvl="1"/>
            <a:r>
              <a:rPr lang="cs-CZ" dirty="0"/>
              <a:t>zletilost/plná svéprávnost</a:t>
            </a:r>
          </a:p>
          <a:p>
            <a:pPr lvl="1"/>
            <a:r>
              <a:rPr lang="cs-CZ" dirty="0"/>
              <a:t>osvojením či jiná péče – svěřenectví, poručenství, pěstounská péče – přezkum každého půl roku, zda k tomuto nelze přistoupit</a:t>
            </a:r>
          </a:p>
        </p:txBody>
      </p:sp>
    </p:spTree>
    <p:extLst>
      <p:ext uri="{BB962C8B-B14F-4D97-AF65-F5344CB8AC3E}">
        <p14:creationId xmlns:p14="http://schemas.microsoft.com/office/powerpoint/2010/main" val="23391537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8984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4288F5-43E5-463C-921B-5ACEF13C6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0577F-C40E-4BAD-AB47-A5C9B6673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AEA332-8575-4555-8418-C21F9A9E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domněnka otcovství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F54E99-7830-4432-9638-C6C8E44B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muž, který s matkou souložil v době, od které neprošlo od narození dítěte méně jak 160 a více jak 300 dní, ledaže otcovství vylučují závažné okolnosti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soulož v kritické/rozhodné době</a:t>
            </a:r>
          </a:p>
          <a:p>
            <a:r>
              <a:rPr lang="cs-CZ" sz="2400" dirty="0"/>
              <a:t>jen u soudu – návrh matky, muže i dítěte</a:t>
            </a:r>
          </a:p>
          <a:p>
            <a:r>
              <a:rPr lang="cs-CZ" sz="2400" dirty="0"/>
              <a:t>lze i ke zletilému dítěti</a:t>
            </a:r>
          </a:p>
          <a:p>
            <a:r>
              <a:rPr lang="cs-CZ" sz="2400" dirty="0"/>
              <a:t>prokázání znaleckými posudky – otázka překonanosti domněnky v dnešní době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84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EA5EF-1A63-4BA0-B2FE-D9A552D2F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B39FA-CC5E-471E-8DCC-F8116A8C0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6BF6B0-4865-4C1C-AB8B-984A60CE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9AF65E-B008-422E-B647-FD583AA3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1026"/>
            <a:ext cx="10753200" cy="46269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Petra a Pavel nemohli mít spolu dítě, rozhodli se pro možnost náhradního mateřství. Paní Dvořáková se nabídla, že jim dítě donosí a porodí a podstoupila tak otěhotnění umělé (implantace embrya z genetického materiálů Petry a Pavla). Kdo bude matkou dítěte?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Adam a Eva jsou manželé, ale již rok a půl spolu nežijí a ani se nevídají, přesto se prozatím nerozešli (rozvodové řízení není ukončeno). Eva se seznámila s novým přítelem, Lukášem, se kterým čekala dítě, které včera porodila. Kdo bude zapsán jako otec dítěte do matriky?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Kristýna a Jakub žili jako nesezdaný pár a čekali spolu dítě. Hned během prvního měsíce těhotenství Jakub nešťastnou náhodou zahynul při autonehodě. Kristýna dlouho neváhala, protože chtěla, aby dítě mělo „tatínka“. Krátce před porodem uzavřela nové manželství s Ondrou. Kdo bude zaspán jako otec dítěte matky?</a:t>
            </a:r>
          </a:p>
        </p:txBody>
      </p:sp>
    </p:spTree>
    <p:extLst>
      <p:ext uri="{BB962C8B-B14F-4D97-AF65-F5344CB8AC3E}">
        <p14:creationId xmlns:p14="http://schemas.microsoft.com/office/powerpoint/2010/main" val="3133719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BDFBDF-F091-6883-05E4-129E49281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7E26F2-8B27-6959-5A63-7F21F1E76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04D217E-15B2-CCE2-2CBE-B053C782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17880153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5069</Words>
  <Application>Microsoft Office PowerPoint</Application>
  <PresentationFormat>Widescreen</PresentationFormat>
  <Paragraphs>572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8" baseType="lpstr">
      <vt:lpstr>Arial</vt:lpstr>
      <vt:lpstr>Tahoma</vt:lpstr>
      <vt:lpstr>Wingdings</vt:lpstr>
      <vt:lpstr>Prezentace_MU_CZ</vt:lpstr>
      <vt:lpstr>Rodinné právo – děti</vt:lpstr>
      <vt:lpstr>Právní úprava rodinného práva obecně</vt:lpstr>
      <vt:lpstr>Mateřství</vt:lpstr>
      <vt:lpstr>Otcovství </vt:lpstr>
      <vt:lpstr>1. domněnka otcovství </vt:lpstr>
      <vt:lpstr>2. domněnka otcovství </vt:lpstr>
      <vt:lpstr>3. domněnka otcovství</vt:lpstr>
      <vt:lpstr>Příklad</vt:lpstr>
      <vt:lpstr>Práva a povinnosti</vt:lpstr>
      <vt:lpstr>Příklady na úvod</vt:lpstr>
      <vt:lpstr>Práva a povinnosti </vt:lpstr>
      <vt:lpstr>Rodičovská odpovědnost</vt:lpstr>
      <vt:lpstr>PowerPoint Presentation</vt:lpstr>
      <vt:lpstr>Dítě – tzv. participační práva dítěte</vt:lpstr>
      <vt:lpstr>Rozvod rodičů</vt:lpstr>
      <vt:lpstr>Rozvod rodičů</vt:lpstr>
      <vt:lpstr>Vyživovací povinnost k dětem</vt:lpstr>
      <vt:lpstr>Povinnost dětí</vt:lpstr>
      <vt:lpstr>Vyživovací povinnost</vt:lpstr>
      <vt:lpstr>Osvojení </vt:lpstr>
      <vt:lpstr>Osvojení nezletilého nesvéprávného </vt:lpstr>
      <vt:lpstr>Osvojení nezletilého nesvéprávného</vt:lpstr>
      <vt:lpstr>Co je potřeba</vt:lpstr>
      <vt:lpstr>Dokončení osvojení </vt:lpstr>
      <vt:lpstr>K zamyšlení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  <vt:lpstr>Poručenství</vt:lpstr>
      <vt:lpstr>Poručenství </vt:lpstr>
      <vt:lpstr>Kdy?</vt:lpstr>
      <vt:lpstr>Kdo?</vt:lpstr>
      <vt:lpstr>Poručník ale není rodič</vt:lpstr>
      <vt:lpstr>Zánik</vt:lpstr>
      <vt:lpstr>Který soud?</vt:lpstr>
      <vt:lpstr>Brainstorming</vt:lpstr>
      <vt:lpstr>Opatrovnictví</vt:lpstr>
      <vt:lpstr>Opatrovnictví</vt:lpstr>
      <vt:lpstr>Kdy a kdo?</vt:lpstr>
      <vt:lpstr>Opatrovník</vt:lpstr>
      <vt:lpstr>Brainstorming</vt:lpstr>
      <vt:lpstr>Svěření dítěte do péče jiné osoby</vt:lpstr>
      <vt:lpstr>Svěřenectví</vt:lpstr>
      <vt:lpstr>Svěřenectví</vt:lpstr>
      <vt:lpstr>Brainstorming</vt:lpstr>
      <vt:lpstr>Pěstounská péče</vt:lpstr>
      <vt:lpstr>Pěstounství</vt:lpstr>
      <vt:lpstr>Pěstounství</vt:lpstr>
      <vt:lpstr>Brainstorming</vt:lpstr>
      <vt:lpstr>Ústavní výchova</vt:lpstr>
      <vt:lpstr>Ústavní výchova</vt:lpstr>
      <vt:lpstr>Ústavní výchova</vt:lpstr>
      <vt:lpstr>Brainstorming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179</cp:revision>
  <cp:lastPrinted>1601-01-01T00:00:00Z</cp:lastPrinted>
  <dcterms:created xsi:type="dcterms:W3CDTF">2022-09-19T06:49:37Z</dcterms:created>
  <dcterms:modified xsi:type="dcterms:W3CDTF">2022-12-03T12:22:11Z</dcterms:modified>
</cp:coreProperties>
</file>