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68" r:id="rId12"/>
    <p:sldId id="269" r:id="rId13"/>
    <p:sldId id="270" r:id="rId14"/>
    <p:sldId id="271" r:id="rId15"/>
    <p:sldId id="272" r:id="rId16"/>
    <p:sldId id="276" r:id="rId17"/>
    <p:sldId id="273" r:id="rId18"/>
    <p:sldId id="280" r:id="rId19"/>
    <p:sldId id="281" r:id="rId20"/>
    <p:sldId id="274" r:id="rId21"/>
    <p:sldId id="283" r:id="rId22"/>
    <p:sldId id="284" r:id="rId23"/>
    <p:sldId id="294" r:id="rId24"/>
    <p:sldId id="295" r:id="rId25"/>
    <p:sldId id="296" r:id="rId26"/>
    <p:sldId id="297" r:id="rId27"/>
    <p:sldId id="332" r:id="rId28"/>
    <p:sldId id="286" r:id="rId29"/>
    <p:sldId id="287" r:id="rId30"/>
    <p:sldId id="288" r:id="rId31"/>
    <p:sldId id="289" r:id="rId32"/>
    <p:sldId id="293" r:id="rId33"/>
    <p:sldId id="334" r:id="rId34"/>
    <p:sldId id="335" r:id="rId35"/>
    <p:sldId id="298" r:id="rId36"/>
    <p:sldId id="299" r:id="rId37"/>
    <p:sldId id="338" r:id="rId38"/>
    <p:sldId id="292" r:id="rId39"/>
    <p:sldId id="339" r:id="rId40"/>
    <p:sldId id="340" r:id="rId41"/>
    <p:sldId id="341" r:id="rId42"/>
    <p:sldId id="342" r:id="rId43"/>
    <p:sldId id="279" r:id="rId4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1CB036-8294-4F41-80F3-7852C14A50F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AAEE20-D0C0-4AC7-9171-EEB97EDF33BF}">
      <dgm:prSet phldrT="[Text]"/>
      <dgm:spPr/>
      <dgm:t>
        <a:bodyPr/>
        <a:lstStyle/>
        <a:p>
          <a:r>
            <a:rPr lang="cs-CZ" dirty="0"/>
            <a:t>islámská</a:t>
          </a:r>
        </a:p>
      </dgm:t>
    </dgm:pt>
    <dgm:pt modelId="{7DCFE9B9-884A-4182-9DD4-0D4892199BAF}" type="parTrans" cxnId="{060DA296-4B3E-49EC-9178-BAE4B9603DEC}">
      <dgm:prSet/>
      <dgm:spPr/>
      <dgm:t>
        <a:bodyPr/>
        <a:lstStyle/>
        <a:p>
          <a:endParaRPr lang="cs-CZ"/>
        </a:p>
      </dgm:t>
    </dgm:pt>
    <dgm:pt modelId="{F497678E-2A7B-4DBD-8214-53EECAEC8D34}" type="sibTrans" cxnId="{060DA296-4B3E-49EC-9178-BAE4B9603DEC}">
      <dgm:prSet/>
      <dgm:spPr/>
      <dgm:t>
        <a:bodyPr/>
        <a:lstStyle/>
        <a:p>
          <a:endParaRPr lang="cs-CZ"/>
        </a:p>
      </dgm:t>
    </dgm:pt>
    <dgm:pt modelId="{D7676FE1-87A6-4715-9B19-FB0C1E89FDBF}">
      <dgm:prSet phldrT="[Text]"/>
      <dgm:spPr/>
      <dgm:t>
        <a:bodyPr/>
        <a:lstStyle/>
        <a:p>
          <a:r>
            <a:rPr lang="cs-CZ" dirty="0"/>
            <a:t>hindská, východoasijská, africká, ….</a:t>
          </a:r>
        </a:p>
      </dgm:t>
    </dgm:pt>
    <dgm:pt modelId="{26338AA1-B139-4584-81FE-C3A40A866968}" type="parTrans" cxnId="{0D34A097-C88F-40EF-9263-7F6B86A61871}">
      <dgm:prSet/>
      <dgm:spPr/>
      <dgm:t>
        <a:bodyPr/>
        <a:lstStyle/>
        <a:p>
          <a:endParaRPr lang="cs-CZ"/>
        </a:p>
      </dgm:t>
    </dgm:pt>
    <dgm:pt modelId="{F334894D-1159-491B-9D74-7025C6B5EC5A}" type="sibTrans" cxnId="{0D34A097-C88F-40EF-9263-7F6B86A61871}">
      <dgm:prSet/>
      <dgm:spPr/>
      <dgm:t>
        <a:bodyPr/>
        <a:lstStyle/>
        <a:p>
          <a:endParaRPr lang="cs-CZ"/>
        </a:p>
      </dgm:t>
    </dgm:pt>
    <dgm:pt modelId="{65957F03-E3A5-4E03-86DE-8986D9968B06}">
      <dgm:prSet/>
      <dgm:spPr/>
      <dgm:t>
        <a:bodyPr/>
        <a:lstStyle/>
        <a:p>
          <a:r>
            <a:rPr lang="cs-CZ" dirty="0"/>
            <a:t>angloamerická </a:t>
          </a:r>
        </a:p>
      </dgm:t>
    </dgm:pt>
    <dgm:pt modelId="{E92CF4C0-100D-4705-83AB-B2DDABF77046}" type="parTrans" cxnId="{B62EE126-555F-40B8-A2F4-89AB268D2AE1}">
      <dgm:prSet/>
      <dgm:spPr/>
      <dgm:t>
        <a:bodyPr/>
        <a:lstStyle/>
        <a:p>
          <a:endParaRPr lang="cs-CZ"/>
        </a:p>
      </dgm:t>
    </dgm:pt>
    <dgm:pt modelId="{FE3B27C4-0E80-4C9D-AB56-0D8784D97BC7}" type="sibTrans" cxnId="{B62EE126-555F-40B8-A2F4-89AB268D2AE1}">
      <dgm:prSet/>
      <dgm:spPr/>
      <dgm:t>
        <a:bodyPr/>
        <a:lstStyle/>
        <a:p>
          <a:endParaRPr lang="cs-CZ"/>
        </a:p>
      </dgm:t>
    </dgm:pt>
    <dgm:pt modelId="{74998663-2C81-4B2E-843D-835E395A078A}">
      <dgm:prSet phldrT="[Text]"/>
      <dgm:spPr/>
      <dgm:t>
        <a:bodyPr/>
        <a:lstStyle/>
        <a:p>
          <a:r>
            <a:rPr lang="cs-CZ" dirty="0"/>
            <a:t>kontinentální</a:t>
          </a:r>
        </a:p>
      </dgm:t>
    </dgm:pt>
    <dgm:pt modelId="{AA9D5D8B-4093-422F-BD94-38F20E43F639}" type="sibTrans" cxnId="{6E41EF02-2013-449C-B610-A31C6DF5188C}">
      <dgm:prSet/>
      <dgm:spPr/>
      <dgm:t>
        <a:bodyPr/>
        <a:lstStyle/>
        <a:p>
          <a:endParaRPr lang="cs-CZ"/>
        </a:p>
      </dgm:t>
    </dgm:pt>
    <dgm:pt modelId="{094E0B72-32DC-45A6-B251-39B88825060F}" type="parTrans" cxnId="{6E41EF02-2013-449C-B610-A31C6DF5188C}">
      <dgm:prSet/>
      <dgm:spPr/>
      <dgm:t>
        <a:bodyPr/>
        <a:lstStyle/>
        <a:p>
          <a:endParaRPr lang="cs-CZ"/>
        </a:p>
      </dgm:t>
    </dgm:pt>
    <dgm:pt modelId="{436BBAC6-9E25-4DFF-B8B4-10870361F4B7}" type="pres">
      <dgm:prSet presAssocID="{5E1CB036-8294-4F41-80F3-7852C14A50F4}" presName="linear" presStyleCnt="0">
        <dgm:presLayoutVars>
          <dgm:dir/>
          <dgm:animLvl val="lvl"/>
          <dgm:resizeHandles val="exact"/>
        </dgm:presLayoutVars>
      </dgm:prSet>
      <dgm:spPr/>
    </dgm:pt>
    <dgm:pt modelId="{6B7FEDEF-DBF4-4BFC-AB5B-7C82F388DB15}" type="pres">
      <dgm:prSet presAssocID="{74998663-2C81-4B2E-843D-835E395A078A}" presName="parentLin" presStyleCnt="0"/>
      <dgm:spPr/>
    </dgm:pt>
    <dgm:pt modelId="{24F0B9A9-1D2B-4D1F-BB20-37A13DD2DF76}" type="pres">
      <dgm:prSet presAssocID="{74998663-2C81-4B2E-843D-835E395A078A}" presName="parentLeftMargin" presStyleLbl="node1" presStyleIdx="0" presStyleCnt="4"/>
      <dgm:spPr/>
    </dgm:pt>
    <dgm:pt modelId="{1900D832-AEF3-46E2-8259-A3BAC12E80D4}" type="pres">
      <dgm:prSet presAssocID="{74998663-2C81-4B2E-843D-835E395A078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B1732E3-F4FE-48B8-BCDB-8F956695B36C}" type="pres">
      <dgm:prSet presAssocID="{74998663-2C81-4B2E-843D-835E395A078A}" presName="negativeSpace" presStyleCnt="0"/>
      <dgm:spPr/>
    </dgm:pt>
    <dgm:pt modelId="{56ABC18E-DA5F-4686-B6EF-0FE259DA4813}" type="pres">
      <dgm:prSet presAssocID="{74998663-2C81-4B2E-843D-835E395A078A}" presName="childText" presStyleLbl="conFgAcc1" presStyleIdx="0" presStyleCnt="4">
        <dgm:presLayoutVars>
          <dgm:bulletEnabled val="1"/>
        </dgm:presLayoutVars>
      </dgm:prSet>
      <dgm:spPr/>
    </dgm:pt>
    <dgm:pt modelId="{68F30883-71D9-40A3-AC65-F0F04F3DE525}" type="pres">
      <dgm:prSet presAssocID="{AA9D5D8B-4093-422F-BD94-38F20E43F639}" presName="spaceBetweenRectangles" presStyleCnt="0"/>
      <dgm:spPr/>
    </dgm:pt>
    <dgm:pt modelId="{A6D142C0-032A-4951-A05F-74BCABB50DEF}" type="pres">
      <dgm:prSet presAssocID="{65957F03-E3A5-4E03-86DE-8986D9968B06}" presName="parentLin" presStyleCnt="0"/>
      <dgm:spPr/>
    </dgm:pt>
    <dgm:pt modelId="{CB064CA8-9D20-48A1-8B7E-AAF63D68D9F4}" type="pres">
      <dgm:prSet presAssocID="{65957F03-E3A5-4E03-86DE-8986D9968B06}" presName="parentLeftMargin" presStyleLbl="node1" presStyleIdx="0" presStyleCnt="4"/>
      <dgm:spPr/>
    </dgm:pt>
    <dgm:pt modelId="{CC04F4BE-3EAC-4851-A91E-B3B4C146BFE7}" type="pres">
      <dgm:prSet presAssocID="{65957F03-E3A5-4E03-86DE-8986D9968B0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C69EC18-CA55-49E9-850B-C756920AA3F9}" type="pres">
      <dgm:prSet presAssocID="{65957F03-E3A5-4E03-86DE-8986D9968B06}" presName="negativeSpace" presStyleCnt="0"/>
      <dgm:spPr/>
    </dgm:pt>
    <dgm:pt modelId="{962629B9-8853-4E38-817C-C56DBAF6544C}" type="pres">
      <dgm:prSet presAssocID="{65957F03-E3A5-4E03-86DE-8986D9968B06}" presName="childText" presStyleLbl="conFgAcc1" presStyleIdx="1" presStyleCnt="4">
        <dgm:presLayoutVars>
          <dgm:bulletEnabled val="1"/>
        </dgm:presLayoutVars>
      </dgm:prSet>
      <dgm:spPr/>
    </dgm:pt>
    <dgm:pt modelId="{219DA018-130E-40B1-88F8-74AA4A26823F}" type="pres">
      <dgm:prSet presAssocID="{FE3B27C4-0E80-4C9D-AB56-0D8784D97BC7}" presName="spaceBetweenRectangles" presStyleCnt="0"/>
      <dgm:spPr/>
    </dgm:pt>
    <dgm:pt modelId="{7BF1DF19-E706-4772-9072-06B3000B439F}" type="pres">
      <dgm:prSet presAssocID="{D9AAEE20-D0C0-4AC7-9171-EEB97EDF33BF}" presName="parentLin" presStyleCnt="0"/>
      <dgm:spPr/>
    </dgm:pt>
    <dgm:pt modelId="{9A385936-64E5-438B-91BD-F8030F1FF50C}" type="pres">
      <dgm:prSet presAssocID="{D9AAEE20-D0C0-4AC7-9171-EEB97EDF33BF}" presName="parentLeftMargin" presStyleLbl="node1" presStyleIdx="1" presStyleCnt="4"/>
      <dgm:spPr/>
    </dgm:pt>
    <dgm:pt modelId="{981F2C1A-978C-4FAB-8DE8-8641A7239BC8}" type="pres">
      <dgm:prSet presAssocID="{D9AAEE20-D0C0-4AC7-9171-EEB97EDF33B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D66B041-1204-4C35-BB0B-2E702DA6F5F6}" type="pres">
      <dgm:prSet presAssocID="{D9AAEE20-D0C0-4AC7-9171-EEB97EDF33BF}" presName="negativeSpace" presStyleCnt="0"/>
      <dgm:spPr/>
    </dgm:pt>
    <dgm:pt modelId="{87CC78F7-B659-424D-A687-51EAF2E46E95}" type="pres">
      <dgm:prSet presAssocID="{D9AAEE20-D0C0-4AC7-9171-EEB97EDF33BF}" presName="childText" presStyleLbl="conFgAcc1" presStyleIdx="2" presStyleCnt="4">
        <dgm:presLayoutVars>
          <dgm:bulletEnabled val="1"/>
        </dgm:presLayoutVars>
      </dgm:prSet>
      <dgm:spPr/>
    </dgm:pt>
    <dgm:pt modelId="{B4B97733-A20B-4B63-8468-1BC874CA3EC2}" type="pres">
      <dgm:prSet presAssocID="{F497678E-2A7B-4DBD-8214-53EECAEC8D34}" presName="spaceBetweenRectangles" presStyleCnt="0"/>
      <dgm:spPr/>
    </dgm:pt>
    <dgm:pt modelId="{B0B16BF0-7053-4219-895E-1B9A3EF62E9F}" type="pres">
      <dgm:prSet presAssocID="{D7676FE1-87A6-4715-9B19-FB0C1E89FDBF}" presName="parentLin" presStyleCnt="0"/>
      <dgm:spPr/>
    </dgm:pt>
    <dgm:pt modelId="{140D2CF9-D428-4A1F-99D6-EE8342195260}" type="pres">
      <dgm:prSet presAssocID="{D7676FE1-87A6-4715-9B19-FB0C1E89FDBF}" presName="parentLeftMargin" presStyleLbl="node1" presStyleIdx="2" presStyleCnt="4"/>
      <dgm:spPr/>
    </dgm:pt>
    <dgm:pt modelId="{1206746D-25F8-4F4F-AED1-89200ADB9348}" type="pres">
      <dgm:prSet presAssocID="{D7676FE1-87A6-4715-9B19-FB0C1E89FDB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C08FD02-AAD4-4C6B-922D-6EF41ABAF69C}" type="pres">
      <dgm:prSet presAssocID="{D7676FE1-87A6-4715-9B19-FB0C1E89FDBF}" presName="negativeSpace" presStyleCnt="0"/>
      <dgm:spPr/>
    </dgm:pt>
    <dgm:pt modelId="{429702FB-9B1D-441B-9DB8-4BB1F310C477}" type="pres">
      <dgm:prSet presAssocID="{D7676FE1-87A6-4715-9B19-FB0C1E89FDB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E41EF02-2013-449C-B610-A31C6DF5188C}" srcId="{5E1CB036-8294-4F41-80F3-7852C14A50F4}" destId="{74998663-2C81-4B2E-843D-835E395A078A}" srcOrd="0" destOrd="0" parTransId="{094E0B72-32DC-45A6-B251-39B88825060F}" sibTransId="{AA9D5D8B-4093-422F-BD94-38F20E43F639}"/>
    <dgm:cxn modelId="{AC9E8616-A423-459F-ABD3-129571EA39A1}" type="presOf" srcId="{D7676FE1-87A6-4715-9B19-FB0C1E89FDBF}" destId="{1206746D-25F8-4F4F-AED1-89200ADB9348}" srcOrd="1" destOrd="0" presId="urn:microsoft.com/office/officeart/2005/8/layout/list1"/>
    <dgm:cxn modelId="{B62EE126-555F-40B8-A2F4-89AB268D2AE1}" srcId="{5E1CB036-8294-4F41-80F3-7852C14A50F4}" destId="{65957F03-E3A5-4E03-86DE-8986D9968B06}" srcOrd="1" destOrd="0" parTransId="{E92CF4C0-100D-4705-83AB-B2DDABF77046}" sibTransId="{FE3B27C4-0E80-4C9D-AB56-0D8784D97BC7}"/>
    <dgm:cxn modelId="{32343B32-5873-4CA3-8AC6-1D07142DBE10}" type="presOf" srcId="{D9AAEE20-D0C0-4AC7-9171-EEB97EDF33BF}" destId="{981F2C1A-978C-4FAB-8DE8-8641A7239BC8}" srcOrd="1" destOrd="0" presId="urn:microsoft.com/office/officeart/2005/8/layout/list1"/>
    <dgm:cxn modelId="{4FB6C738-73A8-43AA-A0C5-9B265F69FFE4}" type="presOf" srcId="{D7676FE1-87A6-4715-9B19-FB0C1E89FDBF}" destId="{140D2CF9-D428-4A1F-99D6-EE8342195260}" srcOrd="0" destOrd="0" presId="urn:microsoft.com/office/officeart/2005/8/layout/list1"/>
    <dgm:cxn modelId="{1AC3B340-E5E4-421F-9808-C8522BAB433B}" type="presOf" srcId="{D9AAEE20-D0C0-4AC7-9171-EEB97EDF33BF}" destId="{9A385936-64E5-438B-91BD-F8030F1FF50C}" srcOrd="0" destOrd="0" presId="urn:microsoft.com/office/officeart/2005/8/layout/list1"/>
    <dgm:cxn modelId="{060DA296-4B3E-49EC-9178-BAE4B9603DEC}" srcId="{5E1CB036-8294-4F41-80F3-7852C14A50F4}" destId="{D9AAEE20-D0C0-4AC7-9171-EEB97EDF33BF}" srcOrd="2" destOrd="0" parTransId="{7DCFE9B9-884A-4182-9DD4-0D4892199BAF}" sibTransId="{F497678E-2A7B-4DBD-8214-53EECAEC8D34}"/>
    <dgm:cxn modelId="{0D34A097-C88F-40EF-9263-7F6B86A61871}" srcId="{5E1CB036-8294-4F41-80F3-7852C14A50F4}" destId="{D7676FE1-87A6-4715-9B19-FB0C1E89FDBF}" srcOrd="3" destOrd="0" parTransId="{26338AA1-B139-4584-81FE-C3A40A866968}" sibTransId="{F334894D-1159-491B-9D74-7025C6B5EC5A}"/>
    <dgm:cxn modelId="{1AB4569C-C3BE-4647-9C52-136841B1AD5F}" type="presOf" srcId="{74998663-2C81-4B2E-843D-835E395A078A}" destId="{1900D832-AEF3-46E2-8259-A3BAC12E80D4}" srcOrd="1" destOrd="0" presId="urn:microsoft.com/office/officeart/2005/8/layout/list1"/>
    <dgm:cxn modelId="{0AE951AB-E7E5-4006-B9E4-EA9EAE82C8F3}" type="presOf" srcId="{65957F03-E3A5-4E03-86DE-8986D9968B06}" destId="{CB064CA8-9D20-48A1-8B7E-AAF63D68D9F4}" srcOrd="0" destOrd="0" presId="urn:microsoft.com/office/officeart/2005/8/layout/list1"/>
    <dgm:cxn modelId="{1C0E82AE-C3D2-4A4D-AC84-90A62C946837}" type="presOf" srcId="{74998663-2C81-4B2E-843D-835E395A078A}" destId="{24F0B9A9-1D2B-4D1F-BB20-37A13DD2DF76}" srcOrd="0" destOrd="0" presId="urn:microsoft.com/office/officeart/2005/8/layout/list1"/>
    <dgm:cxn modelId="{24F49FDC-CDC2-403E-9B6B-9AC7F8D04098}" type="presOf" srcId="{65957F03-E3A5-4E03-86DE-8986D9968B06}" destId="{CC04F4BE-3EAC-4851-A91E-B3B4C146BFE7}" srcOrd="1" destOrd="0" presId="urn:microsoft.com/office/officeart/2005/8/layout/list1"/>
    <dgm:cxn modelId="{6FB86CE0-AC40-4AB8-82B2-9E72C39312E9}" type="presOf" srcId="{5E1CB036-8294-4F41-80F3-7852C14A50F4}" destId="{436BBAC6-9E25-4DFF-B8B4-10870361F4B7}" srcOrd="0" destOrd="0" presId="urn:microsoft.com/office/officeart/2005/8/layout/list1"/>
    <dgm:cxn modelId="{568FF601-4146-4D3F-AC7A-7DA84DA38B8B}" type="presParOf" srcId="{436BBAC6-9E25-4DFF-B8B4-10870361F4B7}" destId="{6B7FEDEF-DBF4-4BFC-AB5B-7C82F388DB15}" srcOrd="0" destOrd="0" presId="urn:microsoft.com/office/officeart/2005/8/layout/list1"/>
    <dgm:cxn modelId="{54102EE0-283B-49DE-AD86-552661E0C4A1}" type="presParOf" srcId="{6B7FEDEF-DBF4-4BFC-AB5B-7C82F388DB15}" destId="{24F0B9A9-1D2B-4D1F-BB20-37A13DD2DF76}" srcOrd="0" destOrd="0" presId="urn:microsoft.com/office/officeart/2005/8/layout/list1"/>
    <dgm:cxn modelId="{FE34A57B-FCC8-49E6-81BC-7EEE3D9DE19A}" type="presParOf" srcId="{6B7FEDEF-DBF4-4BFC-AB5B-7C82F388DB15}" destId="{1900D832-AEF3-46E2-8259-A3BAC12E80D4}" srcOrd="1" destOrd="0" presId="urn:microsoft.com/office/officeart/2005/8/layout/list1"/>
    <dgm:cxn modelId="{AB9E2807-3D89-4061-9CDE-98EC04DACCDB}" type="presParOf" srcId="{436BBAC6-9E25-4DFF-B8B4-10870361F4B7}" destId="{EB1732E3-F4FE-48B8-BCDB-8F956695B36C}" srcOrd="1" destOrd="0" presId="urn:microsoft.com/office/officeart/2005/8/layout/list1"/>
    <dgm:cxn modelId="{4DA1BFED-93B6-46C0-A349-B664FC891803}" type="presParOf" srcId="{436BBAC6-9E25-4DFF-B8B4-10870361F4B7}" destId="{56ABC18E-DA5F-4686-B6EF-0FE259DA4813}" srcOrd="2" destOrd="0" presId="urn:microsoft.com/office/officeart/2005/8/layout/list1"/>
    <dgm:cxn modelId="{F3EB8303-E345-4F12-963D-9198167D8806}" type="presParOf" srcId="{436BBAC6-9E25-4DFF-B8B4-10870361F4B7}" destId="{68F30883-71D9-40A3-AC65-F0F04F3DE525}" srcOrd="3" destOrd="0" presId="urn:microsoft.com/office/officeart/2005/8/layout/list1"/>
    <dgm:cxn modelId="{F4567CF9-123F-4D97-906B-22971415972A}" type="presParOf" srcId="{436BBAC6-9E25-4DFF-B8B4-10870361F4B7}" destId="{A6D142C0-032A-4951-A05F-74BCABB50DEF}" srcOrd="4" destOrd="0" presId="urn:microsoft.com/office/officeart/2005/8/layout/list1"/>
    <dgm:cxn modelId="{8F6AE469-CBD0-49DE-A431-ACABEE86BFAE}" type="presParOf" srcId="{A6D142C0-032A-4951-A05F-74BCABB50DEF}" destId="{CB064CA8-9D20-48A1-8B7E-AAF63D68D9F4}" srcOrd="0" destOrd="0" presId="urn:microsoft.com/office/officeart/2005/8/layout/list1"/>
    <dgm:cxn modelId="{5593B1E2-DE68-4F7A-8535-56DA19AB0BF2}" type="presParOf" srcId="{A6D142C0-032A-4951-A05F-74BCABB50DEF}" destId="{CC04F4BE-3EAC-4851-A91E-B3B4C146BFE7}" srcOrd="1" destOrd="0" presId="urn:microsoft.com/office/officeart/2005/8/layout/list1"/>
    <dgm:cxn modelId="{29F35F65-A844-4A30-BCD6-B0AEB09537DB}" type="presParOf" srcId="{436BBAC6-9E25-4DFF-B8B4-10870361F4B7}" destId="{7C69EC18-CA55-49E9-850B-C756920AA3F9}" srcOrd="5" destOrd="0" presId="urn:microsoft.com/office/officeart/2005/8/layout/list1"/>
    <dgm:cxn modelId="{4B3D81F7-5AC9-485B-ADC5-9E9D5B7C5E7B}" type="presParOf" srcId="{436BBAC6-9E25-4DFF-B8B4-10870361F4B7}" destId="{962629B9-8853-4E38-817C-C56DBAF6544C}" srcOrd="6" destOrd="0" presId="urn:microsoft.com/office/officeart/2005/8/layout/list1"/>
    <dgm:cxn modelId="{6133D955-9798-4C4D-8C0A-2AC2E3DBAA77}" type="presParOf" srcId="{436BBAC6-9E25-4DFF-B8B4-10870361F4B7}" destId="{219DA018-130E-40B1-88F8-74AA4A26823F}" srcOrd="7" destOrd="0" presId="urn:microsoft.com/office/officeart/2005/8/layout/list1"/>
    <dgm:cxn modelId="{80A204CC-213E-490B-8981-49D0B2B93BC1}" type="presParOf" srcId="{436BBAC6-9E25-4DFF-B8B4-10870361F4B7}" destId="{7BF1DF19-E706-4772-9072-06B3000B439F}" srcOrd="8" destOrd="0" presId="urn:microsoft.com/office/officeart/2005/8/layout/list1"/>
    <dgm:cxn modelId="{327C3896-6F61-4117-88B2-063742C3BB22}" type="presParOf" srcId="{7BF1DF19-E706-4772-9072-06B3000B439F}" destId="{9A385936-64E5-438B-91BD-F8030F1FF50C}" srcOrd="0" destOrd="0" presId="urn:microsoft.com/office/officeart/2005/8/layout/list1"/>
    <dgm:cxn modelId="{D56F8E37-FC9A-48CF-9C6A-3B764647E11A}" type="presParOf" srcId="{7BF1DF19-E706-4772-9072-06B3000B439F}" destId="{981F2C1A-978C-4FAB-8DE8-8641A7239BC8}" srcOrd="1" destOrd="0" presId="urn:microsoft.com/office/officeart/2005/8/layout/list1"/>
    <dgm:cxn modelId="{BC5EC6CC-DECD-4EFE-B8EC-1AC4E360DEEE}" type="presParOf" srcId="{436BBAC6-9E25-4DFF-B8B4-10870361F4B7}" destId="{1D66B041-1204-4C35-BB0B-2E702DA6F5F6}" srcOrd="9" destOrd="0" presId="urn:microsoft.com/office/officeart/2005/8/layout/list1"/>
    <dgm:cxn modelId="{CF21B539-203E-42DC-917D-4BBD6C5DE6B8}" type="presParOf" srcId="{436BBAC6-9E25-4DFF-B8B4-10870361F4B7}" destId="{87CC78F7-B659-424D-A687-51EAF2E46E95}" srcOrd="10" destOrd="0" presId="urn:microsoft.com/office/officeart/2005/8/layout/list1"/>
    <dgm:cxn modelId="{6544D124-E36D-42EE-B0F2-2DEF824C9CE0}" type="presParOf" srcId="{436BBAC6-9E25-4DFF-B8B4-10870361F4B7}" destId="{B4B97733-A20B-4B63-8468-1BC874CA3EC2}" srcOrd="11" destOrd="0" presId="urn:microsoft.com/office/officeart/2005/8/layout/list1"/>
    <dgm:cxn modelId="{97721062-4289-4CA6-BF68-FA5D344E5A7C}" type="presParOf" srcId="{436BBAC6-9E25-4DFF-B8B4-10870361F4B7}" destId="{B0B16BF0-7053-4219-895E-1B9A3EF62E9F}" srcOrd="12" destOrd="0" presId="urn:microsoft.com/office/officeart/2005/8/layout/list1"/>
    <dgm:cxn modelId="{7AECEB8C-0BB6-4476-BA59-7CC8D23AB8B1}" type="presParOf" srcId="{B0B16BF0-7053-4219-895E-1B9A3EF62E9F}" destId="{140D2CF9-D428-4A1F-99D6-EE8342195260}" srcOrd="0" destOrd="0" presId="urn:microsoft.com/office/officeart/2005/8/layout/list1"/>
    <dgm:cxn modelId="{73F36B32-45DE-4B75-8FA5-55C407FBCDB5}" type="presParOf" srcId="{B0B16BF0-7053-4219-895E-1B9A3EF62E9F}" destId="{1206746D-25F8-4F4F-AED1-89200ADB9348}" srcOrd="1" destOrd="0" presId="urn:microsoft.com/office/officeart/2005/8/layout/list1"/>
    <dgm:cxn modelId="{E5141E0A-EF31-469D-9DC1-D7FE9AFF072B}" type="presParOf" srcId="{436BBAC6-9E25-4DFF-B8B4-10870361F4B7}" destId="{CC08FD02-AAD4-4C6B-922D-6EF41ABAF69C}" srcOrd="13" destOrd="0" presId="urn:microsoft.com/office/officeart/2005/8/layout/list1"/>
    <dgm:cxn modelId="{BF1BD9D2-C824-43EF-918B-6C63AE917911}" type="presParOf" srcId="{436BBAC6-9E25-4DFF-B8B4-10870361F4B7}" destId="{429702FB-9B1D-441B-9DB8-4BB1F310C47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9D7F44-5CC8-42D2-B16D-7853520C061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ACBA6A4-97D7-4EDF-ABDD-72F20D52F7A8}">
      <dgm:prSet phldrT="[Text]"/>
      <dgm:spPr/>
      <dgm:t>
        <a:bodyPr/>
        <a:lstStyle/>
        <a:p>
          <a:r>
            <a:rPr lang="cs-CZ" dirty="0"/>
            <a:t>Dovolující (povolující) právní normy</a:t>
          </a:r>
        </a:p>
      </dgm:t>
    </dgm:pt>
    <dgm:pt modelId="{A822C577-2598-4419-8A7C-1120463E492B}" type="parTrans" cxnId="{1F11CDA9-068B-46CA-905F-7BB0BC97E055}">
      <dgm:prSet/>
      <dgm:spPr/>
      <dgm:t>
        <a:bodyPr/>
        <a:lstStyle/>
        <a:p>
          <a:endParaRPr lang="cs-CZ"/>
        </a:p>
      </dgm:t>
    </dgm:pt>
    <dgm:pt modelId="{F1F8C890-D39B-4750-9430-574E7659BB8F}" type="sibTrans" cxnId="{1F11CDA9-068B-46CA-905F-7BB0BC97E055}">
      <dgm:prSet/>
      <dgm:spPr/>
      <dgm:t>
        <a:bodyPr/>
        <a:lstStyle/>
        <a:p>
          <a:endParaRPr lang="cs-CZ"/>
        </a:p>
      </dgm:t>
    </dgm:pt>
    <dgm:pt modelId="{3D003E3B-7670-4328-99A2-C0318AC8D145}">
      <dgm:prSet phldrT="[Text]"/>
      <dgm:spPr/>
      <dgm:t>
        <a:bodyPr/>
        <a:lstStyle/>
        <a:p>
          <a:r>
            <a:rPr lang="cs-CZ" dirty="0"/>
            <a:t>Zakazující právní normy</a:t>
          </a:r>
        </a:p>
      </dgm:t>
    </dgm:pt>
    <dgm:pt modelId="{36739F69-5F31-4D77-A596-8CFD979E2C6C}" type="parTrans" cxnId="{C6B1CDC0-DE6E-4F01-9DE4-C907B07E3FF1}">
      <dgm:prSet/>
      <dgm:spPr/>
      <dgm:t>
        <a:bodyPr/>
        <a:lstStyle/>
        <a:p>
          <a:endParaRPr lang="cs-CZ"/>
        </a:p>
      </dgm:t>
    </dgm:pt>
    <dgm:pt modelId="{BE8F98B5-4308-4C4E-BE7F-6E2E51CEB20E}" type="sibTrans" cxnId="{C6B1CDC0-DE6E-4F01-9DE4-C907B07E3FF1}">
      <dgm:prSet/>
      <dgm:spPr/>
      <dgm:t>
        <a:bodyPr/>
        <a:lstStyle/>
        <a:p>
          <a:endParaRPr lang="cs-CZ"/>
        </a:p>
      </dgm:t>
    </dgm:pt>
    <dgm:pt modelId="{AC76EC91-27FB-4A2F-AB33-75B2EB92665A}">
      <dgm:prSet phldrT="[Text]"/>
      <dgm:spPr/>
      <dgm:t>
        <a:bodyPr/>
        <a:lstStyle/>
        <a:p>
          <a:r>
            <a:rPr lang="cs-CZ" dirty="0"/>
            <a:t>Přikazující právní normy</a:t>
          </a:r>
        </a:p>
      </dgm:t>
    </dgm:pt>
    <dgm:pt modelId="{72235B4F-DBBA-48CF-B0D3-C36894202094}" type="parTrans" cxnId="{8B5EAD84-49CD-4C42-8457-C6BA8D83EC61}">
      <dgm:prSet/>
      <dgm:spPr/>
      <dgm:t>
        <a:bodyPr/>
        <a:lstStyle/>
        <a:p>
          <a:endParaRPr lang="cs-CZ"/>
        </a:p>
      </dgm:t>
    </dgm:pt>
    <dgm:pt modelId="{DEC1CFC1-F50E-4796-9BCB-EDB1C9B50E6D}" type="sibTrans" cxnId="{8B5EAD84-49CD-4C42-8457-C6BA8D83EC61}">
      <dgm:prSet/>
      <dgm:spPr/>
      <dgm:t>
        <a:bodyPr/>
        <a:lstStyle/>
        <a:p>
          <a:endParaRPr lang="cs-CZ"/>
        </a:p>
      </dgm:t>
    </dgm:pt>
    <dgm:pt modelId="{E4F73E00-1D2C-41D1-B98F-F2D05A761505}" type="pres">
      <dgm:prSet presAssocID="{B09D7F44-5CC8-42D2-B16D-7853520C061C}" presName="linear" presStyleCnt="0">
        <dgm:presLayoutVars>
          <dgm:dir/>
          <dgm:animLvl val="lvl"/>
          <dgm:resizeHandles val="exact"/>
        </dgm:presLayoutVars>
      </dgm:prSet>
      <dgm:spPr/>
    </dgm:pt>
    <dgm:pt modelId="{94E81982-2E1F-4130-9CBD-CB7EC5F5CD3F}" type="pres">
      <dgm:prSet presAssocID="{EACBA6A4-97D7-4EDF-ABDD-72F20D52F7A8}" presName="parentLin" presStyleCnt="0"/>
      <dgm:spPr/>
    </dgm:pt>
    <dgm:pt modelId="{8AA9DB93-358E-4830-95CD-2014D8F95F7A}" type="pres">
      <dgm:prSet presAssocID="{EACBA6A4-97D7-4EDF-ABDD-72F20D52F7A8}" presName="parentLeftMargin" presStyleLbl="node1" presStyleIdx="0" presStyleCnt="3"/>
      <dgm:spPr/>
    </dgm:pt>
    <dgm:pt modelId="{0F8D3EF7-22B0-45D8-AB3B-162959818BE3}" type="pres">
      <dgm:prSet presAssocID="{EACBA6A4-97D7-4EDF-ABDD-72F20D52F7A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4BD7F51-24E4-49CE-B786-725F478D7C7F}" type="pres">
      <dgm:prSet presAssocID="{EACBA6A4-97D7-4EDF-ABDD-72F20D52F7A8}" presName="negativeSpace" presStyleCnt="0"/>
      <dgm:spPr/>
    </dgm:pt>
    <dgm:pt modelId="{C550B5A1-4F76-4AD8-B76E-07D452F7B018}" type="pres">
      <dgm:prSet presAssocID="{EACBA6A4-97D7-4EDF-ABDD-72F20D52F7A8}" presName="childText" presStyleLbl="conFgAcc1" presStyleIdx="0" presStyleCnt="3">
        <dgm:presLayoutVars>
          <dgm:bulletEnabled val="1"/>
        </dgm:presLayoutVars>
      </dgm:prSet>
      <dgm:spPr/>
    </dgm:pt>
    <dgm:pt modelId="{A97EF608-B50C-42F1-84C0-BF1F9A597CB8}" type="pres">
      <dgm:prSet presAssocID="{F1F8C890-D39B-4750-9430-574E7659BB8F}" presName="spaceBetweenRectangles" presStyleCnt="0"/>
      <dgm:spPr/>
    </dgm:pt>
    <dgm:pt modelId="{0A6B5771-39D0-4E80-B712-678F5C6B0120}" type="pres">
      <dgm:prSet presAssocID="{3D003E3B-7670-4328-99A2-C0318AC8D145}" presName="parentLin" presStyleCnt="0"/>
      <dgm:spPr/>
    </dgm:pt>
    <dgm:pt modelId="{D321D48A-3B9E-402F-9D76-9BC17EBAC681}" type="pres">
      <dgm:prSet presAssocID="{3D003E3B-7670-4328-99A2-C0318AC8D145}" presName="parentLeftMargin" presStyleLbl="node1" presStyleIdx="0" presStyleCnt="3"/>
      <dgm:spPr/>
    </dgm:pt>
    <dgm:pt modelId="{A80207B7-8C8B-4355-99EE-CD40609C250F}" type="pres">
      <dgm:prSet presAssocID="{3D003E3B-7670-4328-99A2-C0318AC8D14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952F932-DB12-4CA7-8C55-17F1965FB28F}" type="pres">
      <dgm:prSet presAssocID="{3D003E3B-7670-4328-99A2-C0318AC8D145}" presName="negativeSpace" presStyleCnt="0"/>
      <dgm:spPr/>
    </dgm:pt>
    <dgm:pt modelId="{C32BFCE9-FC03-4062-9A94-DA55CEC760C1}" type="pres">
      <dgm:prSet presAssocID="{3D003E3B-7670-4328-99A2-C0318AC8D145}" presName="childText" presStyleLbl="conFgAcc1" presStyleIdx="1" presStyleCnt="3">
        <dgm:presLayoutVars>
          <dgm:bulletEnabled val="1"/>
        </dgm:presLayoutVars>
      </dgm:prSet>
      <dgm:spPr/>
    </dgm:pt>
    <dgm:pt modelId="{014BBFE9-D081-4539-9C2B-50D79CF15704}" type="pres">
      <dgm:prSet presAssocID="{BE8F98B5-4308-4C4E-BE7F-6E2E51CEB20E}" presName="spaceBetweenRectangles" presStyleCnt="0"/>
      <dgm:spPr/>
    </dgm:pt>
    <dgm:pt modelId="{5E2E608C-65F1-485C-84F1-5E4207CDA847}" type="pres">
      <dgm:prSet presAssocID="{AC76EC91-27FB-4A2F-AB33-75B2EB92665A}" presName="parentLin" presStyleCnt="0"/>
      <dgm:spPr/>
    </dgm:pt>
    <dgm:pt modelId="{FE3E751D-0321-4F03-A0EA-D4BD7EC5317B}" type="pres">
      <dgm:prSet presAssocID="{AC76EC91-27FB-4A2F-AB33-75B2EB92665A}" presName="parentLeftMargin" presStyleLbl="node1" presStyleIdx="1" presStyleCnt="3"/>
      <dgm:spPr/>
    </dgm:pt>
    <dgm:pt modelId="{E159EF46-2189-44A4-BA3E-44DCE16D9A05}" type="pres">
      <dgm:prSet presAssocID="{AC76EC91-27FB-4A2F-AB33-75B2EB92665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F8642C4-FEE6-468F-A5F7-F3E30CEC44CF}" type="pres">
      <dgm:prSet presAssocID="{AC76EC91-27FB-4A2F-AB33-75B2EB92665A}" presName="negativeSpace" presStyleCnt="0"/>
      <dgm:spPr/>
    </dgm:pt>
    <dgm:pt modelId="{E9A836EB-267E-4EF1-9047-02715BA989BA}" type="pres">
      <dgm:prSet presAssocID="{AC76EC91-27FB-4A2F-AB33-75B2EB92665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A0C9824-F55C-4BEF-BCF1-4D47C2DE69FF}" type="presOf" srcId="{3D003E3B-7670-4328-99A2-C0318AC8D145}" destId="{D321D48A-3B9E-402F-9D76-9BC17EBAC681}" srcOrd="0" destOrd="0" presId="urn:microsoft.com/office/officeart/2005/8/layout/list1"/>
    <dgm:cxn modelId="{6BFA0F2B-5CD3-4206-8BD5-CF1B2BB118C2}" type="presOf" srcId="{AC76EC91-27FB-4A2F-AB33-75B2EB92665A}" destId="{FE3E751D-0321-4F03-A0EA-D4BD7EC5317B}" srcOrd="0" destOrd="0" presId="urn:microsoft.com/office/officeart/2005/8/layout/list1"/>
    <dgm:cxn modelId="{D8C8BB40-9A38-4C44-A2A1-52E2F5968AF9}" type="presOf" srcId="{EACBA6A4-97D7-4EDF-ABDD-72F20D52F7A8}" destId="{0F8D3EF7-22B0-45D8-AB3B-162959818BE3}" srcOrd="1" destOrd="0" presId="urn:microsoft.com/office/officeart/2005/8/layout/list1"/>
    <dgm:cxn modelId="{ABE24E80-2183-487E-ACC3-E19DDA2ED517}" type="presOf" srcId="{AC76EC91-27FB-4A2F-AB33-75B2EB92665A}" destId="{E159EF46-2189-44A4-BA3E-44DCE16D9A05}" srcOrd="1" destOrd="0" presId="urn:microsoft.com/office/officeart/2005/8/layout/list1"/>
    <dgm:cxn modelId="{8B5EAD84-49CD-4C42-8457-C6BA8D83EC61}" srcId="{B09D7F44-5CC8-42D2-B16D-7853520C061C}" destId="{AC76EC91-27FB-4A2F-AB33-75B2EB92665A}" srcOrd="2" destOrd="0" parTransId="{72235B4F-DBBA-48CF-B0D3-C36894202094}" sibTransId="{DEC1CFC1-F50E-4796-9BCB-EDB1C9B50E6D}"/>
    <dgm:cxn modelId="{B2BEE599-B0B1-4955-A6CD-E92209FA63E1}" type="presOf" srcId="{EACBA6A4-97D7-4EDF-ABDD-72F20D52F7A8}" destId="{8AA9DB93-358E-4830-95CD-2014D8F95F7A}" srcOrd="0" destOrd="0" presId="urn:microsoft.com/office/officeart/2005/8/layout/list1"/>
    <dgm:cxn modelId="{1F11CDA9-068B-46CA-905F-7BB0BC97E055}" srcId="{B09D7F44-5CC8-42D2-B16D-7853520C061C}" destId="{EACBA6A4-97D7-4EDF-ABDD-72F20D52F7A8}" srcOrd="0" destOrd="0" parTransId="{A822C577-2598-4419-8A7C-1120463E492B}" sibTransId="{F1F8C890-D39B-4750-9430-574E7659BB8F}"/>
    <dgm:cxn modelId="{C6B1CDC0-DE6E-4F01-9DE4-C907B07E3FF1}" srcId="{B09D7F44-5CC8-42D2-B16D-7853520C061C}" destId="{3D003E3B-7670-4328-99A2-C0318AC8D145}" srcOrd="1" destOrd="0" parTransId="{36739F69-5F31-4D77-A596-8CFD979E2C6C}" sibTransId="{BE8F98B5-4308-4C4E-BE7F-6E2E51CEB20E}"/>
    <dgm:cxn modelId="{4CFFD0D6-BBB7-4C28-9070-0BAD1921DE50}" type="presOf" srcId="{3D003E3B-7670-4328-99A2-C0318AC8D145}" destId="{A80207B7-8C8B-4355-99EE-CD40609C250F}" srcOrd="1" destOrd="0" presId="urn:microsoft.com/office/officeart/2005/8/layout/list1"/>
    <dgm:cxn modelId="{B8CE43EF-3CC5-4A4D-AEB6-36C98E6F083B}" type="presOf" srcId="{B09D7F44-5CC8-42D2-B16D-7853520C061C}" destId="{E4F73E00-1D2C-41D1-B98F-F2D05A761505}" srcOrd="0" destOrd="0" presId="urn:microsoft.com/office/officeart/2005/8/layout/list1"/>
    <dgm:cxn modelId="{7CB6AA6B-AD54-4951-87C1-989069F45638}" type="presParOf" srcId="{E4F73E00-1D2C-41D1-B98F-F2D05A761505}" destId="{94E81982-2E1F-4130-9CBD-CB7EC5F5CD3F}" srcOrd="0" destOrd="0" presId="urn:microsoft.com/office/officeart/2005/8/layout/list1"/>
    <dgm:cxn modelId="{294CA0EB-A20F-45B1-832E-0D51CF58ADFD}" type="presParOf" srcId="{94E81982-2E1F-4130-9CBD-CB7EC5F5CD3F}" destId="{8AA9DB93-358E-4830-95CD-2014D8F95F7A}" srcOrd="0" destOrd="0" presId="urn:microsoft.com/office/officeart/2005/8/layout/list1"/>
    <dgm:cxn modelId="{8E394FC8-AFAE-4EC2-8890-78B70C286E03}" type="presParOf" srcId="{94E81982-2E1F-4130-9CBD-CB7EC5F5CD3F}" destId="{0F8D3EF7-22B0-45D8-AB3B-162959818BE3}" srcOrd="1" destOrd="0" presId="urn:microsoft.com/office/officeart/2005/8/layout/list1"/>
    <dgm:cxn modelId="{C5E57707-FA62-460F-8B0A-8F9AAC291402}" type="presParOf" srcId="{E4F73E00-1D2C-41D1-B98F-F2D05A761505}" destId="{54BD7F51-24E4-49CE-B786-725F478D7C7F}" srcOrd="1" destOrd="0" presId="urn:microsoft.com/office/officeart/2005/8/layout/list1"/>
    <dgm:cxn modelId="{82CECF15-5BDD-4139-BE4B-2479AF3264A3}" type="presParOf" srcId="{E4F73E00-1D2C-41D1-B98F-F2D05A761505}" destId="{C550B5A1-4F76-4AD8-B76E-07D452F7B018}" srcOrd="2" destOrd="0" presId="urn:microsoft.com/office/officeart/2005/8/layout/list1"/>
    <dgm:cxn modelId="{734B570E-01DB-4C8A-98B0-3774109A2AA4}" type="presParOf" srcId="{E4F73E00-1D2C-41D1-B98F-F2D05A761505}" destId="{A97EF608-B50C-42F1-84C0-BF1F9A597CB8}" srcOrd="3" destOrd="0" presId="urn:microsoft.com/office/officeart/2005/8/layout/list1"/>
    <dgm:cxn modelId="{F662AFDC-4A79-48B0-BEA0-430C754A92D5}" type="presParOf" srcId="{E4F73E00-1D2C-41D1-B98F-F2D05A761505}" destId="{0A6B5771-39D0-4E80-B712-678F5C6B0120}" srcOrd="4" destOrd="0" presId="urn:microsoft.com/office/officeart/2005/8/layout/list1"/>
    <dgm:cxn modelId="{A9258CF7-FC3B-4883-9A51-698F9B5E6E1C}" type="presParOf" srcId="{0A6B5771-39D0-4E80-B712-678F5C6B0120}" destId="{D321D48A-3B9E-402F-9D76-9BC17EBAC681}" srcOrd="0" destOrd="0" presId="urn:microsoft.com/office/officeart/2005/8/layout/list1"/>
    <dgm:cxn modelId="{8698CCDC-5E49-4D3E-A717-2404706958A5}" type="presParOf" srcId="{0A6B5771-39D0-4E80-B712-678F5C6B0120}" destId="{A80207B7-8C8B-4355-99EE-CD40609C250F}" srcOrd="1" destOrd="0" presId="urn:microsoft.com/office/officeart/2005/8/layout/list1"/>
    <dgm:cxn modelId="{CA73602A-56B0-4800-A555-50D4C18923B6}" type="presParOf" srcId="{E4F73E00-1D2C-41D1-B98F-F2D05A761505}" destId="{6952F932-DB12-4CA7-8C55-17F1965FB28F}" srcOrd="5" destOrd="0" presId="urn:microsoft.com/office/officeart/2005/8/layout/list1"/>
    <dgm:cxn modelId="{A8F275C5-88BA-4C01-BD89-E05305E39641}" type="presParOf" srcId="{E4F73E00-1D2C-41D1-B98F-F2D05A761505}" destId="{C32BFCE9-FC03-4062-9A94-DA55CEC760C1}" srcOrd="6" destOrd="0" presId="urn:microsoft.com/office/officeart/2005/8/layout/list1"/>
    <dgm:cxn modelId="{83624AA8-E3D2-4382-AC57-A39E6F06A60D}" type="presParOf" srcId="{E4F73E00-1D2C-41D1-B98F-F2D05A761505}" destId="{014BBFE9-D081-4539-9C2B-50D79CF15704}" srcOrd="7" destOrd="0" presId="urn:microsoft.com/office/officeart/2005/8/layout/list1"/>
    <dgm:cxn modelId="{6F414734-0AC6-48E8-8E6E-C353BD8442FD}" type="presParOf" srcId="{E4F73E00-1D2C-41D1-B98F-F2D05A761505}" destId="{5E2E608C-65F1-485C-84F1-5E4207CDA847}" srcOrd="8" destOrd="0" presId="urn:microsoft.com/office/officeart/2005/8/layout/list1"/>
    <dgm:cxn modelId="{FE2FE99A-5C47-41DC-9408-C898273CC8DA}" type="presParOf" srcId="{5E2E608C-65F1-485C-84F1-5E4207CDA847}" destId="{FE3E751D-0321-4F03-A0EA-D4BD7EC5317B}" srcOrd="0" destOrd="0" presId="urn:microsoft.com/office/officeart/2005/8/layout/list1"/>
    <dgm:cxn modelId="{CC8EC960-65B7-4274-A05C-700267E69689}" type="presParOf" srcId="{5E2E608C-65F1-485C-84F1-5E4207CDA847}" destId="{E159EF46-2189-44A4-BA3E-44DCE16D9A05}" srcOrd="1" destOrd="0" presId="urn:microsoft.com/office/officeart/2005/8/layout/list1"/>
    <dgm:cxn modelId="{4ACC1E69-4DE6-48A4-A5C4-20A959105368}" type="presParOf" srcId="{E4F73E00-1D2C-41D1-B98F-F2D05A761505}" destId="{4F8642C4-FEE6-468F-A5F7-F3E30CEC44CF}" srcOrd="9" destOrd="0" presId="urn:microsoft.com/office/officeart/2005/8/layout/list1"/>
    <dgm:cxn modelId="{DEBB7326-B646-4520-A3A3-A4DC70DD670F}" type="presParOf" srcId="{E4F73E00-1D2C-41D1-B98F-F2D05A761505}" destId="{E9A836EB-267E-4EF1-9047-02715BA989B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BC18E-DA5F-4686-B6EF-0FE259DA4813}">
      <dsp:nvSpPr>
        <dsp:cNvPr id="0" name=""/>
        <dsp:cNvSpPr/>
      </dsp:nvSpPr>
      <dsp:spPr>
        <a:xfrm>
          <a:off x="0" y="385120"/>
          <a:ext cx="1075213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0D832-AEF3-46E2-8259-A3BAC12E80D4}">
      <dsp:nvSpPr>
        <dsp:cNvPr id="0" name=""/>
        <dsp:cNvSpPr/>
      </dsp:nvSpPr>
      <dsp:spPr>
        <a:xfrm>
          <a:off x="537606" y="45640"/>
          <a:ext cx="7526496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kontinentální</a:t>
          </a:r>
        </a:p>
      </dsp:txBody>
      <dsp:txXfrm>
        <a:off x="570750" y="78784"/>
        <a:ext cx="7460208" cy="612672"/>
      </dsp:txXfrm>
    </dsp:sp>
    <dsp:sp modelId="{962629B9-8853-4E38-817C-C56DBAF6544C}">
      <dsp:nvSpPr>
        <dsp:cNvPr id="0" name=""/>
        <dsp:cNvSpPr/>
      </dsp:nvSpPr>
      <dsp:spPr>
        <a:xfrm>
          <a:off x="0" y="1428400"/>
          <a:ext cx="1075213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4F4BE-3EAC-4851-A91E-B3B4C146BFE7}">
      <dsp:nvSpPr>
        <dsp:cNvPr id="0" name=""/>
        <dsp:cNvSpPr/>
      </dsp:nvSpPr>
      <dsp:spPr>
        <a:xfrm>
          <a:off x="537606" y="1088920"/>
          <a:ext cx="7526496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angloamerická </a:t>
          </a:r>
        </a:p>
      </dsp:txBody>
      <dsp:txXfrm>
        <a:off x="570750" y="1122064"/>
        <a:ext cx="7460208" cy="612672"/>
      </dsp:txXfrm>
    </dsp:sp>
    <dsp:sp modelId="{87CC78F7-B659-424D-A687-51EAF2E46E95}">
      <dsp:nvSpPr>
        <dsp:cNvPr id="0" name=""/>
        <dsp:cNvSpPr/>
      </dsp:nvSpPr>
      <dsp:spPr>
        <a:xfrm>
          <a:off x="0" y="2471680"/>
          <a:ext cx="1075213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1F2C1A-978C-4FAB-8DE8-8641A7239BC8}">
      <dsp:nvSpPr>
        <dsp:cNvPr id="0" name=""/>
        <dsp:cNvSpPr/>
      </dsp:nvSpPr>
      <dsp:spPr>
        <a:xfrm>
          <a:off x="537606" y="2132200"/>
          <a:ext cx="7526496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islámská</a:t>
          </a:r>
        </a:p>
      </dsp:txBody>
      <dsp:txXfrm>
        <a:off x="570750" y="2165344"/>
        <a:ext cx="7460208" cy="612672"/>
      </dsp:txXfrm>
    </dsp:sp>
    <dsp:sp modelId="{429702FB-9B1D-441B-9DB8-4BB1F310C477}">
      <dsp:nvSpPr>
        <dsp:cNvPr id="0" name=""/>
        <dsp:cNvSpPr/>
      </dsp:nvSpPr>
      <dsp:spPr>
        <a:xfrm>
          <a:off x="0" y="3514960"/>
          <a:ext cx="1075213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06746D-25F8-4F4F-AED1-89200ADB9348}">
      <dsp:nvSpPr>
        <dsp:cNvPr id="0" name=""/>
        <dsp:cNvSpPr/>
      </dsp:nvSpPr>
      <dsp:spPr>
        <a:xfrm>
          <a:off x="537606" y="3175480"/>
          <a:ext cx="7526496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hindská, východoasijská, africká, ….</a:t>
          </a:r>
        </a:p>
      </dsp:txBody>
      <dsp:txXfrm>
        <a:off x="570750" y="3208624"/>
        <a:ext cx="7460208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0B5A1-4F76-4AD8-B76E-07D452F7B018}">
      <dsp:nvSpPr>
        <dsp:cNvPr id="0" name=""/>
        <dsp:cNvSpPr/>
      </dsp:nvSpPr>
      <dsp:spPr>
        <a:xfrm>
          <a:off x="0" y="502119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8D3EF7-22B0-45D8-AB3B-162959818BE3}">
      <dsp:nvSpPr>
        <dsp:cNvPr id="0" name=""/>
        <dsp:cNvSpPr/>
      </dsp:nvSpPr>
      <dsp:spPr>
        <a:xfrm>
          <a:off x="537606" y="4455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Dovolující (povolující) právní normy</a:t>
          </a:r>
        </a:p>
      </dsp:txBody>
      <dsp:txXfrm>
        <a:off x="582278" y="89231"/>
        <a:ext cx="7437152" cy="825776"/>
      </dsp:txXfrm>
    </dsp:sp>
    <dsp:sp modelId="{C32BFCE9-FC03-4062-9A94-DA55CEC760C1}">
      <dsp:nvSpPr>
        <dsp:cNvPr id="0" name=""/>
        <dsp:cNvSpPr/>
      </dsp:nvSpPr>
      <dsp:spPr>
        <a:xfrm>
          <a:off x="0" y="190828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0207B7-8C8B-4355-99EE-CD40609C250F}">
      <dsp:nvSpPr>
        <dsp:cNvPr id="0" name=""/>
        <dsp:cNvSpPr/>
      </dsp:nvSpPr>
      <dsp:spPr>
        <a:xfrm>
          <a:off x="537606" y="145071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Zakazující právní normy</a:t>
          </a:r>
        </a:p>
      </dsp:txBody>
      <dsp:txXfrm>
        <a:off x="582278" y="1495391"/>
        <a:ext cx="7437152" cy="825776"/>
      </dsp:txXfrm>
    </dsp:sp>
    <dsp:sp modelId="{E9A836EB-267E-4EF1-9047-02715BA989BA}">
      <dsp:nvSpPr>
        <dsp:cNvPr id="0" name=""/>
        <dsp:cNvSpPr/>
      </dsp:nvSpPr>
      <dsp:spPr>
        <a:xfrm>
          <a:off x="0" y="331444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59EF46-2189-44A4-BA3E-44DCE16D9A05}">
      <dsp:nvSpPr>
        <dsp:cNvPr id="0" name=""/>
        <dsp:cNvSpPr/>
      </dsp:nvSpPr>
      <dsp:spPr>
        <a:xfrm>
          <a:off x="537606" y="2856880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Přikazující právní normy</a:t>
          </a:r>
        </a:p>
      </dsp:txBody>
      <dsp:txXfrm>
        <a:off x="582278" y="2901552"/>
        <a:ext cx="7437152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05" y="2652410"/>
            <a:ext cx="11361600" cy="1330347"/>
          </a:xfrm>
        </p:spPr>
        <p:txBody>
          <a:bodyPr/>
          <a:lstStyle/>
          <a:p>
            <a:r>
              <a:rPr lang="cs-CZ" sz="4800" dirty="0"/>
              <a:t>Základy práva pro MŠ</a:t>
            </a:r>
            <a:br>
              <a:rPr lang="cs-CZ" sz="4800" dirty="0"/>
            </a:br>
            <a:r>
              <a:rPr lang="cs-CZ" sz="3200" dirty="0"/>
              <a:t>1. seminář</a:t>
            </a:r>
            <a:br>
              <a:rPr lang="cs-CZ" sz="3200" dirty="0"/>
            </a:br>
            <a:br>
              <a:rPr lang="cs-CZ" sz="3200" dirty="0"/>
            </a:br>
            <a:endParaRPr lang="cs-CZ" sz="48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605" y="4629705"/>
            <a:ext cx="11361600" cy="849881"/>
          </a:xfrm>
        </p:spPr>
        <p:txBody>
          <a:bodyPr/>
          <a:lstStyle/>
          <a:p>
            <a:r>
              <a:rPr lang="cs-CZ" sz="2800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sz="2800" dirty="0">
                <a:solidFill>
                  <a:schemeClr val="tx2"/>
                </a:solidFill>
              </a:rPr>
              <a:t>Podzimní semestr 2022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D232725-AF53-45F2-AFAC-CD3B12933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7297" y="578475"/>
            <a:ext cx="2848848" cy="500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A4F1B3-FDF0-4450-80D4-B7EF4134F5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75ADC6-7106-47FF-BD08-BACE556F33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ED4115-279E-49B7-A857-4B1B8443F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Právo kolem nás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E034E03F-639F-41AC-8EC0-631124FF48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7989" y="1597036"/>
            <a:ext cx="3092290" cy="439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158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3AB4CE-88A5-43C8-BEE0-151B662335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13C582-2ACA-4BC4-A024-5B333E1EC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40CDE90B-9DDF-4B31-8BC0-C6D8B70CA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Chammurapiho</a:t>
            </a:r>
            <a:r>
              <a:rPr lang="cs-CZ" dirty="0"/>
              <a:t> zákoník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CE38D49A-972C-49ED-A333-724B14AA25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0733" y="1774546"/>
            <a:ext cx="3185488" cy="436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95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9C6903-E0D8-4550-8DD7-32A2795414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1BCF51-FA76-496E-B286-F1B45E8D61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470149-3017-4D38-A736-0F3EE7F8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Popravčí zeď</a:t>
            </a:r>
          </a:p>
        </p:txBody>
      </p:sp>
      <p:pic>
        <p:nvPicPr>
          <p:cNvPr id="2050" name="Picture 2" descr="Wall | Free stock photos - Rgbstock - Free stock images | mzacha | July -  23 - 2011 (56)">
            <a:extLst>
              <a:ext uri="{FF2B5EF4-FFF2-40B4-BE49-F238E27FC236}">
                <a16:creationId xmlns:a16="http://schemas.microsoft.com/office/drawing/2014/main" id="{2E2BB7A2-1CD2-4A0A-88DD-98A109C97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317" y="1542638"/>
            <a:ext cx="5715000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843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7748F2-A02E-4B40-BA48-D0F6FE0494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830DE9-6799-4671-A494-79934EC923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3B78E2-0160-4A86-B912-5D68C4545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Paris </a:t>
            </a:r>
            <a:r>
              <a:rPr lang="cs-CZ" dirty="0" err="1"/>
              <a:t>Hilton</a:t>
            </a:r>
            <a:endParaRPr lang="cs-CZ" dirty="0"/>
          </a:p>
        </p:txBody>
      </p:sp>
      <p:pic>
        <p:nvPicPr>
          <p:cNvPr id="3074" name="Picture 2" descr="Paris Hilton v roce 2009">
            <a:extLst>
              <a:ext uri="{FF2B5EF4-FFF2-40B4-BE49-F238E27FC236}">
                <a16:creationId xmlns:a16="http://schemas.microsoft.com/office/drawing/2014/main" id="{380FF533-D1A7-4044-9397-055658C77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932" y="1781566"/>
            <a:ext cx="2586136" cy="388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414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4F44AA-7D35-4BFC-B1F0-0B76E48C3F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0520F1-7B53-49CA-ACCF-F0F8608005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5010DB-7FB0-4B4B-BD4A-BFF956CBF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Výhybky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CDBF2E1-AB15-49C6-9448-78607CB7D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289" y="1919899"/>
            <a:ext cx="4817421" cy="320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822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D50B39-CEF7-44A0-B55B-3A1C7778BF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1B703-85B1-4106-BA8F-1832DCB4EC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7DFF7C-49EE-43C2-B178-DBC8A9C9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Teror</a:t>
            </a:r>
          </a:p>
        </p:txBody>
      </p:sp>
      <p:pic>
        <p:nvPicPr>
          <p:cNvPr id="5122" name="Picture 2" descr="Letadla | charter advisory">
            <a:extLst>
              <a:ext uri="{FF2B5EF4-FFF2-40B4-BE49-F238E27FC236}">
                <a16:creationId xmlns:a16="http://schemas.microsoft.com/office/drawing/2014/main" id="{F52A9347-D9F7-4786-B912-63814707B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047" y="1847040"/>
            <a:ext cx="6217865" cy="352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790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038706-D779-4114-A807-6FB7E38D8C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748309-E3DC-4ACC-B016-0D7433B03F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570A2A-0B45-40A0-A874-989C2A74A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Spravedlnost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DC8CC8C-39B4-4BAF-968E-1BD7C9A21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8915" y="1921888"/>
            <a:ext cx="6054169" cy="339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520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173C0D0-688B-4CD3-859C-B48EBEF192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C1239B-D7BA-4F6D-A272-5E470B1857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3C8A9BD-D721-434B-A4CF-689A95E4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05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3E8716-5DB8-49E0-BB4D-62CBF1BA6D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FA9D7D-44FF-4D32-A8D4-C0FBF19A32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AD96C3-1E51-4A68-B2D6-E2F1172CB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Každý stát má svoje právo:</a:t>
            </a:r>
            <a:br>
              <a:rPr lang="cs-CZ" dirty="0"/>
            </a:br>
            <a:r>
              <a:rPr lang="cs-CZ" dirty="0"/>
              <a:t>příklad manželství</a:t>
            </a:r>
          </a:p>
        </p:txBody>
      </p:sp>
      <p:pic>
        <p:nvPicPr>
          <p:cNvPr id="4098" name="Picture 2" descr="Největší rozvodové omyly, které konec manželství zkreslují - Bety.cz">
            <a:extLst>
              <a:ext uri="{FF2B5EF4-FFF2-40B4-BE49-F238E27FC236}">
                <a16:creationId xmlns:a16="http://schemas.microsoft.com/office/drawing/2014/main" id="{72C1C91F-36FE-4B1E-BC06-AF07D3E3A6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350" y="2254898"/>
            <a:ext cx="3974420" cy="2976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228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930410"/>
            <a:ext cx="11361600" cy="1645265"/>
          </a:xfrm>
        </p:spPr>
        <p:txBody>
          <a:bodyPr/>
          <a:lstStyle/>
          <a:p>
            <a:r>
              <a:rPr lang="cs-CZ" sz="4000" dirty="0"/>
              <a:t>Úvod k právu. Mít právo, mít nárok, mít povinnost.</a:t>
            </a:r>
            <a:br>
              <a:rPr lang="cs-CZ" sz="4000" dirty="0"/>
            </a:br>
            <a:r>
              <a:rPr lang="cs-CZ" sz="4000" dirty="0"/>
              <a:t>Základní dělení práva.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2150956"/>
            <a:ext cx="11361600" cy="13303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71796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3BBC23-4055-4A40-AEB2-EA03AEEA52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6EFDBB-7702-4362-A39E-50CB5A4F4A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18014BF-236C-4DE4-8AA6-69B72F410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</a:t>
            </a:r>
          </a:p>
        </p:txBody>
      </p:sp>
    </p:spTree>
    <p:extLst>
      <p:ext uri="{BB962C8B-B14F-4D97-AF65-F5344CB8AC3E}">
        <p14:creationId xmlns:p14="http://schemas.microsoft.com/office/powerpoint/2010/main" val="321476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F0ADC5-650E-4081-8D07-88C16DCB92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181CAE-8CE3-4D96-B227-10D4851553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D228E4-1CF9-4C44-B2BE-326546EB1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 právo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9385286-84E1-4D75-80CE-037B1CC7A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65983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ve společnosti – společenské vztahy – potřeba regulovat</a:t>
            </a:r>
          </a:p>
          <a:p>
            <a:pPr>
              <a:lnSpc>
                <a:spcPct val="150000"/>
              </a:lnSpc>
            </a:pPr>
            <a:r>
              <a:rPr lang="cs-CZ" dirty="0"/>
              <a:t>co je dovolené, zakázané či přikázané</a:t>
            </a:r>
          </a:p>
          <a:p>
            <a:pPr>
              <a:lnSpc>
                <a:spcPct val="150000"/>
              </a:lnSpc>
            </a:pPr>
            <a:r>
              <a:rPr lang="cs-CZ" dirty="0"/>
              <a:t>vznikají pravidla chování – právní normy – obecně závazné </a:t>
            </a:r>
          </a:p>
          <a:p>
            <a:pPr>
              <a:lnSpc>
                <a:spcPct val="150000"/>
              </a:lnSpc>
            </a:pPr>
            <a:r>
              <a:rPr lang="cs-CZ" dirty="0"/>
              <a:t>stanovuje a </a:t>
            </a:r>
            <a:r>
              <a:rPr lang="cs-CZ" dirty="0">
                <a:solidFill>
                  <a:schemeClr val="tx2"/>
                </a:solidFill>
              </a:rPr>
              <a:t>vynucuje</a:t>
            </a:r>
            <a:r>
              <a:rPr lang="cs-CZ" dirty="0"/>
              <a:t> stát (vs. morální či náboženská pravidla)</a:t>
            </a:r>
            <a:endParaRPr lang="en-US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982401B-018D-4110-B5D0-FB79C6A38022}"/>
              </a:ext>
            </a:extLst>
          </p:cNvPr>
          <p:cNvSpPr txBox="1"/>
          <p:nvPr/>
        </p:nvSpPr>
        <p:spPr>
          <a:xfrm>
            <a:off x="2625754" y="4689754"/>
            <a:ext cx="7675927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soubor pravidel chování, která regulují společenské vztahy, přičemž nerespektování pravidel lze vynutit prostřednictvím státní moci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4754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773698-1C42-4F56-A96C-743DB87C67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1D144-C53F-46A3-ADD5-5A70D69CB2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834271-6CF9-494C-99A6-46E4414D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 morálka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D59351-2E0A-4814-8250-3681E2FC9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také se jedná o pravidla chování – morální normy – nejsou závazná (právně)</a:t>
            </a:r>
          </a:p>
          <a:p>
            <a:pPr>
              <a:lnSpc>
                <a:spcPct val="150000"/>
              </a:lnSpc>
            </a:pPr>
            <a:r>
              <a:rPr lang="cs-CZ" dirty="0" err="1"/>
              <a:t>mos</a:t>
            </a:r>
            <a:r>
              <a:rPr lang="cs-CZ" dirty="0"/>
              <a:t>/mores – požadovaný způsob jednání v určité společnosti </a:t>
            </a:r>
          </a:p>
          <a:p>
            <a:pPr>
              <a:lnSpc>
                <a:spcPct val="150000"/>
              </a:lnSpc>
            </a:pPr>
            <a:r>
              <a:rPr lang="cs-CZ" dirty="0"/>
              <a:t>nestanovuje a </a:t>
            </a:r>
            <a:r>
              <a:rPr lang="cs-CZ" dirty="0">
                <a:solidFill>
                  <a:schemeClr val="accent1"/>
                </a:solidFill>
              </a:rPr>
              <a:t>nevynucuje</a:t>
            </a:r>
            <a:r>
              <a:rPr lang="cs-CZ" dirty="0"/>
              <a:t> je stát</a:t>
            </a:r>
          </a:p>
          <a:p>
            <a:pPr marL="72000" indent="0">
              <a:lnSpc>
                <a:spcPct val="150000"/>
              </a:lnSpc>
              <a:buNone/>
            </a:pPr>
            <a:r>
              <a:rPr lang="cs-CZ" dirty="0"/>
              <a:t>základní rozdíl je: kdo stanovuje právní/morální normy (vznik)</a:t>
            </a:r>
          </a:p>
          <a:p>
            <a:pPr marL="72000" indent="0">
              <a:lnSpc>
                <a:spcPct val="150000"/>
              </a:lnSpc>
              <a:buNone/>
            </a:pPr>
            <a:r>
              <a:rPr lang="cs-CZ" dirty="0"/>
              <a:t>			   v sankci v případě nedodržení norem</a:t>
            </a:r>
          </a:p>
          <a:p>
            <a:r>
              <a:rPr lang="cs-CZ" dirty="0"/>
              <a:t>obojí ale představuje </a:t>
            </a:r>
            <a:r>
              <a:rPr lang="cs-CZ" dirty="0">
                <a:solidFill>
                  <a:schemeClr val="tx2"/>
                </a:solidFill>
              </a:rPr>
              <a:t>normativní systém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52B9C222-CE76-4AC6-8999-3F3C3FA66698}"/>
              </a:ext>
            </a:extLst>
          </p:cNvPr>
          <p:cNvSpPr/>
          <p:nvPr/>
        </p:nvSpPr>
        <p:spPr bwMode="auto">
          <a:xfrm>
            <a:off x="6368715" y="3476486"/>
            <a:ext cx="1299411" cy="77339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3754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ADE679-7807-4F10-89CC-22617D5E13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4203DF-08E3-4557-B0B7-5C11942B11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683465-46E2-4D35-92C7-20B20C995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772768"/>
            <a:ext cx="10753200" cy="451576"/>
          </a:xfrm>
        </p:spPr>
        <p:txBody>
          <a:bodyPr/>
          <a:lstStyle/>
          <a:p>
            <a:r>
              <a:rPr lang="cs-CZ" dirty="0"/>
              <a:t>Vztah práva a morálky: tři přístupy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37184E-363C-4943-AD79-B5BE93C11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068" y="1769746"/>
            <a:ext cx="11378932" cy="111344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model </a:t>
            </a:r>
            <a:r>
              <a:rPr lang="cs-CZ" dirty="0">
                <a:solidFill>
                  <a:schemeClr val="tx2"/>
                </a:solidFill>
              </a:rPr>
              <a:t>jednoty</a:t>
            </a:r>
            <a:r>
              <a:rPr lang="cs-CZ" dirty="0"/>
              <a:t> práva a morálky</a:t>
            </a:r>
          </a:p>
          <a:p>
            <a:pPr lvl="1"/>
            <a:r>
              <a:rPr lang="cs-CZ" dirty="0"/>
              <a:t>obsahová shoda </a:t>
            </a:r>
          </a:p>
          <a:p>
            <a:pPr lvl="1"/>
            <a:r>
              <a:rPr lang="cs-CZ" dirty="0"/>
              <a:t>„právo je minimum morálky“ – právo je jen součást morálky – například G. </a:t>
            </a:r>
            <a:r>
              <a:rPr lang="cs-CZ" dirty="0" err="1"/>
              <a:t>Jellinek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802EBF4A-A568-4685-B643-D653B8CDC636}"/>
              </a:ext>
            </a:extLst>
          </p:cNvPr>
          <p:cNvSpPr txBox="1">
            <a:spLocks/>
          </p:cNvSpPr>
          <p:nvPr/>
        </p:nvSpPr>
        <p:spPr>
          <a:xfrm>
            <a:off x="399068" y="3118692"/>
            <a:ext cx="11378932" cy="13655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dirty="0"/>
              <a:t>model </a:t>
            </a:r>
            <a:r>
              <a:rPr lang="cs-CZ" dirty="0">
                <a:solidFill>
                  <a:schemeClr val="tx2"/>
                </a:solidFill>
              </a:rPr>
              <a:t>oddělení</a:t>
            </a:r>
            <a:r>
              <a:rPr lang="cs-CZ" dirty="0"/>
              <a:t> práva a morálky</a:t>
            </a:r>
          </a:p>
          <a:p>
            <a:pPr lvl="1"/>
            <a:r>
              <a:rPr lang="cs-CZ" dirty="0"/>
              <a:t>nejvýznamnější Hans </a:t>
            </a:r>
            <a:r>
              <a:rPr lang="cs-CZ" dirty="0" err="1"/>
              <a:t>Kelsen</a:t>
            </a:r>
            <a:r>
              <a:rPr lang="cs-CZ" dirty="0"/>
              <a:t> – tzv. ryzí nauka právní – rovnice: právo = právo </a:t>
            </a:r>
          </a:p>
          <a:p>
            <a:pPr lvl="1"/>
            <a:r>
              <a:rPr lang="cs-CZ" dirty="0"/>
              <a:t>každou právní normu lze odvodit z jiné normy, platnost právní normy není potvrzována morálkou</a:t>
            </a:r>
          </a:p>
          <a:p>
            <a:pPr lvl="1"/>
            <a:r>
              <a:rPr lang="cs-CZ" dirty="0"/>
              <a:t>kritika: H.L.A. Hart, R. </a:t>
            </a:r>
            <a:r>
              <a:rPr lang="cs-CZ" dirty="0" err="1"/>
              <a:t>Dworkin</a:t>
            </a:r>
            <a:r>
              <a:rPr lang="cs-CZ" dirty="0"/>
              <a:t>, G. </a:t>
            </a:r>
            <a:r>
              <a:rPr lang="cs-CZ" dirty="0" err="1"/>
              <a:t>Radbruch</a:t>
            </a:r>
            <a:endParaRPr lang="cs-CZ" dirty="0"/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5B678408-442A-410A-B69D-56610BEEA8A4}"/>
              </a:ext>
            </a:extLst>
          </p:cNvPr>
          <p:cNvSpPr txBox="1">
            <a:spLocks/>
          </p:cNvSpPr>
          <p:nvPr/>
        </p:nvSpPr>
        <p:spPr>
          <a:xfrm>
            <a:off x="399068" y="4733203"/>
            <a:ext cx="11378932" cy="11134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dirty="0"/>
              <a:t>model </a:t>
            </a:r>
            <a:r>
              <a:rPr lang="cs-CZ" dirty="0">
                <a:solidFill>
                  <a:schemeClr val="tx2"/>
                </a:solidFill>
              </a:rPr>
              <a:t>komplementarity</a:t>
            </a:r>
            <a:r>
              <a:rPr lang="cs-CZ" dirty="0"/>
              <a:t> práva a morálky</a:t>
            </a:r>
          </a:p>
          <a:p>
            <a:pPr lvl="1"/>
            <a:r>
              <a:rPr lang="cs-CZ" dirty="0"/>
              <a:t>vzájemné působení, kooperace, ale jsou to svébytné systémy</a:t>
            </a:r>
          </a:p>
          <a:p>
            <a:pPr lvl="1"/>
            <a:r>
              <a:rPr lang="cs-CZ" dirty="0"/>
              <a:t>J. </a:t>
            </a:r>
            <a:r>
              <a:rPr lang="cs-CZ" dirty="0" err="1"/>
              <a:t>Habermas</a:t>
            </a:r>
            <a:r>
              <a:rPr lang="cs-CZ" dirty="0"/>
              <a:t> (stále žijící filosof) 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27B48BF4-FF1C-492F-9BE1-D3284084CCE5}"/>
              </a:ext>
            </a:extLst>
          </p:cNvPr>
          <p:cNvSpPr/>
          <p:nvPr/>
        </p:nvSpPr>
        <p:spPr bwMode="auto">
          <a:xfrm>
            <a:off x="8523192" y="5465305"/>
            <a:ext cx="3308808" cy="935496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dirty="0"/>
              <a:t>současná doba</a:t>
            </a:r>
          </a:p>
          <a:p>
            <a:pPr lvl="1"/>
            <a:r>
              <a:rPr lang="cs-CZ" dirty="0" err="1"/>
              <a:t>odmoralizování</a:t>
            </a:r>
            <a:endParaRPr lang="cs-CZ" dirty="0"/>
          </a:p>
          <a:p>
            <a:pPr lvl="1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153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53021AE-5F25-452D-880E-8BD8F4DC42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419307-D10A-4DF6-9643-D173A434C1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CE55EE-D318-430F-873D-3182FBEAE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Pozitivní a přirozené právo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A0EFF5-5778-453A-AC9E-73C676487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98306"/>
            <a:ext cx="10753200" cy="463969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pozitivní právo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právo platné (dané státem, příp. mezinárodním společenstvím)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tvoří je právní normy, objektivní právo – vynucováno státem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model oddělení práva a morálky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solidFill>
                  <a:schemeClr val="tx2"/>
                </a:solidFill>
              </a:rPr>
              <a:t>přirozené právo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dané mimo vůli státu, právní principy a ideje, nezadatelná subjektivní práva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člověk má vrozená práva / Bůh stanovuje věčná práva / přirozenost věcí, resp. přirozenost člověka </a:t>
            </a:r>
          </a:p>
          <a:p>
            <a:pPr lvl="1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9343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8E0356-5C5F-4686-A14D-F0091EFAD1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7B0D94-4DFE-4E1E-B6EB-842CABF7E3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8273C0-3267-4E1E-810B-1D1ADA20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 spravedlnost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8E434E9E-E6D8-4673-AC4C-A974C2F1D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274" y="5256612"/>
            <a:ext cx="5598099" cy="881387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spravedlnost: právní, morální, …</a:t>
            </a:r>
          </a:p>
          <a:p>
            <a:r>
              <a:rPr lang="cs-CZ" dirty="0"/>
              <a:t>viz příklady na prvním semináři</a:t>
            </a:r>
          </a:p>
        </p:txBody>
      </p:sp>
      <p:pic>
        <p:nvPicPr>
          <p:cNvPr id="2052" name="Picture 4" descr="Sochy na Moravském náměstí v Brně – M+M Svatošovi">
            <a:extLst>
              <a:ext uri="{FF2B5EF4-FFF2-40B4-BE49-F238E27FC236}">
                <a16:creationId xmlns:a16="http://schemas.microsoft.com/office/drawing/2014/main" id="{BEC36C57-7464-4CE9-9BF4-E4C0CB0E7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74" y="1484330"/>
            <a:ext cx="5598098" cy="3673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ategory:Iustitia - Wikimedia Commons">
            <a:extLst>
              <a:ext uri="{FF2B5EF4-FFF2-40B4-BE49-F238E27FC236}">
                <a16:creationId xmlns:a16="http://schemas.microsoft.com/office/drawing/2014/main" id="{94805A0C-AD6E-49AC-A91C-9F4F98147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407" y="1484330"/>
            <a:ext cx="2642992" cy="466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Mistr Otazník (@MOtaznik) / Twitter">
            <a:extLst>
              <a:ext uri="{FF2B5EF4-FFF2-40B4-BE49-F238E27FC236}">
                <a16:creationId xmlns:a16="http://schemas.microsoft.com/office/drawing/2014/main" id="{DADD8C69-6543-4DFB-8E51-4A7545D41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986" y="2286787"/>
            <a:ext cx="1930924" cy="245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426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C990A7-890C-4E59-83CB-027F581A97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F6225D-FFAE-4686-A833-DAE5BF5963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AF42F48-FFB8-4DFB-965A-CC4AE4471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kultury</a:t>
            </a:r>
            <a:endParaRPr lang="en-US" dirty="0"/>
          </a:p>
        </p:txBody>
      </p:sp>
      <p:pic>
        <p:nvPicPr>
          <p:cNvPr id="2050" name="Picture 2" descr="Paris rabbi backs burkini ban in face of Muslim 'takeover' | The Times of  Israel">
            <a:extLst>
              <a:ext uri="{FF2B5EF4-FFF2-40B4-BE49-F238E27FC236}">
                <a16:creationId xmlns:a16="http://schemas.microsoft.com/office/drawing/2014/main" id="{CE9CFEE8-C808-48A7-9885-CC21FC2B2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954" y="2058343"/>
            <a:ext cx="4895204" cy="2741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0466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69A6F1-EA98-4B7A-8E35-CE79AD7AF0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112162-FC4E-4AEF-8D14-2D73580048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5DC355-29F5-4FCD-B82B-79A3F1C5B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kultury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CD8294-A6AF-4138-BD3D-5C2DBD020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2001"/>
            <a:ext cx="10753200" cy="411064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nejen právo, zahrnut je společenský, kulturní, náboženský, politický, historický, ekonomický, územní vývoj (ne všechny kultury ovlivňuje vše) </a:t>
            </a:r>
          </a:p>
          <a:p>
            <a:pPr>
              <a:lnSpc>
                <a:spcPct val="150000"/>
              </a:lnSpc>
            </a:pPr>
            <a:r>
              <a:rPr lang="cs-CZ" dirty="0"/>
              <a:t>způsob tvorby, výkladu a aplikace práva </a:t>
            </a:r>
          </a:p>
          <a:p>
            <a:pPr>
              <a:lnSpc>
                <a:spcPct val="150000"/>
              </a:lnSpc>
            </a:pPr>
            <a:r>
              <a:rPr lang="cs-CZ" dirty="0"/>
              <a:t>zahrnuje větší počet právních řádů</a:t>
            </a:r>
          </a:p>
          <a:p>
            <a:pPr>
              <a:lnSpc>
                <a:spcPct val="150000"/>
              </a:lnSpc>
            </a:pPr>
            <a:r>
              <a:rPr lang="cs-CZ" dirty="0"/>
              <a:t>ČR: kontinentální právní kultura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186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359056-F38B-4CC9-8C93-317BE2FC6F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F174E1-495A-499F-B185-27F8F1B3FF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80B9F3-4461-4A25-8D39-DE07F2C14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právní kultury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619E32B9-F154-41AD-90A6-0B4F31EAE5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9358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41051A-8CD2-484D-9924-F70D5B1CBA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D595EF-DB84-4103-86CE-47EEA56271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04567D-E377-40BA-97A5-4B08B879B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Kontinentální právní kultura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3F5660-2574-4E07-9868-CD5DB1891E6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znaky a charakteristiku pochopíte během semestru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>
              <a:lnSpc>
                <a:spcPct val="150000"/>
              </a:lnSpc>
            </a:pPr>
            <a:r>
              <a:rPr lang="cs-CZ" dirty="0">
                <a:sym typeface="Wingdings" panose="05000000000000000000" pitchFamily="2" charset="2"/>
              </a:rPr>
              <a:t>teritorium („evropský kontinent“)?, náboženství (křesťanství)</a:t>
            </a:r>
          </a:p>
          <a:p>
            <a:pPr>
              <a:lnSpc>
                <a:spcPct val="150000"/>
              </a:lnSpc>
            </a:pPr>
            <a:r>
              <a:rPr lang="cs-CZ" dirty="0">
                <a:sym typeface="Wingdings" panose="05000000000000000000" pitchFamily="2" charset="2"/>
              </a:rPr>
              <a:t>hlavní formální pramen: právní předpis (zákon) </a:t>
            </a:r>
          </a:p>
          <a:p>
            <a:pPr>
              <a:lnSpc>
                <a:spcPct val="150000"/>
              </a:lnSpc>
            </a:pPr>
            <a:r>
              <a:rPr lang="cs-CZ" dirty="0">
                <a:sym typeface="Wingdings" panose="05000000000000000000" pitchFamily="2" charset="2"/>
              </a:rPr>
              <a:t>zákony tvoří zákonodárné orgány, nikoliv soudci (ti je aplikují)</a:t>
            </a:r>
          </a:p>
          <a:p>
            <a:pPr>
              <a:lnSpc>
                <a:spcPct val="150000"/>
              </a:lnSpc>
            </a:pPr>
            <a:r>
              <a:rPr lang="cs-CZ" dirty="0">
                <a:sym typeface="Wingdings" panose="05000000000000000000" pitchFamily="2" charset="2"/>
              </a:rPr>
              <a:t>dělení na soukromé vs. veřejné právo (vliv římského práva)</a:t>
            </a:r>
          </a:p>
          <a:p>
            <a:pPr>
              <a:lnSpc>
                <a:spcPct val="150000"/>
              </a:lnSpc>
            </a:pPr>
            <a:r>
              <a:rPr lang="cs-CZ" dirty="0">
                <a:sym typeface="Wingdings" panose="05000000000000000000" pitchFamily="2" charset="2"/>
              </a:rPr>
              <a:t>provázanost jednotlivých právních řádů – právo EU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170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4DF2B9-8794-4238-AB64-11508E719E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38C018-5359-43E5-86A6-131D3CAAAC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E6AD63-FF76-4A4E-9282-0151FA3ED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Angloamerická právní kultura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23B0DDD-BFB2-4263-9D7B-DE0C273AF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55508"/>
            <a:ext cx="11058600" cy="419436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tzv.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hlavní pramen: soudní precedens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příp. právní obyčej (ústavní právo), právní literatura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samozřejmě existují i právní předpisy (psané právo)</a:t>
            </a:r>
          </a:p>
          <a:p>
            <a:pPr>
              <a:lnSpc>
                <a:spcPct val="150000"/>
              </a:lnSpc>
            </a:pPr>
            <a:r>
              <a:rPr lang="cs-CZ" dirty="0"/>
              <a:t>pravidla tvoří (nalézají) především soudy </a:t>
            </a:r>
          </a:p>
          <a:p>
            <a:pPr>
              <a:lnSpc>
                <a:spcPct val="150000"/>
              </a:lnSpc>
            </a:pPr>
            <a:r>
              <a:rPr lang="cs-CZ" dirty="0"/>
              <a:t>není dělení na soukromé a veřejné právo </a:t>
            </a:r>
          </a:p>
          <a:p>
            <a:pPr>
              <a:lnSpc>
                <a:spcPct val="150000"/>
              </a:lnSpc>
            </a:pPr>
            <a:r>
              <a:rPr lang="cs-CZ" dirty="0"/>
              <a:t>rozdíly (Anglie vs. USA vs. Kanada vs. Austrálie vs. jiné)</a:t>
            </a:r>
            <a:endParaRPr lang="en-US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ACCD5251-2179-4FDF-83B5-F5611ACAC67F}"/>
              </a:ext>
            </a:extLst>
          </p:cNvPr>
          <p:cNvSpPr/>
          <p:nvPr/>
        </p:nvSpPr>
        <p:spPr bwMode="auto">
          <a:xfrm>
            <a:off x="8834034" y="2851689"/>
            <a:ext cx="1968285" cy="5773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tx1"/>
                </a:solidFill>
              </a:rPr>
              <a:t>r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ule </a:t>
            </a:r>
            <a:r>
              <a:rPr kumimoji="0" lang="cs-CZ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of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cs-CZ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law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935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71FDA2-9909-4522-BF5F-605A535AE3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23CBEC-2A93-4372-AFFF-5CFFDB11DE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D9EF58-5E4D-4509-90A2-09DBDD59B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informace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C904716-2B85-4E5E-A46A-BC78A6A3F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seminářů</a:t>
            </a:r>
          </a:p>
          <a:p>
            <a:r>
              <a:rPr lang="cs-CZ" dirty="0"/>
              <a:t>interaktivní osnova</a:t>
            </a:r>
          </a:p>
          <a:p>
            <a:r>
              <a:rPr lang="cs-CZ" dirty="0"/>
              <a:t>studijní literatura</a:t>
            </a:r>
          </a:p>
          <a:p>
            <a:r>
              <a:rPr lang="cs-CZ" dirty="0"/>
              <a:t>kdy a jak mne kontaktovat</a:t>
            </a:r>
          </a:p>
          <a:p>
            <a:pPr lvl="1"/>
            <a:r>
              <a:rPr lang="cs-CZ" dirty="0"/>
              <a:t>prezenčně: čtvrtek 10:00 až 11:00 v kanceláři</a:t>
            </a:r>
          </a:p>
          <a:p>
            <a:pPr lvl="1"/>
            <a:r>
              <a:rPr lang="cs-CZ" dirty="0"/>
              <a:t>distančně: MS </a:t>
            </a:r>
            <a:r>
              <a:rPr lang="cs-CZ" dirty="0" err="1"/>
              <a:t>Teams</a:t>
            </a:r>
            <a:r>
              <a:rPr lang="cs-CZ" dirty="0"/>
              <a:t> kdykoliv po domluvě</a:t>
            </a:r>
          </a:p>
          <a:p>
            <a:pPr lvl="1"/>
            <a:r>
              <a:rPr lang="cs-CZ" dirty="0"/>
              <a:t>email: malachta@mail.muni.cz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DD766F7-ED1C-43E3-A5B5-BD7FE33D7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3677" y="1567576"/>
            <a:ext cx="3939006" cy="393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0255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35E5D9-5383-4DC5-BEF7-67477C3749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9C02D9-2E12-4C4F-B228-01654CD138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162CC2-ED00-4923-92F4-61515D617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Islámská právní kultura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6E78734-3C38-45C1-98AD-BAA20B888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6044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především vliv náboženství</a:t>
            </a:r>
          </a:p>
          <a:p>
            <a:pPr>
              <a:lnSpc>
                <a:spcPct val="150000"/>
              </a:lnSpc>
            </a:pPr>
            <a:r>
              <a:rPr lang="cs-CZ" dirty="0" err="1"/>
              <a:t>šária</a:t>
            </a:r>
            <a:r>
              <a:rPr lang="cs-CZ" dirty="0"/>
              <a:t> – islámské náboženské právo (sunnité a šíité) </a:t>
            </a:r>
          </a:p>
          <a:p>
            <a:pPr>
              <a:lnSpc>
                <a:spcPct val="150000"/>
              </a:lnSpc>
            </a:pPr>
            <a:r>
              <a:rPr lang="cs-CZ" dirty="0"/>
              <a:t>normy konkrétního státu (právo islámských zemí) vs. náboženské normy (</a:t>
            </a:r>
            <a:r>
              <a:rPr lang="cs-CZ" dirty="0" err="1"/>
              <a:t>šária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Korán, sunna </a:t>
            </a:r>
            <a:r>
              <a:rPr lang="cs-CZ" sz="2000" dirty="0"/>
              <a:t>(příp. </a:t>
            </a:r>
            <a:r>
              <a:rPr lang="cs-CZ" sz="2000" dirty="0" err="1"/>
              <a:t>idžma</a:t>
            </a:r>
            <a:r>
              <a:rPr lang="cs-CZ" sz="2000" dirty="0"/>
              <a:t>, </a:t>
            </a:r>
            <a:r>
              <a:rPr lang="cs-CZ" sz="2000" dirty="0" err="1"/>
              <a:t>kijás</a:t>
            </a:r>
            <a:r>
              <a:rPr lang="cs-CZ" sz="2000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45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6CE70C-4282-46AB-BD67-D1346D9129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276A01-DB34-4D0C-B468-0AE90D429E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8916D3F-F9F1-41D7-B713-2406E7B32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a subjektivní právo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315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E49530-5C69-4DF8-B7C5-9CEB9E8032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BAAB60-CF7C-4568-A84E-CCA69994CB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285AE3-FCEC-4321-B39C-46DCBA2EB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právo 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73C6C5-B2FD-416B-9C2A-A5678EDDA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315551"/>
            <a:ext cx="10753200" cy="196947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cs-CZ" dirty="0"/>
              <a:t>= soubor (systém) právních norem, která jsou obecně závaznými pravidly chování, stanovených či uznaných státem a státem vynucených</a:t>
            </a:r>
            <a:endParaRPr lang="en-US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6E8E4840-28DB-4E05-80BE-CD991BB99CAA}"/>
              </a:ext>
            </a:extLst>
          </p:cNvPr>
          <p:cNvSpPr txBox="1">
            <a:spLocks/>
          </p:cNvSpPr>
          <p:nvPr/>
        </p:nvSpPr>
        <p:spPr>
          <a:xfrm>
            <a:off x="718800" y="3429000"/>
            <a:ext cx="10753200" cy="3239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i="1" kern="0" dirty="0"/>
              <a:t>Příklady: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cs-CZ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edagogický pracovník je </a:t>
            </a:r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povinen chránit bezpečí a zdraví dítěte, žáka a studenta (školský zákon)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kupující </a:t>
            </a:r>
            <a:r>
              <a:rPr lang="cs-CZ" sz="2200" kern="0" dirty="0"/>
              <a:t>má zaplatit kupní cenu, když si něco koupí (občanský zákoník)</a:t>
            </a:r>
          </a:p>
          <a:p>
            <a:pPr>
              <a:lnSpc>
                <a:spcPct val="100000"/>
              </a:lnSpc>
            </a:pPr>
            <a:r>
              <a:rPr lang="cs-CZ" sz="2200" kern="0" dirty="0"/>
              <a:t>chodec nesmí vstupovat na vozovku „na červenou“ (</a:t>
            </a:r>
            <a:r>
              <a:rPr lang="pl-PL" sz="2200" kern="0" dirty="0"/>
              <a:t>zákon o provozu na pozemních komunikacích)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o ústních podáních a jednáních při správě daní sepíše správce daně protokol (daňový řád)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 …..</a:t>
            </a:r>
          </a:p>
          <a:p>
            <a:endParaRPr lang="cs-CZ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507587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EF8C57-D905-4C78-93FC-728AB4BB29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ECDE22-8513-4C99-93A8-68B3DBD4A7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D88558-D23E-411F-9D4D-73395FDD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14609"/>
            <a:ext cx="10753200" cy="451576"/>
          </a:xfrm>
        </p:spPr>
        <p:txBody>
          <a:bodyPr/>
          <a:lstStyle/>
          <a:p>
            <a:r>
              <a:rPr lang="cs-CZ" dirty="0"/>
              <a:t>Subjektivní právo</a:t>
            </a:r>
            <a:endParaRPr lang="en-US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09A326CC-7ADD-4B5D-813B-2226FF0DF094}"/>
              </a:ext>
            </a:extLst>
          </p:cNvPr>
          <p:cNvSpPr txBox="1">
            <a:spLocks/>
          </p:cNvSpPr>
          <p:nvPr/>
        </p:nvSpPr>
        <p:spPr>
          <a:xfrm>
            <a:off x="666000" y="1374347"/>
            <a:ext cx="10753200" cy="32906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cs-CZ" dirty="0"/>
              <a:t>možnost chování právních subjektů </a:t>
            </a:r>
          </a:p>
          <a:p>
            <a:pPr>
              <a:lnSpc>
                <a:spcPct val="150000"/>
              </a:lnSpc>
            </a:pPr>
            <a:r>
              <a:rPr lang="cs-CZ" dirty="0"/>
              <a:t>plyne z objektivního práva (je zaručeno státní mocí)</a:t>
            </a:r>
          </a:p>
          <a:p>
            <a:pPr>
              <a:lnSpc>
                <a:spcPct val="150000"/>
              </a:lnSpc>
            </a:pPr>
            <a:r>
              <a:rPr lang="cs-CZ" dirty="0"/>
              <a:t>mít oprávnění, mít na něco nárok</a:t>
            </a:r>
          </a:p>
          <a:p>
            <a:pPr>
              <a:lnSpc>
                <a:spcPct val="150000"/>
              </a:lnSpc>
            </a:pPr>
            <a:r>
              <a:rPr lang="cs-CZ" sz="2800" i="1" dirty="0"/>
              <a:t>možnosti</a:t>
            </a:r>
            <a:r>
              <a:rPr lang="cs-CZ" sz="2800" dirty="0"/>
              <a:t> chování právního subjektu může odpovídat </a:t>
            </a:r>
            <a:r>
              <a:rPr lang="cs-CZ" sz="2800" i="1" dirty="0"/>
              <a:t>povinnost </a:t>
            </a:r>
            <a:r>
              <a:rPr lang="cs-CZ" sz="2800" dirty="0"/>
              <a:t>jiného subjektu (právo na zaplacení ceny – povinnost zaplatit)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EC5AF8AA-B3EA-4A31-A7F5-35739750C411}"/>
              </a:ext>
            </a:extLst>
          </p:cNvPr>
          <p:cNvSpPr txBox="1">
            <a:spLocks/>
          </p:cNvSpPr>
          <p:nvPr/>
        </p:nvSpPr>
        <p:spPr>
          <a:xfrm>
            <a:off x="666000" y="4730552"/>
            <a:ext cx="10753200" cy="16234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i="1" kern="0" dirty="0"/>
              <a:t>Příklady:</a:t>
            </a:r>
          </a:p>
          <a:p>
            <a:pPr>
              <a:lnSpc>
                <a:spcPct val="100000"/>
              </a:lnSpc>
            </a:pPr>
            <a:r>
              <a:rPr lang="cs-CZ" sz="2200" kern="0" dirty="0"/>
              <a:t>ž</a:t>
            </a:r>
            <a:r>
              <a:rPr lang="it-IT" sz="2200" kern="0" dirty="0"/>
              <a:t>áci a studenti mají právo</a:t>
            </a:r>
            <a:r>
              <a:rPr lang="cs-CZ" sz="2200" kern="0" dirty="0"/>
              <a:t> na informace o průběhu a výsledcích svého vzdělávání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prodávající má nárok na zaplacení kupní ceny</a:t>
            </a:r>
          </a:p>
          <a:p>
            <a:pPr>
              <a:lnSpc>
                <a:spcPct val="100000"/>
              </a:lnSpc>
            </a:pPr>
            <a:r>
              <a:rPr lang="cs-CZ" sz="2200" kern="0" dirty="0">
                <a:solidFill>
                  <a:srgbClr val="000000"/>
                </a:solidFill>
                <a:latin typeface="Arial" panose="020B0604020202020204" pitchFamily="34" charset="0"/>
              </a:rPr>
              <a:t>chodec má oprávnění vstoupit na vozovku „na zelenou“</a:t>
            </a:r>
            <a:endParaRPr lang="pl-PL" sz="2200" kern="0" dirty="0"/>
          </a:p>
          <a:p>
            <a:pPr marL="72000" indent="0">
              <a:buNone/>
            </a:pPr>
            <a:endParaRPr lang="cs-CZ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189782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35999F-6630-4E0A-A121-D8FDB0123B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95432F-26D2-4658-BFA3-4106C9F586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7EA52E-03B5-4E62-AD03-9CFE39BC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 v tomto není dokonalá…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EE0AF25-01B6-4D37-87FD-21D83582B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36116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err="1"/>
              <a:t>law</a:t>
            </a:r>
            <a:r>
              <a:rPr lang="cs-CZ" dirty="0"/>
              <a:t> (objektivní právo)</a:t>
            </a:r>
          </a:p>
          <a:p>
            <a:pPr>
              <a:lnSpc>
                <a:spcPct val="150000"/>
              </a:lnSpc>
            </a:pPr>
            <a:r>
              <a:rPr lang="cs-CZ" dirty="0" err="1"/>
              <a:t>right</a:t>
            </a:r>
            <a:r>
              <a:rPr lang="cs-CZ" dirty="0"/>
              <a:t> (subjektivní právo)</a:t>
            </a:r>
            <a:endParaRPr lang="en-US" dirty="0"/>
          </a:p>
        </p:txBody>
      </p:sp>
      <p:pic>
        <p:nvPicPr>
          <p:cNvPr id="1028" name="Picture 4" descr="Laws Vs Rights — Cox for Congress">
            <a:extLst>
              <a:ext uri="{FF2B5EF4-FFF2-40B4-BE49-F238E27FC236}">
                <a16:creationId xmlns:a16="http://schemas.microsoft.com/office/drawing/2014/main" id="{2D073AB5-6050-437F-A734-02BE19864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957" y="3573592"/>
            <a:ext cx="4731305" cy="178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5442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02BAB7-D160-4C00-864A-E03335F014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BCCE90-32B4-4576-9F63-DBC42A93C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84CD20-D33F-433C-A51C-0D376926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Mít právo (nárok, oprávnění) – mít povinnost</a:t>
            </a:r>
            <a:endParaRPr lang="en-US" dirty="0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7C594C97-2020-463C-AE20-CB43DDBA166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85234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9CE327-850C-4943-B64C-AD4772B8A2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2EF811-69D1-4171-BEB4-5626419353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EFB7ED-3415-48E3-B44B-B7B1257F7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1 ze zadání na seminář</a:t>
            </a:r>
            <a:endParaRPr lang="en-US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AC1B13B-1DCC-44B4-B19E-AF2183FD7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</a:t>
            </a: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Zápis k předškolnímu vzdělávání od následujícího školního roku se koná v období od 2. května do 16. května.“ 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(§ 34 odst. 2 školského zákona)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„Dítě může být přijato k předškolnímu vzdělávání i v průběhu školního roku.“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34 odst. 7 školského zákona)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„Zázemí lesní mateřské školy nesmí být stavbou.“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34 odst. 9 školského zákona)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„Zákonný zástupce dítěte je povinen přihlásit dítě k zápisu k předškolnímu vzdělávání v kalendářním roce, ve kterém začíná povinnost předškolního vzdělávání dítěte.“ 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(§ 34a odst. 2 školského zákona)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„Ředitel mateřské školy je oprávněn požadovat doložení důvodů nepřítomnosti dítěte; zákonný zástupce je povinen doložit důvody nepřítomnosti dítěte nejpozději do 3 dnů ode dne výzvy.“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34a odst. 4 školského zákona)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52991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A04355-43E8-4F21-9C0C-0192014097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8EDF70-84A3-4D8F-8633-1806D6DDCF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3182DA8-D020-428B-BC31-510D0A405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79929"/>
            <a:ext cx="10753200" cy="5052071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„Stravovací služby nad rámec § 4 (dále jen "jiné stravovací služby") poskytované strávníkům musí odpovídat zásadám zdravé výživy a prodávaný sortiment nesmí obsahovat alkoholické nápoje a tabákové výrobky.“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3 odst. 6 vyhlášky o školním stravování) 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„Pedagogičtí pracovníci mají po dobu výkonu své pedagogické činnosti povinnost dalšího vzdělávání, kterým si obnovují, udržují a doplňují kvalifikaci.“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24 zákona o pedagogických pracovnících)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„Ve školách a školských zařízeních není povolena činnost politických stran a politických hnutí ani jejich propagace.“ 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(§ 32 školského zákona)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„Pedagogický pracovník je povinen být na pracovišti zaměstnavatele v době stanovené rozvrhem jeho přímé pedagogické činnosti, v době stanovené rozvrhem jeho dohledu nad dětmi a žáky, ….“ 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(§ 22a zákona o pedagogických pracovnících)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„Mateřská škola může organizovat zotavovací pobyty dětí ve zdravotně příznivém prostředí bez přerušení vzdělávání, školní výlety a další akce související s výchovně vzdělávací činností školy.“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(§1a odst. 3 vyhlášky o předškolním vzdělávání)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7428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0D548C-E4D4-479A-8537-4A57B2A2C6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9C52BB-2E30-4E5F-9FE2-3B1C8961AB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0F75FDD-D1B3-41E1-A027-ABE86B94B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hmotné a procesní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032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7F2186-551A-445C-A134-EC0176AB3A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AC634F-4E3B-4769-BDA1-72A5CFBF05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E4EE14-4972-45EA-B991-67483D421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Hmotné právo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E8B6A3-C929-43F9-8B2E-612A5963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9659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tvoří právní normy, které upravují (stanovují) práva a povinnosti právních subjektů (účastníků právních vztahů – osob, státních orgánů atd.) – „jak se chovat v právních vztazích“</a:t>
            </a:r>
          </a:p>
          <a:p>
            <a:endParaRPr lang="cs-CZ" dirty="0"/>
          </a:p>
          <a:p>
            <a:endParaRPr lang="en-US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7F59DF74-EAA1-4355-9B8A-76850AB120BB}"/>
              </a:ext>
            </a:extLst>
          </p:cNvPr>
          <p:cNvSpPr txBox="1">
            <a:spLocks/>
          </p:cNvSpPr>
          <p:nvPr/>
        </p:nvSpPr>
        <p:spPr>
          <a:xfrm>
            <a:off x="720000" y="3820435"/>
            <a:ext cx="10753200" cy="23175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cs-CZ" dirty="0"/>
              <a:t>například (s vědomím ALE….)</a:t>
            </a:r>
          </a:p>
          <a:p>
            <a:pPr lvl="1"/>
            <a:r>
              <a:rPr lang="cs-CZ" sz="2400" dirty="0"/>
              <a:t>občanský zákoník</a:t>
            </a:r>
          </a:p>
          <a:p>
            <a:pPr lvl="1"/>
            <a:r>
              <a:rPr lang="cs-CZ" sz="2400" dirty="0"/>
              <a:t>trestní zákoník</a:t>
            </a:r>
          </a:p>
          <a:p>
            <a:pPr lvl="1"/>
            <a:r>
              <a:rPr lang="cs-CZ" sz="2400" dirty="0"/>
              <a:t>zákoník práce</a:t>
            </a:r>
          </a:p>
          <a:p>
            <a:pPr lvl="1"/>
            <a:r>
              <a:rPr lang="cs-CZ" sz="2400" dirty="0"/>
              <a:t>zákon o obchodních korporací</a:t>
            </a:r>
          </a:p>
        </p:txBody>
      </p:sp>
    </p:spTree>
    <p:extLst>
      <p:ext uri="{BB962C8B-B14F-4D97-AF65-F5344CB8AC3E}">
        <p14:creationId xmlns:p14="http://schemas.microsoft.com/office/powerpoint/2010/main" val="282091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49FF2A-0DA2-449A-98AD-7D0E2ACD8D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BA6854-52F2-4B32-B0F0-9943BE1270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699982-DD8D-4D33-B7F9-9DB01018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kolokvia: Základy práva pro MŠ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1A7C84-9695-4BEA-82B0-96B803FAA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 a aktivní účast</a:t>
            </a:r>
          </a:p>
          <a:p>
            <a:pPr lvl="1"/>
            <a:r>
              <a:rPr lang="cs-CZ" dirty="0"/>
              <a:t>8 z 11 účastí musí být vyhodnoceno jako aktivní</a:t>
            </a:r>
          </a:p>
          <a:p>
            <a:pPr lvl="1"/>
            <a:r>
              <a:rPr lang="cs-CZ" dirty="0"/>
              <a:t>absence 1 neomluvená, další musí být omluveny v IS</a:t>
            </a:r>
          </a:p>
          <a:p>
            <a:r>
              <a:rPr lang="cs-CZ" dirty="0"/>
              <a:t>vypracování prezentace</a:t>
            </a:r>
          </a:p>
          <a:p>
            <a:pPr lvl="1"/>
            <a:r>
              <a:rPr lang="cs-CZ" dirty="0"/>
              <a:t>10 minut cca </a:t>
            </a:r>
          </a:p>
          <a:p>
            <a:pPr lvl="1"/>
            <a:r>
              <a:rPr lang="cs-CZ" dirty="0"/>
              <a:t>přednesení na hodině</a:t>
            </a:r>
          </a:p>
          <a:p>
            <a:r>
              <a:rPr lang="cs-CZ" dirty="0"/>
              <a:t>ústní kolokvium</a:t>
            </a:r>
          </a:p>
          <a:p>
            <a:pPr lvl="1"/>
            <a:r>
              <a:rPr lang="cs-CZ" dirty="0"/>
              <a:t>zodpovězení dvou otázek ze seznamu</a:t>
            </a:r>
          </a:p>
          <a:p>
            <a:pPr lvl="1"/>
            <a:r>
              <a:rPr lang="cs-CZ" dirty="0"/>
              <a:t>1 otázka na právo obecně, 1 otázka na právo MŠ</a:t>
            </a:r>
          </a:p>
          <a:p>
            <a:r>
              <a:rPr lang="cs-CZ" dirty="0"/>
              <a:t>hodnocení prospěl (P) – neprospěl (N)</a:t>
            </a:r>
          </a:p>
          <a:p>
            <a:r>
              <a:rPr lang="cs-CZ" dirty="0"/>
              <a:t>3 kredity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A3D0A55-2BAB-4EAA-95D2-F2D5CCD40B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475" y="1930822"/>
            <a:ext cx="2486338" cy="299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868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C6DD38-4715-41E3-B770-86CDF5DBD5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B128EF-4CEE-4E45-A1B2-5CF8FA1E9C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F7F1CE-34A4-49F6-82FB-996BBEDDD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právo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69C77E-AEB7-4234-8C82-B7D4D95BF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446007"/>
            <a:ext cx="10753200" cy="262547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procesní postup, jak dosáhnout práv a povinností před soudy (správními orgány atd.) – postup orgánů veřejné moci k uplatnění a ochraně hmotných práv</a:t>
            </a:r>
          </a:p>
          <a:p>
            <a:pPr>
              <a:lnSpc>
                <a:spcPct val="150000"/>
              </a:lnSpc>
            </a:pPr>
            <a:r>
              <a:rPr lang="cs-CZ" dirty="0"/>
              <a:t>procesní práva a povinnosti účastníků, celá řada otázek  </a:t>
            </a:r>
            <a:endParaRPr lang="en-US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9AFA5AFD-074D-44A2-8E47-D47494DB4E62}"/>
              </a:ext>
            </a:extLst>
          </p:cNvPr>
          <p:cNvSpPr txBox="1">
            <a:spLocks/>
          </p:cNvSpPr>
          <p:nvPr/>
        </p:nvSpPr>
        <p:spPr>
          <a:xfrm>
            <a:off x="718800" y="4162435"/>
            <a:ext cx="10753200" cy="24928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cs-CZ" dirty="0"/>
              <a:t>například (s vědomím ALE….)</a:t>
            </a:r>
          </a:p>
          <a:p>
            <a:pPr lvl="1"/>
            <a:r>
              <a:rPr lang="cs-CZ" sz="2400" dirty="0"/>
              <a:t>občanský soudní řád</a:t>
            </a:r>
          </a:p>
          <a:p>
            <a:pPr lvl="1"/>
            <a:r>
              <a:rPr lang="cs-CZ" sz="2400" dirty="0"/>
              <a:t>trestní řád</a:t>
            </a:r>
          </a:p>
          <a:p>
            <a:pPr lvl="1"/>
            <a:r>
              <a:rPr lang="cs-CZ" sz="2400" dirty="0"/>
              <a:t>správní řád</a:t>
            </a:r>
          </a:p>
          <a:p>
            <a:pPr lvl="1"/>
            <a:r>
              <a:rPr lang="cs-CZ" sz="2400" dirty="0"/>
              <a:t>soudní řád správní</a:t>
            </a:r>
          </a:p>
          <a:p>
            <a:pPr lvl="1"/>
            <a:r>
              <a:rPr lang="cs-CZ" sz="2400" dirty="0"/>
              <a:t>daňový řád</a:t>
            </a:r>
          </a:p>
        </p:txBody>
      </p:sp>
    </p:spTree>
    <p:extLst>
      <p:ext uri="{BB962C8B-B14F-4D97-AF65-F5344CB8AC3E}">
        <p14:creationId xmlns:p14="http://schemas.microsoft.com/office/powerpoint/2010/main" val="1578676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8B8E51-B85C-44D8-BEDD-EA9B31C86C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CBF225-AC20-4A42-AC3E-13FCA0FD8C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66A359-A00E-4040-A68F-BBDD640B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Vědomí ALE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BDE2FBA-1C0C-4230-8E88-5895ED7D0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0292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hmotněprávní a </a:t>
            </a:r>
            <a:r>
              <a:rPr lang="cs-CZ" dirty="0" err="1"/>
              <a:t>procesněprávní</a:t>
            </a:r>
            <a:r>
              <a:rPr lang="cs-CZ" dirty="0"/>
              <a:t> předpis </a:t>
            </a:r>
          </a:p>
          <a:p>
            <a:pPr lvl="1"/>
            <a:r>
              <a:rPr lang="cs-CZ" dirty="0"/>
              <a:t>NEZNAMENÁ, že hmotné právo je upraveno výlučně v hmotněprávním předpisu</a:t>
            </a:r>
          </a:p>
          <a:p>
            <a:pPr lvl="1"/>
            <a:r>
              <a:rPr lang="cs-CZ" dirty="0"/>
              <a:t>NEZNAMENÁ, že procesní právo je upraveno jen v </a:t>
            </a:r>
            <a:r>
              <a:rPr lang="cs-CZ" dirty="0" err="1"/>
              <a:t>procesněprávním</a:t>
            </a:r>
            <a:r>
              <a:rPr lang="cs-CZ" dirty="0"/>
              <a:t> předpisu</a:t>
            </a:r>
          </a:p>
          <a:p>
            <a:pPr lvl="1"/>
            <a:r>
              <a:rPr lang="cs-CZ" dirty="0"/>
              <a:t>i v hmotněprávním předpisu můžeme nalézt normy procesní povahy a naopak</a:t>
            </a:r>
          </a:p>
          <a:p>
            <a:r>
              <a:rPr lang="cs-CZ" dirty="0"/>
              <a:t>pro určení hmotné / procesní je předpis výraznou pomůckou, ale je potřeba zkoumat samotnou právní normu</a:t>
            </a:r>
          </a:p>
          <a:p>
            <a:pPr lvl="1"/>
            <a:endParaRPr lang="cs-CZ" dirty="0"/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572736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BE3F8C-9490-4B62-9A59-55ABDDB11B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DFBA30-725F-430D-A223-F95D4BAB9C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E01CEE-C75F-4402-9AAE-9F3E758C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2 ze zadání na seminář</a:t>
            </a:r>
            <a:endParaRPr lang="en-US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F36D67-55BC-4F49-A34F-0A6605D77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15832"/>
            <a:ext cx="10753200" cy="4622167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Učitel mateřské školy získává odbornou kvalifikaci: a) vysokoškolským vzděláním získaným studiem v akreditovaném studijním programu v oblasti pedagogických věd zaměřené na přípravu učitelů mateřské školy, ….“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6 odst. 1 zákona o pedagogických pracovnících)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„Dítě v mateřské škole má právo denně odebrat: a) oběd, jedno předcházející a jedno navazující doplňkové jídlo, je-li vzděláváno ve třídě s celodenním provozem,…“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(§ 4 odst. 1 vyhlášky o školním stravování)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„Účastníci mají právo vyjádřit se k návrhům na důkazy a ke všem důkazům, které byly provedeny.“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123 občanského soudního řádu)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„Kdo v době spáchání činu nedovršil patnáctý rok svého věku, není trestně odpovědný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.“ (§ 15 trestního zákoníku)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„Řízení je zahájeno dnem, kdy návrh došel soudu.“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32 soudního řádu správního)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„Osoby zúčastněné na správě daní mají rovná procesní práva a povinnosti.“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6 daňového řádu)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„Fyzická osoba se dopustí přestupku tím, že jako zákonný zástupce (…) nepřihlásí dítě k povinnému předškolnímu vzdělávání podle § 34a odst. 2.“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(§ 182a odst. 1 školského zákona) 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091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r>
              <a:rPr lang="cs-CZ" dirty="0"/>
              <a:t>Obrázky staženy z </a:t>
            </a:r>
            <a:r>
              <a:rPr lang="cs-CZ" dirty="0" err="1"/>
              <a:t>google</a:t>
            </a:r>
            <a:r>
              <a:rPr lang="cs-CZ" dirty="0"/>
              <a:t> obrázků.</a:t>
            </a:r>
          </a:p>
        </p:txBody>
      </p:sp>
    </p:spTree>
    <p:extLst>
      <p:ext uri="{BB962C8B-B14F-4D97-AF65-F5344CB8AC3E}">
        <p14:creationId xmlns:p14="http://schemas.microsoft.com/office/powerpoint/2010/main" val="160203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D1F160A-E7BA-47EA-A7A3-4F9BB21A73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AD65ED-407A-4331-B32E-05BB1A0B0E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49C8482-CFCC-4A8A-A481-AAFB0F359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„hesla“ na úvod</a:t>
            </a:r>
          </a:p>
        </p:txBody>
      </p:sp>
    </p:spTree>
    <p:extLst>
      <p:ext uri="{BB962C8B-B14F-4D97-AF65-F5344CB8AC3E}">
        <p14:creationId xmlns:p14="http://schemas.microsoft.com/office/powerpoint/2010/main" val="3648777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259A73-94FF-4E03-8729-B98985ECAB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1D74C-F000-440C-AA77-6DECBBF9F8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EEB3A2-9A84-466D-B390-8AC425BC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1290452"/>
            <a:ext cx="10753200" cy="451576"/>
          </a:xfrm>
        </p:spPr>
        <p:txBody>
          <a:bodyPr/>
          <a:lstStyle/>
          <a:p>
            <a:pPr algn="ctr"/>
            <a:r>
              <a:rPr lang="cs-CZ" sz="4800" i="1" dirty="0"/>
              <a:t>Právo je docela bordel 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B2DFCED5-EB41-41B0-82BB-000770CBAA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4254" y="2340530"/>
            <a:ext cx="4833287" cy="288254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CBBA4BE-2CBC-4AD1-980B-51632D277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3073" y="2340529"/>
            <a:ext cx="4618175" cy="287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448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C43F9F-E63A-4EA4-8FC4-D16BFAB500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CA6D31-79B3-4C22-9BC0-D9DEE14FF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FA95DE-44F5-4759-A029-6FEA5A90F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90" y="1525651"/>
            <a:ext cx="11719419" cy="451576"/>
          </a:xfrm>
        </p:spPr>
        <p:txBody>
          <a:bodyPr/>
          <a:lstStyle/>
          <a:p>
            <a:r>
              <a:rPr lang="cs-CZ" sz="4800" i="1" dirty="0"/>
              <a:t>To, co se dnes učíme, nemusí zítra platit</a:t>
            </a:r>
          </a:p>
        </p:txBody>
      </p:sp>
      <p:pic>
        <p:nvPicPr>
          <p:cNvPr id="1026" name="Picture 2" descr="Poslanci schválili nová pravidla sněmovních voleb | ČeskéNoviny.cz">
            <a:extLst>
              <a:ext uri="{FF2B5EF4-FFF2-40B4-BE49-F238E27FC236}">
                <a16:creationId xmlns:a16="http://schemas.microsoft.com/office/drawing/2014/main" id="{A375B176-8709-49C4-BDB0-7DD5E9ABC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53" y="2391916"/>
            <a:ext cx="4712822" cy="313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562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C3E7A3-9DD3-4F10-B628-106F2CDADB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26D955-238C-4819-B850-2B1C58BD66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A6768B-ADFF-4708-BD3C-0F143BC7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35" y="1092966"/>
            <a:ext cx="10753200" cy="451576"/>
          </a:xfrm>
        </p:spPr>
        <p:txBody>
          <a:bodyPr/>
          <a:lstStyle/>
          <a:p>
            <a:pPr algn="ctr"/>
            <a:r>
              <a:rPr lang="cs-CZ" sz="4800" i="1" dirty="0"/>
              <a:t>Barbara a Alexandr fakt ne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235E8A4-4DDC-4B63-8482-8A4A786CC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459" y="1772893"/>
            <a:ext cx="4533425" cy="253871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E5537F3-3AD2-48C2-AA8D-11DBF09EFA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403" y="4367262"/>
            <a:ext cx="9882231" cy="153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413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6C5E2E-C098-4F7D-A4B2-974C011DDF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9E8691-AF0C-48BE-AC41-4849EDEDB1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E6843A4-7B63-4F53-922A-ACAFA4841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Jaký je Váš vztah k právu?</a:t>
            </a:r>
          </a:p>
        </p:txBody>
      </p:sp>
      <p:pic>
        <p:nvPicPr>
          <p:cNvPr id="1026" name="Picture 2" descr="FotkyFoto_fb panáček otazník - SEO konzultant Prostějov | Martin Dřímal">
            <a:extLst>
              <a:ext uri="{FF2B5EF4-FFF2-40B4-BE49-F238E27FC236}">
                <a16:creationId xmlns:a16="http://schemas.microsoft.com/office/drawing/2014/main" id="{0FD49F53-025A-4358-9FF0-9AE680761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734" y="1307311"/>
            <a:ext cx="2632742" cy="3347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287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70</TotalTime>
  <Words>1853</Words>
  <Application>Microsoft Office PowerPoint</Application>
  <PresentationFormat>Širokoúhlá obrazovka</PresentationFormat>
  <Paragraphs>269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Tahoma</vt:lpstr>
      <vt:lpstr>Times New Roman</vt:lpstr>
      <vt:lpstr>Wingdings</vt:lpstr>
      <vt:lpstr>Prezentace_MU_CZ</vt:lpstr>
      <vt:lpstr>Základy práva pro MŠ 1. seminář  </vt:lpstr>
      <vt:lpstr>Organizační pokyny</vt:lpstr>
      <vt:lpstr>Obecné informace</vt:lpstr>
      <vt:lpstr>Podmínky kolokvia: Základy práva pro MŠ</vt:lpstr>
      <vt:lpstr>Tři „hesla“ na úvod</vt:lpstr>
      <vt:lpstr>Právo je docela bordel </vt:lpstr>
      <vt:lpstr>To, co se dnes učíme, nemusí zítra platit</vt:lpstr>
      <vt:lpstr>Barbara a Alexandr fakt ne</vt:lpstr>
      <vt:lpstr>Jaký je Váš vztah k právu?</vt:lpstr>
      <vt:lpstr>Právo kolem nás</vt:lpstr>
      <vt:lpstr>Chammurapiho zákoník</vt:lpstr>
      <vt:lpstr>Popravčí zeď</vt:lpstr>
      <vt:lpstr>Paris Hilton</vt:lpstr>
      <vt:lpstr>Výhybky</vt:lpstr>
      <vt:lpstr>Teror</vt:lpstr>
      <vt:lpstr>Spravedlnost</vt:lpstr>
      <vt:lpstr>Právo ?</vt:lpstr>
      <vt:lpstr>Každý stát má svoje právo: příklad manželství</vt:lpstr>
      <vt:lpstr>Úvod k právu. Mít právo, mít nárok, mít povinnost. Základní dělení práva. </vt:lpstr>
      <vt:lpstr>Co to je právo</vt:lpstr>
      <vt:lpstr>Co to je morálka</vt:lpstr>
      <vt:lpstr>Vztah práva a morálky: tři přístupy</vt:lpstr>
      <vt:lpstr>Pozitivní a přirozené právo</vt:lpstr>
      <vt:lpstr>Co to je spravedlnost</vt:lpstr>
      <vt:lpstr>Právní kultury</vt:lpstr>
      <vt:lpstr>Právní kultury</vt:lpstr>
      <vt:lpstr>Typy právní kultury</vt:lpstr>
      <vt:lpstr>Kontinentální právní kultura</vt:lpstr>
      <vt:lpstr>Angloamerická právní kultura</vt:lpstr>
      <vt:lpstr>Islámská právní kultura</vt:lpstr>
      <vt:lpstr>Objektivní a subjektivní právo</vt:lpstr>
      <vt:lpstr>Objektivní právo </vt:lpstr>
      <vt:lpstr>Subjektivní právo</vt:lpstr>
      <vt:lpstr>Čeština v tomto není dokonalá…</vt:lpstr>
      <vt:lpstr>Mít právo (nárok, oprávnění) – mít povinnost</vt:lpstr>
      <vt:lpstr>Příklad 1 ze zadání na seminář</vt:lpstr>
      <vt:lpstr>Prezentace aplikace PowerPoint</vt:lpstr>
      <vt:lpstr>Právo hmotné a procesní</vt:lpstr>
      <vt:lpstr>Hmotné právo</vt:lpstr>
      <vt:lpstr>Procesní právo</vt:lpstr>
      <vt:lpstr>Vědomí ALE</vt:lpstr>
      <vt:lpstr>Příklad 2 ze zadání na seminář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23</cp:revision>
  <cp:lastPrinted>1601-01-01T00:00:00Z</cp:lastPrinted>
  <dcterms:created xsi:type="dcterms:W3CDTF">2022-02-12T19:12:13Z</dcterms:created>
  <dcterms:modified xsi:type="dcterms:W3CDTF">2022-09-13T08:23:22Z</dcterms:modified>
</cp:coreProperties>
</file>