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4"/>
  </p:notesMasterIdLst>
  <p:handoutMasterIdLst>
    <p:handoutMasterId r:id="rId45"/>
  </p:handoutMasterIdLst>
  <p:sldIdLst>
    <p:sldId id="256" r:id="rId2"/>
    <p:sldId id="373" r:id="rId3"/>
    <p:sldId id="374" r:id="rId4"/>
    <p:sldId id="28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409" r:id="rId17"/>
    <p:sldId id="404" r:id="rId18"/>
    <p:sldId id="40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9" r:id="rId28"/>
    <p:sldId id="394" r:id="rId29"/>
    <p:sldId id="398" r:id="rId30"/>
    <p:sldId id="395" r:id="rId31"/>
    <p:sldId id="396" r:id="rId32"/>
    <p:sldId id="397" r:id="rId33"/>
    <p:sldId id="400" r:id="rId34"/>
    <p:sldId id="401" r:id="rId35"/>
    <p:sldId id="402" r:id="rId36"/>
    <p:sldId id="411" r:id="rId37"/>
    <p:sldId id="413" r:id="rId38"/>
    <p:sldId id="403" r:id="rId39"/>
    <p:sldId id="412" r:id="rId40"/>
    <p:sldId id="408" r:id="rId41"/>
    <p:sldId id="410" r:id="rId42"/>
    <p:sldId id="365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8" d="100"/>
          <a:sy n="88" d="100"/>
        </p:scale>
        <p:origin x="120" y="5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E1B73-2A4B-4D1A-9F5E-8250CD02994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36BBC58-9180-4FA3-94CF-29FEED8782EC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ÚSTAVA A ÚSTAVNÍ ZÁKONY </a:t>
          </a:r>
          <a:endParaRPr lang="en-US" sz="1800" dirty="0">
            <a:solidFill>
              <a:schemeClr val="tx1"/>
            </a:solidFill>
          </a:endParaRPr>
        </a:p>
      </dgm:t>
    </dgm:pt>
    <dgm:pt modelId="{AE8CF9EE-DC47-4964-92E0-E8A95C7E829B}" type="parTrans" cxnId="{1E45D2A7-93EA-4044-85F6-2D79AF1EE287}">
      <dgm:prSet/>
      <dgm:spPr/>
      <dgm:t>
        <a:bodyPr/>
        <a:lstStyle/>
        <a:p>
          <a:endParaRPr lang="en-US"/>
        </a:p>
      </dgm:t>
    </dgm:pt>
    <dgm:pt modelId="{C37C108B-1CC8-480D-973C-9AABD3B0E0FD}" type="sibTrans" cxnId="{1E45D2A7-93EA-4044-85F6-2D79AF1EE287}">
      <dgm:prSet/>
      <dgm:spPr/>
      <dgm:t>
        <a:bodyPr/>
        <a:lstStyle/>
        <a:p>
          <a:endParaRPr lang="en-US"/>
        </a:p>
      </dgm:t>
    </dgm:pt>
    <dgm:pt modelId="{0267901A-13D5-450D-8D6F-1B84871269E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NAŘÍZENÍ VLÁDY</a:t>
          </a:r>
          <a:endParaRPr lang="en-US" dirty="0">
            <a:solidFill>
              <a:schemeClr val="tx1"/>
            </a:solidFill>
          </a:endParaRPr>
        </a:p>
      </dgm:t>
    </dgm:pt>
    <dgm:pt modelId="{865CC0ED-B1EE-414B-A82A-1B6D3F12FDB3}" type="parTrans" cxnId="{DAF112A4-AFC6-4EDA-87C7-AAF42D541E9A}">
      <dgm:prSet/>
      <dgm:spPr/>
      <dgm:t>
        <a:bodyPr/>
        <a:lstStyle/>
        <a:p>
          <a:endParaRPr lang="en-US"/>
        </a:p>
      </dgm:t>
    </dgm:pt>
    <dgm:pt modelId="{EC7E39E0-B62D-440C-92C0-20B34586F2FB}" type="sibTrans" cxnId="{DAF112A4-AFC6-4EDA-87C7-AAF42D541E9A}">
      <dgm:prSet/>
      <dgm:spPr/>
      <dgm:t>
        <a:bodyPr/>
        <a:lstStyle/>
        <a:p>
          <a:endParaRPr lang="en-US"/>
        </a:p>
      </dgm:t>
    </dgm:pt>
    <dgm:pt modelId="{1EB1208B-5D28-4DB6-BB14-5A7C6620BAC2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VYHLÁŠKY MINISTERSTEV</a:t>
          </a:r>
          <a:endParaRPr lang="en-US" dirty="0">
            <a:solidFill>
              <a:schemeClr val="tx1"/>
            </a:solidFill>
          </a:endParaRPr>
        </a:p>
      </dgm:t>
    </dgm:pt>
    <dgm:pt modelId="{5CDD5E9C-DC1E-4B6B-9A37-70D1BB1088F0}" type="parTrans" cxnId="{CF9BB9A5-6BDC-4610-9DDF-C327DE43C106}">
      <dgm:prSet/>
      <dgm:spPr/>
      <dgm:t>
        <a:bodyPr/>
        <a:lstStyle/>
        <a:p>
          <a:endParaRPr lang="en-US"/>
        </a:p>
      </dgm:t>
    </dgm:pt>
    <dgm:pt modelId="{7900D62F-3265-4B22-B8B3-72D1DF320494}" type="sibTrans" cxnId="{CF9BB9A5-6BDC-4610-9DDF-C327DE43C106}">
      <dgm:prSet/>
      <dgm:spPr/>
      <dgm:t>
        <a:bodyPr/>
        <a:lstStyle/>
        <a:p>
          <a:endParaRPr lang="en-US"/>
        </a:p>
      </dgm:t>
    </dgm:pt>
    <dgm:pt modelId="{F83801C7-1088-4FF9-B14D-0C5390476677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ZÁKONY A ZÁKONNÁ OPATŘENÍ</a:t>
          </a:r>
          <a:endParaRPr lang="en-US" dirty="0">
            <a:solidFill>
              <a:schemeClr val="tx1"/>
            </a:solidFill>
          </a:endParaRPr>
        </a:p>
      </dgm:t>
    </dgm:pt>
    <dgm:pt modelId="{0B2D989F-DA6B-486E-B5C5-52BFD5B3CEA0}" type="parTrans" cxnId="{408A6BFE-7171-4A41-85CD-2632AFB01B10}">
      <dgm:prSet/>
      <dgm:spPr/>
      <dgm:t>
        <a:bodyPr/>
        <a:lstStyle/>
        <a:p>
          <a:endParaRPr lang="en-US"/>
        </a:p>
      </dgm:t>
    </dgm:pt>
    <dgm:pt modelId="{746344DB-5949-4DC0-ADEB-10BF4904534E}" type="sibTrans" cxnId="{408A6BFE-7171-4A41-85CD-2632AFB01B10}">
      <dgm:prSet/>
      <dgm:spPr/>
      <dgm:t>
        <a:bodyPr/>
        <a:lstStyle/>
        <a:p>
          <a:endParaRPr lang="en-US"/>
        </a:p>
      </dgm:t>
    </dgm:pt>
    <dgm:pt modelId="{E5A63708-CEA5-4ADF-91BE-FFDC01A9F63A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OBECNĚ ZÁVAZNÉ VYHLÁŠKY/NAŘÍZENÍ OBCÍ A KRAJŮ</a:t>
          </a:r>
          <a:endParaRPr lang="en-US" dirty="0">
            <a:solidFill>
              <a:schemeClr val="tx1"/>
            </a:solidFill>
          </a:endParaRPr>
        </a:p>
      </dgm:t>
    </dgm:pt>
    <dgm:pt modelId="{0DAC5814-8CC6-412C-8F81-7CD692E2DFD6}" type="parTrans" cxnId="{EF1E0CA3-D212-4A79-8379-A76CCADBC14A}">
      <dgm:prSet/>
      <dgm:spPr/>
      <dgm:t>
        <a:bodyPr/>
        <a:lstStyle/>
        <a:p>
          <a:endParaRPr lang="en-US"/>
        </a:p>
      </dgm:t>
    </dgm:pt>
    <dgm:pt modelId="{4312B6EB-A13A-445D-B568-0F71D7BAE965}" type="sibTrans" cxnId="{EF1E0CA3-D212-4A79-8379-A76CCADBC14A}">
      <dgm:prSet/>
      <dgm:spPr/>
      <dgm:t>
        <a:bodyPr/>
        <a:lstStyle/>
        <a:p>
          <a:endParaRPr lang="en-US"/>
        </a:p>
      </dgm:t>
    </dgm:pt>
    <dgm:pt modelId="{2EC8C273-4683-4089-97A6-D4564D1FAD68}" type="pres">
      <dgm:prSet presAssocID="{D2CE1B73-2A4B-4D1A-9F5E-8250CD02994B}" presName="Name0" presStyleCnt="0">
        <dgm:presLayoutVars>
          <dgm:dir/>
          <dgm:animLvl val="lvl"/>
          <dgm:resizeHandles val="exact"/>
        </dgm:presLayoutVars>
      </dgm:prSet>
      <dgm:spPr/>
    </dgm:pt>
    <dgm:pt modelId="{1589123F-E4A1-4C2C-B90D-8EFD1B524FB1}" type="pres">
      <dgm:prSet presAssocID="{F36BBC58-9180-4FA3-94CF-29FEED8782EC}" presName="Name8" presStyleCnt="0"/>
      <dgm:spPr/>
    </dgm:pt>
    <dgm:pt modelId="{5C50E0CC-B74A-4020-B2B0-C2C9B54697AC}" type="pres">
      <dgm:prSet presAssocID="{F36BBC58-9180-4FA3-94CF-29FEED8782EC}" presName="level" presStyleLbl="node1" presStyleIdx="0" presStyleCnt="5">
        <dgm:presLayoutVars>
          <dgm:chMax val="1"/>
          <dgm:bulletEnabled val="1"/>
        </dgm:presLayoutVars>
      </dgm:prSet>
      <dgm:spPr/>
    </dgm:pt>
    <dgm:pt modelId="{E8AABD59-AF81-49C8-ACEB-C25F8D975488}" type="pres">
      <dgm:prSet presAssocID="{F36BBC58-9180-4FA3-94CF-29FEED878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2B475FC-2497-4C19-843E-AA32FE177B0E}" type="pres">
      <dgm:prSet presAssocID="{F83801C7-1088-4FF9-B14D-0C5390476677}" presName="Name8" presStyleCnt="0"/>
      <dgm:spPr/>
    </dgm:pt>
    <dgm:pt modelId="{5CD96624-722E-4188-A61E-42249429D442}" type="pres">
      <dgm:prSet presAssocID="{F83801C7-1088-4FF9-B14D-0C539047667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AE3E736-0744-4A9B-A994-550BDFAD03A5}" type="pres">
      <dgm:prSet presAssocID="{F83801C7-1088-4FF9-B14D-0C539047667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9388C10-70AA-41FF-A186-0C472F803FD0}" type="pres">
      <dgm:prSet presAssocID="{0267901A-13D5-450D-8D6F-1B84871269E8}" presName="Name8" presStyleCnt="0"/>
      <dgm:spPr/>
    </dgm:pt>
    <dgm:pt modelId="{EFEEFD7C-B7F9-498C-A7C2-EE740EC6122F}" type="pres">
      <dgm:prSet presAssocID="{0267901A-13D5-450D-8D6F-1B84871269E8}" presName="level" presStyleLbl="node1" presStyleIdx="2" presStyleCnt="5">
        <dgm:presLayoutVars>
          <dgm:chMax val="1"/>
          <dgm:bulletEnabled val="1"/>
        </dgm:presLayoutVars>
      </dgm:prSet>
      <dgm:spPr/>
    </dgm:pt>
    <dgm:pt modelId="{5D59BBDD-EE80-4BD0-A612-3E1B4FBB73C9}" type="pres">
      <dgm:prSet presAssocID="{0267901A-13D5-450D-8D6F-1B84871269E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5CA1AD0-EC84-4C31-8607-C6F490D98C96}" type="pres">
      <dgm:prSet presAssocID="{1EB1208B-5D28-4DB6-BB14-5A7C6620BAC2}" presName="Name8" presStyleCnt="0"/>
      <dgm:spPr/>
    </dgm:pt>
    <dgm:pt modelId="{1333D817-D384-4EDA-AE29-BEC5B59BF5F8}" type="pres">
      <dgm:prSet presAssocID="{1EB1208B-5D28-4DB6-BB14-5A7C6620BAC2}" presName="level" presStyleLbl="node1" presStyleIdx="3" presStyleCnt="5">
        <dgm:presLayoutVars>
          <dgm:chMax val="1"/>
          <dgm:bulletEnabled val="1"/>
        </dgm:presLayoutVars>
      </dgm:prSet>
      <dgm:spPr/>
    </dgm:pt>
    <dgm:pt modelId="{8C125796-8521-4041-BD1E-1548E4D0D7CE}" type="pres">
      <dgm:prSet presAssocID="{1EB1208B-5D28-4DB6-BB14-5A7C6620BAC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CCFE326-0104-41A2-9ADF-FD72D53A4D57}" type="pres">
      <dgm:prSet presAssocID="{E5A63708-CEA5-4ADF-91BE-FFDC01A9F63A}" presName="Name8" presStyleCnt="0"/>
      <dgm:spPr/>
    </dgm:pt>
    <dgm:pt modelId="{A34D2FE0-516B-4AB3-9A41-1E9BF70714AD}" type="pres">
      <dgm:prSet presAssocID="{E5A63708-CEA5-4ADF-91BE-FFDC01A9F63A}" presName="level" presStyleLbl="node1" presStyleIdx="4" presStyleCnt="5">
        <dgm:presLayoutVars>
          <dgm:chMax val="1"/>
          <dgm:bulletEnabled val="1"/>
        </dgm:presLayoutVars>
      </dgm:prSet>
      <dgm:spPr/>
    </dgm:pt>
    <dgm:pt modelId="{53B74082-3414-4E5D-B897-40FEFB7390FC}" type="pres">
      <dgm:prSet presAssocID="{E5A63708-CEA5-4ADF-91BE-FFDC01A9F63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C68204-A631-4509-BB1C-430C5EDF2503}" type="presOf" srcId="{F83801C7-1088-4FF9-B14D-0C5390476677}" destId="{DAE3E736-0744-4A9B-A994-550BDFAD03A5}" srcOrd="1" destOrd="0" presId="urn:microsoft.com/office/officeart/2005/8/layout/pyramid1"/>
    <dgm:cxn modelId="{FECC4617-DC7A-43D3-A51E-23AA7258A2FD}" type="presOf" srcId="{F36BBC58-9180-4FA3-94CF-29FEED8782EC}" destId="{5C50E0CC-B74A-4020-B2B0-C2C9B54697AC}" srcOrd="0" destOrd="0" presId="urn:microsoft.com/office/officeart/2005/8/layout/pyramid1"/>
    <dgm:cxn modelId="{B5E5192D-01EA-442B-A6D7-3A20BF57D248}" type="presOf" srcId="{D2CE1B73-2A4B-4D1A-9F5E-8250CD02994B}" destId="{2EC8C273-4683-4089-97A6-D4564D1FAD68}" srcOrd="0" destOrd="0" presId="urn:microsoft.com/office/officeart/2005/8/layout/pyramid1"/>
    <dgm:cxn modelId="{DBCBB13C-C0CC-4B25-A494-E6FE99ADD719}" type="presOf" srcId="{0267901A-13D5-450D-8D6F-1B84871269E8}" destId="{EFEEFD7C-B7F9-498C-A7C2-EE740EC6122F}" srcOrd="0" destOrd="0" presId="urn:microsoft.com/office/officeart/2005/8/layout/pyramid1"/>
    <dgm:cxn modelId="{EA295755-A499-431E-B183-79CFDBE718B9}" type="presOf" srcId="{1EB1208B-5D28-4DB6-BB14-5A7C6620BAC2}" destId="{1333D817-D384-4EDA-AE29-BEC5B59BF5F8}" srcOrd="0" destOrd="0" presId="urn:microsoft.com/office/officeart/2005/8/layout/pyramid1"/>
    <dgm:cxn modelId="{EA8C0759-709D-45F2-800D-699E65F8BEEB}" type="presOf" srcId="{1EB1208B-5D28-4DB6-BB14-5A7C6620BAC2}" destId="{8C125796-8521-4041-BD1E-1548E4D0D7CE}" srcOrd="1" destOrd="0" presId="urn:microsoft.com/office/officeart/2005/8/layout/pyramid1"/>
    <dgm:cxn modelId="{4419CA87-FE1F-45AD-80A7-2D5F77E6B43B}" type="presOf" srcId="{F36BBC58-9180-4FA3-94CF-29FEED8782EC}" destId="{E8AABD59-AF81-49C8-ACEB-C25F8D975488}" srcOrd="1" destOrd="0" presId="urn:microsoft.com/office/officeart/2005/8/layout/pyramid1"/>
    <dgm:cxn modelId="{47031A9D-654A-429F-87CE-324BF9DBA487}" type="presOf" srcId="{E5A63708-CEA5-4ADF-91BE-FFDC01A9F63A}" destId="{53B74082-3414-4E5D-B897-40FEFB7390FC}" srcOrd="1" destOrd="0" presId="urn:microsoft.com/office/officeart/2005/8/layout/pyramid1"/>
    <dgm:cxn modelId="{EF1E0CA3-D212-4A79-8379-A76CCADBC14A}" srcId="{D2CE1B73-2A4B-4D1A-9F5E-8250CD02994B}" destId="{E5A63708-CEA5-4ADF-91BE-FFDC01A9F63A}" srcOrd="4" destOrd="0" parTransId="{0DAC5814-8CC6-412C-8F81-7CD692E2DFD6}" sibTransId="{4312B6EB-A13A-445D-B568-0F71D7BAE965}"/>
    <dgm:cxn modelId="{DAF112A4-AFC6-4EDA-87C7-AAF42D541E9A}" srcId="{D2CE1B73-2A4B-4D1A-9F5E-8250CD02994B}" destId="{0267901A-13D5-450D-8D6F-1B84871269E8}" srcOrd="2" destOrd="0" parTransId="{865CC0ED-B1EE-414B-A82A-1B6D3F12FDB3}" sibTransId="{EC7E39E0-B62D-440C-92C0-20B34586F2FB}"/>
    <dgm:cxn modelId="{CF9BB9A5-6BDC-4610-9DDF-C327DE43C106}" srcId="{D2CE1B73-2A4B-4D1A-9F5E-8250CD02994B}" destId="{1EB1208B-5D28-4DB6-BB14-5A7C6620BAC2}" srcOrd="3" destOrd="0" parTransId="{5CDD5E9C-DC1E-4B6B-9A37-70D1BB1088F0}" sibTransId="{7900D62F-3265-4B22-B8B3-72D1DF320494}"/>
    <dgm:cxn modelId="{1E45D2A7-93EA-4044-85F6-2D79AF1EE287}" srcId="{D2CE1B73-2A4B-4D1A-9F5E-8250CD02994B}" destId="{F36BBC58-9180-4FA3-94CF-29FEED8782EC}" srcOrd="0" destOrd="0" parTransId="{AE8CF9EE-DC47-4964-92E0-E8A95C7E829B}" sibTransId="{C37C108B-1CC8-480D-973C-9AABD3B0E0FD}"/>
    <dgm:cxn modelId="{296308C7-B69A-41E0-B157-1321D9B21B68}" type="presOf" srcId="{F83801C7-1088-4FF9-B14D-0C5390476677}" destId="{5CD96624-722E-4188-A61E-42249429D442}" srcOrd="0" destOrd="0" presId="urn:microsoft.com/office/officeart/2005/8/layout/pyramid1"/>
    <dgm:cxn modelId="{7583A1CE-B9B1-4707-921B-F88843A50726}" type="presOf" srcId="{E5A63708-CEA5-4ADF-91BE-FFDC01A9F63A}" destId="{A34D2FE0-516B-4AB3-9A41-1E9BF70714AD}" srcOrd="0" destOrd="0" presId="urn:microsoft.com/office/officeart/2005/8/layout/pyramid1"/>
    <dgm:cxn modelId="{EABF4CD7-2727-49C5-A5E9-9D8614D922B0}" type="presOf" srcId="{0267901A-13D5-450D-8D6F-1B84871269E8}" destId="{5D59BBDD-EE80-4BD0-A612-3E1B4FBB73C9}" srcOrd="1" destOrd="0" presId="urn:microsoft.com/office/officeart/2005/8/layout/pyramid1"/>
    <dgm:cxn modelId="{408A6BFE-7171-4A41-85CD-2632AFB01B10}" srcId="{D2CE1B73-2A4B-4D1A-9F5E-8250CD02994B}" destId="{F83801C7-1088-4FF9-B14D-0C5390476677}" srcOrd="1" destOrd="0" parTransId="{0B2D989F-DA6B-486E-B5C5-52BFD5B3CEA0}" sibTransId="{746344DB-5949-4DC0-ADEB-10BF4904534E}"/>
    <dgm:cxn modelId="{C46F5009-2A50-494F-99B6-9D0A97E41624}" type="presParOf" srcId="{2EC8C273-4683-4089-97A6-D4564D1FAD68}" destId="{1589123F-E4A1-4C2C-B90D-8EFD1B524FB1}" srcOrd="0" destOrd="0" presId="urn:microsoft.com/office/officeart/2005/8/layout/pyramid1"/>
    <dgm:cxn modelId="{05DD6601-526C-445F-9FE9-1FE862AB91CB}" type="presParOf" srcId="{1589123F-E4A1-4C2C-B90D-8EFD1B524FB1}" destId="{5C50E0CC-B74A-4020-B2B0-C2C9B54697AC}" srcOrd="0" destOrd="0" presId="urn:microsoft.com/office/officeart/2005/8/layout/pyramid1"/>
    <dgm:cxn modelId="{6068E967-8B4B-4551-AAF3-010AF2E1ECAE}" type="presParOf" srcId="{1589123F-E4A1-4C2C-B90D-8EFD1B524FB1}" destId="{E8AABD59-AF81-49C8-ACEB-C25F8D975488}" srcOrd="1" destOrd="0" presId="urn:microsoft.com/office/officeart/2005/8/layout/pyramid1"/>
    <dgm:cxn modelId="{0F48A46D-8551-4CF7-AAD9-FA54C562409B}" type="presParOf" srcId="{2EC8C273-4683-4089-97A6-D4564D1FAD68}" destId="{A2B475FC-2497-4C19-843E-AA32FE177B0E}" srcOrd="1" destOrd="0" presId="urn:microsoft.com/office/officeart/2005/8/layout/pyramid1"/>
    <dgm:cxn modelId="{66B1BA3E-6A2C-49D0-B46A-6556640AE69C}" type="presParOf" srcId="{A2B475FC-2497-4C19-843E-AA32FE177B0E}" destId="{5CD96624-722E-4188-A61E-42249429D442}" srcOrd="0" destOrd="0" presId="urn:microsoft.com/office/officeart/2005/8/layout/pyramid1"/>
    <dgm:cxn modelId="{A7DB88C8-AD05-4B71-965E-BC75CC4DE225}" type="presParOf" srcId="{A2B475FC-2497-4C19-843E-AA32FE177B0E}" destId="{DAE3E736-0744-4A9B-A994-550BDFAD03A5}" srcOrd="1" destOrd="0" presId="urn:microsoft.com/office/officeart/2005/8/layout/pyramid1"/>
    <dgm:cxn modelId="{97D1DF4A-9A3D-4416-A50E-27240DE02D5B}" type="presParOf" srcId="{2EC8C273-4683-4089-97A6-D4564D1FAD68}" destId="{F9388C10-70AA-41FF-A186-0C472F803FD0}" srcOrd="2" destOrd="0" presId="urn:microsoft.com/office/officeart/2005/8/layout/pyramid1"/>
    <dgm:cxn modelId="{9CD4E5F6-563E-4F84-BE2E-57DF6ED4EDDD}" type="presParOf" srcId="{F9388C10-70AA-41FF-A186-0C472F803FD0}" destId="{EFEEFD7C-B7F9-498C-A7C2-EE740EC6122F}" srcOrd="0" destOrd="0" presId="urn:microsoft.com/office/officeart/2005/8/layout/pyramid1"/>
    <dgm:cxn modelId="{09145621-3FEA-472E-9660-60EDFB4C8E67}" type="presParOf" srcId="{F9388C10-70AA-41FF-A186-0C472F803FD0}" destId="{5D59BBDD-EE80-4BD0-A612-3E1B4FBB73C9}" srcOrd="1" destOrd="0" presId="urn:microsoft.com/office/officeart/2005/8/layout/pyramid1"/>
    <dgm:cxn modelId="{27D38003-B5DA-46A3-B326-B4029ED64607}" type="presParOf" srcId="{2EC8C273-4683-4089-97A6-D4564D1FAD68}" destId="{F5CA1AD0-EC84-4C31-8607-C6F490D98C96}" srcOrd="3" destOrd="0" presId="urn:microsoft.com/office/officeart/2005/8/layout/pyramid1"/>
    <dgm:cxn modelId="{E7DA7830-BE21-4644-ADE1-DC1CB75C23CD}" type="presParOf" srcId="{F5CA1AD0-EC84-4C31-8607-C6F490D98C96}" destId="{1333D817-D384-4EDA-AE29-BEC5B59BF5F8}" srcOrd="0" destOrd="0" presId="urn:microsoft.com/office/officeart/2005/8/layout/pyramid1"/>
    <dgm:cxn modelId="{AD9339B8-AE72-4A30-B00A-BD0EB8C612DD}" type="presParOf" srcId="{F5CA1AD0-EC84-4C31-8607-C6F490D98C96}" destId="{8C125796-8521-4041-BD1E-1548E4D0D7CE}" srcOrd="1" destOrd="0" presId="urn:microsoft.com/office/officeart/2005/8/layout/pyramid1"/>
    <dgm:cxn modelId="{CCCF0A7B-4ABE-42AD-B07D-15FF03B7CD3A}" type="presParOf" srcId="{2EC8C273-4683-4089-97A6-D4564D1FAD68}" destId="{ACCFE326-0104-41A2-9ADF-FD72D53A4D57}" srcOrd="4" destOrd="0" presId="urn:microsoft.com/office/officeart/2005/8/layout/pyramid1"/>
    <dgm:cxn modelId="{9BEEDABD-3043-4650-BE64-8AAC0A6E5496}" type="presParOf" srcId="{ACCFE326-0104-41A2-9ADF-FD72D53A4D57}" destId="{A34D2FE0-516B-4AB3-9A41-1E9BF70714AD}" srcOrd="0" destOrd="0" presId="urn:microsoft.com/office/officeart/2005/8/layout/pyramid1"/>
    <dgm:cxn modelId="{18C6233F-0281-4448-A11E-86AAB73B9CD4}" type="presParOf" srcId="{ACCFE326-0104-41A2-9ADF-FD72D53A4D57}" destId="{53B74082-3414-4E5D-B897-40FEFB7390F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F8E5FE-DB80-405F-83EC-80F7F1E73A2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64ABD8F-AEF1-44FA-800B-64A38DBA2B34}">
      <dgm:prSet phldrT="[Text]" custT="1"/>
      <dgm:spPr/>
      <dgm:t>
        <a:bodyPr/>
        <a:lstStyle/>
        <a:p>
          <a:r>
            <a:rPr lang="cs-CZ" sz="4000" dirty="0"/>
            <a:t>školský zákon</a:t>
          </a:r>
        </a:p>
      </dgm:t>
    </dgm:pt>
    <dgm:pt modelId="{BC6F6735-CBE1-4C47-8108-40E8598C2003}" type="parTrans" cxnId="{3D016934-A4F7-4269-B83F-3A7B31BF392F}">
      <dgm:prSet/>
      <dgm:spPr/>
      <dgm:t>
        <a:bodyPr/>
        <a:lstStyle/>
        <a:p>
          <a:endParaRPr lang="cs-CZ"/>
        </a:p>
      </dgm:t>
    </dgm:pt>
    <dgm:pt modelId="{93AE2A23-C4C6-425E-8DDB-B5B940ED283F}" type="sibTrans" cxnId="{3D016934-A4F7-4269-B83F-3A7B31BF392F}">
      <dgm:prSet/>
      <dgm:spPr/>
      <dgm:t>
        <a:bodyPr/>
        <a:lstStyle/>
        <a:p>
          <a:endParaRPr lang="cs-CZ"/>
        </a:p>
      </dgm:t>
    </dgm:pt>
    <dgm:pt modelId="{1D120C3F-32D8-4469-A375-45AC596B629E}">
      <dgm:prSet phldrT="[Text]" custT="1"/>
      <dgm:spPr/>
      <dgm:t>
        <a:bodyPr/>
        <a:lstStyle/>
        <a:p>
          <a:r>
            <a:rPr lang="cs-CZ" sz="4000" dirty="0"/>
            <a:t>zákon o pedagogických pracovnících</a:t>
          </a:r>
        </a:p>
      </dgm:t>
    </dgm:pt>
    <dgm:pt modelId="{4F5FDCA7-5FFE-4168-A8FD-A4B4D35A9095}" type="parTrans" cxnId="{5FBF7404-B76C-4D72-B1DD-4B3B397F4E4A}">
      <dgm:prSet/>
      <dgm:spPr/>
      <dgm:t>
        <a:bodyPr/>
        <a:lstStyle/>
        <a:p>
          <a:endParaRPr lang="cs-CZ"/>
        </a:p>
      </dgm:t>
    </dgm:pt>
    <dgm:pt modelId="{EBD261A2-318A-43A0-AD09-5E9D15CAA0DC}" type="sibTrans" cxnId="{5FBF7404-B76C-4D72-B1DD-4B3B397F4E4A}">
      <dgm:prSet/>
      <dgm:spPr/>
      <dgm:t>
        <a:bodyPr/>
        <a:lstStyle/>
        <a:p>
          <a:endParaRPr lang="cs-CZ"/>
        </a:p>
      </dgm:t>
    </dgm:pt>
    <dgm:pt modelId="{9342BDBB-BFBD-4E6B-B522-EAC85914FCF8}" type="pres">
      <dgm:prSet presAssocID="{9CF8E5FE-DB80-405F-83EC-80F7F1E73A23}" presName="linear" presStyleCnt="0">
        <dgm:presLayoutVars>
          <dgm:dir/>
          <dgm:animLvl val="lvl"/>
          <dgm:resizeHandles val="exact"/>
        </dgm:presLayoutVars>
      </dgm:prSet>
      <dgm:spPr/>
    </dgm:pt>
    <dgm:pt modelId="{7DBF5DEC-65A1-415A-8EBD-653288DE5CF0}" type="pres">
      <dgm:prSet presAssocID="{C64ABD8F-AEF1-44FA-800B-64A38DBA2B34}" presName="parentLin" presStyleCnt="0"/>
      <dgm:spPr/>
    </dgm:pt>
    <dgm:pt modelId="{279A2B29-7DE6-4CF0-813C-DD0D5419AFA6}" type="pres">
      <dgm:prSet presAssocID="{C64ABD8F-AEF1-44FA-800B-64A38DBA2B34}" presName="parentLeftMargin" presStyleLbl="node1" presStyleIdx="0" presStyleCnt="2"/>
      <dgm:spPr/>
    </dgm:pt>
    <dgm:pt modelId="{98D74BDB-2C43-4A45-A1E6-7C852CC97270}" type="pres">
      <dgm:prSet presAssocID="{C64ABD8F-AEF1-44FA-800B-64A38DBA2B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C4B952-24A5-4D7F-ADC3-79F5E1C25144}" type="pres">
      <dgm:prSet presAssocID="{C64ABD8F-AEF1-44FA-800B-64A38DBA2B34}" presName="negativeSpace" presStyleCnt="0"/>
      <dgm:spPr/>
    </dgm:pt>
    <dgm:pt modelId="{977358AD-20FA-4527-9961-5C97B3BFABF1}" type="pres">
      <dgm:prSet presAssocID="{C64ABD8F-AEF1-44FA-800B-64A38DBA2B34}" presName="childText" presStyleLbl="conFgAcc1" presStyleIdx="0" presStyleCnt="2">
        <dgm:presLayoutVars>
          <dgm:bulletEnabled val="1"/>
        </dgm:presLayoutVars>
      </dgm:prSet>
      <dgm:spPr/>
    </dgm:pt>
    <dgm:pt modelId="{B55F3661-08C7-42B2-BA04-BE6421DF031E}" type="pres">
      <dgm:prSet presAssocID="{93AE2A23-C4C6-425E-8DDB-B5B940ED283F}" presName="spaceBetweenRectangles" presStyleCnt="0"/>
      <dgm:spPr/>
    </dgm:pt>
    <dgm:pt modelId="{B8A929A8-20C5-4CD0-87A6-0A9B3EF402F4}" type="pres">
      <dgm:prSet presAssocID="{1D120C3F-32D8-4469-A375-45AC596B629E}" presName="parentLin" presStyleCnt="0"/>
      <dgm:spPr/>
    </dgm:pt>
    <dgm:pt modelId="{CA61E947-3470-400D-A429-B0315F6DE1C4}" type="pres">
      <dgm:prSet presAssocID="{1D120C3F-32D8-4469-A375-45AC596B629E}" presName="parentLeftMargin" presStyleLbl="node1" presStyleIdx="0" presStyleCnt="2"/>
      <dgm:spPr/>
    </dgm:pt>
    <dgm:pt modelId="{4DF57F22-FE95-43BF-A904-5018915AEFCC}" type="pres">
      <dgm:prSet presAssocID="{1D120C3F-32D8-4469-A375-45AC596B629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0C4ADCB-BAB5-4A3A-B026-00A224857740}" type="pres">
      <dgm:prSet presAssocID="{1D120C3F-32D8-4469-A375-45AC596B629E}" presName="negativeSpace" presStyleCnt="0"/>
      <dgm:spPr/>
    </dgm:pt>
    <dgm:pt modelId="{16CB4AFF-8C93-4DE0-AAA4-1039751926CD}" type="pres">
      <dgm:prSet presAssocID="{1D120C3F-32D8-4469-A375-45AC596B629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FBF7404-B76C-4D72-B1DD-4B3B397F4E4A}" srcId="{9CF8E5FE-DB80-405F-83EC-80F7F1E73A23}" destId="{1D120C3F-32D8-4469-A375-45AC596B629E}" srcOrd="1" destOrd="0" parTransId="{4F5FDCA7-5FFE-4168-A8FD-A4B4D35A9095}" sibTransId="{EBD261A2-318A-43A0-AD09-5E9D15CAA0DC}"/>
    <dgm:cxn modelId="{3D016934-A4F7-4269-B83F-3A7B31BF392F}" srcId="{9CF8E5FE-DB80-405F-83EC-80F7F1E73A23}" destId="{C64ABD8F-AEF1-44FA-800B-64A38DBA2B34}" srcOrd="0" destOrd="0" parTransId="{BC6F6735-CBE1-4C47-8108-40E8598C2003}" sibTransId="{93AE2A23-C4C6-425E-8DDB-B5B940ED283F}"/>
    <dgm:cxn modelId="{DFD71D4F-E1E3-4E72-AF3E-D52F9EA63C65}" type="presOf" srcId="{9CF8E5FE-DB80-405F-83EC-80F7F1E73A23}" destId="{9342BDBB-BFBD-4E6B-B522-EAC85914FCF8}" srcOrd="0" destOrd="0" presId="urn:microsoft.com/office/officeart/2005/8/layout/list1"/>
    <dgm:cxn modelId="{E1BA4CA4-A4E8-4C88-B36D-A353E3F59978}" type="presOf" srcId="{1D120C3F-32D8-4469-A375-45AC596B629E}" destId="{4DF57F22-FE95-43BF-A904-5018915AEFCC}" srcOrd="1" destOrd="0" presId="urn:microsoft.com/office/officeart/2005/8/layout/list1"/>
    <dgm:cxn modelId="{9D457CAA-8CDD-4B6E-880F-06A5BBD33A47}" type="presOf" srcId="{1D120C3F-32D8-4469-A375-45AC596B629E}" destId="{CA61E947-3470-400D-A429-B0315F6DE1C4}" srcOrd="0" destOrd="0" presId="urn:microsoft.com/office/officeart/2005/8/layout/list1"/>
    <dgm:cxn modelId="{DC69A8B2-FAAB-412D-8E3D-C6970B6B0E71}" type="presOf" srcId="{C64ABD8F-AEF1-44FA-800B-64A38DBA2B34}" destId="{98D74BDB-2C43-4A45-A1E6-7C852CC97270}" srcOrd="1" destOrd="0" presId="urn:microsoft.com/office/officeart/2005/8/layout/list1"/>
    <dgm:cxn modelId="{C527CBCE-C264-4B72-89C8-D52186A62781}" type="presOf" srcId="{C64ABD8F-AEF1-44FA-800B-64A38DBA2B34}" destId="{279A2B29-7DE6-4CF0-813C-DD0D5419AFA6}" srcOrd="0" destOrd="0" presId="urn:microsoft.com/office/officeart/2005/8/layout/list1"/>
    <dgm:cxn modelId="{B948F94E-90B5-401C-B2A9-5B703A453094}" type="presParOf" srcId="{9342BDBB-BFBD-4E6B-B522-EAC85914FCF8}" destId="{7DBF5DEC-65A1-415A-8EBD-653288DE5CF0}" srcOrd="0" destOrd="0" presId="urn:microsoft.com/office/officeart/2005/8/layout/list1"/>
    <dgm:cxn modelId="{53D938EA-550B-4D43-804B-E3B11BEE79FF}" type="presParOf" srcId="{7DBF5DEC-65A1-415A-8EBD-653288DE5CF0}" destId="{279A2B29-7DE6-4CF0-813C-DD0D5419AFA6}" srcOrd="0" destOrd="0" presId="urn:microsoft.com/office/officeart/2005/8/layout/list1"/>
    <dgm:cxn modelId="{7CAF36D9-D1EE-4B51-A7E5-AF3EA7B85E16}" type="presParOf" srcId="{7DBF5DEC-65A1-415A-8EBD-653288DE5CF0}" destId="{98D74BDB-2C43-4A45-A1E6-7C852CC97270}" srcOrd="1" destOrd="0" presId="urn:microsoft.com/office/officeart/2005/8/layout/list1"/>
    <dgm:cxn modelId="{C4DDFD5E-BDFA-456F-9B2B-F073F864CFF3}" type="presParOf" srcId="{9342BDBB-BFBD-4E6B-B522-EAC85914FCF8}" destId="{2DC4B952-24A5-4D7F-ADC3-79F5E1C25144}" srcOrd="1" destOrd="0" presId="urn:microsoft.com/office/officeart/2005/8/layout/list1"/>
    <dgm:cxn modelId="{129D8D20-813B-4645-8F01-AEA874440F17}" type="presParOf" srcId="{9342BDBB-BFBD-4E6B-B522-EAC85914FCF8}" destId="{977358AD-20FA-4527-9961-5C97B3BFABF1}" srcOrd="2" destOrd="0" presId="urn:microsoft.com/office/officeart/2005/8/layout/list1"/>
    <dgm:cxn modelId="{58E4B66B-F5E9-4163-AEEC-C619C1D016DF}" type="presParOf" srcId="{9342BDBB-BFBD-4E6B-B522-EAC85914FCF8}" destId="{B55F3661-08C7-42B2-BA04-BE6421DF031E}" srcOrd="3" destOrd="0" presId="urn:microsoft.com/office/officeart/2005/8/layout/list1"/>
    <dgm:cxn modelId="{8447C441-9C1A-4DDD-8809-A9E285C5D9EF}" type="presParOf" srcId="{9342BDBB-BFBD-4E6B-B522-EAC85914FCF8}" destId="{B8A929A8-20C5-4CD0-87A6-0A9B3EF402F4}" srcOrd="4" destOrd="0" presId="urn:microsoft.com/office/officeart/2005/8/layout/list1"/>
    <dgm:cxn modelId="{632C8AD9-CE0A-4B7B-8D35-EEDE078AAE5B}" type="presParOf" srcId="{B8A929A8-20C5-4CD0-87A6-0A9B3EF402F4}" destId="{CA61E947-3470-400D-A429-B0315F6DE1C4}" srcOrd="0" destOrd="0" presId="urn:microsoft.com/office/officeart/2005/8/layout/list1"/>
    <dgm:cxn modelId="{6F2A4731-6855-4C47-8534-DB046EAB1453}" type="presParOf" srcId="{B8A929A8-20C5-4CD0-87A6-0A9B3EF402F4}" destId="{4DF57F22-FE95-43BF-A904-5018915AEFCC}" srcOrd="1" destOrd="0" presId="urn:microsoft.com/office/officeart/2005/8/layout/list1"/>
    <dgm:cxn modelId="{82F2CACC-8083-44E6-A94A-8F89F6B40969}" type="presParOf" srcId="{9342BDBB-BFBD-4E6B-B522-EAC85914FCF8}" destId="{E0C4ADCB-BAB5-4A3A-B026-00A224857740}" srcOrd="5" destOrd="0" presId="urn:microsoft.com/office/officeart/2005/8/layout/list1"/>
    <dgm:cxn modelId="{9A7765FD-2082-48A9-8078-2A18FE5DAA54}" type="presParOf" srcId="{9342BDBB-BFBD-4E6B-B522-EAC85914FCF8}" destId="{16CB4AFF-8C93-4DE0-AAA4-1039751926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6E9CC3-C30E-4C1E-90D8-611F85E190B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DFDD4D4-F1AA-4F09-893B-D93928A3E5FF}">
      <dgm:prSet phldrT="[Text]"/>
      <dgm:spPr/>
      <dgm:t>
        <a:bodyPr/>
        <a:lstStyle/>
        <a:p>
          <a:r>
            <a:rPr lang="cs-CZ" dirty="0"/>
            <a:t>Nejvyšší správní soud</a:t>
          </a:r>
        </a:p>
      </dgm:t>
    </dgm:pt>
    <dgm:pt modelId="{E86B8BB5-DA19-496D-9116-5F8134C46FF3}" type="parTrans" cxnId="{609DFA8E-2D5D-4EB8-89C4-0A8C21092D80}">
      <dgm:prSet/>
      <dgm:spPr/>
      <dgm:t>
        <a:bodyPr/>
        <a:lstStyle/>
        <a:p>
          <a:endParaRPr lang="cs-CZ"/>
        </a:p>
      </dgm:t>
    </dgm:pt>
    <dgm:pt modelId="{C0DC804E-A645-4F7A-A459-D6BCF13C5EA9}" type="sibTrans" cxnId="{609DFA8E-2D5D-4EB8-89C4-0A8C21092D80}">
      <dgm:prSet/>
      <dgm:spPr/>
      <dgm:t>
        <a:bodyPr/>
        <a:lstStyle/>
        <a:p>
          <a:endParaRPr lang="cs-CZ"/>
        </a:p>
      </dgm:t>
    </dgm:pt>
    <dgm:pt modelId="{253A31C1-760E-4AE2-8C82-BDC5332B1CC4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637E50A3-2483-41D0-8358-27B1005CCC63}" type="parTrans" cxnId="{F1829CEF-4693-4502-9A35-D04B77AC7DF6}">
      <dgm:prSet/>
      <dgm:spPr/>
      <dgm:t>
        <a:bodyPr/>
        <a:lstStyle/>
        <a:p>
          <a:endParaRPr lang="cs-CZ"/>
        </a:p>
      </dgm:t>
    </dgm:pt>
    <dgm:pt modelId="{48A28E71-C5CA-45A7-A65E-36BEA2D1F84B}" type="sibTrans" cxnId="{F1829CEF-4693-4502-9A35-D04B77AC7DF6}">
      <dgm:prSet/>
      <dgm:spPr/>
      <dgm:t>
        <a:bodyPr/>
        <a:lstStyle/>
        <a:p>
          <a:endParaRPr lang="cs-CZ"/>
        </a:p>
      </dgm:t>
    </dgm:pt>
    <dgm:pt modelId="{F678AE08-E983-44E7-A33D-5E825916BF03}" type="pres">
      <dgm:prSet presAssocID="{666E9CC3-C30E-4C1E-90D8-611F85E190B6}" presName="compositeShape" presStyleCnt="0">
        <dgm:presLayoutVars>
          <dgm:dir/>
          <dgm:resizeHandles/>
        </dgm:presLayoutVars>
      </dgm:prSet>
      <dgm:spPr/>
    </dgm:pt>
    <dgm:pt modelId="{78F65A32-E0DB-414B-A9DF-0B9BE2FAF0C5}" type="pres">
      <dgm:prSet presAssocID="{666E9CC3-C30E-4C1E-90D8-611F85E190B6}" presName="pyramid" presStyleLbl="node1" presStyleIdx="0" presStyleCnt="1"/>
      <dgm:spPr/>
    </dgm:pt>
    <dgm:pt modelId="{1158A8FD-88D7-4893-AA75-E67263AE97D4}" type="pres">
      <dgm:prSet presAssocID="{666E9CC3-C30E-4C1E-90D8-611F85E190B6}" presName="theList" presStyleCnt="0"/>
      <dgm:spPr/>
    </dgm:pt>
    <dgm:pt modelId="{0824470B-9975-4C00-B19B-8FCCBD1AB10A}" type="pres">
      <dgm:prSet presAssocID="{8DFDD4D4-F1AA-4F09-893B-D93928A3E5FF}" presName="aNode" presStyleLbl="fgAcc1" presStyleIdx="0" presStyleCnt="2">
        <dgm:presLayoutVars>
          <dgm:bulletEnabled val="1"/>
        </dgm:presLayoutVars>
      </dgm:prSet>
      <dgm:spPr/>
    </dgm:pt>
    <dgm:pt modelId="{735594C8-7506-4D5A-B2B1-F2CC16FCCE56}" type="pres">
      <dgm:prSet presAssocID="{8DFDD4D4-F1AA-4F09-893B-D93928A3E5FF}" presName="aSpace" presStyleCnt="0"/>
      <dgm:spPr/>
    </dgm:pt>
    <dgm:pt modelId="{508214EF-B065-4C1D-86CD-B8BD472087CA}" type="pres">
      <dgm:prSet presAssocID="{253A31C1-760E-4AE2-8C82-BDC5332B1CC4}" presName="aNode" presStyleLbl="fgAcc1" presStyleIdx="1" presStyleCnt="2">
        <dgm:presLayoutVars>
          <dgm:bulletEnabled val="1"/>
        </dgm:presLayoutVars>
      </dgm:prSet>
      <dgm:spPr/>
    </dgm:pt>
    <dgm:pt modelId="{BEC1B0AB-44FC-4564-9058-FF7C15B43584}" type="pres">
      <dgm:prSet presAssocID="{253A31C1-760E-4AE2-8C82-BDC5332B1CC4}" presName="aSpace" presStyleCnt="0"/>
      <dgm:spPr/>
    </dgm:pt>
  </dgm:ptLst>
  <dgm:cxnLst>
    <dgm:cxn modelId="{3D5B1606-EBA6-4BCC-AB0F-1038C36C567C}" type="presOf" srcId="{8DFDD4D4-F1AA-4F09-893B-D93928A3E5FF}" destId="{0824470B-9975-4C00-B19B-8FCCBD1AB10A}" srcOrd="0" destOrd="0" presId="urn:microsoft.com/office/officeart/2005/8/layout/pyramid2"/>
    <dgm:cxn modelId="{F2449738-61A7-42E3-8F01-C5CB1C43CEF3}" type="presOf" srcId="{253A31C1-760E-4AE2-8C82-BDC5332B1CC4}" destId="{508214EF-B065-4C1D-86CD-B8BD472087CA}" srcOrd="0" destOrd="0" presId="urn:microsoft.com/office/officeart/2005/8/layout/pyramid2"/>
    <dgm:cxn modelId="{24F83F89-4887-4A1D-9A5F-3880E72A7F4C}" type="presOf" srcId="{666E9CC3-C30E-4C1E-90D8-611F85E190B6}" destId="{F678AE08-E983-44E7-A33D-5E825916BF03}" srcOrd="0" destOrd="0" presId="urn:microsoft.com/office/officeart/2005/8/layout/pyramid2"/>
    <dgm:cxn modelId="{609DFA8E-2D5D-4EB8-89C4-0A8C21092D80}" srcId="{666E9CC3-C30E-4C1E-90D8-611F85E190B6}" destId="{8DFDD4D4-F1AA-4F09-893B-D93928A3E5FF}" srcOrd="0" destOrd="0" parTransId="{E86B8BB5-DA19-496D-9116-5F8134C46FF3}" sibTransId="{C0DC804E-A645-4F7A-A459-D6BCF13C5EA9}"/>
    <dgm:cxn modelId="{F1829CEF-4693-4502-9A35-D04B77AC7DF6}" srcId="{666E9CC3-C30E-4C1E-90D8-611F85E190B6}" destId="{253A31C1-760E-4AE2-8C82-BDC5332B1CC4}" srcOrd="1" destOrd="0" parTransId="{637E50A3-2483-41D0-8358-27B1005CCC63}" sibTransId="{48A28E71-C5CA-45A7-A65E-36BEA2D1F84B}"/>
    <dgm:cxn modelId="{9D9B964D-CD69-47EE-AA30-ADE1D065098F}" type="presParOf" srcId="{F678AE08-E983-44E7-A33D-5E825916BF03}" destId="{78F65A32-E0DB-414B-A9DF-0B9BE2FAF0C5}" srcOrd="0" destOrd="0" presId="urn:microsoft.com/office/officeart/2005/8/layout/pyramid2"/>
    <dgm:cxn modelId="{11B4DD86-912D-4645-8BA2-04DEA5978F4C}" type="presParOf" srcId="{F678AE08-E983-44E7-A33D-5E825916BF03}" destId="{1158A8FD-88D7-4893-AA75-E67263AE97D4}" srcOrd="1" destOrd="0" presId="urn:microsoft.com/office/officeart/2005/8/layout/pyramid2"/>
    <dgm:cxn modelId="{D4003295-0A55-4730-9BD4-9FF56F5D3E79}" type="presParOf" srcId="{1158A8FD-88D7-4893-AA75-E67263AE97D4}" destId="{0824470B-9975-4C00-B19B-8FCCBD1AB10A}" srcOrd="0" destOrd="0" presId="urn:microsoft.com/office/officeart/2005/8/layout/pyramid2"/>
    <dgm:cxn modelId="{D9FFBD7E-DBA3-4E87-8DA2-C2B02217A9DA}" type="presParOf" srcId="{1158A8FD-88D7-4893-AA75-E67263AE97D4}" destId="{735594C8-7506-4D5A-B2B1-F2CC16FCCE56}" srcOrd="1" destOrd="0" presId="urn:microsoft.com/office/officeart/2005/8/layout/pyramid2"/>
    <dgm:cxn modelId="{3DF2F42B-2C9E-4596-8516-8341921CBD1A}" type="presParOf" srcId="{1158A8FD-88D7-4893-AA75-E67263AE97D4}" destId="{508214EF-B065-4C1D-86CD-B8BD472087CA}" srcOrd="2" destOrd="0" presId="urn:microsoft.com/office/officeart/2005/8/layout/pyramid2"/>
    <dgm:cxn modelId="{D7F658C8-42FC-4624-8B22-27166866A7C6}" type="presParOf" srcId="{1158A8FD-88D7-4893-AA75-E67263AE97D4}" destId="{BEC1B0AB-44FC-4564-9058-FF7C15B4358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0E0CC-B74A-4020-B2B0-C2C9B54697AC}">
      <dsp:nvSpPr>
        <dsp:cNvPr id="0" name=""/>
        <dsp:cNvSpPr/>
      </dsp:nvSpPr>
      <dsp:spPr>
        <a:xfrm>
          <a:off x="2658831" y="0"/>
          <a:ext cx="1329415" cy="828040"/>
        </a:xfrm>
        <a:prstGeom prst="trapezoid">
          <a:avLst>
            <a:gd name="adj" fmla="val 80275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ÚSTAVA A ÚSTAVNÍ ZÁKONY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8831" y="0"/>
        <a:ext cx="1329415" cy="828040"/>
      </dsp:txXfrm>
    </dsp:sp>
    <dsp:sp modelId="{5CD96624-722E-4188-A61E-42249429D442}">
      <dsp:nvSpPr>
        <dsp:cNvPr id="0" name=""/>
        <dsp:cNvSpPr/>
      </dsp:nvSpPr>
      <dsp:spPr>
        <a:xfrm>
          <a:off x="1994123" y="828039"/>
          <a:ext cx="2658831" cy="828040"/>
        </a:xfrm>
        <a:prstGeom prst="trapezoid">
          <a:avLst>
            <a:gd name="adj" fmla="val 80275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ZÁKONY A ZÁKONNÁ OPATŘENÍ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59419" y="828039"/>
        <a:ext cx="1728240" cy="828040"/>
      </dsp:txXfrm>
    </dsp:sp>
    <dsp:sp modelId="{EFEEFD7C-B7F9-498C-A7C2-EE740EC6122F}">
      <dsp:nvSpPr>
        <dsp:cNvPr id="0" name=""/>
        <dsp:cNvSpPr/>
      </dsp:nvSpPr>
      <dsp:spPr>
        <a:xfrm>
          <a:off x="1329415" y="1656079"/>
          <a:ext cx="3988247" cy="828040"/>
        </a:xfrm>
        <a:prstGeom prst="trapezoid">
          <a:avLst>
            <a:gd name="adj" fmla="val 80275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NAŘÍZENÍ VLÁDY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027359" y="1656079"/>
        <a:ext cx="2592360" cy="828040"/>
      </dsp:txXfrm>
    </dsp:sp>
    <dsp:sp modelId="{1333D817-D384-4EDA-AE29-BEC5B59BF5F8}">
      <dsp:nvSpPr>
        <dsp:cNvPr id="0" name=""/>
        <dsp:cNvSpPr/>
      </dsp:nvSpPr>
      <dsp:spPr>
        <a:xfrm>
          <a:off x="664707" y="2484120"/>
          <a:ext cx="5317663" cy="828040"/>
        </a:xfrm>
        <a:prstGeom prst="trapezoid">
          <a:avLst>
            <a:gd name="adj" fmla="val 80275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VYHLÁŠKY MINISTERSTEV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595298" y="2484120"/>
        <a:ext cx="3456481" cy="828040"/>
      </dsp:txXfrm>
    </dsp:sp>
    <dsp:sp modelId="{A34D2FE0-516B-4AB3-9A41-1E9BF70714AD}">
      <dsp:nvSpPr>
        <dsp:cNvPr id="0" name=""/>
        <dsp:cNvSpPr/>
      </dsp:nvSpPr>
      <dsp:spPr>
        <a:xfrm>
          <a:off x="0" y="3312160"/>
          <a:ext cx="6647079" cy="828040"/>
        </a:xfrm>
        <a:prstGeom prst="trapezoid">
          <a:avLst>
            <a:gd name="adj" fmla="val 80275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OBECNĚ ZÁVAZNÉ VYHLÁŠKY/NAŘÍZENÍ OBCÍ A KRAJŮ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163238" y="3312160"/>
        <a:ext cx="4320601" cy="828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358AD-20FA-4527-9961-5C97B3BFABF1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74BDB-2C43-4A45-A1E6-7C852CC97270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školský zákon</a:t>
          </a:r>
        </a:p>
      </dsp:txBody>
      <dsp:txXfrm>
        <a:off x="606776" y="91590"/>
        <a:ext cx="7388156" cy="1278620"/>
      </dsp:txXfrm>
    </dsp:sp>
    <dsp:sp modelId="{16CB4AFF-8C93-4DE0-AAA4-1039751926CD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57F22-FE95-43BF-A904-5018915AEFCC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zákon o pedagogických pracovnících</a:t>
          </a:r>
        </a:p>
      </dsp:txBody>
      <dsp:txXfrm>
        <a:off x="606776" y="2268870"/>
        <a:ext cx="7388156" cy="1278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65A32-E0DB-414B-A9DF-0B9BE2FAF0C5}">
      <dsp:nvSpPr>
        <dsp:cNvPr id="0" name=""/>
        <dsp:cNvSpPr/>
      </dsp:nvSpPr>
      <dsp:spPr>
        <a:xfrm>
          <a:off x="1817758" y="0"/>
          <a:ext cx="2130051" cy="213005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4470B-9975-4C00-B19B-8FCCBD1AB10A}">
      <dsp:nvSpPr>
        <dsp:cNvPr id="0" name=""/>
        <dsp:cNvSpPr/>
      </dsp:nvSpPr>
      <dsp:spPr>
        <a:xfrm>
          <a:off x="2882783" y="213213"/>
          <a:ext cx="1384533" cy="757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Nejvyšší správní soud</a:t>
          </a:r>
        </a:p>
      </dsp:txBody>
      <dsp:txXfrm>
        <a:off x="2919745" y="250175"/>
        <a:ext cx="1310609" cy="683242"/>
      </dsp:txXfrm>
    </dsp:sp>
    <dsp:sp modelId="{508214EF-B065-4C1D-86CD-B8BD472087CA}">
      <dsp:nvSpPr>
        <dsp:cNvPr id="0" name=""/>
        <dsp:cNvSpPr/>
      </dsp:nvSpPr>
      <dsp:spPr>
        <a:xfrm>
          <a:off x="2882783" y="1065025"/>
          <a:ext cx="1384533" cy="757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Krajský soud</a:t>
          </a:r>
        </a:p>
      </dsp:txBody>
      <dsp:txXfrm>
        <a:off x="2919745" y="1101987"/>
        <a:ext cx="1310609" cy="683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4-56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56051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606367"/>
            <a:ext cx="11361600" cy="1645265"/>
          </a:xfrm>
        </p:spPr>
        <p:txBody>
          <a:bodyPr/>
          <a:lstStyle/>
          <a:p>
            <a:pPr algn="ctr"/>
            <a:r>
              <a:rPr lang="cs-CZ" dirty="0"/>
              <a:t>Právní aspekty mateřských škol – právní úprava, rozdělení mateřských škol, dokumentace. Předškolní vzdělávání (RVP).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184820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4.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D1C356-0F9E-4E29-9C19-E579B2D10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8FA1F7-3A72-40E0-9EC9-6A60F6824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BE394F-F42C-487E-8B67-49D91CCE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úroveň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DC107-F0B1-4330-B0D6-E2766FB6614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Ústava ČR jako akt nejvyšší právní síly</a:t>
            </a:r>
          </a:p>
          <a:p>
            <a:r>
              <a:rPr lang="cs-CZ" dirty="0"/>
              <a:t>Listina základních práv a svobod ČR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lidskoprávní mezinárodní smlouvy – některé zařazeny do ústavního pořádku ČR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FFBB644-6909-27D9-0A2D-76E4CE29F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253" y="2794084"/>
            <a:ext cx="7020905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8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BEA996-1A28-4107-9E75-66B8D51194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A64E5-6ABF-49D4-9424-D587CB2D4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871E2-2A01-47D3-B683-CA7E7465B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úroveň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CB5B1DC-F197-4DEA-BE53-7A1ACB84A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0140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08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7C6AF1-0574-41A6-B0BF-5B0E03BB3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68AC65-9AE7-4240-B709-27DC96627D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E7789-B68A-43ED-BB7A-CEDCA6EB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EC6EE0-49F1-4FA9-9F37-E3869AC99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992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č. 561/2004 Sb., o předškolním, základním, středním, vyšším odborném a jiném vzdělávání (školský zákon)</a:t>
            </a:r>
          </a:p>
          <a:p>
            <a:r>
              <a:rPr lang="cs-CZ" sz="2400" dirty="0"/>
              <a:t>více jak 50 novelizací (novela = změna zákona, doplnění) – pak se běžně právní předpisy uvádí jako:</a:t>
            </a:r>
          </a:p>
          <a:p>
            <a:pPr lvl="1"/>
            <a:r>
              <a:rPr lang="cs-CZ" dirty="0"/>
              <a:t>zákon č. 561/2004 Sb., o předškolním, základním, středním, vyšším odborném a jiném vzdělávání, ve znění pozdějších předpisů (dále jako „školský zákon“)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předškolní vzdělávání </a:t>
            </a:r>
            <a:r>
              <a:rPr lang="cs-CZ" sz="2400" dirty="0"/>
              <a:t>je upraveno v části druhé (§ 33 až 35)</a:t>
            </a:r>
          </a:p>
          <a:p>
            <a:r>
              <a:rPr lang="cs-CZ" sz="2400" dirty="0"/>
              <a:t>ale je nutné brát v potaz také obecná ustanovení (tj. obecná pro celý zákon) i některá ustanovení z jiných částí (např. Česká školní inspekce, úprava přestupků atd.)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D0BFB13-0D88-435A-90FB-1D2FA2C58653}"/>
              </a:ext>
            </a:extLst>
          </p:cNvPr>
          <p:cNvSpPr/>
          <p:nvPr/>
        </p:nvSpPr>
        <p:spPr bwMode="auto">
          <a:xfrm>
            <a:off x="5000625" y="720000"/>
            <a:ext cx="6229350" cy="6266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Čísla právních předpisů znát nemusíte!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9817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888D67-95D8-4F90-A865-0D1E96D8F9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8E8AE-0F46-40A5-A533-CC9AB60912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E198E6-4F40-43B1-85C2-0361539C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AC4140-D4C6-4F14-9DDE-DEFB2C8E6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324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č. 563/2004 Sb., o pedagogických pracovnících a o změně některých zákonů</a:t>
            </a:r>
          </a:p>
          <a:p>
            <a:r>
              <a:rPr lang="cs-CZ" sz="2400" dirty="0"/>
              <a:t>předpoklady pro výkon činnosti pedagogických pracovníků</a:t>
            </a:r>
          </a:p>
          <a:p>
            <a:r>
              <a:rPr lang="cs-CZ" sz="2400" dirty="0"/>
              <a:t>získávání odborné kvalifikace pedagogických pracovníků</a:t>
            </a:r>
          </a:p>
          <a:p>
            <a:pPr lvl="1"/>
            <a:r>
              <a:rPr lang="cs-CZ" dirty="0"/>
              <a:t>§ 6 učitel mateřské školy</a:t>
            </a:r>
          </a:p>
          <a:p>
            <a:r>
              <a:rPr lang="cs-CZ" sz="2400" dirty="0"/>
              <a:t>opět je nutné vnímat zákon v širším kontextu – další vzdělávání pedagogických pracovníků atd.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8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F7A229-593D-481D-9D83-C4CFF3AEA8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1D0EE6-96C6-4076-8597-32401774D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D37AC3-FE28-462A-BB24-21B08C48D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Podzákonná úroveň – nařízení vlády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A66EB7-532A-42D4-84FB-65D7C562A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513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nařízení vlády č. 125/2022 Sb., kterým se mění nařízení vlády č. 75/2005 Sb., o stanovení rozsahu přímé vyučovací, přímé výchovné, přímé speciálně pedagogické a přímé pedagogicko-psychologické činnosti pedagogických pracovníků, ve znění pozdějších předpisů</a:t>
            </a:r>
          </a:p>
          <a:p>
            <a:pPr lvl="1"/>
            <a:r>
              <a:rPr lang="cs-CZ" dirty="0"/>
              <a:t>účinné je od 1.9.2022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544576C-5BEA-4341-ADDC-FA9C2305CBDD}"/>
              </a:ext>
            </a:extLst>
          </p:cNvPr>
          <p:cNvSpPr/>
          <p:nvPr/>
        </p:nvSpPr>
        <p:spPr bwMode="auto">
          <a:xfrm>
            <a:off x="2571750" y="4370625"/>
            <a:ext cx="6657975" cy="1314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ysClr val="windowText" lastClr="000000"/>
                </a:solidFill>
              </a:rPr>
              <a:t>Vláda tak může učinit, aniž by k tomu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byla zákonem </a:t>
            </a:r>
            <a:r>
              <a:rPr lang="cs-CZ" sz="2800" dirty="0">
                <a:solidFill>
                  <a:sysClr val="windowText" lastClr="000000"/>
                </a:solidFill>
              </a:rPr>
              <a:t>zmocněna. Ono zmocnění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plyne z Ústavy.</a:t>
            </a:r>
          </a:p>
        </p:txBody>
      </p:sp>
    </p:spTree>
    <p:extLst>
      <p:ext uri="{BB962C8B-B14F-4D97-AF65-F5344CB8AC3E}">
        <p14:creationId xmlns:p14="http://schemas.microsoft.com/office/powerpoint/2010/main" val="399485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EBDC1F-0BF4-48C3-849A-9B9A7A4F4B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09E88-7DD5-48F4-A71C-50389FE3FE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061F08-CA28-406B-A3AA-A7D71DBC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Podzákonná úroveň – vyhlášky ministerstev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78F1E1-1259-4680-B170-81B84F36D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5524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jen příklady</a:t>
            </a:r>
          </a:p>
          <a:p>
            <a:r>
              <a:rPr lang="cs-CZ" dirty="0"/>
              <a:t>vyhláška č. 14/2005 Sb., </a:t>
            </a:r>
            <a:r>
              <a:rPr lang="cs-CZ" dirty="0">
                <a:solidFill>
                  <a:schemeClr val="tx2"/>
                </a:solidFill>
              </a:rPr>
              <a:t>o předškolním vzdělávání</a:t>
            </a:r>
          </a:p>
          <a:p>
            <a:r>
              <a:rPr lang="cs-CZ" dirty="0"/>
              <a:t>vyhláška č. 107/2005 Sb., </a:t>
            </a:r>
            <a:r>
              <a:rPr lang="cs-CZ" dirty="0">
                <a:solidFill>
                  <a:schemeClr val="tx2"/>
                </a:solidFill>
              </a:rPr>
              <a:t>o školním stravování</a:t>
            </a:r>
          </a:p>
          <a:p>
            <a:r>
              <a:rPr lang="cs-CZ" dirty="0"/>
              <a:t>vyhláška č. 64/2005 Sb., </a:t>
            </a:r>
            <a:r>
              <a:rPr lang="cs-CZ" dirty="0">
                <a:solidFill>
                  <a:schemeClr val="tx2"/>
                </a:solidFill>
              </a:rPr>
              <a:t>o evidenci úrazů dětí, žáků a studentů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A41F388-D00A-26E4-0F31-9C28377A63EA}"/>
              </a:ext>
            </a:extLst>
          </p:cNvPr>
          <p:cNvSpPr/>
          <p:nvPr/>
        </p:nvSpPr>
        <p:spPr bwMode="auto">
          <a:xfrm>
            <a:off x="1093694" y="4028744"/>
            <a:ext cx="6782360" cy="1027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ysClr val="windowText" lastClr="000000"/>
                </a:solidFill>
              </a:rPr>
              <a:t>Ministerstvo  tak může učinit, jen pokud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je k vydání vyhlášky zmocněno zákonem.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61B605B-7282-3D03-49A1-B259D066A67A}"/>
              </a:ext>
            </a:extLst>
          </p:cNvPr>
          <p:cNvSpPr/>
          <p:nvPr/>
        </p:nvSpPr>
        <p:spPr bwMode="auto">
          <a:xfrm>
            <a:off x="8435787" y="3888346"/>
            <a:ext cx="2160494" cy="15173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O jakém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ministerstvu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je řeč? </a:t>
            </a:r>
            <a:endParaRPr kumimoji="0" lang="cs-CZ" sz="2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01A0F9-E0F4-5F94-CFB0-8BAF559BCB7F}"/>
              </a:ext>
            </a:extLst>
          </p:cNvPr>
          <p:cNvSpPr txBox="1"/>
          <p:nvPr/>
        </p:nvSpPr>
        <p:spPr>
          <a:xfrm>
            <a:off x="1517556" y="5416711"/>
            <a:ext cx="5934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https://www.zakonyprolidi.cz/cs/2004-561</a:t>
            </a:r>
            <a:endParaRPr lang="cs-CZ" dirty="0"/>
          </a:p>
          <a:p>
            <a:r>
              <a:rPr lang="cs-CZ" i="1" dirty="0"/>
              <a:t>Příklad </a:t>
            </a:r>
          </a:p>
        </p:txBody>
      </p:sp>
    </p:spTree>
    <p:extLst>
      <p:ext uri="{BB962C8B-B14F-4D97-AF65-F5344CB8AC3E}">
        <p14:creationId xmlns:p14="http://schemas.microsoft.com/office/powerpoint/2010/main" val="375305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591E54-DC21-B43C-5591-90B8EB7BD2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A02BAB-195D-9DFC-F619-1CA08892E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B72910-7F15-E41B-21E0-D099A7772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covidu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696CF0-441A-1B08-7D33-AC62B8AFE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3038"/>
            <a:ext cx="10753200" cy="281724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mimořádná opatření ministerstva </a:t>
            </a:r>
            <a:r>
              <a:rPr lang="cs-CZ" sz="2400" dirty="0"/>
              <a:t>zdravotnictví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usnesení vlády</a:t>
            </a:r>
            <a:endParaRPr lang="cs-CZ" sz="2400" dirty="0"/>
          </a:p>
          <a:p>
            <a:r>
              <a:rPr lang="cs-CZ" sz="2400" dirty="0"/>
              <a:t>závaznost? ANO. Vydány na základě zákona (například zákona o ochraně veřejného zdraví či zákona o mimořádných opatřeních při epidemii onemocnění COVID-19)</a:t>
            </a:r>
          </a:p>
          <a:p>
            <a:r>
              <a:rPr lang="cs-CZ" sz="2400" dirty="0"/>
              <a:t>promítnuto i do novely školského zákona (§ 184a </a:t>
            </a:r>
            <a:r>
              <a:rPr lang="cs-CZ" sz="2400" dirty="0" err="1"/>
              <a:t>ŠkZ</a:t>
            </a:r>
            <a:r>
              <a:rPr lang="cs-CZ" sz="2400" dirty="0"/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91B26F4-82A7-8DE0-18DB-FEDFAC30A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092" y="4608524"/>
            <a:ext cx="8497486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7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DCA353-A963-470D-BF87-3A2AF1B22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A16E5A-18A9-4995-A49C-A9C3FAE1D4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F364C7C-14A9-4891-AB0D-EC24C93C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Obecný zákonný podklad MŠ</a:t>
            </a:r>
          </a:p>
        </p:txBody>
      </p:sp>
    </p:spTree>
    <p:extLst>
      <p:ext uri="{BB962C8B-B14F-4D97-AF65-F5344CB8AC3E}">
        <p14:creationId xmlns:p14="http://schemas.microsoft.com/office/powerpoint/2010/main" val="159060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FA375C-0A27-471D-A10D-49F98C9D41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5176"/>
            <a:ext cx="7920000" cy="252000"/>
          </a:xfrm>
        </p:spPr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B49CF-D55D-4808-AD31-DDDC60E7D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2CB3E5-7C28-423B-BA29-F350B83D7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0F6767-9085-4CB5-A077-93BCA9132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3695"/>
            <a:ext cx="10910025" cy="5106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MŠ je druh školy tvořící vzdělávací soustavu (§ 7 </a:t>
            </a:r>
            <a:r>
              <a:rPr lang="cs-CZ" sz="2000" dirty="0" err="1"/>
              <a:t>ŠkZ</a:t>
            </a:r>
            <a:r>
              <a:rPr lang="cs-CZ" sz="2000" dirty="0"/>
              <a:t>), organizačně se člení na třídy (§ 23/1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r>
              <a:rPr lang="cs-CZ" sz="2000" dirty="0">
                <a:solidFill>
                  <a:schemeClr val="tx2"/>
                </a:solidFill>
              </a:rPr>
              <a:t>právní postavení škol </a:t>
            </a:r>
            <a:r>
              <a:rPr lang="cs-CZ" sz="2000" dirty="0"/>
              <a:t>(§ 8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zřizuje kraj, obec či dobrovolný svazek obcí – forma školská právnická osoba nebo příspěvková organizace</a:t>
            </a:r>
          </a:p>
          <a:p>
            <a:pPr lvl="1"/>
            <a:r>
              <a:rPr lang="cs-CZ" sz="1800" dirty="0"/>
              <a:t>mohou zřídit i vybraná ministerstva ve formě státní příspěvkové organizace</a:t>
            </a:r>
          </a:p>
          <a:p>
            <a:pPr lvl="1"/>
            <a:r>
              <a:rPr lang="cs-CZ" sz="1800" dirty="0"/>
              <a:t>název právnické osoby - musí vždy být označení příslušného druhu nebo typu školy (§ 8a)</a:t>
            </a:r>
          </a:p>
          <a:p>
            <a:r>
              <a:rPr lang="cs-CZ" sz="2000" dirty="0"/>
              <a:t>zajištění </a:t>
            </a:r>
            <a:r>
              <a:rPr lang="cs-CZ" sz="2000" dirty="0">
                <a:solidFill>
                  <a:schemeClr val="tx2"/>
                </a:solidFill>
              </a:rPr>
              <a:t>vzdělávání v jazyce národnostní menšiny</a:t>
            </a:r>
            <a:r>
              <a:rPr lang="cs-CZ" sz="2000" dirty="0"/>
              <a:t> pro tyto menšiny (§ 14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v obcích, kde je zřízen výbor pro národnostní menšiny – podmínky § 117/3 zákona o obcích</a:t>
            </a:r>
          </a:p>
          <a:p>
            <a:pPr lvl="1"/>
            <a:r>
              <a:rPr lang="cs-CZ" sz="1800" dirty="0"/>
              <a:t>MŠ zřídí třídu, pokud se přihlásí alespoň 8 dětí této národnostní menšiny + ale podmínka, že všechny třídy budou v průměru naplněny nejméně 12 dětmi na třídu</a:t>
            </a:r>
          </a:p>
          <a:p>
            <a:r>
              <a:rPr lang="cs-CZ" sz="2000" dirty="0"/>
              <a:t>poskytnutí </a:t>
            </a:r>
            <a:r>
              <a:rPr lang="cs-CZ" sz="2000" dirty="0">
                <a:solidFill>
                  <a:schemeClr val="tx2"/>
                </a:solidFill>
              </a:rPr>
              <a:t>hmotného zabezpečení dětem v MŠ </a:t>
            </a:r>
            <a:r>
              <a:rPr lang="cs-CZ" sz="2000" dirty="0"/>
              <a:t>(§ 122 </a:t>
            </a:r>
            <a:r>
              <a:rPr lang="cs-CZ" sz="2000" dirty="0" err="1"/>
              <a:t>ŠkZ</a:t>
            </a:r>
            <a:r>
              <a:rPr lang="cs-CZ" sz="2000" dirty="0"/>
              <a:t>) – stravování; dále </a:t>
            </a:r>
            <a:r>
              <a:rPr lang="cs-CZ" sz="2000" dirty="0">
                <a:solidFill>
                  <a:schemeClr val="tx2"/>
                </a:solidFill>
              </a:rPr>
              <a:t>úplata </a:t>
            </a:r>
            <a:r>
              <a:rPr lang="cs-CZ" sz="2000" dirty="0"/>
              <a:t>za </a:t>
            </a:r>
            <a:r>
              <a:rPr lang="cs-CZ" sz="2000" dirty="0" err="1"/>
              <a:t>vzděl</a:t>
            </a:r>
            <a:r>
              <a:rPr lang="cs-CZ" sz="2000" dirty="0"/>
              <a:t>.</a:t>
            </a:r>
          </a:p>
          <a:p>
            <a:r>
              <a:rPr lang="cs-CZ" sz="2000" dirty="0"/>
              <a:t>administrativní a správní záležitosti (rejstřík škol a náležitosti pro zápis, financování MŠ, role ministerstva, obce, kraje)</a:t>
            </a:r>
          </a:p>
        </p:txBody>
      </p:sp>
    </p:spTree>
    <p:extLst>
      <p:ext uri="{BB962C8B-B14F-4D97-AF65-F5344CB8AC3E}">
        <p14:creationId xmlns:p14="http://schemas.microsoft.com/office/powerpoint/2010/main" val="161616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E01E8A-BE3F-4FE3-82E3-74BC380802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5C5FBF-EA33-41EA-8B58-506E04941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441698C-E8EC-4969-8B22-70774B16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Předškolní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72864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E94245-D983-44B8-B122-BB60F7B4E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6E3DA7-12E8-41F0-9E5F-A38B107C9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4124FA4-6CFB-44A4-BA8D-8CC08676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Prameny práva obecně. Právní řád ČR.</a:t>
            </a:r>
          </a:p>
        </p:txBody>
      </p:sp>
    </p:spTree>
    <p:extLst>
      <p:ext uri="{BB962C8B-B14F-4D97-AF65-F5344CB8AC3E}">
        <p14:creationId xmlns:p14="http://schemas.microsoft.com/office/powerpoint/2010/main" val="368530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6FC7CB-7B6E-499A-BEB6-5BE63742D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3D019-EBD7-49DC-B125-40DA3478A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4C6EF2-4AC5-4C58-9B82-C7997BC7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(§ 33 školského zákona)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D86E34-8BF5-437A-8C7C-7C8CBB875A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podporuje </a:t>
            </a:r>
            <a:r>
              <a:rPr lang="cs-CZ" dirty="0">
                <a:solidFill>
                  <a:schemeClr val="tx2"/>
                </a:solidFill>
              </a:rPr>
              <a:t>rozvoj osobnosti dítěte</a:t>
            </a:r>
          </a:p>
          <a:p>
            <a:r>
              <a:rPr lang="cs-CZ" dirty="0"/>
              <a:t>podílí se na </a:t>
            </a:r>
            <a:r>
              <a:rPr lang="cs-CZ" dirty="0">
                <a:solidFill>
                  <a:schemeClr val="tx2"/>
                </a:solidFill>
              </a:rPr>
              <a:t>zdravém citovém, rozumovém</a:t>
            </a:r>
            <a:r>
              <a:rPr lang="cs-CZ" dirty="0"/>
              <a:t> a </a:t>
            </a:r>
            <a:r>
              <a:rPr lang="cs-CZ" dirty="0">
                <a:solidFill>
                  <a:schemeClr val="tx2"/>
                </a:solidFill>
              </a:rPr>
              <a:t>tělesném rozvoji</a:t>
            </a:r>
          </a:p>
          <a:p>
            <a:r>
              <a:rPr lang="cs-CZ" dirty="0"/>
              <a:t>podílí se na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osvojení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základních pravidel chování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základních životních hodnot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mezilidských vztahů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vytváří základní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předpoklady pro pokračování ve vzdělávání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napomáhá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vyrovnávat nerovnoměrnosti vývoje dětí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vstupem do základního vzdělávání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speciálně pedagogickou péči dětem se speciálními vzdělávacími potřebami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1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999E97-96C4-467D-B3D4-366A9EFE3D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2FDCD-2996-4130-A9B5-EE3836CEF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D15A1A-A5B1-42A2-A005-DB0770C3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RVP PV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2D6BC6-BA4B-439A-830E-8C258B3AB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788"/>
            <a:ext cx="3832950" cy="46070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rozváděny v RVP PV</a:t>
            </a:r>
          </a:p>
          <a:p>
            <a:r>
              <a:rPr lang="cs-CZ" sz="2400" dirty="0"/>
              <a:t>spíše ve smyslu vzdělávacích cílů, resp. cílových kategorií </a:t>
            </a:r>
          </a:p>
          <a:p>
            <a:r>
              <a:rPr lang="cs-CZ" sz="2400" dirty="0"/>
              <a:t>rozvíjí obecné kategorie uvedené v zákoně do konkrétních podob</a:t>
            </a:r>
          </a:p>
          <a:p>
            <a:r>
              <a:rPr lang="cs-CZ" sz="2400" dirty="0"/>
              <a:t>školský zákon obecně vymezuje, neurčitě (vágně)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0217EFF-2560-4761-AD32-9AA8E4F50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41" y="1360727"/>
            <a:ext cx="7075359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04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8E0669-1093-4D7E-80A3-8532C57D97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544B5-88D0-4A94-BFE6-19FFFD4B3D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F8D2C-B64E-4113-8015-B52AB97E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240DA4-DC09-4269-80B1-518A9C9C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8964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i="1" dirty="0"/>
              <a:t>zdravý citový rozvoj </a:t>
            </a:r>
            <a:r>
              <a:rPr lang="cs-CZ" sz="2400" dirty="0"/>
              <a:t>– stanovuje zákon</a:t>
            </a:r>
          </a:p>
          <a:p>
            <a:r>
              <a:rPr lang="cs-CZ" sz="2400" i="1" dirty="0"/>
              <a:t>posilování přirozených poznávacích citů (zvídavosti, zájmu, radosti z objevování apod.) </a:t>
            </a:r>
            <a:r>
              <a:rPr lang="cs-CZ" sz="2400" dirty="0"/>
              <a:t>– stanovuje RVP PV</a:t>
            </a:r>
          </a:p>
          <a:p>
            <a:endParaRPr lang="cs-CZ" sz="2400" dirty="0"/>
          </a:p>
          <a:p>
            <a:r>
              <a:rPr lang="cs-CZ" sz="2400" i="1" dirty="0"/>
              <a:t>základní pravidla chování, mezilidské vztahy </a:t>
            </a:r>
            <a:r>
              <a:rPr lang="cs-CZ" sz="2400" dirty="0"/>
              <a:t>– stanoví zákon</a:t>
            </a:r>
          </a:p>
          <a:p>
            <a:r>
              <a:rPr lang="cs-CZ" sz="2400" i="1" dirty="0"/>
              <a:t>seznamování s pravidly chování ve vztahu k druhému,</a:t>
            </a:r>
            <a:r>
              <a:rPr lang="cs-CZ" sz="1600" i="1" dirty="0"/>
              <a:t> </a:t>
            </a:r>
            <a:r>
              <a:rPr lang="cs-CZ" sz="2400" i="1" dirty="0"/>
              <a:t>osvojení si elementárních poznatků, schopností a dovedností důležitých pro navazování a rozvíjení vztahů dítěte k druhým lidem atd. </a:t>
            </a:r>
            <a:r>
              <a:rPr lang="cs-CZ" sz="2400" dirty="0"/>
              <a:t>– stanovuje RVP PV</a:t>
            </a:r>
          </a:p>
        </p:txBody>
      </p:sp>
    </p:spTree>
    <p:extLst>
      <p:ext uri="{BB962C8B-B14F-4D97-AF65-F5344CB8AC3E}">
        <p14:creationId xmlns:p14="http://schemas.microsoft.com/office/powerpoint/2010/main" val="541255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29F33-45D3-454E-B4B2-64C085D11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ABE90-28E3-44FC-BCE7-FE6D8881FD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BC0285-D9F6-4C52-A758-0723A4FB4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předškolního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46BA98-1EF4-4EDC-A4E8-E3E1334B0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3449"/>
            <a:ext cx="10753200" cy="4966875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od 2 do 6 let</a:t>
            </a:r>
          </a:p>
          <a:p>
            <a:pPr lvl="1"/>
            <a:r>
              <a:rPr lang="cs-CZ" dirty="0"/>
              <a:t>do 3 let není PRÁVNÍ nárok </a:t>
            </a:r>
          </a:p>
          <a:p>
            <a:pPr lvl="1"/>
            <a:r>
              <a:rPr lang="cs-CZ" dirty="0"/>
              <a:t>vs. zákon č. 247/2014 Sb., o poskytování služby péče o dítě v </a:t>
            </a:r>
            <a:r>
              <a:rPr lang="cs-CZ" dirty="0">
                <a:solidFill>
                  <a:srgbClr val="0000DC"/>
                </a:solidFill>
              </a:rPr>
              <a:t>dětské skupině </a:t>
            </a:r>
            <a:r>
              <a:rPr lang="cs-CZ" dirty="0"/>
              <a:t>– tj. nevýdělečná činnost spočívající v pravidelné péči o dítě od 6 měsíců věku do zahájení povinné školní docházky</a:t>
            </a:r>
          </a:p>
          <a:p>
            <a:r>
              <a:rPr lang="cs-CZ" dirty="0">
                <a:solidFill>
                  <a:schemeClr val="tx2"/>
                </a:solidFill>
              </a:rPr>
              <a:t>zápis a přijetí do MŠ</a:t>
            </a:r>
          </a:p>
          <a:p>
            <a:pPr lvl="1"/>
            <a:r>
              <a:rPr lang="cs-CZ" dirty="0"/>
              <a:t>viz dále</a:t>
            </a:r>
          </a:p>
          <a:p>
            <a:r>
              <a:rPr lang="cs-CZ" dirty="0">
                <a:solidFill>
                  <a:schemeClr val="tx2"/>
                </a:solidFill>
              </a:rPr>
              <a:t>lesní MŠ</a:t>
            </a:r>
          </a:p>
          <a:p>
            <a:pPr lvl="1"/>
            <a:r>
              <a:rPr lang="cs-CZ" dirty="0"/>
              <a:t>MŠ, ve které vzdělávání probíhá především ve venkovních prostorách mimo zázemí lesní mateřské školy, které slouží pouze k příležitostnému pobytu</a:t>
            </a:r>
          </a:p>
          <a:p>
            <a:r>
              <a:rPr lang="cs-CZ" dirty="0">
                <a:solidFill>
                  <a:schemeClr val="tx2"/>
                </a:solidFill>
              </a:rPr>
              <a:t>počty dětí</a:t>
            </a:r>
          </a:p>
          <a:p>
            <a:pPr lvl="1"/>
            <a:r>
              <a:rPr lang="cs-CZ" dirty="0"/>
              <a:t>nejsou stanoveny v zákoně, ale řeší přijetí do MŠ z jiné MŠ během července a srpna (lze nad rámec nejvyššího povoleného počtu dětí) – počty maximální jsou ve vyhlášce o předškolním vzdělávání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10BE73E-421A-4A3C-9ACD-12CEDB2CA507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7292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D40F1-BEC5-4CE4-B2CF-AE0C711C4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4074A7-E846-4E36-8905-7531D705E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A814B-A258-47C1-8663-28D9267EC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předškolní vzdělávání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2FB627-3A6F-4495-9BBD-8CB52D558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81125"/>
            <a:ext cx="10753200" cy="3838575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KDY?</a:t>
            </a:r>
          </a:p>
          <a:p>
            <a:pPr lvl="1"/>
            <a:r>
              <a:rPr lang="cs-CZ" dirty="0"/>
              <a:t>od počátku školního roku, který následuje po dni, kdy dítě dosáhne 5 let</a:t>
            </a:r>
          </a:p>
          <a:p>
            <a:pPr lvl="1"/>
            <a:r>
              <a:rPr lang="cs-CZ" dirty="0"/>
              <a:t>povinnost zákonného zástupce přihlásit dítě k předškolnímu vzdělávání</a:t>
            </a:r>
          </a:p>
          <a:p>
            <a:pPr lvl="1"/>
            <a:r>
              <a:rPr lang="cs-CZ" dirty="0"/>
              <a:t>zavedeno od </a:t>
            </a:r>
            <a:r>
              <a:rPr lang="cs-CZ" dirty="0" err="1"/>
              <a:t>šk</a:t>
            </a:r>
            <a:r>
              <a:rPr lang="cs-CZ" dirty="0"/>
              <a:t>. roku 2017/2018</a:t>
            </a:r>
          </a:p>
          <a:p>
            <a:r>
              <a:rPr lang="cs-CZ" dirty="0">
                <a:solidFill>
                  <a:schemeClr val="tx2"/>
                </a:solidFill>
              </a:rPr>
              <a:t>KDO?</a:t>
            </a:r>
          </a:p>
          <a:p>
            <a:pPr lvl="1"/>
            <a:r>
              <a:rPr lang="cs-CZ" dirty="0"/>
              <a:t>ten, kdo pobývá na území ČR více jak 90 dnů – občané ČR a občané EU, cizinci (tj. třetí státy mimo EU) s oprávněným trvalým či přechodným pobytem a účastníci řízení o udělení mezinárodní ochrany (podle § 80 odst. 4 zákona o azylu)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KDO NE?</a:t>
            </a:r>
          </a:p>
          <a:p>
            <a:pPr lvl="1"/>
            <a:r>
              <a:rPr lang="cs-CZ" dirty="0"/>
              <a:t>děti s hlubokým mentálním postižením</a:t>
            </a:r>
          </a:p>
          <a:p>
            <a:pPr lvl="1"/>
            <a:r>
              <a:rPr lang="cs-CZ" dirty="0"/>
              <a:t>děti s individuálním vzděláváním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A68D0AF-1D88-48B0-BD19-0876703ABCAB}"/>
              </a:ext>
            </a:extLst>
          </p:cNvPr>
          <p:cNvSpPr txBox="1">
            <a:spLocks/>
          </p:cNvSpPr>
          <p:nvPr/>
        </p:nvSpPr>
        <p:spPr>
          <a:xfrm>
            <a:off x="719400" y="5328302"/>
            <a:ext cx="10753200" cy="8996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Úkol: Od kdy je vzdělání povinné pro dítě narozené 12. března 2017, 30. srpna 2017 či 19. října 2017?</a:t>
            </a:r>
            <a:endParaRPr lang="cs-CZ" sz="2400" i="1" kern="0" dirty="0">
              <a:solidFill>
                <a:schemeClr val="tx2"/>
              </a:solidFill>
            </a:endParaRPr>
          </a:p>
          <a:p>
            <a:endParaRPr lang="cs-CZ" kern="0" dirty="0">
              <a:solidFill>
                <a:schemeClr val="tx2"/>
              </a:solidFill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C19D8A39-317A-4A35-84CC-5F0A9D01F1FF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3981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1EB0D9-9FE5-414D-AE05-0C10393373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EB759-CF03-487C-BD2E-4D109A56B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D4E9B3-5368-46DF-8BF0-5805E1B2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předškolní vzdělávání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730F5D-2E2C-41F8-B797-86F035FCF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7202"/>
            <a:ext cx="10753200" cy="4750798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KDE?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SPÁDOVÁ MATEŘSKÁ ŠKOLA </a:t>
            </a:r>
            <a:r>
              <a:rPr lang="cs-CZ" dirty="0"/>
              <a:t>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mateřské škole zřízené obcí nebo svazkem obcí se sídlem ve školském obvodu, v němž má dítě místo trvalého pobytu, v případě cizince místo pobytu </a:t>
            </a:r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přijato do jiné než spádové školy – ředitel oznámí bez zbytečného odkladu řediteli spádové MŠ (§ 34a odst. 2 školského zákona)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výjimky: individuální vzdělávání dítěte, vzdělávání v přípravné třídě ZŠ (či speciální ZŠ), vzdělání v zahraniční MŠ na území ČR povoleny ministerstvem – povinnost zákonného zástupce oznámit nejpozději 3 měsíce před počátkem školního roku </a:t>
            </a: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JAK?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forma pravidelné denní docházky v pracovních dnech – dle prováděcího předpisu, kterým 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vyhláška MŠMT o předškolním vzdělávání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(§ 1c této vyhlášky)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rozsah 4 hodiny denně – začátek mezi 7h a 9h stanovuje ředitel školy a povinně uvádí ve školním řádu (§ 1c této vyhlášky)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8B06878-DBFC-4FE5-9D53-362833151ADC}"/>
              </a:ext>
            </a:extLst>
          </p:cNvPr>
          <p:cNvSpPr/>
          <p:nvPr/>
        </p:nvSpPr>
        <p:spPr bwMode="auto">
          <a:xfrm>
            <a:off x="9182100" y="868184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254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6B2FA8-905B-4D0B-AE68-0290D016C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7F8F0-9888-4676-9A77-4938FDAED9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478D9-38C2-47B2-B918-183757942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vzdělávání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557D7D-B234-4F1C-8AA2-BABB1EA8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3401"/>
            <a:ext cx="10753200" cy="4604023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= </a:t>
            </a:r>
            <a:r>
              <a:rPr lang="cs-CZ" sz="2400" dirty="0">
                <a:solidFill>
                  <a:schemeClr val="tx2"/>
                </a:solidFill>
              </a:rPr>
              <a:t>bez pravidelné denní docházky dítěte do MŠ</a:t>
            </a:r>
          </a:p>
          <a:p>
            <a:r>
              <a:rPr lang="cs-CZ" sz="2400" dirty="0"/>
              <a:t>oznámení zákonného zástupce, v zásadě 3 měsíce před zahájením školního roku (v průběhu roku od doručení žádosti řediteli), musí to být odůvodněný případ</a:t>
            </a:r>
          </a:p>
          <a:p>
            <a:r>
              <a:rPr lang="cs-CZ" sz="2400" dirty="0"/>
              <a:t>ředitel MŠ – stanoví oblasti z RVP ke vzdělání – oblasti ověří očekávané výstupy </a:t>
            </a:r>
          </a:p>
          <a:p>
            <a:r>
              <a:rPr lang="cs-CZ" sz="2400" dirty="0"/>
              <a:t>pokud zákonný zástupce nezajistí ono ověření ani v náhradním termínu – ředitel ukončuje individuální vzdělávání </a:t>
            </a:r>
          </a:p>
          <a:p>
            <a:r>
              <a:rPr lang="cs-CZ" sz="2400" dirty="0"/>
              <a:t>lze se odvolat, ale odvolání nemá odkladný účinek – tj. individuální vzdělání je ukončeno a dítě musí plnit docházku do MŠ, dokud není rozhodnuto jinak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EDA45A4-3CA8-4CD9-80AE-FD6BDFEC563C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34b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291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CAD42-390F-48AA-84E2-5A0E8A114F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11916A-5A2F-43FA-B921-6C089772B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583523-83F3-4C14-8C58-F803EB49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Omlouvání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DB2C65-0BD8-4A9D-8298-27003A8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42413"/>
            <a:ext cx="10753200" cy="415353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stanovuje </a:t>
            </a:r>
            <a:r>
              <a:rPr lang="cs-CZ" sz="2400" dirty="0">
                <a:solidFill>
                  <a:schemeClr val="tx2"/>
                </a:solidFill>
              </a:rPr>
              <a:t>školní řád – </a:t>
            </a:r>
            <a:r>
              <a:rPr lang="cs-CZ" sz="2400" dirty="0"/>
              <a:t>například: </a:t>
            </a:r>
          </a:p>
          <a:p>
            <a:pPr lvl="1"/>
            <a:r>
              <a:rPr lang="cs-CZ" sz="1800" dirty="0"/>
              <a:t>podmínky pro uvolňování dětí a pro omlouvání dětí </a:t>
            </a:r>
          </a:p>
          <a:p>
            <a:pPr lvl="1"/>
            <a:r>
              <a:rPr lang="cs-CZ" sz="1800" dirty="0"/>
              <a:t>řešení neomluvené absence</a:t>
            </a:r>
          </a:p>
          <a:p>
            <a:pPr lvl="1"/>
            <a:r>
              <a:rPr lang="cs-CZ" sz="1800" dirty="0"/>
              <a:t>způsob omlouvání (komunikační prostředky – papírový formulář, SMS, email atd.) </a:t>
            </a:r>
            <a:endParaRPr lang="cs-CZ" sz="1600" dirty="0">
              <a:solidFill>
                <a:schemeClr val="tx2"/>
              </a:solidFill>
            </a:endParaRPr>
          </a:p>
          <a:p>
            <a:r>
              <a:rPr lang="cs-CZ" sz="2400" dirty="0"/>
              <a:t>ředitel – může požadovat doložení důvodů nepřítomnosti – zákonný zástupce musí doložit do 3 dnů ode dne výzvy</a:t>
            </a:r>
          </a:p>
          <a:p>
            <a:pPr lvl="1"/>
            <a:r>
              <a:rPr lang="cs-CZ" sz="1800" dirty="0"/>
              <a:t>den doručení výzvy je den 0, připadne-li 3. den na sobotu, neděli, svátek – počítá se nejbližší pracovní den /to jsou obecná pravidla pro počítání lhůt ve správním právu, školský zákon mlčí/</a:t>
            </a:r>
          </a:p>
          <a:p>
            <a:r>
              <a:rPr lang="cs-CZ" sz="2400" dirty="0"/>
              <a:t>ale praxe:</a:t>
            </a:r>
          </a:p>
          <a:p>
            <a:pPr lvl="1"/>
            <a:r>
              <a:rPr lang="cs-CZ" sz="1800" dirty="0"/>
              <a:t>jako důvod stačí vyjádření zákonných zástupců (není nutné např. omluvenka od lékaře atd.)</a:t>
            </a:r>
          </a:p>
          <a:p>
            <a:pPr lvl="1"/>
            <a:r>
              <a:rPr lang="cs-CZ" sz="1800" dirty="0"/>
              <a:t>ředitel MŠ musí omluvu přijmout</a:t>
            </a:r>
          </a:p>
          <a:p>
            <a:pPr lvl="1"/>
            <a:r>
              <a:rPr lang="cs-CZ" sz="1800" dirty="0"/>
              <a:t>nejsou ani stanoveny sankce v zákoně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16B3953-9E2F-4A79-A65D-5F24445174B7}"/>
              </a:ext>
            </a:extLst>
          </p:cNvPr>
          <p:cNvSpPr/>
          <p:nvPr/>
        </p:nvSpPr>
        <p:spPr bwMode="auto">
          <a:xfrm>
            <a:off x="8487600" y="534582"/>
            <a:ext cx="276142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34a/4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9786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C52891-8141-4CAF-932F-DE1F210B0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808E4D-A339-48BE-84E4-8D0F1E63D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B43AE-50ED-4AD9-84A4-E6E0296B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provozu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1CEDC5-479D-4AB5-B21A-F201ECBC0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26" y="1900652"/>
            <a:ext cx="10753200" cy="2214148"/>
          </a:xfrm>
          <a:ln>
            <a:noFill/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celodenní provoz: </a:t>
            </a:r>
            <a:r>
              <a:rPr lang="cs-CZ" dirty="0"/>
              <a:t>6,5 až 12 hodin denně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polodenní provoz: </a:t>
            </a:r>
            <a:r>
              <a:rPr lang="cs-CZ" dirty="0"/>
              <a:t>max. 6,5 hodin denně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internátní provoz</a:t>
            </a:r>
            <a:r>
              <a:rPr lang="cs-CZ" dirty="0"/>
              <a:t>: min. 100 hodin nepřetržitého provozu týdně (celodenní vzdělávání a noční péče v pracovních dnech)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lesní MŠ</a:t>
            </a:r>
            <a:r>
              <a:rPr lang="cs-CZ" dirty="0"/>
              <a:t>: typ MŠ, celodenní provoz 6,5 až 9 hodin týdně</a:t>
            </a:r>
          </a:p>
          <a:p>
            <a:pPr lvl="1"/>
            <a:r>
              <a:rPr lang="cs-CZ" dirty="0"/>
              <a:t>v celodenní je možné zřídit i polodenní či internátní, v lesní MŠ nelze internátní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77BF909-922A-471B-A3AC-0190FDBCB2CE}"/>
              </a:ext>
            </a:extLst>
          </p:cNvPr>
          <p:cNvSpPr/>
          <p:nvPr/>
        </p:nvSpPr>
        <p:spPr bwMode="auto">
          <a:xfrm>
            <a:off x="6296025" y="581251"/>
            <a:ext cx="5648326" cy="140969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 vyhlášky o předškolním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vzdělávání (dále jako PV)</a:t>
            </a:r>
          </a:p>
        </p:txBody>
      </p:sp>
    </p:spTree>
    <p:extLst>
      <p:ext uri="{BB962C8B-B14F-4D97-AF65-F5344CB8AC3E}">
        <p14:creationId xmlns:p14="http://schemas.microsoft.com/office/powerpoint/2010/main" val="160207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780A20-FDBB-4777-A4BA-071EA54B3E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AF4F9C-A294-4153-9AFA-5569A19FD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295B8B-F316-40B4-B561-225C7322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479388-BE11-4D35-B9FA-3648574E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2412"/>
            <a:ext cx="10753200" cy="4058288"/>
          </a:xfrm>
        </p:spPr>
        <p:txBody>
          <a:bodyPr/>
          <a:lstStyle/>
          <a:p>
            <a:pPr lvl="1"/>
            <a:r>
              <a:rPr lang="cs-CZ" dirty="0"/>
              <a:t>začíná 1. září a končí 31. srpna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nebo omezení provozu v červenci či srpnu nebo obou měsících </a:t>
            </a:r>
            <a:r>
              <a:rPr lang="cs-CZ" dirty="0"/>
              <a:t>– rozsah se projednává se zřizovatelem (tj. obec či svazek obcí, kraj), lze vzdělání v jiné MŠ po tuto dobu – </a:t>
            </a:r>
            <a:r>
              <a:rPr lang="cs-CZ" u="sng" dirty="0"/>
              <a:t>ale MŠ nemá povinnost tento pobyt v jiné MŠ zajistit</a:t>
            </a:r>
            <a:r>
              <a:rPr lang="cs-CZ" dirty="0"/>
              <a:t>, nezjišťuje se zájem zákonných zástupců ani se nevyžaduje souhlas (nic tomu ale nebrání, MŠ tak může činit); oznámení 2 měsíce předem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nebo omezení provozu mimo tuto dobu </a:t>
            </a:r>
            <a:r>
              <a:rPr lang="cs-CZ" dirty="0"/>
              <a:t>– závažné důvody (organizační, technické) znemožňující řádné poskytování vzdělávání; ředitel rozhodnutí zveřejňuje ihned po rozhodnutí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školský zákon </a:t>
            </a:r>
            <a:r>
              <a:rPr lang="cs-CZ" dirty="0"/>
              <a:t>stanovuje, že: neplatí pro MŠ členění na období školního vyučování a školních prázdnin, nevztahuje se na MŠ dělení </a:t>
            </a:r>
            <a:r>
              <a:rPr lang="cs-CZ" dirty="0" err="1"/>
              <a:t>šk</a:t>
            </a:r>
            <a:r>
              <a:rPr lang="cs-CZ" dirty="0"/>
              <a:t>. vyučování na pololetí, ředitel MŠ nemůže udělit „ředitelské volno“ (rozdíl od ZŠ – 5 dní) 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4C53901-3AEE-4751-891E-516FB421A113}"/>
              </a:ext>
            </a:extLst>
          </p:cNvPr>
          <p:cNvSpPr/>
          <p:nvPr/>
        </p:nvSpPr>
        <p:spPr bwMode="auto">
          <a:xfrm>
            <a:off x="6096000" y="534582"/>
            <a:ext cx="5181600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1a a 3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67940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5DFC32-7926-491E-9409-EE8DA9B9B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6D5A68-3624-40A2-A952-3351C37F5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9C688F-3027-4F72-890D-5BAB9D20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řád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5CF3B0-7720-46EC-9798-CBB5A56F9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0125"/>
            <a:ext cx="10753200" cy="517987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právní řád obecně</a:t>
            </a:r>
          </a:p>
          <a:p>
            <a:pPr lvl="1"/>
            <a:r>
              <a:rPr lang="cs-CZ" dirty="0"/>
              <a:t>soubor (systém) pramenů práva, které obsahují právní normy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řád ČR</a:t>
            </a:r>
          </a:p>
          <a:p>
            <a:pPr lvl="1"/>
            <a:r>
              <a:rPr lang="cs-CZ" dirty="0"/>
              <a:t>soubor pramenů práva platných na území ČR (právní normy, které mají působnost na území ČR)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síla</a:t>
            </a:r>
          </a:p>
          <a:p>
            <a:pPr lvl="1"/>
            <a:r>
              <a:rPr lang="cs-CZ" dirty="0"/>
              <a:t>určuje vztahy mezi prameny práva</a:t>
            </a:r>
          </a:p>
          <a:p>
            <a:pPr lvl="1"/>
            <a:r>
              <a:rPr lang="cs-CZ" dirty="0"/>
              <a:t>základ hierarchie mezi prameny práva</a:t>
            </a:r>
          </a:p>
          <a:p>
            <a:pPr lvl="1"/>
            <a:r>
              <a:rPr lang="cs-CZ" dirty="0"/>
              <a:t>podle orgánu, který právní předpis vydal</a:t>
            </a:r>
          </a:p>
          <a:p>
            <a:pPr lvl="1"/>
            <a:r>
              <a:rPr lang="cs-CZ" dirty="0"/>
              <a:t>akty s nižší právní sílou nemohou být v rozporu s akty s vyšší právní sílou</a:t>
            </a:r>
          </a:p>
          <a:p>
            <a:r>
              <a:rPr lang="cs-CZ" sz="2400" dirty="0">
                <a:solidFill>
                  <a:schemeClr val="tx2"/>
                </a:solidFill>
              </a:rPr>
              <a:t>normativní právní předpis – normativnost </a:t>
            </a:r>
          </a:p>
          <a:p>
            <a:pPr lvl="1"/>
            <a:r>
              <a:rPr lang="cs-CZ" dirty="0"/>
              <a:t>též regulativnost</a:t>
            </a:r>
          </a:p>
          <a:p>
            <a:pPr lvl="1"/>
            <a:r>
              <a:rPr lang="cs-CZ" dirty="0"/>
              <a:t>reguluje určité chování, stanovuje meze takovému chování</a:t>
            </a:r>
          </a:p>
          <a:p>
            <a:pPr lvl="1"/>
            <a:r>
              <a:rPr lang="cs-CZ" dirty="0"/>
              <a:t>reguluje chování těch osob, kterým je norma určena (tzv. adresátům) – normy přikazující, zakazující a povolující</a:t>
            </a:r>
          </a:p>
          <a:p>
            <a:pPr lvl="1"/>
            <a:endParaRPr lang="cs-CZ" dirty="0"/>
          </a:p>
          <a:p>
            <a:pPr marL="7200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00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50DB0E-1873-40AB-A36A-C0BC4B5498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1AE38D-4D84-4B6A-B8CC-9F753BE2E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5111-922C-44AE-BC0A-12C9A848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přijatých dětí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6F155-7210-43FB-9E8D-7938C6540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99198"/>
          </a:xfrm>
          <a:ln>
            <a:noFill/>
          </a:ln>
        </p:spPr>
        <p:txBody>
          <a:bodyPr/>
          <a:lstStyle/>
          <a:p>
            <a:pPr lvl="1"/>
            <a:r>
              <a:rPr lang="cs-CZ" dirty="0"/>
              <a:t>v jedné třídě </a:t>
            </a:r>
            <a:r>
              <a:rPr lang="cs-CZ" dirty="0">
                <a:solidFill>
                  <a:schemeClr val="tx2"/>
                </a:solidFill>
              </a:rPr>
              <a:t>lze mít děti různého věku </a:t>
            </a:r>
            <a:r>
              <a:rPr lang="cs-CZ" dirty="0"/>
              <a:t>(§ 1a odst. 2 vyhlášky o PV)</a:t>
            </a:r>
          </a:p>
          <a:p>
            <a:pPr lvl="1"/>
            <a:r>
              <a:rPr lang="cs-CZ" dirty="0"/>
              <a:t>ředitel MŠ totiž rozhoduje o všech záležitostech týkajících se poskytování vzdělávání a školských služeb, pokud zákon nestanoví jinak (§ 164 odst. 1 školského zákona)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počty</a:t>
            </a:r>
            <a:r>
              <a:rPr lang="cs-CZ" dirty="0"/>
              <a:t> § 2 vyhlášky o PV</a:t>
            </a:r>
          </a:p>
          <a:p>
            <a:pPr lvl="2"/>
            <a:r>
              <a:rPr lang="cs-CZ" sz="2000" dirty="0"/>
              <a:t>pokud má MŠ 1 třídu – nejméně 15 dětí</a:t>
            </a:r>
          </a:p>
          <a:p>
            <a:pPr lvl="2"/>
            <a:r>
              <a:rPr lang="cs-CZ" sz="2000" dirty="0"/>
              <a:t>pokud má MŠ 2 třídy – nejméně 12,5 dětí na třídu v průměru</a:t>
            </a:r>
          </a:p>
          <a:p>
            <a:pPr lvl="2"/>
            <a:r>
              <a:rPr lang="cs-CZ" sz="2000" dirty="0"/>
              <a:t>pokud má MŠ 3 třídy – nejméně 16,33 dětí na třídu v průměru</a:t>
            </a:r>
          </a:p>
          <a:p>
            <a:pPr lvl="2"/>
            <a:r>
              <a:rPr lang="cs-CZ" sz="2000" dirty="0"/>
              <a:t>pokud má MŠ 4 třídy – nejméně 18 dětí na třídu v průměru</a:t>
            </a:r>
          </a:p>
          <a:p>
            <a:pPr lvl="2"/>
            <a:r>
              <a:rPr lang="cs-CZ" sz="2000" dirty="0"/>
              <a:t>lesní MŠ – nejméně 15 dní </a:t>
            </a:r>
          </a:p>
          <a:p>
            <a:pPr lvl="1"/>
            <a:r>
              <a:rPr lang="cs-CZ" dirty="0"/>
              <a:t>jiná pravidla, pokud je v obci jen jedna MŠ</a:t>
            </a:r>
          </a:p>
          <a:p>
            <a:pPr lvl="2"/>
            <a:r>
              <a:rPr lang="cs-CZ" sz="2000" dirty="0"/>
              <a:t>nejméně 13 dětí pro 1 třídu, 12,5 dětí v průměru pro 2 třídy, 16 dětí pro 3 a více tříd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maximum je 24 dětí ve třídě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pravidla pro snižování počtu </a:t>
            </a:r>
            <a:r>
              <a:rPr lang="cs-CZ" dirty="0"/>
              <a:t>(děti s podpůrnými opatřeními, děti do 3 let)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C6ED18F-1BB4-43C0-BC65-9DE2434C8373}"/>
              </a:ext>
            </a:extLst>
          </p:cNvPr>
          <p:cNvSpPr/>
          <p:nvPr/>
        </p:nvSpPr>
        <p:spPr bwMode="auto">
          <a:xfrm>
            <a:off x="7553326" y="609377"/>
            <a:ext cx="4143374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2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761001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7A3417-A9B1-4B84-9625-4BE3D058A1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C7F92E-9A2C-497D-8BD0-0F88D77EB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904C71-89F5-4B92-ACBD-3CE21340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předškolním vzdělávání – dále: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0FE040-0250-49BA-9661-D2C8D0DE2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538"/>
            <a:ext cx="10753200" cy="390423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samostatná pravidla </a:t>
            </a:r>
          </a:p>
          <a:p>
            <a:pPr lvl="2"/>
            <a:r>
              <a:rPr lang="cs-CZ" sz="2000" dirty="0"/>
              <a:t>MŠ při zdravotnickém zařízení</a:t>
            </a:r>
          </a:p>
          <a:p>
            <a:pPr lvl="2"/>
            <a:r>
              <a:rPr lang="cs-CZ" sz="2000" dirty="0"/>
              <a:t>organizace vzdělávání ve skupinách pro jazykovou přípravu – alespoň 4 cizinci s povinným vzděláním – MŠ zajišťuje jazykovou přípravu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maximální počet hodin přímé pedagogické činnosti pro mateřské školy financovaný ze státního rozpočtu („</a:t>
            </a:r>
            <a:r>
              <a:rPr lang="cs-CZ" dirty="0" err="1">
                <a:solidFill>
                  <a:schemeClr val="tx2"/>
                </a:solidFill>
              </a:rPr>
              <a:t>PHmax</a:t>
            </a:r>
            <a:r>
              <a:rPr lang="cs-CZ" dirty="0">
                <a:solidFill>
                  <a:schemeClr val="tx2"/>
                </a:solidFill>
              </a:rPr>
              <a:t>“)</a:t>
            </a:r>
          </a:p>
          <a:p>
            <a:pPr lvl="2"/>
            <a:r>
              <a:rPr lang="cs-CZ" sz="2000" dirty="0"/>
              <a:t>složitá pravidla, ale vyhláška obsahuje přílohu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stravování dětí</a:t>
            </a:r>
          </a:p>
          <a:p>
            <a:pPr lvl="2"/>
            <a:r>
              <a:rPr lang="cs-CZ" sz="2000" dirty="0"/>
              <a:t>způsob a rozsah stanovuje ředitel školy po dohodě se zákonným zástupcem</a:t>
            </a:r>
          </a:p>
          <a:p>
            <a:pPr lvl="2"/>
            <a:r>
              <a:rPr lang="cs-CZ" sz="2000" dirty="0"/>
              <a:t>organizace, rozsah a úplata – </a:t>
            </a:r>
            <a:r>
              <a:rPr lang="cs-CZ" sz="2000" dirty="0">
                <a:solidFill>
                  <a:schemeClr val="tx2"/>
                </a:solidFill>
              </a:rPr>
              <a:t>vyhláška o školním stravování </a:t>
            </a:r>
            <a:r>
              <a:rPr lang="cs-CZ" sz="2000" dirty="0"/>
              <a:t>– téma jiného semináře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zdraví a bezpečnost dětí</a:t>
            </a:r>
          </a:p>
          <a:p>
            <a:pPr lvl="2"/>
            <a:r>
              <a:rPr lang="cs-CZ" sz="2000" dirty="0"/>
              <a:t>téma jiného semináře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999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E01B52-C451-4C04-9990-75774775D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6D95EC-CA37-4924-85D2-DE019A7F63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B00416-DD7A-404D-975D-51A964AE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Úplata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C54DA7-29A5-4456-A605-D40BF06FA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89548"/>
          </a:xfrm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stanovuje ředitel školy </a:t>
            </a:r>
            <a:r>
              <a:rPr lang="cs-CZ" dirty="0"/>
              <a:t>na rok jako měsíční výši a zveřejňuje nejpozději 30.6. </a:t>
            </a:r>
          </a:p>
          <a:p>
            <a:pPr lvl="1"/>
            <a:r>
              <a:rPr lang="cs-CZ" dirty="0"/>
              <a:t>splatnost do 15. dne stávajícího kalendářního měsíce (lze dohodnout jinak se zákonným zástupcem)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či omezení provozu </a:t>
            </a:r>
            <a:r>
              <a:rPr lang="cs-CZ" dirty="0"/>
              <a:t>– alespoň 5 vyučovacích dnů – poměrná část, déle jak 14 dní – max polovina</a:t>
            </a:r>
          </a:p>
          <a:p>
            <a:pPr lvl="1"/>
            <a:r>
              <a:rPr lang="cs-CZ" dirty="0"/>
              <a:t>zákonný zástupce hradí, i když dítě nechodí do školy</a:t>
            </a:r>
          </a:p>
          <a:p>
            <a:pPr lvl="1"/>
            <a:r>
              <a:rPr lang="cs-CZ" dirty="0"/>
              <a:t>pravidla pro osvobození (např. rodič pobírající dávku v hmotné nouzi podle zákona o pomoci v hmotné nouzi atd.) – musí doložit řediteli MŠ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bezplatné</a:t>
            </a:r>
            <a:r>
              <a:rPr lang="cs-CZ" dirty="0"/>
              <a:t> pro povinné předškolní vzdělávání + tam, kde byl udělen odklad povinné školní docházky – není ve vyhlášce, ale ustanovení § 123/2 </a:t>
            </a:r>
            <a:r>
              <a:rPr lang="cs-CZ" dirty="0" err="1"/>
              <a:t>ŠkZ</a:t>
            </a:r>
            <a:endParaRPr lang="cs-CZ" dirty="0"/>
          </a:p>
          <a:p>
            <a:endParaRPr lang="cs-CZ" sz="24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F370FAD-460E-4E93-9C4A-5EB6568A8699}"/>
              </a:ext>
            </a:extLst>
          </p:cNvPr>
          <p:cNvSpPr/>
          <p:nvPr/>
        </p:nvSpPr>
        <p:spPr bwMode="auto">
          <a:xfrm>
            <a:off x="7553326" y="609377"/>
            <a:ext cx="4143374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6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3485643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C5A2F1-2E9E-482A-BC81-2A9A570040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EC973A-A115-4192-8FB8-82B90102E1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D90E5C-CDDF-4EC7-92DA-0E31B341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12225E-257D-4760-9B65-E28842321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9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není to právní předpis</a:t>
            </a:r>
          </a:p>
          <a:p>
            <a:r>
              <a:rPr lang="cs-CZ" sz="2400" dirty="0"/>
              <a:t>nicméně jedná se o závazný dokument</a:t>
            </a:r>
          </a:p>
          <a:p>
            <a:r>
              <a:rPr lang="cs-CZ" sz="2400" dirty="0"/>
              <a:t>změny – opatřením MŠMT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E0044F3-5071-43AE-86FB-8B5297717073}"/>
              </a:ext>
            </a:extLst>
          </p:cNvPr>
          <p:cNvSpPr txBox="1">
            <a:spLocks/>
          </p:cNvSpPr>
          <p:nvPr/>
        </p:nvSpPr>
        <p:spPr>
          <a:xfrm>
            <a:off x="719400" y="3577952"/>
            <a:ext cx="10753200" cy="1517923"/>
          </a:xfrm>
          <a:prstGeom prst="rect">
            <a:avLst/>
          </a:prstGeom>
          <a:solidFill>
            <a:schemeClr val="bg1"/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To není právní otázka, ale za domácí úkol si alespoň prolistujte, jak vypadá RVP PV. Odkaz na stránky MŠMT zde:</a:t>
            </a:r>
          </a:p>
          <a:p>
            <a:pPr marL="72000" indent="0">
              <a:buNone/>
            </a:pPr>
            <a:r>
              <a:rPr lang="cs-CZ" sz="2400" kern="0" dirty="0">
                <a:hlinkClick r:id="rId3"/>
              </a:rPr>
              <a:t>https://www.msmt.cz/file/56051/</a:t>
            </a:r>
            <a:r>
              <a:rPr lang="cs-CZ" sz="24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289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6BB662-4D39-41C5-BA13-6713AB817F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BE76CA-8C60-4244-A342-C9D6E6DB62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5E5461F-48BC-42E7-8D1D-F3E47013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Přijímací řízení do MŠ</a:t>
            </a:r>
          </a:p>
        </p:txBody>
      </p:sp>
    </p:spTree>
    <p:extLst>
      <p:ext uri="{BB962C8B-B14F-4D97-AF65-F5344CB8AC3E}">
        <p14:creationId xmlns:p14="http://schemas.microsoft.com/office/powerpoint/2010/main" val="130789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77E4F5-136C-4280-8A3B-3DB7754340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89C9D1-EB8B-4498-8BEE-C5B49D3E69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2509CB-256C-41EB-9F44-EBC24A7C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926225-B940-4BBE-903C-02CF41B15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6112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zápis v rozmezí od 2. do 16.5. </a:t>
            </a:r>
            <a:r>
              <a:rPr lang="cs-CZ" sz="2400" dirty="0"/>
              <a:t>pro následující školní rok – termín a místo určí ředitel MŠ po dohodě se zřizovatelem a uveřejní v místě obvyklém </a:t>
            </a:r>
          </a:p>
          <a:p>
            <a:pPr lvl="1"/>
            <a:r>
              <a:rPr lang="cs-CZ" i="1" dirty="0"/>
              <a:t>co to znamená?</a:t>
            </a:r>
            <a:endParaRPr lang="cs-CZ" dirty="0"/>
          </a:p>
          <a:p>
            <a:r>
              <a:rPr lang="cs-CZ" sz="2400" dirty="0">
                <a:solidFill>
                  <a:schemeClr val="tx2"/>
                </a:solidFill>
              </a:rPr>
              <a:t>lze i v průběhu školního roku</a:t>
            </a:r>
          </a:p>
          <a:p>
            <a:pPr lvl="1"/>
            <a:r>
              <a:rPr lang="cs-CZ" i="1" dirty="0"/>
              <a:t>napadají Vás důvody či situace běžného života, kdy je to možné?</a:t>
            </a:r>
          </a:p>
          <a:p>
            <a:r>
              <a:rPr lang="cs-CZ" sz="2400" dirty="0"/>
              <a:t>ředitel rozhoduje o přijetí dítěte do MŠ, může stanovit i zkušební pobyt v délce max. 3 měsíce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přednostně</a:t>
            </a:r>
            <a:r>
              <a:rPr lang="cs-CZ" sz="2400" dirty="0"/>
              <a:t> děti, které dosáhnou </a:t>
            </a:r>
            <a:r>
              <a:rPr lang="cs-CZ" sz="2400" u="sng" dirty="0"/>
              <a:t>3 roky před začátkem školního roku </a:t>
            </a:r>
            <a:r>
              <a:rPr lang="cs-CZ" sz="2400" dirty="0"/>
              <a:t>a mají </a:t>
            </a:r>
            <a:r>
              <a:rPr lang="cs-CZ" sz="2400" u="sng" dirty="0"/>
              <a:t>trvalý pobyt ve školském obvodu či pobyt v případě cizinců</a:t>
            </a:r>
          </a:p>
          <a:p>
            <a:r>
              <a:rPr lang="cs-CZ" sz="2400" dirty="0"/>
              <a:t>obecní úřad obce poskytuje MŠ seznam těchto dětí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CADB1C7-F52C-4F9E-944B-7A039694C5B2}"/>
              </a:ext>
            </a:extLst>
          </p:cNvPr>
          <p:cNvSpPr/>
          <p:nvPr/>
        </p:nvSpPr>
        <p:spPr bwMode="auto">
          <a:xfrm>
            <a:off x="8039925" y="534582"/>
            <a:ext cx="245662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960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8FC6AF-43C6-9867-87F9-2B0AB286E8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FD7546-B6D2-8DAB-13E0-29A1C8EAE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DCEB7-E9ED-BD7E-8847-C69756C9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10D96D-F778-C7DE-E1F8-547DF20E2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9098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spádová mateřská škola </a:t>
            </a:r>
            <a:r>
              <a:rPr lang="cs-CZ" sz="2400" dirty="0"/>
              <a:t>– obec (svazek obcí) musí zajistit místa ve spádové mateřské škole – platí pro děti dle ustanovení § 34 odst. 3 </a:t>
            </a:r>
            <a:r>
              <a:rPr lang="cs-CZ" sz="2400" dirty="0" err="1"/>
              <a:t>ŠkZ</a:t>
            </a:r>
            <a:endParaRPr lang="cs-CZ" sz="2400" dirty="0"/>
          </a:p>
          <a:p>
            <a:r>
              <a:rPr lang="cs-CZ" sz="2400" dirty="0"/>
              <a:t>pokud MŠ nemá kapacitu nebo obec nemá MŠ, pak obec je povinna zajistit místo v jiné MŠ, kterou zřizuje (pro děti s místem trvalého pobytu) – dle </a:t>
            </a:r>
            <a:r>
              <a:rPr lang="cs-CZ" sz="2400" dirty="0" err="1"/>
              <a:t>ust</a:t>
            </a:r>
            <a:r>
              <a:rPr lang="cs-CZ" sz="2400" dirty="0"/>
              <a:t>. 179/2 </a:t>
            </a:r>
            <a:r>
              <a:rPr lang="cs-CZ" sz="2400" dirty="0" err="1"/>
              <a:t>ŠkZ</a:t>
            </a:r>
            <a:endParaRPr lang="cs-CZ" sz="2400" dirty="0"/>
          </a:p>
          <a:p>
            <a:r>
              <a:rPr lang="cs-CZ" sz="2400" dirty="0"/>
              <a:t>přijetí v průběhu školního roku zákon umožňuje, samostatný zápis a řízení se nekoná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215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AA3E7C-6A56-5420-586D-95639CD741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6674CC-3D08-4D41-250A-3EF84FAE3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59D94-D0C4-E867-3E56-AB691045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zamyšlení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163590-8447-9199-2C46-09196EC6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Jaká byste stanovila kritéria pro přijetí do MŠ, kdybyste byly v pozici ředitelky MŠ?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1026" name="Picture 2" descr="Brainstorming Course — Solve Problems Faster by Mind Mapping | Aisha Borel  | Skillshare">
            <a:extLst>
              <a:ext uri="{FF2B5EF4-FFF2-40B4-BE49-F238E27FC236}">
                <a16:creationId xmlns:a16="http://schemas.microsoft.com/office/drawing/2014/main" id="{6E9C909F-72DC-83E1-0919-555D3C095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7" y="2662237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23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4899F9-0D9C-49B1-9691-73A1E5601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C96F8B-A5BE-4911-8A8D-2496D8322A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C56AD-CDAC-411D-8950-F69D47F9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7DDFCE-0359-4FED-BAFC-EE5A8416F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82452"/>
            <a:ext cx="10753200" cy="66727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Při přijímání dětí k předškolnímu vzdělávání je třeba dodržet podmínky stanovené zvláštním právním předpisem. </a:t>
            </a:r>
            <a:r>
              <a:rPr lang="cs-CZ" sz="2000" dirty="0"/>
              <a:t>§ 34 odst. 5 </a:t>
            </a:r>
            <a:r>
              <a:rPr lang="cs-CZ" sz="2000" dirty="0" err="1"/>
              <a:t>ŠkZ</a:t>
            </a:r>
            <a:endParaRPr lang="cs-CZ" sz="2000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A9ED9879-BEF2-4C59-BD29-0CDFA21DE99D}"/>
              </a:ext>
            </a:extLst>
          </p:cNvPr>
          <p:cNvSpPr/>
          <p:nvPr/>
        </p:nvSpPr>
        <p:spPr bwMode="auto">
          <a:xfrm>
            <a:off x="2362200" y="2149723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BE0BEEB-7110-4F83-9E47-D29D8FB6F994}"/>
              </a:ext>
            </a:extLst>
          </p:cNvPr>
          <p:cNvSpPr/>
          <p:nvPr/>
        </p:nvSpPr>
        <p:spPr bwMode="auto">
          <a:xfrm>
            <a:off x="3014090" y="2149722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61643989-686F-4D34-B85F-7198791E35D5}"/>
              </a:ext>
            </a:extLst>
          </p:cNvPr>
          <p:cNvSpPr/>
          <p:nvPr/>
        </p:nvSpPr>
        <p:spPr bwMode="auto">
          <a:xfrm>
            <a:off x="3665980" y="2146200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03E8A844-A66B-45FE-8DFC-AA6DFC9A2C48}"/>
              </a:ext>
            </a:extLst>
          </p:cNvPr>
          <p:cNvSpPr txBox="1">
            <a:spLocks/>
          </p:cNvSpPr>
          <p:nvPr/>
        </p:nvSpPr>
        <p:spPr>
          <a:xfrm>
            <a:off x="719400" y="3065552"/>
            <a:ext cx="10753200" cy="3072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/>
              <a:t>(….) nebo mateřská škola, s výjimkou zařízení uvedených v § 46 odst. 4 větě druhé a zařízení, do nichž je docházka povinná,  mohou přijmout pouze dítě, které se </a:t>
            </a:r>
            <a:r>
              <a:rPr lang="cs-CZ" sz="2000" b="1" i="1" dirty="0"/>
              <a:t>podrobilo stanoveným pravidelným očkováním, má doklad, že je proti nákaze imunní nebo se nemůže očkování podrobit pro kontraindikaci. </a:t>
            </a:r>
            <a:r>
              <a:rPr lang="cs-CZ" sz="2000" i="1" dirty="0"/>
              <a:t>Doklad o provedení pravidelného očkování nebo doklad o tom, že je dítě proti nákaze imunní nebo se nemůže očkování podrobit pro kontraindikaci, vydá poskytovatel zdravotních služeb v oboru praktické lékařství pro děti a dorost na žádost zákonného zástupce dítěte, pěstouna nebo fyzické osoby, které bylo dítě soudem svěřeno do osobní péče. 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/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dirty="0"/>
              <a:t>Zákon č. 258/2000 Sb., o ochraně veřejného zdraví, ve znění pozdějších předpisů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1481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698C35-00B4-AE8F-A4E0-0F978DFBB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0D9FF6-7B0C-48EC-CC92-FD505C6E5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874698-C93E-39FE-4EE6-242406E8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A08B57-30C0-9C50-218F-227F712BC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8844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očkování jako podmínka přijetí do MŠ </a:t>
            </a:r>
          </a:p>
          <a:p>
            <a:r>
              <a:rPr lang="cs-CZ" sz="2400" dirty="0"/>
              <a:t>specifika přijímání dětí z Ukrajiny do MŠ v roce 2022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ABB4E48C-8B60-4FCC-092B-5CED3065A71C}"/>
              </a:ext>
            </a:extLst>
          </p:cNvPr>
          <p:cNvSpPr txBox="1">
            <a:spLocks/>
          </p:cNvSpPr>
          <p:nvPr/>
        </p:nvSpPr>
        <p:spPr>
          <a:xfrm>
            <a:off x="728965" y="3200873"/>
            <a:ext cx="10753200" cy="22255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Pokud nezazní v prezentaci:</a:t>
            </a:r>
          </a:p>
          <a:p>
            <a:r>
              <a:rPr lang="cs-CZ" sz="2400" kern="0" dirty="0"/>
              <a:t>Musí být očkováno i dítě při přijímání do MŠ, které plní povinnou docházku – povinné předškolní vzdělávání ze zákona?</a:t>
            </a:r>
          </a:p>
          <a:p>
            <a:r>
              <a:rPr lang="cs-CZ" sz="2400" kern="0" dirty="0"/>
              <a:t>Evropský soud pro lidská práva: Vavřička a ostatní proti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84951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9DCF3A-BB65-452A-89CD-1760C84E80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9C53E-2D98-4475-AA9C-5AD094194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D02A6F-65A6-4F23-AC11-DEDAE021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mezi prameny práva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11459AC-C198-4EC6-A775-EEB2D1FD7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33128"/>
              </p:ext>
            </p:extLst>
          </p:nvPr>
        </p:nvGraphicFramePr>
        <p:xfrm>
          <a:off x="2382570" y="1819576"/>
          <a:ext cx="6647079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7655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513190-3463-4A85-93E9-83480C8AE3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BFBFB8-4BF9-4BE8-8AAE-523272990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41234F-8189-47D7-923C-98176695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 se o správní řízení – rozhodnutí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B5984-9190-4D71-8E63-6705F2E70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ředitel školy </a:t>
            </a:r>
            <a:r>
              <a:rPr lang="cs-CZ" dirty="0"/>
              <a:t>rozhoduje o právech a povinnostech v oblasti státní správy:</a:t>
            </a:r>
          </a:p>
          <a:p>
            <a:pPr lvl="1"/>
            <a:r>
              <a:rPr lang="cs-CZ" dirty="0"/>
              <a:t>b) přijetí dítěte k předškolnímu vzdělávání podle § 34 </a:t>
            </a:r>
            <a:r>
              <a:rPr lang="cs-CZ" dirty="0" err="1"/>
              <a:t>ŠkZ</a:t>
            </a:r>
            <a:endParaRPr lang="cs-CZ" dirty="0"/>
          </a:p>
          <a:p>
            <a:r>
              <a:rPr lang="cs-CZ" dirty="0"/>
              <a:t>je to správní řízení – nutno dodržet normy </a:t>
            </a:r>
            <a:r>
              <a:rPr lang="cs-CZ" dirty="0">
                <a:solidFill>
                  <a:schemeClr val="tx2"/>
                </a:solidFill>
              </a:rPr>
              <a:t>správního řádu</a:t>
            </a:r>
          </a:p>
          <a:p>
            <a:pPr lvl="1"/>
            <a:r>
              <a:rPr lang="cs-CZ" dirty="0"/>
              <a:t>§ 67 a násl.</a:t>
            </a:r>
          </a:p>
          <a:p>
            <a:pPr lvl="1"/>
            <a:r>
              <a:rPr lang="cs-CZ" dirty="0"/>
              <a:t>písemná forma – rozhodnutí o přijetí / nepřijetí dítěte do mateřské školy</a:t>
            </a:r>
          </a:p>
          <a:p>
            <a:pPr lvl="1"/>
            <a:r>
              <a:rPr lang="cs-CZ" dirty="0"/>
              <a:t>3 části: výroková část, odůvodnění a poučení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výroková část </a:t>
            </a:r>
            <a:r>
              <a:rPr lang="cs-CZ" dirty="0"/>
              <a:t>– tj. rozhodnutí o právech a povinnostech osoby, která je tam identifikována – tudíž co se rozhodlo, jak a koho se to týká + odkaz na právní ustanovení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odůvodnění</a:t>
            </a:r>
            <a:r>
              <a:rPr lang="cs-CZ" dirty="0"/>
              <a:t> – skutečnosti, které vedly k vydání rozhodnutí, důvody, podklady pro vydání, úvahy, kterými se ředitel řídil při jejich hodnocení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poučení</a:t>
            </a:r>
            <a:r>
              <a:rPr lang="cs-CZ" dirty="0"/>
              <a:t>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zda lze proti rozhodnutí podat odvolání, v jaké lhůtě, kdo rozhoduje o odvolání a kde se podává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B6D8383-E9CA-4152-8301-1D4C10B4CDCB}"/>
              </a:ext>
            </a:extLst>
          </p:cNvPr>
          <p:cNvSpPr/>
          <p:nvPr/>
        </p:nvSpPr>
        <p:spPr bwMode="auto">
          <a:xfrm>
            <a:off x="8310525" y="2106207"/>
            <a:ext cx="31614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165/2 b)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5278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73F119-4832-10B8-8AFD-59DF536B8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27C05-33DA-CE12-B691-B3923285F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24560-2C36-970C-CE25-D341FF9E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se odvolat?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158A0B-791B-D68E-BCFE-EB98975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2748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odvolání je řádný opravný prostředek</a:t>
            </a:r>
          </a:p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 příslušnému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krajskému úřadu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prostřednictvím ředitele mateřské školy, který rozhodnutí vydal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př. odvolání proti rozhodnutí ředitele Mateřské školy Slavíčkova v Brně bude řešit Krajský úřad Jihomoravského kraje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následuje pak rozhodnutí správního orgánu, kterým krajský úřad je (řídí se správním řádem)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kam dále? Žaloba ke správnímu soudu</a:t>
            </a: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viz přednáška na systém soudů</a:t>
            </a:r>
            <a:endParaRPr lang="cs-CZ" sz="28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B549A01-B93C-FEAB-301F-76A82C86E3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851721"/>
              </p:ext>
            </p:extLst>
          </p:nvPr>
        </p:nvGraphicFramePr>
        <p:xfrm>
          <a:off x="5477434" y="4537915"/>
          <a:ext cx="6085075" cy="2130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831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967BA7-DBED-4A0E-9A4A-D6EEF3EBD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5792D-18EA-458C-A155-95C854B39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0F7059-BD37-4E92-9DF2-57E3F37F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normativních právních aktů ČR</a:t>
            </a:r>
            <a:endParaRPr lang="en-US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BBD0A8F-5E2B-46EF-A8AE-D7B18FDB1649}"/>
              </a:ext>
            </a:extLst>
          </p:cNvPr>
          <p:cNvSpPr/>
          <p:nvPr/>
        </p:nvSpPr>
        <p:spPr bwMode="auto">
          <a:xfrm>
            <a:off x="4114800" y="2094446"/>
            <a:ext cx="255494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D3CD5E59-70C6-45AC-A792-393DAC84B50F}"/>
              </a:ext>
            </a:extLst>
          </p:cNvPr>
          <p:cNvSpPr/>
          <p:nvPr/>
        </p:nvSpPr>
        <p:spPr bwMode="auto">
          <a:xfrm>
            <a:off x="1057834" y="1894894"/>
            <a:ext cx="272527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Ústavní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3CB12A8-FCBF-4C82-A363-53A24F5A09EC}"/>
              </a:ext>
            </a:extLst>
          </p:cNvPr>
          <p:cNvSpPr/>
          <p:nvPr/>
        </p:nvSpPr>
        <p:spPr bwMode="auto">
          <a:xfrm>
            <a:off x="7234516" y="2112219"/>
            <a:ext cx="329901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Zákonná opatření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FA994C0-7C75-461F-BABF-9C5136AE6976}"/>
              </a:ext>
            </a:extLst>
          </p:cNvPr>
          <p:cNvSpPr/>
          <p:nvPr/>
        </p:nvSpPr>
        <p:spPr bwMode="auto">
          <a:xfrm>
            <a:off x="1057835" y="3459235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vlády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5F666CA-F453-4142-9897-7DD61B0C531B}"/>
              </a:ext>
            </a:extLst>
          </p:cNvPr>
          <p:cNvSpPr/>
          <p:nvPr/>
        </p:nvSpPr>
        <p:spPr bwMode="auto">
          <a:xfrm>
            <a:off x="4114800" y="3429000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ministerstev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BA6BFBB-1F87-4CCA-B4E3-80C846181283}"/>
              </a:ext>
            </a:extLst>
          </p:cNvPr>
          <p:cNvSpPr/>
          <p:nvPr/>
        </p:nvSpPr>
        <p:spPr bwMode="auto">
          <a:xfrm>
            <a:off x="7297268" y="3472723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obce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9CC3262-F3F9-4D8A-BAAA-6836152400A7}"/>
              </a:ext>
            </a:extLst>
          </p:cNvPr>
          <p:cNvSpPr/>
          <p:nvPr/>
        </p:nvSpPr>
        <p:spPr bwMode="auto">
          <a:xfrm>
            <a:off x="7297268" y="5002076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kraje</a:t>
            </a: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433096B7-5348-4F1B-9FB8-CBCD124CD05C}"/>
              </a:ext>
            </a:extLst>
          </p:cNvPr>
          <p:cNvSpPr/>
          <p:nvPr/>
        </p:nvSpPr>
        <p:spPr bwMode="auto">
          <a:xfrm>
            <a:off x="1057834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obce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129F0064-56D4-4711-9E48-EDFBE1983D41}"/>
              </a:ext>
            </a:extLst>
          </p:cNvPr>
          <p:cNvSpPr/>
          <p:nvPr/>
        </p:nvSpPr>
        <p:spPr bwMode="auto">
          <a:xfrm>
            <a:off x="4114799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kraje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06D32737-B32D-4C54-B5DD-E98D1DE04DFF}"/>
              </a:ext>
            </a:extLst>
          </p:cNvPr>
          <p:cNvSpPr/>
          <p:nvPr/>
        </p:nvSpPr>
        <p:spPr bwMode="auto">
          <a:xfrm rot="16200000">
            <a:off x="10103221" y="3297170"/>
            <a:ext cx="2554941" cy="11852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Nálezy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ÚS</a:t>
            </a:r>
            <a:endParaRPr kumimoji="0" lang="cs-CZ" sz="28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852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AD0063-74B7-4D26-9D68-529C5C7F19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63412-138F-4E3A-9F12-8B92BE62E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1CF439-1F5C-422C-8571-81AFA9203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663010-5683-4B73-80AA-2D3FD19AC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483"/>
            <a:ext cx="10753200" cy="195446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primární </a:t>
            </a:r>
          </a:p>
          <a:p>
            <a:pPr lvl="1"/>
            <a:r>
              <a:rPr lang="cs-CZ" dirty="0"/>
              <a:t>vyšší právní síla než sekundární prameny</a:t>
            </a:r>
          </a:p>
          <a:p>
            <a:pPr lvl="1"/>
            <a:r>
              <a:rPr lang="cs-CZ" dirty="0"/>
              <a:t>ústava, ústavní zákony, zákony, zákonná opatření	</a:t>
            </a:r>
          </a:p>
          <a:p>
            <a:r>
              <a:rPr lang="cs-CZ" sz="2400" dirty="0">
                <a:solidFill>
                  <a:schemeClr val="tx2"/>
                </a:solidFill>
              </a:rPr>
              <a:t>sekundární = podzákonné</a:t>
            </a:r>
          </a:p>
          <a:p>
            <a:pPr lvl="1"/>
            <a:r>
              <a:rPr lang="cs-CZ" dirty="0"/>
              <a:t>nesmí být v rozporu s normativními právními akty vyšší právní síly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259A4C6-C0B3-4988-AF54-26838B7AC1D2}"/>
              </a:ext>
            </a:extLst>
          </p:cNvPr>
          <p:cNvSpPr txBox="1">
            <a:spLocks/>
          </p:cNvSpPr>
          <p:nvPr/>
        </p:nvSpPr>
        <p:spPr>
          <a:xfrm>
            <a:off x="718800" y="3532320"/>
            <a:ext cx="10753200" cy="3066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původní = originární</a:t>
            </a:r>
          </a:p>
          <a:p>
            <a:pPr lvl="1"/>
            <a:r>
              <a:rPr lang="cs-CZ" kern="0" dirty="0"/>
              <a:t>orgány moci zákonodárné</a:t>
            </a:r>
          </a:p>
          <a:p>
            <a:pPr lvl="1"/>
            <a:r>
              <a:rPr lang="cs-CZ" kern="0" dirty="0"/>
              <a:t>Ústava, ústavní zákony, zákony, zákonná opatření, 				                   obecně závazné vyhlášky obce a OZV kraje	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odvozené = derivativní</a:t>
            </a:r>
          </a:p>
          <a:p>
            <a:pPr lvl="1"/>
            <a:r>
              <a:rPr lang="cs-CZ" kern="0" dirty="0"/>
              <a:t>nařízení vlády, vyhlášky ministerstev a jiných správních úřadů, nařízení krajů a obcí</a:t>
            </a:r>
          </a:p>
          <a:p>
            <a:pPr lvl="1"/>
            <a:r>
              <a:rPr lang="cs-CZ" kern="0" dirty="0"/>
              <a:t>odvozují se od původních předpisů (na základě a v jejich mezích) – potřebují zmocnění</a:t>
            </a:r>
          </a:p>
          <a:p>
            <a:pPr lvl="1"/>
            <a:r>
              <a:rPr lang="cs-CZ" kern="0" dirty="0"/>
              <a:t>taktéž (ale tím si nepleťme hlavu) rozhodnutí prezidenta s obecnou </a:t>
            </a:r>
            <a:r>
              <a:rPr lang="cs-CZ" kern="0" dirty="0" err="1"/>
              <a:t>norm</a:t>
            </a:r>
            <a:r>
              <a:rPr lang="cs-CZ" kern="0" dirty="0"/>
              <a:t>. pravomocí - amnestie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9C6259C-882A-40C5-A68D-53934D837F55}"/>
              </a:ext>
            </a:extLst>
          </p:cNvPr>
          <p:cNvSpPr/>
          <p:nvPr/>
        </p:nvSpPr>
        <p:spPr bwMode="auto">
          <a:xfrm>
            <a:off x="8830234" y="1974559"/>
            <a:ext cx="2375647" cy="11967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Základní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dělení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E7A2F19-36C2-4576-B58A-8B638F97F96D}"/>
              </a:ext>
            </a:extLst>
          </p:cNvPr>
          <p:cNvSpPr/>
          <p:nvPr/>
        </p:nvSpPr>
        <p:spPr bwMode="auto">
          <a:xfrm>
            <a:off x="8830234" y="4083592"/>
            <a:ext cx="2375647" cy="11967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Dělení podle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orgánu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6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F37F42-026D-44F9-A68D-1CDE25C4F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299619-EA09-46D3-9D4D-1B980D558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B1B26B-B729-4224-8485-9A454C63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a zákonná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8DF61E-8E1D-4954-836E-E7B52303E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4755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zákon</a:t>
            </a:r>
          </a:p>
          <a:p>
            <a:pPr lvl="1"/>
            <a:r>
              <a:rPr lang="cs-CZ" dirty="0"/>
              <a:t>legislativní proces</a:t>
            </a:r>
          </a:p>
          <a:p>
            <a:r>
              <a:rPr lang="cs-CZ" dirty="0">
                <a:solidFill>
                  <a:schemeClr val="tx2"/>
                </a:solidFill>
              </a:rPr>
              <a:t>zákonné opatření</a:t>
            </a:r>
          </a:p>
          <a:p>
            <a:pPr lvl="1"/>
            <a:r>
              <a:rPr lang="cs-CZ" dirty="0"/>
              <a:t>pravomoc Senátu ČR tehdy, když je rozpuštěna Poslanecká sněmovna</a:t>
            </a:r>
          </a:p>
          <a:p>
            <a:pPr lvl="1"/>
            <a:r>
              <a:rPr lang="cs-CZ" dirty="0"/>
              <a:t>ve věcech, které nesnesou odkladu; nelze ve všech oblastech</a:t>
            </a:r>
          </a:p>
          <a:p>
            <a:pPr lvl="1"/>
            <a:r>
              <a:rPr lang="cs-CZ" dirty="0"/>
              <a:t>návrh vlády</a:t>
            </a:r>
          </a:p>
          <a:p>
            <a:pPr lvl="1"/>
            <a:r>
              <a:rPr lang="cs-CZ" dirty="0"/>
              <a:t>nutná </a:t>
            </a:r>
            <a:r>
              <a:rPr lang="cs-CZ" dirty="0" err="1"/>
              <a:t>ratihabice</a:t>
            </a:r>
            <a:r>
              <a:rPr lang="cs-CZ" dirty="0"/>
              <a:t> na prvním jednání Poslanecké sněmovny – jinak jako by nebylo</a:t>
            </a:r>
          </a:p>
          <a:p>
            <a:pPr lvl="1"/>
            <a:r>
              <a:rPr lang="cs-CZ" dirty="0"/>
              <a:t>příklad: zákonné opatření Senátu č. 340/2013 Sb., o dani z nabytí nemovitých věcí (zrušeno k r. 2020)</a:t>
            </a:r>
          </a:p>
        </p:txBody>
      </p:sp>
    </p:spTree>
    <p:extLst>
      <p:ext uri="{BB962C8B-B14F-4D97-AF65-F5344CB8AC3E}">
        <p14:creationId xmlns:p14="http://schemas.microsoft.com/office/powerpoint/2010/main" val="183171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BE9C7B-5347-49CE-BB11-6747243CBE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5EF34-23C1-4706-A561-C44B5E1D9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E38AE2-B5BF-4E5D-BC9C-2372D68A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Podzákonné právní předpisy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0C9BB9-F5FB-4A35-8D06-1596D5EA1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44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nařízení vlády</a:t>
            </a:r>
          </a:p>
          <a:p>
            <a:pPr lvl="1"/>
            <a:r>
              <a:rPr lang="cs-CZ" dirty="0"/>
              <a:t>provádí zákon (v mezích zákona)</a:t>
            </a:r>
          </a:p>
          <a:p>
            <a:pPr lvl="1"/>
            <a:r>
              <a:rPr lang="cs-CZ" dirty="0"/>
              <a:t>generální (ústavní) zmocnění – čl. 78 Ústavy ČR – není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vyhlášky ministerstev (a jiných ústředních orgánů)</a:t>
            </a:r>
          </a:p>
          <a:p>
            <a:pPr lvl="1"/>
            <a:r>
              <a:rPr lang="cs-CZ" dirty="0"/>
              <a:t>na základě a v mezích zákona – čl. 79/3 Ústavy ČR – je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nařízení obcí a krajů</a:t>
            </a:r>
          </a:p>
          <a:p>
            <a:pPr lvl="1"/>
            <a:r>
              <a:rPr lang="cs-CZ" dirty="0"/>
              <a:t>tzv. přenesená působnost – stát svěřil výkon státní moci ve vymezených oblastech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obecně závazné vyhlášky obcí a krajů</a:t>
            </a:r>
          </a:p>
          <a:p>
            <a:pPr lvl="1"/>
            <a:r>
              <a:rPr lang="cs-CZ" dirty="0"/>
              <a:t>tzv. samostatná působnost </a:t>
            </a:r>
          </a:p>
          <a:p>
            <a:pPr lvl="1"/>
            <a:r>
              <a:rPr lang="cs-CZ" dirty="0"/>
              <a:t>není potřeba zákonné zmocnění, nejsou odvozeny od zákona – proto jsou původní (neodvozené)</a:t>
            </a:r>
          </a:p>
        </p:txBody>
      </p:sp>
    </p:spTree>
    <p:extLst>
      <p:ext uri="{BB962C8B-B14F-4D97-AF65-F5344CB8AC3E}">
        <p14:creationId xmlns:p14="http://schemas.microsoft.com/office/powerpoint/2010/main" val="140749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56CF5A-759B-4484-97A0-F8A1D6266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F5046-7BBC-442C-B849-1FA1CBE77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BC0BC-37E1-4AD9-918E-C7D1CA3E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jsme si to uváděli?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661131-3C73-4D2F-A138-DEDCC824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sz="3600" i="1" dirty="0"/>
              <a:t>Tyto prameny práva se nám promítají </a:t>
            </a:r>
          </a:p>
          <a:p>
            <a:pPr marL="72000" indent="0" algn="ctr">
              <a:buNone/>
            </a:pPr>
            <a:r>
              <a:rPr lang="cs-CZ" sz="3600" i="1" dirty="0"/>
              <a:t>v různých úrovních do práva mateřských škol.</a:t>
            </a:r>
          </a:p>
        </p:txBody>
      </p:sp>
    </p:spTree>
    <p:extLst>
      <p:ext uri="{BB962C8B-B14F-4D97-AF65-F5344CB8AC3E}">
        <p14:creationId xmlns:p14="http://schemas.microsoft.com/office/powerpoint/2010/main" val="12100845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40</TotalTime>
  <Words>3371</Words>
  <Application>Microsoft Office PowerPoint</Application>
  <PresentationFormat>Širokoúhlá obrazovka</PresentationFormat>
  <Paragraphs>406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Tahoma</vt:lpstr>
      <vt:lpstr>Wingdings</vt:lpstr>
      <vt:lpstr>Prezentace_MU_CZ</vt:lpstr>
      <vt:lpstr>Právní aspekty mateřských škol – právní úprava, rozdělení mateřských škol, dokumentace. Předškolní vzdělávání (RVP).   </vt:lpstr>
      <vt:lpstr>Prameny práva obecně. Právní řád ČR.</vt:lpstr>
      <vt:lpstr>Pojem právní řád ČR</vt:lpstr>
      <vt:lpstr>Hierarchie mezi prameny práva </vt:lpstr>
      <vt:lpstr>Přehled normativních právních aktů ČR</vt:lpstr>
      <vt:lpstr>Dělení</vt:lpstr>
      <vt:lpstr>Zákony a zákonná opatření</vt:lpstr>
      <vt:lpstr>Podzákonné právní předpisy</vt:lpstr>
      <vt:lpstr>Proč jsme si to uváděli?</vt:lpstr>
      <vt:lpstr>Ústavní úroveň </vt:lpstr>
      <vt:lpstr>Zákonná úroveň</vt:lpstr>
      <vt:lpstr>Školský zákon</vt:lpstr>
      <vt:lpstr>Zákon o pedagogických pracovnících</vt:lpstr>
      <vt:lpstr>Podzákonná úroveň – nařízení vlády</vt:lpstr>
      <vt:lpstr>Podzákonná úroveň – vyhlášky ministerstev</vt:lpstr>
      <vt:lpstr>Období covidu </vt:lpstr>
      <vt:lpstr>Obecný zákonný podklad MŠ</vt:lpstr>
      <vt:lpstr>Úvod</vt:lpstr>
      <vt:lpstr>Předškolní vzdělávání</vt:lpstr>
      <vt:lpstr>Cíle (§ 33 školského zákona)</vt:lpstr>
      <vt:lpstr>Cíle a RVP PV </vt:lpstr>
      <vt:lpstr>Příklad</vt:lpstr>
      <vt:lpstr>Organizace předškolního vzdělávání</vt:lpstr>
      <vt:lpstr>Povinné předškolní vzdělávání </vt:lpstr>
      <vt:lpstr>Povinné předškolní vzdělávání </vt:lpstr>
      <vt:lpstr>Individuální vzdělávání dítěte</vt:lpstr>
      <vt:lpstr>Omlouvání </vt:lpstr>
      <vt:lpstr>Podmínky provozu MŠ</vt:lpstr>
      <vt:lpstr>Organizace MŠ</vt:lpstr>
      <vt:lpstr>Počty přijatých dětí </vt:lpstr>
      <vt:lpstr>Vyhláška o předškolním vzdělávání – dále:</vt:lpstr>
      <vt:lpstr>Úplata </vt:lpstr>
      <vt:lpstr>Rámcový vzdělávací program </vt:lpstr>
      <vt:lpstr>Přijímací řízení do MŠ</vt:lpstr>
      <vt:lpstr>Obecné informace</vt:lpstr>
      <vt:lpstr>Kam?</vt:lpstr>
      <vt:lpstr>K zamyšlení</vt:lpstr>
      <vt:lpstr>Očkování </vt:lpstr>
      <vt:lpstr>Prezentace</vt:lpstr>
      <vt:lpstr>Jedná se o správní řízení – rozhodnutí </vt:lpstr>
      <vt:lpstr>Kam se odvolat?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242</cp:revision>
  <cp:lastPrinted>1601-01-01T00:00:00Z</cp:lastPrinted>
  <dcterms:created xsi:type="dcterms:W3CDTF">2022-02-12T19:12:13Z</dcterms:created>
  <dcterms:modified xsi:type="dcterms:W3CDTF">2022-10-20T14:00:55Z</dcterms:modified>
</cp:coreProperties>
</file>