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9"/>
  </p:notesMasterIdLst>
  <p:handoutMasterIdLst>
    <p:handoutMasterId r:id="rId30"/>
  </p:handoutMasterIdLst>
  <p:sldIdLst>
    <p:sldId id="256" r:id="rId2"/>
    <p:sldId id="374" r:id="rId3"/>
    <p:sldId id="383" r:id="rId4"/>
    <p:sldId id="399" r:id="rId5"/>
    <p:sldId id="384" r:id="rId6"/>
    <p:sldId id="385" r:id="rId7"/>
    <p:sldId id="386" r:id="rId8"/>
    <p:sldId id="375" r:id="rId9"/>
    <p:sldId id="376" r:id="rId10"/>
    <p:sldId id="377" r:id="rId11"/>
    <p:sldId id="378" r:id="rId12"/>
    <p:sldId id="379" r:id="rId13"/>
    <p:sldId id="380" r:id="rId14"/>
    <p:sldId id="382" r:id="rId15"/>
    <p:sldId id="381" r:id="rId16"/>
    <p:sldId id="387" r:id="rId17"/>
    <p:sldId id="388" r:id="rId18"/>
    <p:sldId id="389" r:id="rId19"/>
    <p:sldId id="391" r:id="rId20"/>
    <p:sldId id="390" r:id="rId21"/>
    <p:sldId id="393" r:id="rId22"/>
    <p:sldId id="392" r:id="rId23"/>
    <p:sldId id="394" r:id="rId24"/>
    <p:sldId id="395" r:id="rId25"/>
    <p:sldId id="397" r:id="rId26"/>
    <p:sldId id="396" r:id="rId27"/>
    <p:sldId id="365" r:id="rId2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41" autoAdjust="0"/>
    <p:restoredTop sz="95768" autoAdjust="0"/>
  </p:normalViewPr>
  <p:slideViewPr>
    <p:cSldViewPr snapToGrid="0">
      <p:cViewPr varScale="1">
        <p:scale>
          <a:sx n="67" d="100"/>
          <a:sy n="67" d="100"/>
        </p:scale>
        <p:origin x="692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BF11B2-7311-47C5-96C9-9809463C2E6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9A7B779-9A18-4CEA-84F0-57407B8A7B39}">
      <dgm:prSet phldrT="[Text]"/>
      <dgm:spPr/>
      <dgm:t>
        <a:bodyPr/>
        <a:lstStyle/>
        <a:p>
          <a:r>
            <a:rPr lang="cs-CZ" dirty="0"/>
            <a:t>zákonná úprava</a:t>
          </a:r>
        </a:p>
      </dgm:t>
    </dgm:pt>
    <dgm:pt modelId="{F20398E2-42A3-44A3-835A-F49C85A93E36}" type="parTrans" cxnId="{FD77104A-CE8E-4D06-B17B-9B2C00BF9B6C}">
      <dgm:prSet/>
      <dgm:spPr/>
      <dgm:t>
        <a:bodyPr/>
        <a:lstStyle/>
        <a:p>
          <a:endParaRPr lang="cs-CZ"/>
        </a:p>
      </dgm:t>
    </dgm:pt>
    <dgm:pt modelId="{BA7438C1-09DF-49B3-861B-A7302732BDF7}" type="sibTrans" cxnId="{FD77104A-CE8E-4D06-B17B-9B2C00BF9B6C}">
      <dgm:prSet/>
      <dgm:spPr/>
      <dgm:t>
        <a:bodyPr/>
        <a:lstStyle/>
        <a:p>
          <a:endParaRPr lang="cs-CZ"/>
        </a:p>
      </dgm:t>
    </dgm:pt>
    <dgm:pt modelId="{3B7BDF8F-AB4A-4915-9EB5-30F0EB2E886C}">
      <dgm:prSet phldrT="[Text]"/>
      <dgm:spPr/>
      <dgm:t>
        <a:bodyPr/>
        <a:lstStyle/>
        <a:p>
          <a:r>
            <a:rPr lang="cs-CZ" dirty="0"/>
            <a:t>zákon o ochraně veřejného zdraví</a:t>
          </a:r>
        </a:p>
      </dgm:t>
    </dgm:pt>
    <dgm:pt modelId="{904B4B20-6708-4D5B-BDD5-7FC7E6F09405}" type="parTrans" cxnId="{B65485EB-D196-4EA9-977F-25B1CEEFBB9B}">
      <dgm:prSet/>
      <dgm:spPr/>
      <dgm:t>
        <a:bodyPr/>
        <a:lstStyle/>
        <a:p>
          <a:endParaRPr lang="cs-CZ"/>
        </a:p>
      </dgm:t>
    </dgm:pt>
    <dgm:pt modelId="{0B461EF1-F2EC-45B3-9FBC-6D75F7E8AC2E}" type="sibTrans" cxnId="{B65485EB-D196-4EA9-977F-25B1CEEFBB9B}">
      <dgm:prSet/>
      <dgm:spPr/>
      <dgm:t>
        <a:bodyPr/>
        <a:lstStyle/>
        <a:p>
          <a:endParaRPr lang="cs-CZ"/>
        </a:p>
      </dgm:t>
    </dgm:pt>
    <dgm:pt modelId="{325A2BD2-B498-4E18-B3AA-E268B51A7AB8}">
      <dgm:prSet phldrT="[Text]"/>
      <dgm:spPr/>
      <dgm:t>
        <a:bodyPr/>
        <a:lstStyle/>
        <a:p>
          <a:r>
            <a:rPr lang="cs-CZ" dirty="0"/>
            <a:t>podzákonná úprava</a:t>
          </a:r>
        </a:p>
      </dgm:t>
    </dgm:pt>
    <dgm:pt modelId="{1AB74E42-092E-48A9-A238-D029F535F7BA}" type="parTrans" cxnId="{4D9DDE62-98BD-45F5-9E46-5CBEC19126EB}">
      <dgm:prSet/>
      <dgm:spPr/>
      <dgm:t>
        <a:bodyPr/>
        <a:lstStyle/>
        <a:p>
          <a:endParaRPr lang="cs-CZ"/>
        </a:p>
      </dgm:t>
    </dgm:pt>
    <dgm:pt modelId="{2A54632E-3A14-4214-A452-A9295001E52D}" type="sibTrans" cxnId="{4D9DDE62-98BD-45F5-9E46-5CBEC19126EB}">
      <dgm:prSet/>
      <dgm:spPr/>
      <dgm:t>
        <a:bodyPr/>
        <a:lstStyle/>
        <a:p>
          <a:endParaRPr lang="cs-CZ"/>
        </a:p>
      </dgm:t>
    </dgm:pt>
    <dgm:pt modelId="{1BF3FF4F-6545-4704-AD2C-A377894380D8}">
      <dgm:prSet phldrT="[Text]"/>
      <dgm:spPr/>
      <dgm:t>
        <a:bodyPr/>
        <a:lstStyle/>
        <a:p>
          <a:r>
            <a:rPr lang="cs-CZ" dirty="0"/>
            <a:t>vyhláška o hygienických požadavcích na prostory a provoz zařízení a provozoven pro výchovu a vzdělávání dětí a mladistvých</a:t>
          </a:r>
        </a:p>
      </dgm:t>
    </dgm:pt>
    <dgm:pt modelId="{9298148A-FEB5-434E-8AD8-1AAED4FBFF63}" type="parTrans" cxnId="{108B6C9A-6DB1-4ABD-9300-97B87DC3DF2C}">
      <dgm:prSet/>
      <dgm:spPr/>
      <dgm:t>
        <a:bodyPr/>
        <a:lstStyle/>
        <a:p>
          <a:endParaRPr lang="cs-CZ"/>
        </a:p>
      </dgm:t>
    </dgm:pt>
    <dgm:pt modelId="{7F71CBF8-23DC-43DB-8B5B-D715613BFFB7}" type="sibTrans" cxnId="{108B6C9A-6DB1-4ABD-9300-97B87DC3DF2C}">
      <dgm:prSet/>
      <dgm:spPr/>
      <dgm:t>
        <a:bodyPr/>
        <a:lstStyle/>
        <a:p>
          <a:endParaRPr lang="cs-CZ"/>
        </a:p>
      </dgm:t>
    </dgm:pt>
    <dgm:pt modelId="{D3CC85E8-72F8-4B17-95BE-9F790BE04453}" type="pres">
      <dgm:prSet presAssocID="{18BF11B2-7311-47C5-96C9-9809463C2E61}" presName="linear" presStyleCnt="0">
        <dgm:presLayoutVars>
          <dgm:animLvl val="lvl"/>
          <dgm:resizeHandles val="exact"/>
        </dgm:presLayoutVars>
      </dgm:prSet>
      <dgm:spPr/>
    </dgm:pt>
    <dgm:pt modelId="{F454DF68-8877-4B0C-B05E-97EFDCD4C1FC}" type="pres">
      <dgm:prSet presAssocID="{69A7B779-9A18-4CEA-84F0-57407B8A7B3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BB93FD8-C961-47D7-A96E-CB53DD83794B}" type="pres">
      <dgm:prSet presAssocID="{69A7B779-9A18-4CEA-84F0-57407B8A7B39}" presName="childText" presStyleLbl="revTx" presStyleIdx="0" presStyleCnt="2">
        <dgm:presLayoutVars>
          <dgm:bulletEnabled val="1"/>
        </dgm:presLayoutVars>
      </dgm:prSet>
      <dgm:spPr/>
    </dgm:pt>
    <dgm:pt modelId="{E876086E-BEA5-4B02-8B7D-7AF1298CF9D6}" type="pres">
      <dgm:prSet presAssocID="{325A2BD2-B498-4E18-B3AA-E268B51A7AB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CBE754D-CCFA-4C55-A867-C491FAA4E046}" type="pres">
      <dgm:prSet presAssocID="{325A2BD2-B498-4E18-B3AA-E268B51A7AB8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64450807-6EF8-47C1-BC09-CCF50EB1C40F}" type="presOf" srcId="{18BF11B2-7311-47C5-96C9-9809463C2E61}" destId="{D3CC85E8-72F8-4B17-95BE-9F790BE04453}" srcOrd="0" destOrd="0" presId="urn:microsoft.com/office/officeart/2005/8/layout/vList2"/>
    <dgm:cxn modelId="{BA6BA32E-6D09-4F26-B7AE-2B1DD77610B5}" type="presOf" srcId="{1BF3FF4F-6545-4704-AD2C-A377894380D8}" destId="{4CBE754D-CCFA-4C55-A867-C491FAA4E046}" srcOrd="0" destOrd="0" presId="urn:microsoft.com/office/officeart/2005/8/layout/vList2"/>
    <dgm:cxn modelId="{4D9DDE62-98BD-45F5-9E46-5CBEC19126EB}" srcId="{18BF11B2-7311-47C5-96C9-9809463C2E61}" destId="{325A2BD2-B498-4E18-B3AA-E268B51A7AB8}" srcOrd="1" destOrd="0" parTransId="{1AB74E42-092E-48A9-A238-D029F535F7BA}" sibTransId="{2A54632E-3A14-4214-A452-A9295001E52D}"/>
    <dgm:cxn modelId="{FD77104A-CE8E-4D06-B17B-9B2C00BF9B6C}" srcId="{18BF11B2-7311-47C5-96C9-9809463C2E61}" destId="{69A7B779-9A18-4CEA-84F0-57407B8A7B39}" srcOrd="0" destOrd="0" parTransId="{F20398E2-42A3-44A3-835A-F49C85A93E36}" sibTransId="{BA7438C1-09DF-49B3-861B-A7302732BDF7}"/>
    <dgm:cxn modelId="{0680AF54-3EB0-423D-BB4C-29A9498F7155}" type="presOf" srcId="{3B7BDF8F-AB4A-4915-9EB5-30F0EB2E886C}" destId="{EBB93FD8-C961-47D7-A96E-CB53DD83794B}" srcOrd="0" destOrd="0" presId="urn:microsoft.com/office/officeart/2005/8/layout/vList2"/>
    <dgm:cxn modelId="{B1F6BC94-A4C9-4C0D-BB4C-60C0BDB7B1D7}" type="presOf" srcId="{69A7B779-9A18-4CEA-84F0-57407B8A7B39}" destId="{F454DF68-8877-4B0C-B05E-97EFDCD4C1FC}" srcOrd="0" destOrd="0" presId="urn:microsoft.com/office/officeart/2005/8/layout/vList2"/>
    <dgm:cxn modelId="{108B6C9A-6DB1-4ABD-9300-97B87DC3DF2C}" srcId="{325A2BD2-B498-4E18-B3AA-E268B51A7AB8}" destId="{1BF3FF4F-6545-4704-AD2C-A377894380D8}" srcOrd="0" destOrd="0" parTransId="{9298148A-FEB5-434E-8AD8-1AAED4FBFF63}" sibTransId="{7F71CBF8-23DC-43DB-8B5B-D715613BFFB7}"/>
    <dgm:cxn modelId="{B65485EB-D196-4EA9-977F-25B1CEEFBB9B}" srcId="{69A7B779-9A18-4CEA-84F0-57407B8A7B39}" destId="{3B7BDF8F-AB4A-4915-9EB5-30F0EB2E886C}" srcOrd="0" destOrd="0" parTransId="{904B4B20-6708-4D5B-BDD5-7FC7E6F09405}" sibTransId="{0B461EF1-F2EC-45B3-9FBC-6D75F7E8AC2E}"/>
    <dgm:cxn modelId="{790B4FEE-0154-4B89-82E0-E8160A0366AE}" type="presOf" srcId="{325A2BD2-B498-4E18-B3AA-E268B51A7AB8}" destId="{E876086E-BEA5-4B02-8B7D-7AF1298CF9D6}" srcOrd="0" destOrd="0" presId="urn:microsoft.com/office/officeart/2005/8/layout/vList2"/>
    <dgm:cxn modelId="{45B572C0-B535-438A-8E78-5D50A07A3766}" type="presParOf" srcId="{D3CC85E8-72F8-4B17-95BE-9F790BE04453}" destId="{F454DF68-8877-4B0C-B05E-97EFDCD4C1FC}" srcOrd="0" destOrd="0" presId="urn:microsoft.com/office/officeart/2005/8/layout/vList2"/>
    <dgm:cxn modelId="{16B296A5-8D10-4345-8201-2950C57D19B2}" type="presParOf" srcId="{D3CC85E8-72F8-4B17-95BE-9F790BE04453}" destId="{EBB93FD8-C961-47D7-A96E-CB53DD83794B}" srcOrd="1" destOrd="0" presId="urn:microsoft.com/office/officeart/2005/8/layout/vList2"/>
    <dgm:cxn modelId="{B5965498-2416-4D25-A913-E25801D1228B}" type="presParOf" srcId="{D3CC85E8-72F8-4B17-95BE-9F790BE04453}" destId="{E876086E-BEA5-4B02-8B7D-7AF1298CF9D6}" srcOrd="2" destOrd="0" presId="urn:microsoft.com/office/officeart/2005/8/layout/vList2"/>
    <dgm:cxn modelId="{AD1269E0-6042-4BB3-84ED-2B5EBD525BF4}" type="presParOf" srcId="{D3CC85E8-72F8-4B17-95BE-9F790BE04453}" destId="{4CBE754D-CCFA-4C55-A867-C491FAA4E04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BF11B2-7311-47C5-96C9-9809463C2E6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9A7B779-9A18-4CEA-84F0-57407B8A7B39}">
      <dgm:prSet phldrT="[Text]"/>
      <dgm:spPr/>
      <dgm:t>
        <a:bodyPr/>
        <a:lstStyle/>
        <a:p>
          <a:r>
            <a:rPr lang="cs-CZ" dirty="0"/>
            <a:t>zákonná úprava</a:t>
          </a:r>
        </a:p>
      </dgm:t>
    </dgm:pt>
    <dgm:pt modelId="{F20398E2-42A3-44A3-835A-F49C85A93E36}" type="parTrans" cxnId="{FD77104A-CE8E-4D06-B17B-9B2C00BF9B6C}">
      <dgm:prSet/>
      <dgm:spPr/>
      <dgm:t>
        <a:bodyPr/>
        <a:lstStyle/>
        <a:p>
          <a:endParaRPr lang="cs-CZ"/>
        </a:p>
      </dgm:t>
    </dgm:pt>
    <dgm:pt modelId="{BA7438C1-09DF-49B3-861B-A7302732BDF7}" type="sibTrans" cxnId="{FD77104A-CE8E-4D06-B17B-9B2C00BF9B6C}">
      <dgm:prSet/>
      <dgm:spPr/>
      <dgm:t>
        <a:bodyPr/>
        <a:lstStyle/>
        <a:p>
          <a:endParaRPr lang="cs-CZ"/>
        </a:p>
      </dgm:t>
    </dgm:pt>
    <dgm:pt modelId="{3B7BDF8F-AB4A-4915-9EB5-30F0EB2E886C}">
      <dgm:prSet phldrT="[Text]"/>
      <dgm:spPr/>
      <dgm:t>
        <a:bodyPr/>
        <a:lstStyle/>
        <a:p>
          <a:r>
            <a:rPr lang="cs-CZ" dirty="0"/>
            <a:t>školský zákon</a:t>
          </a:r>
        </a:p>
      </dgm:t>
    </dgm:pt>
    <dgm:pt modelId="{904B4B20-6708-4D5B-BDD5-7FC7E6F09405}" type="parTrans" cxnId="{B65485EB-D196-4EA9-977F-25B1CEEFBB9B}">
      <dgm:prSet/>
      <dgm:spPr/>
      <dgm:t>
        <a:bodyPr/>
        <a:lstStyle/>
        <a:p>
          <a:endParaRPr lang="cs-CZ"/>
        </a:p>
      </dgm:t>
    </dgm:pt>
    <dgm:pt modelId="{0B461EF1-F2EC-45B3-9FBC-6D75F7E8AC2E}" type="sibTrans" cxnId="{B65485EB-D196-4EA9-977F-25B1CEEFBB9B}">
      <dgm:prSet/>
      <dgm:spPr/>
      <dgm:t>
        <a:bodyPr/>
        <a:lstStyle/>
        <a:p>
          <a:endParaRPr lang="cs-CZ"/>
        </a:p>
      </dgm:t>
    </dgm:pt>
    <dgm:pt modelId="{325A2BD2-B498-4E18-B3AA-E268B51A7AB8}">
      <dgm:prSet phldrT="[Text]"/>
      <dgm:spPr/>
      <dgm:t>
        <a:bodyPr/>
        <a:lstStyle/>
        <a:p>
          <a:r>
            <a:rPr lang="cs-CZ" dirty="0"/>
            <a:t>podzákonná úprava</a:t>
          </a:r>
        </a:p>
      </dgm:t>
    </dgm:pt>
    <dgm:pt modelId="{1AB74E42-092E-48A9-A238-D029F535F7BA}" type="parTrans" cxnId="{4D9DDE62-98BD-45F5-9E46-5CBEC19126EB}">
      <dgm:prSet/>
      <dgm:spPr/>
      <dgm:t>
        <a:bodyPr/>
        <a:lstStyle/>
        <a:p>
          <a:endParaRPr lang="cs-CZ"/>
        </a:p>
      </dgm:t>
    </dgm:pt>
    <dgm:pt modelId="{2A54632E-3A14-4214-A452-A9295001E52D}" type="sibTrans" cxnId="{4D9DDE62-98BD-45F5-9E46-5CBEC19126EB}">
      <dgm:prSet/>
      <dgm:spPr/>
      <dgm:t>
        <a:bodyPr/>
        <a:lstStyle/>
        <a:p>
          <a:endParaRPr lang="cs-CZ"/>
        </a:p>
      </dgm:t>
    </dgm:pt>
    <dgm:pt modelId="{1BF3FF4F-6545-4704-AD2C-A377894380D8}">
      <dgm:prSet phldrT="[Text]"/>
      <dgm:spPr/>
      <dgm:t>
        <a:bodyPr/>
        <a:lstStyle/>
        <a:p>
          <a:r>
            <a:rPr lang="cs-CZ" dirty="0"/>
            <a:t>vyhláška o školním stravování</a:t>
          </a:r>
        </a:p>
      </dgm:t>
    </dgm:pt>
    <dgm:pt modelId="{9298148A-FEB5-434E-8AD8-1AAED4FBFF63}" type="parTrans" cxnId="{108B6C9A-6DB1-4ABD-9300-97B87DC3DF2C}">
      <dgm:prSet/>
      <dgm:spPr/>
      <dgm:t>
        <a:bodyPr/>
        <a:lstStyle/>
        <a:p>
          <a:endParaRPr lang="cs-CZ"/>
        </a:p>
      </dgm:t>
    </dgm:pt>
    <dgm:pt modelId="{7F71CBF8-23DC-43DB-8B5B-D715613BFFB7}" type="sibTrans" cxnId="{108B6C9A-6DB1-4ABD-9300-97B87DC3DF2C}">
      <dgm:prSet/>
      <dgm:spPr/>
      <dgm:t>
        <a:bodyPr/>
        <a:lstStyle/>
        <a:p>
          <a:endParaRPr lang="cs-CZ"/>
        </a:p>
      </dgm:t>
    </dgm:pt>
    <dgm:pt modelId="{D3CC85E8-72F8-4B17-95BE-9F790BE04453}" type="pres">
      <dgm:prSet presAssocID="{18BF11B2-7311-47C5-96C9-9809463C2E61}" presName="linear" presStyleCnt="0">
        <dgm:presLayoutVars>
          <dgm:animLvl val="lvl"/>
          <dgm:resizeHandles val="exact"/>
        </dgm:presLayoutVars>
      </dgm:prSet>
      <dgm:spPr/>
    </dgm:pt>
    <dgm:pt modelId="{F454DF68-8877-4B0C-B05E-97EFDCD4C1FC}" type="pres">
      <dgm:prSet presAssocID="{69A7B779-9A18-4CEA-84F0-57407B8A7B3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BB93FD8-C961-47D7-A96E-CB53DD83794B}" type="pres">
      <dgm:prSet presAssocID="{69A7B779-9A18-4CEA-84F0-57407B8A7B39}" presName="childText" presStyleLbl="revTx" presStyleIdx="0" presStyleCnt="2">
        <dgm:presLayoutVars>
          <dgm:bulletEnabled val="1"/>
        </dgm:presLayoutVars>
      </dgm:prSet>
      <dgm:spPr/>
    </dgm:pt>
    <dgm:pt modelId="{E876086E-BEA5-4B02-8B7D-7AF1298CF9D6}" type="pres">
      <dgm:prSet presAssocID="{325A2BD2-B498-4E18-B3AA-E268B51A7AB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CBE754D-CCFA-4C55-A867-C491FAA4E046}" type="pres">
      <dgm:prSet presAssocID="{325A2BD2-B498-4E18-B3AA-E268B51A7AB8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64450807-6EF8-47C1-BC09-CCF50EB1C40F}" type="presOf" srcId="{18BF11B2-7311-47C5-96C9-9809463C2E61}" destId="{D3CC85E8-72F8-4B17-95BE-9F790BE04453}" srcOrd="0" destOrd="0" presId="urn:microsoft.com/office/officeart/2005/8/layout/vList2"/>
    <dgm:cxn modelId="{BA6BA32E-6D09-4F26-B7AE-2B1DD77610B5}" type="presOf" srcId="{1BF3FF4F-6545-4704-AD2C-A377894380D8}" destId="{4CBE754D-CCFA-4C55-A867-C491FAA4E046}" srcOrd="0" destOrd="0" presId="urn:microsoft.com/office/officeart/2005/8/layout/vList2"/>
    <dgm:cxn modelId="{4D9DDE62-98BD-45F5-9E46-5CBEC19126EB}" srcId="{18BF11B2-7311-47C5-96C9-9809463C2E61}" destId="{325A2BD2-B498-4E18-B3AA-E268B51A7AB8}" srcOrd="1" destOrd="0" parTransId="{1AB74E42-092E-48A9-A238-D029F535F7BA}" sibTransId="{2A54632E-3A14-4214-A452-A9295001E52D}"/>
    <dgm:cxn modelId="{FD77104A-CE8E-4D06-B17B-9B2C00BF9B6C}" srcId="{18BF11B2-7311-47C5-96C9-9809463C2E61}" destId="{69A7B779-9A18-4CEA-84F0-57407B8A7B39}" srcOrd="0" destOrd="0" parTransId="{F20398E2-42A3-44A3-835A-F49C85A93E36}" sibTransId="{BA7438C1-09DF-49B3-861B-A7302732BDF7}"/>
    <dgm:cxn modelId="{0680AF54-3EB0-423D-BB4C-29A9498F7155}" type="presOf" srcId="{3B7BDF8F-AB4A-4915-9EB5-30F0EB2E886C}" destId="{EBB93FD8-C961-47D7-A96E-CB53DD83794B}" srcOrd="0" destOrd="0" presId="urn:microsoft.com/office/officeart/2005/8/layout/vList2"/>
    <dgm:cxn modelId="{B1F6BC94-A4C9-4C0D-BB4C-60C0BDB7B1D7}" type="presOf" srcId="{69A7B779-9A18-4CEA-84F0-57407B8A7B39}" destId="{F454DF68-8877-4B0C-B05E-97EFDCD4C1FC}" srcOrd="0" destOrd="0" presId="urn:microsoft.com/office/officeart/2005/8/layout/vList2"/>
    <dgm:cxn modelId="{108B6C9A-6DB1-4ABD-9300-97B87DC3DF2C}" srcId="{325A2BD2-B498-4E18-B3AA-E268B51A7AB8}" destId="{1BF3FF4F-6545-4704-AD2C-A377894380D8}" srcOrd="0" destOrd="0" parTransId="{9298148A-FEB5-434E-8AD8-1AAED4FBFF63}" sibTransId="{7F71CBF8-23DC-43DB-8B5B-D715613BFFB7}"/>
    <dgm:cxn modelId="{B65485EB-D196-4EA9-977F-25B1CEEFBB9B}" srcId="{69A7B779-9A18-4CEA-84F0-57407B8A7B39}" destId="{3B7BDF8F-AB4A-4915-9EB5-30F0EB2E886C}" srcOrd="0" destOrd="0" parTransId="{904B4B20-6708-4D5B-BDD5-7FC7E6F09405}" sibTransId="{0B461EF1-F2EC-45B3-9FBC-6D75F7E8AC2E}"/>
    <dgm:cxn modelId="{790B4FEE-0154-4B89-82E0-E8160A0366AE}" type="presOf" srcId="{325A2BD2-B498-4E18-B3AA-E268B51A7AB8}" destId="{E876086E-BEA5-4B02-8B7D-7AF1298CF9D6}" srcOrd="0" destOrd="0" presId="urn:microsoft.com/office/officeart/2005/8/layout/vList2"/>
    <dgm:cxn modelId="{45B572C0-B535-438A-8E78-5D50A07A3766}" type="presParOf" srcId="{D3CC85E8-72F8-4B17-95BE-9F790BE04453}" destId="{F454DF68-8877-4B0C-B05E-97EFDCD4C1FC}" srcOrd="0" destOrd="0" presId="urn:microsoft.com/office/officeart/2005/8/layout/vList2"/>
    <dgm:cxn modelId="{16B296A5-8D10-4345-8201-2950C57D19B2}" type="presParOf" srcId="{D3CC85E8-72F8-4B17-95BE-9F790BE04453}" destId="{EBB93FD8-C961-47D7-A96E-CB53DD83794B}" srcOrd="1" destOrd="0" presId="urn:microsoft.com/office/officeart/2005/8/layout/vList2"/>
    <dgm:cxn modelId="{B5965498-2416-4D25-A913-E25801D1228B}" type="presParOf" srcId="{D3CC85E8-72F8-4B17-95BE-9F790BE04453}" destId="{E876086E-BEA5-4B02-8B7D-7AF1298CF9D6}" srcOrd="2" destOrd="0" presId="urn:microsoft.com/office/officeart/2005/8/layout/vList2"/>
    <dgm:cxn modelId="{AD1269E0-6042-4BB3-84ED-2B5EBD525BF4}" type="presParOf" srcId="{D3CC85E8-72F8-4B17-95BE-9F790BE04453}" destId="{4CBE754D-CCFA-4C55-A867-C491FAA4E04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54DF68-8877-4B0C-B05E-97EFDCD4C1FC}">
      <dsp:nvSpPr>
        <dsp:cNvPr id="0" name=""/>
        <dsp:cNvSpPr/>
      </dsp:nvSpPr>
      <dsp:spPr>
        <a:xfrm>
          <a:off x="0" y="22285"/>
          <a:ext cx="10752138" cy="982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dirty="0"/>
            <a:t>zákonná úprava</a:t>
          </a:r>
        </a:p>
      </dsp:txBody>
      <dsp:txXfrm>
        <a:off x="47976" y="70261"/>
        <a:ext cx="10656186" cy="886847"/>
      </dsp:txXfrm>
    </dsp:sp>
    <dsp:sp modelId="{EBB93FD8-C961-47D7-A96E-CB53DD83794B}">
      <dsp:nvSpPr>
        <dsp:cNvPr id="0" name=""/>
        <dsp:cNvSpPr/>
      </dsp:nvSpPr>
      <dsp:spPr>
        <a:xfrm>
          <a:off x="0" y="1005085"/>
          <a:ext cx="10752138" cy="695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53340" rIns="298704" bIns="53340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300" kern="1200" dirty="0"/>
            <a:t>zákon o ochraně veřejného zdraví</a:t>
          </a:r>
        </a:p>
      </dsp:txBody>
      <dsp:txXfrm>
        <a:off x="0" y="1005085"/>
        <a:ext cx="10752138" cy="695520"/>
      </dsp:txXfrm>
    </dsp:sp>
    <dsp:sp modelId="{E876086E-BEA5-4B02-8B7D-7AF1298CF9D6}">
      <dsp:nvSpPr>
        <dsp:cNvPr id="0" name=""/>
        <dsp:cNvSpPr/>
      </dsp:nvSpPr>
      <dsp:spPr>
        <a:xfrm>
          <a:off x="0" y="1700605"/>
          <a:ext cx="10752138" cy="982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dirty="0"/>
            <a:t>podzákonná úprava</a:t>
          </a:r>
        </a:p>
      </dsp:txBody>
      <dsp:txXfrm>
        <a:off x="47976" y="1748581"/>
        <a:ext cx="10656186" cy="886847"/>
      </dsp:txXfrm>
    </dsp:sp>
    <dsp:sp modelId="{4CBE754D-CCFA-4C55-A867-C491FAA4E046}">
      <dsp:nvSpPr>
        <dsp:cNvPr id="0" name=""/>
        <dsp:cNvSpPr/>
      </dsp:nvSpPr>
      <dsp:spPr>
        <a:xfrm>
          <a:off x="0" y="2683405"/>
          <a:ext cx="10752138" cy="1434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53340" rIns="298704" bIns="53340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300" kern="1200" dirty="0"/>
            <a:t>vyhláška o hygienických požadavcích na prostory a provoz zařízení a provozoven pro výchovu a vzdělávání dětí a mladistvých</a:t>
          </a:r>
        </a:p>
      </dsp:txBody>
      <dsp:txXfrm>
        <a:off x="0" y="2683405"/>
        <a:ext cx="10752138" cy="14345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54DF68-8877-4B0C-B05E-97EFDCD4C1FC}">
      <dsp:nvSpPr>
        <dsp:cNvPr id="0" name=""/>
        <dsp:cNvSpPr/>
      </dsp:nvSpPr>
      <dsp:spPr>
        <a:xfrm>
          <a:off x="0" y="32140"/>
          <a:ext cx="10752138" cy="1193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100" kern="1200" dirty="0"/>
            <a:t>zákonná úprava</a:t>
          </a:r>
        </a:p>
      </dsp:txBody>
      <dsp:txXfrm>
        <a:off x="58257" y="90397"/>
        <a:ext cx="10635624" cy="1076886"/>
      </dsp:txXfrm>
    </dsp:sp>
    <dsp:sp modelId="{EBB93FD8-C961-47D7-A96E-CB53DD83794B}">
      <dsp:nvSpPr>
        <dsp:cNvPr id="0" name=""/>
        <dsp:cNvSpPr/>
      </dsp:nvSpPr>
      <dsp:spPr>
        <a:xfrm>
          <a:off x="0" y="1225540"/>
          <a:ext cx="10752138" cy="844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64770" rIns="362712" bIns="6477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4000" kern="1200" dirty="0"/>
            <a:t>školský zákon</a:t>
          </a:r>
        </a:p>
      </dsp:txBody>
      <dsp:txXfrm>
        <a:off x="0" y="1225540"/>
        <a:ext cx="10752138" cy="844560"/>
      </dsp:txXfrm>
    </dsp:sp>
    <dsp:sp modelId="{E876086E-BEA5-4B02-8B7D-7AF1298CF9D6}">
      <dsp:nvSpPr>
        <dsp:cNvPr id="0" name=""/>
        <dsp:cNvSpPr/>
      </dsp:nvSpPr>
      <dsp:spPr>
        <a:xfrm>
          <a:off x="0" y="2070100"/>
          <a:ext cx="10752138" cy="1193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100" kern="1200" dirty="0"/>
            <a:t>podzákonná úprava</a:t>
          </a:r>
        </a:p>
      </dsp:txBody>
      <dsp:txXfrm>
        <a:off x="58257" y="2128357"/>
        <a:ext cx="10635624" cy="1076886"/>
      </dsp:txXfrm>
    </dsp:sp>
    <dsp:sp modelId="{4CBE754D-CCFA-4C55-A867-C491FAA4E046}">
      <dsp:nvSpPr>
        <dsp:cNvPr id="0" name=""/>
        <dsp:cNvSpPr/>
      </dsp:nvSpPr>
      <dsp:spPr>
        <a:xfrm>
          <a:off x="0" y="3263499"/>
          <a:ext cx="10752138" cy="844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64770" rIns="362712" bIns="6477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4000" kern="1200" dirty="0"/>
            <a:t>vyhláška o školním stravování</a:t>
          </a:r>
        </a:p>
      </dsp:txBody>
      <dsp:txXfrm>
        <a:off x="0" y="3263499"/>
        <a:ext cx="10752138" cy="8445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606367"/>
            <a:ext cx="11361600" cy="1645265"/>
          </a:xfrm>
        </p:spPr>
        <p:txBody>
          <a:bodyPr/>
          <a:lstStyle/>
          <a:p>
            <a:pPr algn="ctr"/>
            <a:br>
              <a:rPr lang="cs-CZ" dirty="0"/>
            </a:br>
            <a:r>
              <a:rPr lang="cs-CZ" dirty="0"/>
              <a:t>Hygienické požadavky.</a:t>
            </a:r>
            <a:br>
              <a:rPr lang="cs-CZ" dirty="0"/>
            </a:br>
            <a:r>
              <a:rPr lang="cs-CZ" dirty="0"/>
              <a:t>Stravování v MŠ.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200" y="5149837"/>
            <a:ext cx="11361600" cy="849881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JUDr. Radovan Malachta</a:t>
            </a:r>
          </a:p>
          <a:p>
            <a:r>
              <a:rPr lang="cs-CZ" dirty="0">
                <a:solidFill>
                  <a:schemeClr val="tx2"/>
                </a:solidFill>
              </a:rPr>
              <a:t>Podzimní semestr 2022 – Základy práva pro MŠ</a:t>
            </a:r>
          </a:p>
        </p:txBody>
      </p:sp>
      <p:sp>
        <p:nvSpPr>
          <p:cNvPr id="7" name="Nadpis 3">
            <a:extLst>
              <a:ext uri="{FF2B5EF4-FFF2-40B4-BE49-F238E27FC236}">
                <a16:creationId xmlns:a16="http://schemas.microsoft.com/office/drawing/2014/main" id="{A0B5A3B7-9734-4F5B-8C69-F0358E18560A}"/>
              </a:ext>
            </a:extLst>
          </p:cNvPr>
          <p:cNvSpPr txBox="1">
            <a:spLocks/>
          </p:cNvSpPr>
          <p:nvPr/>
        </p:nvSpPr>
        <p:spPr>
          <a:xfrm>
            <a:off x="414000" y="1848200"/>
            <a:ext cx="11361600" cy="255420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3600" kern="0" dirty="0">
                <a:solidFill>
                  <a:srgbClr val="C00000"/>
                </a:solidFill>
              </a:rPr>
              <a:t>5. seminář</a:t>
            </a:r>
          </a:p>
          <a:p>
            <a:endParaRPr lang="cs-CZ" sz="2800" kern="0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17BD4FD-7FB5-4C9B-8369-0A8BE5DE0F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D17E96-CE39-4701-AD4B-F6684E609A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B46082-F96D-460B-8D57-75968CC16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Prostorové podmínky mateřských škol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B014BC-1C7A-4BBB-A437-0118009F8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chemeClr val="tx2"/>
                </a:solidFill>
              </a:rPr>
              <a:t>„Uvnitř“</a:t>
            </a:r>
          </a:p>
          <a:p>
            <a:r>
              <a:rPr lang="cs-CZ" dirty="0"/>
              <a:t>pro výuku, volné hry dětí, jejich odpočinek, osobní hygienu s otužováním, tělesná cvičení a zajištění stravování (poslední uvedené lze mít jiném zařízení)</a:t>
            </a:r>
          </a:p>
          <a:p>
            <a:r>
              <a:rPr lang="cs-CZ" dirty="0"/>
              <a:t>plocha denní místnosti –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 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 </a:t>
            </a:r>
            <a:r>
              <a:rPr lang="cs-CZ" dirty="0"/>
              <a:t>na 1 dítě (příp. 3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 </a:t>
            </a:r>
            <a:r>
              <a:rPr lang="cs-CZ" dirty="0"/>
              <a:t>za podmínek)</a:t>
            </a:r>
          </a:p>
          <a:p>
            <a:r>
              <a:rPr lang="cs-CZ" dirty="0"/>
              <a:t>plocha pro lehátko/lůžko –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1,7 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 </a:t>
            </a:r>
            <a:r>
              <a:rPr lang="cs-CZ" dirty="0"/>
              <a:t>na 1 dítě </a:t>
            </a:r>
          </a:p>
          <a:p>
            <a:pPr lvl="1"/>
            <a:r>
              <a:rPr lang="cs-CZ" dirty="0"/>
              <a:t>pevná opora zad</a:t>
            </a:r>
          </a:p>
          <a:p>
            <a:pPr lvl="1"/>
            <a:r>
              <a:rPr lang="cs-CZ" dirty="0"/>
              <a:t>individuálně označené a přidělené lůžkoviny pro každé dítě</a:t>
            </a:r>
          </a:p>
          <a:p>
            <a:pPr lvl="1"/>
            <a:r>
              <a:rPr lang="cs-CZ" dirty="0"/>
              <a:t>ukládání – řádné provětrání a oddělení lůžkovin pro každé dítě</a:t>
            </a:r>
          </a:p>
          <a:p>
            <a:r>
              <a:rPr lang="cs-CZ" dirty="0"/>
              <a:t>právo upravuje i požadavky na podlahy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6D8EA2FE-C77D-4267-9F49-131EEE4048BC}"/>
              </a:ext>
            </a:extLst>
          </p:cNvPr>
          <p:cNvSpPr/>
          <p:nvPr/>
        </p:nvSpPr>
        <p:spPr bwMode="auto">
          <a:xfrm>
            <a:off x="10329000" y="636077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4</a:t>
            </a:r>
          </a:p>
        </p:txBody>
      </p:sp>
    </p:spTree>
    <p:extLst>
      <p:ext uri="{BB962C8B-B14F-4D97-AF65-F5344CB8AC3E}">
        <p14:creationId xmlns:p14="http://schemas.microsoft.com/office/powerpoint/2010/main" val="1746383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7CBCBD-10FC-4CE2-BA76-8EDBBEABA3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4C41A6-D269-4381-80A7-94E52EBCE9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1BB0FF4-0926-45B0-AA65-ADAFB9E0F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prostorové podmínky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1C86C7B-2062-458F-9AEB-CAB655B62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šatny a hygienická zařízení,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záchody a umývárny 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záchody a umývárny přístupné ze šatny a denní místnosti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nedělí se podle pohlaví (rozdíl od ZŠ), osvětleny a větrány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příklad: </a:t>
            </a:r>
          </a:p>
          <a:p>
            <a:pPr lvl="2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pro 5 dětí – 1 dětská mísa a umyvadlo</a:t>
            </a:r>
          </a:p>
          <a:p>
            <a:pPr lvl="2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místo 2 WC – lze dětské pisoáry – výška zpravidla 40 cm</a:t>
            </a:r>
          </a:p>
          <a:p>
            <a:pPr lvl="2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umyvadla – zpravidla 50 cm, výtokový ventil zpravidla 60 cm</a:t>
            </a:r>
          </a:p>
          <a:p>
            <a:pPr lvl="2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1 záchod na 20 dívek, 1 záchod na 80 chlapců, 1 pisoár na 20 chlapců</a:t>
            </a:r>
          </a:p>
          <a:p>
            <a:pPr lvl="2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ručníky – na jedno použití nebo každý žák vlastní, ale nesmí se dotýkat jiných ručníků </a:t>
            </a:r>
          </a:p>
          <a:p>
            <a:pPr lvl="2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množství přiváděného a odváděného vzduchu</a:t>
            </a:r>
          </a:p>
          <a:p>
            <a:pPr lvl="2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minimální a maximální teplota v jednotlivých částech budovy atd. atd. </a:t>
            </a:r>
          </a:p>
          <a:p>
            <a:r>
              <a:rPr lang="cs-CZ" dirty="0">
                <a:solidFill>
                  <a:schemeClr val="tx2"/>
                </a:solidFill>
              </a:rPr>
              <a:t>vybavení nábytkem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zohledňuje rozdílnou tělesnou výšku dětí a žáků a podporuje správné držení těla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v MŠ nelze mít patrové postele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stanovena je např. i výška sedadla, hloubka sedadla, náklon desky stolu atd.)</a:t>
            </a:r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84049BFD-F10E-4BE1-A124-D45045B8CD29}"/>
              </a:ext>
            </a:extLst>
          </p:cNvPr>
          <p:cNvSpPr/>
          <p:nvPr/>
        </p:nvSpPr>
        <p:spPr bwMode="auto">
          <a:xfrm>
            <a:off x="8134350" y="2900362"/>
            <a:ext cx="4057650" cy="105727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Znovu: </a:t>
            </a:r>
            <a:r>
              <a:rPr lang="cs-CZ" sz="2000" dirty="0">
                <a:solidFill>
                  <a:schemeClr val="tx1"/>
                </a:solidFill>
              </a:rPr>
              <a:t>n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emusíte umět, je to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solidFill>
                  <a:schemeClr val="tx1"/>
                </a:solidFill>
              </a:rPr>
              <a:t>spíše pro zajímavost, abyste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věděli, na co všechno právo myslí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A4900FD2-366F-4FF4-A1DF-3E0BAE58AFC1}"/>
              </a:ext>
            </a:extLst>
          </p:cNvPr>
          <p:cNvSpPr/>
          <p:nvPr/>
        </p:nvSpPr>
        <p:spPr bwMode="auto">
          <a:xfrm>
            <a:off x="8938350" y="937613"/>
            <a:ext cx="233925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zejm. § 4a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8EB857A1-EED8-4C49-B291-B8A1EB5EC6B3}"/>
              </a:ext>
            </a:extLst>
          </p:cNvPr>
          <p:cNvSpPr/>
          <p:nvPr/>
        </p:nvSpPr>
        <p:spPr bwMode="auto">
          <a:xfrm>
            <a:off x="10384200" y="4564572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11</a:t>
            </a:r>
          </a:p>
        </p:txBody>
      </p:sp>
    </p:spTree>
    <p:extLst>
      <p:ext uri="{BB962C8B-B14F-4D97-AF65-F5344CB8AC3E}">
        <p14:creationId xmlns:p14="http://schemas.microsoft.com/office/powerpoint/2010/main" val="1698406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648B131-A73B-4EB5-BC50-D0A9EA2E56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2AD68B-7459-4D96-8C08-8B880707CC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7C6CAA-5982-4600-ABD5-9F344C5FF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hygienické požadavky ve vyhlášce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4C5FBA4-A25F-4C48-A8F7-42D27EB3F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638300"/>
            <a:ext cx="10753200" cy="4589700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>
                <a:solidFill>
                  <a:schemeClr val="tx2"/>
                </a:solidFill>
              </a:rPr>
              <a:t>Osvětlení</a:t>
            </a:r>
          </a:p>
          <a:p>
            <a:r>
              <a:rPr lang="cs-CZ" sz="2000" dirty="0"/>
              <a:t>vyhovující denní osvětlení odpovídající normovým požadavkům (ČSN 730580-1,2,3)</a:t>
            </a:r>
          </a:p>
          <a:p>
            <a:r>
              <a:rPr lang="cs-CZ" sz="2000" dirty="0"/>
              <a:t>vyžaduje se směr denního osvětlení zleva a shora</a:t>
            </a:r>
          </a:p>
          <a:p>
            <a:pPr algn="just"/>
            <a:r>
              <a:rPr lang="cs-CZ" sz="1800" i="1" dirty="0"/>
              <a:t>výška horizontálních srovnávacích rovin pro návrh a posouzení osvětlení místa zrakového úkolu </a:t>
            </a:r>
            <a:r>
              <a:rPr lang="cs-CZ" sz="1800" dirty="0"/>
              <a:t>–</a:t>
            </a:r>
            <a:r>
              <a:rPr lang="cs-CZ" sz="1800" i="1" dirty="0"/>
              <a:t> u denního osvětlení v zařízeních pro výchovu a vzdělávání a provozovnách pro výchovu a vzdělávání pro děti předškolního věku je 0,45 m nad podlahou</a:t>
            </a:r>
          </a:p>
          <a:p>
            <a:pPr marL="72000" indent="0" algn="just">
              <a:buNone/>
            </a:pPr>
            <a:r>
              <a:rPr lang="cs-CZ" sz="1800" b="1" dirty="0">
                <a:solidFill>
                  <a:schemeClr val="tx2"/>
                </a:solidFill>
              </a:rPr>
              <a:t>Mikroklimatické podmínky</a:t>
            </a:r>
            <a:endParaRPr lang="cs-CZ" sz="1800" i="1" dirty="0"/>
          </a:p>
          <a:p>
            <a:pPr algn="just"/>
            <a:r>
              <a:rPr lang="cs-CZ" sz="2000" dirty="0"/>
              <a:t>musí být okna zajištěna proti rozbití v důsledku průvanu v místnosti, kde se větrá okny</a:t>
            </a:r>
          </a:p>
          <a:p>
            <a:r>
              <a:rPr lang="cs-CZ" sz="2000" dirty="0"/>
              <a:t>pokud 3 dny po sobě jdoucí klesne minimální teplota vzduchu – MŠ zastaví provoz</a:t>
            </a:r>
          </a:p>
          <a:p>
            <a:r>
              <a:rPr lang="cs-CZ" sz="2000" dirty="0"/>
              <a:t>vzduchotechnická zařízení 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CB27D293-5A24-47E4-B6B4-EDD514207BD1}"/>
              </a:ext>
            </a:extLst>
          </p:cNvPr>
          <p:cNvSpPr/>
          <p:nvPr/>
        </p:nvSpPr>
        <p:spPr bwMode="auto">
          <a:xfrm>
            <a:off x="8938350" y="1386300"/>
            <a:ext cx="258765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</a:t>
            </a:r>
            <a:r>
              <a:rPr lang="cs-CZ" sz="2800" dirty="0">
                <a:solidFill>
                  <a:schemeClr val="tx1"/>
                </a:solidFill>
              </a:rPr>
              <a:t>12 a násl.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0CEB212C-46E5-48AC-8889-C9DFED77EA7A}"/>
              </a:ext>
            </a:extLst>
          </p:cNvPr>
          <p:cNvSpPr/>
          <p:nvPr/>
        </p:nvSpPr>
        <p:spPr bwMode="auto">
          <a:xfrm>
            <a:off x="9584099" y="4221672"/>
            <a:ext cx="2084025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17 a 18</a:t>
            </a:r>
          </a:p>
        </p:txBody>
      </p:sp>
    </p:spTree>
    <p:extLst>
      <p:ext uri="{BB962C8B-B14F-4D97-AF65-F5344CB8AC3E}">
        <p14:creationId xmlns:p14="http://schemas.microsoft.com/office/powerpoint/2010/main" val="497973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041D5E9-2CD8-4814-B4A7-306C62B8D9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CBF279-7740-4CF6-98C7-B1B4494C73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3155BD4-BC32-4945-B94E-01F2275DB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09600"/>
            <a:ext cx="10753200" cy="5222400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>
                <a:solidFill>
                  <a:schemeClr val="tx2"/>
                </a:solidFill>
              </a:rPr>
              <a:t>Požadavky na vodu</a:t>
            </a:r>
          </a:p>
          <a:p>
            <a:r>
              <a:rPr lang="cs-CZ" sz="2400" dirty="0"/>
              <a:t>dodávka tekoucí pitné vody – na 1 dítě MŠ – 60 l pitné vody denně</a:t>
            </a:r>
          </a:p>
          <a:p>
            <a:r>
              <a:rPr lang="cs-CZ" sz="2400" dirty="0"/>
              <a:t>co to je pitná voda – definice ne ve vyhlášce, ale v zákoně o ochraně veřejného zdraví (ustanovení § 3)</a:t>
            </a:r>
          </a:p>
          <a:p>
            <a:pPr lvl="1"/>
            <a:r>
              <a:rPr lang="cs-CZ" sz="1600" dirty="0"/>
              <a:t>veškerá voda v původním stavu nebo po úpravě, která je určena k pití, vaření, přípravě jídel a nápojů, voda používaná v potravinářství, voda, která je určena k péči o tělo, k čištění předmětů, které svým určením přicházejí do styku s potravinami nebo lidským tělem, a k dalším účelům lidské spotřeby, a to bez ohledu na její původ, skupenství a způsob jejího dodávání</a:t>
            </a:r>
          </a:p>
          <a:p>
            <a:pPr marL="72000" indent="0">
              <a:buNone/>
            </a:pPr>
            <a:r>
              <a:rPr lang="cs-CZ" sz="2000" b="1" dirty="0">
                <a:solidFill>
                  <a:schemeClr val="tx2"/>
                </a:solidFill>
              </a:rPr>
              <a:t>Provozní podmínky</a:t>
            </a:r>
          </a:p>
          <a:p>
            <a:r>
              <a:rPr lang="cs-CZ" sz="2400" dirty="0"/>
              <a:t>režim dne v MŠ – dle školského zákona (obecné nastavení)</a:t>
            </a:r>
          </a:p>
          <a:p>
            <a:r>
              <a:rPr lang="cs-CZ" sz="2400" dirty="0"/>
              <a:t>MŠ – pobyt venku </a:t>
            </a:r>
          </a:p>
          <a:p>
            <a:pPr lvl="1"/>
            <a:r>
              <a:rPr lang="cs-CZ" sz="1600" dirty="0"/>
              <a:t>zpravidla 2 hodiny dopoledne</a:t>
            </a:r>
          </a:p>
          <a:p>
            <a:pPr lvl="1"/>
            <a:r>
              <a:rPr lang="cs-CZ" sz="1600" dirty="0"/>
              <a:t>odpoledne podle délky pobytu v zařízení</a:t>
            </a:r>
          </a:p>
          <a:p>
            <a:pPr lvl="1"/>
            <a:r>
              <a:rPr lang="cs-CZ" sz="1600" dirty="0"/>
              <a:t>lze upravit podle venkovních teplot, v létě – co největší rozsah činností venku (stíněné terasy) </a:t>
            </a:r>
          </a:p>
          <a:p>
            <a:pPr lvl="1"/>
            <a:r>
              <a:rPr lang="cs-CZ" sz="1600" dirty="0"/>
              <a:t>kdy NE: mimořádně nepříznivé klimatické podmínky, smogová situace</a:t>
            </a:r>
          </a:p>
          <a:p>
            <a:pPr lvl="1"/>
            <a:endParaRPr lang="cs-CZ" sz="1600" dirty="0"/>
          </a:p>
          <a:p>
            <a:endParaRPr lang="cs-CZ" sz="2400" dirty="0"/>
          </a:p>
          <a:p>
            <a:pPr marL="324000" lvl="1" indent="0">
              <a:buNone/>
            </a:pPr>
            <a:endParaRPr lang="cs-CZ" sz="1600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671CAEFB-C807-4B34-9666-FB3FEABCE901}"/>
              </a:ext>
            </a:extLst>
          </p:cNvPr>
          <p:cNvSpPr/>
          <p:nvPr/>
        </p:nvSpPr>
        <p:spPr bwMode="auto">
          <a:xfrm>
            <a:off x="10329000" y="4126422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21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A2FD3F2B-7557-442A-9FEA-7305A914D00D}"/>
              </a:ext>
            </a:extLst>
          </p:cNvPr>
          <p:cNvSpPr/>
          <p:nvPr/>
        </p:nvSpPr>
        <p:spPr bwMode="auto">
          <a:xfrm>
            <a:off x="10488975" y="1026000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20</a:t>
            </a:r>
          </a:p>
        </p:txBody>
      </p:sp>
    </p:spTree>
    <p:extLst>
      <p:ext uri="{BB962C8B-B14F-4D97-AF65-F5344CB8AC3E}">
        <p14:creationId xmlns:p14="http://schemas.microsoft.com/office/powerpoint/2010/main" val="3677845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041D5E9-2CD8-4814-B4A7-306C62B8D9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CBF279-7740-4CF6-98C7-B1B4494C73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3155BD4-BC32-4945-B94E-01F2275DB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09600"/>
            <a:ext cx="10753200" cy="3792071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>
                <a:solidFill>
                  <a:schemeClr val="tx2"/>
                </a:solidFill>
              </a:rPr>
              <a:t>Úklid a výměna lůžkovin</a:t>
            </a:r>
          </a:p>
          <a:p>
            <a:r>
              <a:rPr lang="cs-CZ" sz="2400" dirty="0"/>
              <a:t>úklid</a:t>
            </a:r>
          </a:p>
          <a:p>
            <a:pPr lvl="1"/>
            <a:r>
              <a:rPr lang="cs-CZ" sz="1600" dirty="0"/>
              <a:t>denně: všechny podlahy/povrchy na vlhko setřít, koberce vysavačem, vynášet odpadky, umytí umývadel, mušlí a záchodů (prostředek s desinfekcí)</a:t>
            </a:r>
          </a:p>
          <a:p>
            <a:pPr lvl="1"/>
            <a:r>
              <a:rPr lang="cs-CZ" sz="1600" dirty="0"/>
              <a:t>nejméně 1 týdně: omyvatelné části stěn hygienických zařízení</a:t>
            </a:r>
          </a:p>
          <a:p>
            <a:pPr lvl="1"/>
            <a:r>
              <a:rPr lang="cs-CZ" sz="1600" dirty="0"/>
              <a:t>nejméně 2x ročně: umytí oken, světel a svítidel, celkový úklid všech prostor a předmětů</a:t>
            </a:r>
          </a:p>
          <a:p>
            <a:pPr lvl="1"/>
            <a:r>
              <a:rPr lang="cs-CZ" sz="1600" dirty="0"/>
              <a:t>1x za 3 roky: malování či dle potřeby</a:t>
            </a:r>
          </a:p>
          <a:p>
            <a:pPr lvl="1"/>
            <a:r>
              <a:rPr lang="cs-CZ" sz="1600" dirty="0"/>
              <a:t>pravidelně: údržba nuceného větrání/klimatizace/vzduchotechnického zařízení</a:t>
            </a:r>
          </a:p>
          <a:p>
            <a:r>
              <a:rPr lang="cs-CZ" sz="2400" dirty="0"/>
              <a:t>výměna lůžkovin a ručníků v MŠ</a:t>
            </a:r>
          </a:p>
          <a:p>
            <a:pPr lvl="1"/>
            <a:r>
              <a:rPr lang="cs-CZ" sz="1600" dirty="0"/>
              <a:t>lůžkoviny: jednou za 3 týdny, v případě potřeby ihned</a:t>
            </a:r>
          </a:p>
          <a:p>
            <a:pPr lvl="1"/>
            <a:r>
              <a:rPr lang="cs-CZ" sz="1600" dirty="0"/>
              <a:t>požadavky na skladování</a:t>
            </a:r>
          </a:p>
          <a:p>
            <a:pPr lvl="1"/>
            <a:r>
              <a:rPr lang="cs-CZ" sz="1600" dirty="0"/>
              <a:t>ručníky: jednou za týden, v případě potřeby ihned</a:t>
            </a:r>
          </a:p>
          <a:p>
            <a:pPr lvl="1"/>
            <a:endParaRPr lang="cs-CZ" sz="1600" dirty="0"/>
          </a:p>
          <a:p>
            <a:endParaRPr lang="cs-CZ" sz="2400" dirty="0"/>
          </a:p>
          <a:p>
            <a:pPr marL="324000" lvl="1" indent="0">
              <a:buNone/>
            </a:pPr>
            <a:endParaRPr lang="cs-CZ" sz="1600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8391C51B-0820-4B48-80BB-7CC0E795BE19}"/>
              </a:ext>
            </a:extLst>
          </p:cNvPr>
          <p:cNvSpPr/>
          <p:nvPr/>
        </p:nvSpPr>
        <p:spPr bwMode="auto">
          <a:xfrm>
            <a:off x="9441225" y="535497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22</a:t>
            </a:r>
          </a:p>
        </p:txBody>
      </p:sp>
    </p:spTree>
    <p:extLst>
      <p:ext uri="{BB962C8B-B14F-4D97-AF65-F5344CB8AC3E}">
        <p14:creationId xmlns:p14="http://schemas.microsoft.com/office/powerpoint/2010/main" val="4215434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3A5F91C-FA63-485D-BB39-8902513856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A69A04-9FC6-42EB-B679-0C68B231FD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5FADFEE-F8D7-4E51-9E96-EBA8DB291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Lesní školky – specifika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209214A-1685-490D-9B63-C00BC7F3A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709669"/>
          </a:xfrm>
          <a:ln>
            <a:noFill/>
          </a:ln>
        </p:spPr>
        <p:txBody>
          <a:bodyPr/>
          <a:lstStyle/>
          <a:p>
            <a:r>
              <a:rPr lang="cs-CZ" sz="2400" dirty="0"/>
              <a:t>zajištění pitné vody – lze i v čistých a uzavíratelných nádobách pro styk s potravinami</a:t>
            </a:r>
          </a:p>
          <a:p>
            <a:r>
              <a:rPr lang="cs-CZ" sz="2400" dirty="0"/>
              <a:t>v bezprostřední blízkosti či zázemí – hygienické zařízení</a:t>
            </a:r>
          </a:p>
          <a:p>
            <a:r>
              <a:rPr lang="cs-CZ" sz="2400" dirty="0"/>
              <a:t>zázemí – ochrana před nepříznivými klimatickými podmínkami, uložení osobních věcí dětí i věcí školy</a:t>
            </a:r>
          </a:p>
          <a:p>
            <a:r>
              <a:rPr lang="cs-CZ" sz="2400" dirty="0"/>
              <a:t>prostředky pro poskytnutí první pomoci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75AA0B30-77AC-4C4C-A3B2-BEA5D7D4F85C}"/>
              </a:ext>
            </a:extLst>
          </p:cNvPr>
          <p:cNvSpPr/>
          <p:nvPr/>
        </p:nvSpPr>
        <p:spPr bwMode="auto">
          <a:xfrm>
            <a:off x="8068500" y="720000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9</a:t>
            </a:r>
          </a:p>
        </p:txBody>
      </p:sp>
    </p:spTree>
    <p:extLst>
      <p:ext uri="{BB962C8B-B14F-4D97-AF65-F5344CB8AC3E}">
        <p14:creationId xmlns:p14="http://schemas.microsoft.com/office/powerpoint/2010/main" val="1137516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75F6624-D94F-4EE3-9399-EF1C2FA022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DBBD00-F079-4C8A-B854-9CEE180562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78C55C-3E17-4A94-AFE9-F71D16B8C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když to nesplním?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2CF9159-F7F4-42F2-8263-3E3D23943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310304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přestupek (správní právo, resp. správní řízení)</a:t>
            </a:r>
          </a:p>
          <a:p>
            <a:r>
              <a:rPr lang="cs-CZ" dirty="0"/>
              <a:t>upravuje </a:t>
            </a:r>
            <a:r>
              <a:rPr lang="cs-CZ" dirty="0">
                <a:solidFill>
                  <a:srgbClr val="C00000"/>
                </a:solidFill>
              </a:rPr>
              <a:t>zákon o ochraně veřejného zdraví </a:t>
            </a:r>
            <a:r>
              <a:rPr lang="cs-CZ" dirty="0"/>
              <a:t>(§ 92d a 92e)</a:t>
            </a:r>
          </a:p>
          <a:p>
            <a:pPr lvl="1"/>
            <a:r>
              <a:rPr lang="cs-CZ" dirty="0"/>
              <a:t>hygienické požadavky na provoz, prostorové podmínky, vybavení, osvětlení, vytápění, mikroklimatické podmínky, zásobování vodou, úklid nebo nakládání s prádlem – pokuta do 30 000 Kč </a:t>
            </a:r>
          </a:p>
          <a:p>
            <a:pPr lvl="1"/>
            <a:r>
              <a:rPr lang="cs-CZ" dirty="0"/>
              <a:t>požadavky na vnitřní a venkovní plochy – až 2 000 000 Kč</a:t>
            </a:r>
          </a:p>
          <a:p>
            <a:r>
              <a:rPr lang="cs-CZ" dirty="0"/>
              <a:t>udělí příslušná krajská hygienická stanice</a:t>
            </a:r>
          </a:p>
          <a:p>
            <a:r>
              <a:rPr lang="cs-CZ" dirty="0"/>
              <a:t>samozřejmě se můžete bránit proti uložené pokutě</a:t>
            </a:r>
          </a:p>
          <a:p>
            <a:pPr marL="3240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896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75C0C74-3945-438B-80DD-B641A51496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312FC1-B155-461F-9083-0A8A85726B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CD7624-2561-437A-9A74-EE732BA28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Školský zákon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3668860-BEFA-4BD7-AD67-9F60F864C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2703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podmínky pro hygienu nijak nestanovuje</a:t>
            </a:r>
          </a:p>
          <a:p>
            <a:r>
              <a:rPr lang="cs-CZ" dirty="0"/>
              <a:t>lze se opřít o </a:t>
            </a:r>
            <a:r>
              <a:rPr lang="cs-CZ" dirty="0">
                <a:solidFill>
                  <a:schemeClr val="tx2"/>
                </a:solidFill>
              </a:rPr>
              <a:t>ustanovení § 29 školského zákona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povinnost přihlížet k základním fyziologickým potřebám dětí, žáků a studentů a vytvářet podmínky pro jejich zdravý vývoj a pro předcházení vzniku sociálně patologických jevů</a:t>
            </a:r>
          </a:p>
          <a:p>
            <a:pPr lvl="1"/>
            <a:r>
              <a:rPr lang="cs-CZ" dirty="0"/>
              <a:t>zajistit bezpečnost a ochranu zdraví dětí, žáků a studentů při vzdělávání a s ním přímo souvisejících činnostech a při poskytování školských služeb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B53B1A49-0B28-4DA3-B1EA-373B850ABCBD}"/>
              </a:ext>
            </a:extLst>
          </p:cNvPr>
          <p:cNvSpPr/>
          <p:nvPr/>
        </p:nvSpPr>
        <p:spPr bwMode="auto">
          <a:xfrm>
            <a:off x="2761129" y="4482826"/>
            <a:ext cx="6300212" cy="109369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Má učitel povinnost pomáhat dětem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tx1"/>
                </a:solidFill>
              </a:rPr>
              <a:t>např. v souvislosti s hygienou?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41734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AFC3619-1C0A-4154-979C-72E88E9C6B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B23876-3EBC-4E88-BCF1-455CA071EC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E4E9647-FD69-4DD2-ACD3-DCE10FB69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Stravování v MŠ</a:t>
            </a:r>
          </a:p>
        </p:txBody>
      </p:sp>
    </p:spTree>
    <p:extLst>
      <p:ext uri="{BB962C8B-B14F-4D97-AF65-F5344CB8AC3E}">
        <p14:creationId xmlns:p14="http://schemas.microsoft.com/office/powerpoint/2010/main" val="3573976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130A63-E1CA-4080-8617-FB50A1D555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B641C8-C16F-4808-BB62-2785FC7C3F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D7F3ED-8CE2-4B01-B84F-049E309A0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právní úprava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A4546335-514B-4BCD-8560-D7EFB036B8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971881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1372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AC6E046-5C19-40A1-AD0F-326A621749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EC8C3FA-CAB5-4AE6-ABFE-8D26359F8D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9A8114B6-0B05-4493-8835-F90D9A4B2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Hygienické požadavky</a:t>
            </a:r>
          </a:p>
        </p:txBody>
      </p:sp>
    </p:spTree>
    <p:extLst>
      <p:ext uri="{BB962C8B-B14F-4D97-AF65-F5344CB8AC3E}">
        <p14:creationId xmlns:p14="http://schemas.microsoft.com/office/powerpoint/2010/main" val="1899712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1A2E25B-86E8-4DB3-8C47-76B847D2F9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E0AE29-D64A-43E4-9BB4-1A565DD505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16A2A54-652C-47FC-9427-DA6208EBA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48575"/>
            <a:ext cx="10753200" cy="451576"/>
          </a:xfrm>
        </p:spPr>
        <p:txBody>
          <a:bodyPr/>
          <a:lstStyle/>
          <a:p>
            <a:r>
              <a:rPr lang="cs-CZ" dirty="0"/>
              <a:t>Školský zákon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1CD9AEB-4C8D-499B-B0BB-6F298EDF7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175" y="1782077"/>
            <a:ext cx="11214825" cy="402817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>
                <a:solidFill>
                  <a:schemeClr val="tx2"/>
                </a:solidFill>
              </a:rPr>
              <a:t>zařízení školního stravování </a:t>
            </a:r>
          </a:p>
          <a:p>
            <a:pPr lvl="1"/>
            <a:r>
              <a:rPr lang="cs-CZ" dirty="0"/>
              <a:t>uskutečňuje se školní stravování dětí v době jejich pobytu v MŠ</a:t>
            </a:r>
          </a:p>
          <a:p>
            <a:pPr lvl="1"/>
            <a:r>
              <a:rPr lang="cs-CZ" dirty="0"/>
              <a:t>lze také v době školních prázdnin – ale mají MŠ prázdniny?</a:t>
            </a:r>
          </a:p>
          <a:p>
            <a:pPr lvl="1"/>
            <a:r>
              <a:rPr lang="cs-CZ" dirty="0"/>
              <a:t>lze i pro zaměstnance i další (cizí) osoby za úplatu</a:t>
            </a:r>
          </a:p>
          <a:p>
            <a:pPr lvl="1"/>
            <a:r>
              <a:rPr lang="cs-CZ" dirty="0"/>
              <a:t>zde se přednostně zajišťuje školní stravování, lze smluvně i u jiného poskytovatele stravovacích služeb</a:t>
            </a:r>
          </a:p>
          <a:p>
            <a:pPr lvl="1"/>
            <a:r>
              <a:rPr lang="cs-CZ" dirty="0"/>
              <a:t>zřizuje a zrušuje obec nebo svazek obcí u škol, které zřizuje (§ 179/1 c) </a:t>
            </a:r>
            <a:r>
              <a:rPr lang="cs-CZ" dirty="0" err="1"/>
              <a:t>ŠkZ</a:t>
            </a:r>
            <a:r>
              <a:rPr lang="cs-CZ" dirty="0"/>
              <a:t>), příp. kraj/Ministerstvo (§ 181 </a:t>
            </a:r>
            <a:r>
              <a:rPr lang="cs-CZ" dirty="0" err="1"/>
              <a:t>ŠkZ</a:t>
            </a:r>
            <a:r>
              <a:rPr lang="cs-CZ" dirty="0"/>
              <a:t>, § 8/3 </a:t>
            </a:r>
            <a:r>
              <a:rPr lang="cs-CZ" dirty="0" err="1"/>
              <a:t>ŠkZ</a:t>
            </a:r>
            <a:r>
              <a:rPr lang="cs-CZ" dirty="0"/>
              <a:t>)</a:t>
            </a:r>
          </a:p>
          <a:p>
            <a:pPr>
              <a:lnSpc>
                <a:spcPct val="100000"/>
              </a:lnSpc>
            </a:pPr>
            <a:r>
              <a:rPr lang="cs-CZ" dirty="0">
                <a:solidFill>
                  <a:schemeClr val="tx2"/>
                </a:solidFill>
              </a:rPr>
              <a:t>hmotné zabezpečení</a:t>
            </a:r>
          </a:p>
          <a:p>
            <a:pPr lvl="1"/>
            <a:r>
              <a:rPr lang="cs-CZ" dirty="0"/>
              <a:t>poskytuje se hmotné zabezpečení, které zahrnuje školní stravování po dobu jejich pobytu v MŠ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zajišťuje právnická osoba, která vykonává činnost školy nebo školského zařízení, dle podmínek ve spolupráci se zřizovatelem</a:t>
            </a:r>
          </a:p>
          <a:p>
            <a:pPr lvl="1"/>
            <a:endParaRPr lang="cs-CZ" sz="1800" dirty="0">
              <a:solidFill>
                <a:schemeClr val="tx2"/>
              </a:solidFill>
            </a:endParaRP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0871AF1F-5943-43DE-A3D7-5179CCE65DAC}"/>
              </a:ext>
            </a:extLst>
          </p:cNvPr>
          <p:cNvSpPr/>
          <p:nvPr/>
        </p:nvSpPr>
        <p:spPr bwMode="auto">
          <a:xfrm>
            <a:off x="4924425" y="481464"/>
            <a:ext cx="4143375" cy="100965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119 a násl. </a:t>
            </a:r>
            <a:r>
              <a:rPr kumimoji="0" lang="cs-CZ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ŠkZ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03194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E084940-4E94-4960-9831-68177E9CB8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E2469A-0CCD-4B56-B032-F143159CEB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21A726-F236-431A-B389-3B4D59360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Školský zákon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0FA6F03-13D2-48CF-839F-40D145D53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4227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/>
              <a:t>řídí se </a:t>
            </a:r>
            <a:r>
              <a:rPr lang="cs-CZ" sz="2800" dirty="0">
                <a:solidFill>
                  <a:schemeClr val="tx2"/>
                </a:solidFill>
              </a:rPr>
              <a:t>výživovými normami</a:t>
            </a:r>
          </a:p>
          <a:p>
            <a:pPr>
              <a:lnSpc>
                <a:spcPct val="100000"/>
              </a:lnSpc>
            </a:pPr>
            <a:r>
              <a:rPr lang="cs-CZ" sz="2800" dirty="0"/>
              <a:t>není-li uhrazena úplata za stravování v MŠ zákonným zástupcem ve stanoveném termínu a nedomluví-li se jinak, ředitel MŠ může </a:t>
            </a:r>
            <a:r>
              <a:rPr lang="cs-CZ" sz="2800" dirty="0">
                <a:solidFill>
                  <a:schemeClr val="tx2"/>
                </a:solidFill>
              </a:rPr>
              <a:t>rozhodnout o ukončení předškolního vzdělávání </a:t>
            </a:r>
            <a:r>
              <a:rPr lang="cs-CZ" sz="2800" dirty="0"/>
              <a:t>(§ 35/1 d </a:t>
            </a:r>
            <a:r>
              <a:rPr lang="cs-CZ" sz="2800" dirty="0" err="1"/>
              <a:t>ŠkZ</a:t>
            </a:r>
            <a:r>
              <a:rPr lang="cs-CZ" sz="2800" dirty="0"/>
              <a:t>)</a:t>
            </a:r>
          </a:p>
          <a:p>
            <a:pPr>
              <a:lnSpc>
                <a:spcPct val="100000"/>
              </a:lnSpc>
            </a:pPr>
            <a:r>
              <a:rPr lang="cs-CZ" dirty="0"/>
              <a:t>jiná pravidla pro </a:t>
            </a:r>
            <a:r>
              <a:rPr lang="cs-CZ" dirty="0">
                <a:solidFill>
                  <a:schemeClr val="tx2"/>
                </a:solidFill>
              </a:rPr>
              <a:t>lesní školky</a:t>
            </a:r>
            <a:r>
              <a:rPr lang="cs-CZ" dirty="0"/>
              <a:t> – pouze pro děti lesní školky</a:t>
            </a:r>
            <a:endParaRPr lang="cs-CZ" sz="2800" dirty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85970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6E7F35C-E49B-4055-95CE-6C813A0EC4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9D06541-6C39-43AC-8895-CBBA4E1279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B5E44D-EE82-439D-8CB4-66C04E734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Vyhláška o školním stravování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C6A0163-04D9-4523-912F-F3DCEECFF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17113"/>
            <a:ext cx="10753200" cy="4610887"/>
          </a:xfrm>
        </p:spPr>
        <p:txBody>
          <a:bodyPr/>
          <a:lstStyle/>
          <a:p>
            <a:r>
              <a:rPr lang="cs-CZ" sz="2400" dirty="0"/>
              <a:t>vyhláška MŠMT č. 107/2005 Sb.</a:t>
            </a:r>
          </a:p>
          <a:p>
            <a:r>
              <a:rPr lang="cs-CZ" sz="2400" dirty="0"/>
              <a:t>platí to, co vždy – provádí zákon do podrobností či upřesnění</a:t>
            </a:r>
          </a:p>
          <a:p>
            <a:r>
              <a:rPr lang="cs-CZ" sz="2400" dirty="0">
                <a:solidFill>
                  <a:schemeClr val="tx2"/>
                </a:solidFill>
              </a:rPr>
              <a:t>kdo zabezpečuje školní stravování</a:t>
            </a:r>
          </a:p>
          <a:p>
            <a:pPr lvl="1"/>
            <a:r>
              <a:rPr lang="cs-CZ" sz="1800" dirty="0"/>
              <a:t>zařízení školního stravování</a:t>
            </a:r>
          </a:p>
          <a:p>
            <a:pPr lvl="1"/>
            <a:r>
              <a:rPr lang="cs-CZ" sz="1800" dirty="0"/>
              <a:t>jiná osoba poskytující zdravotní služby – jen výjimečně, není-li možné využít první možnost</a:t>
            </a:r>
          </a:p>
          <a:p>
            <a:r>
              <a:rPr lang="cs-CZ" sz="2400" dirty="0">
                <a:solidFill>
                  <a:schemeClr val="tx2"/>
                </a:solidFill>
              </a:rPr>
              <a:t>dietní stravování </a:t>
            </a:r>
            <a:r>
              <a:rPr lang="cs-CZ" sz="2400" dirty="0"/>
              <a:t>– je možné potvrzení registrujícího poskytovatele zdravotních služeb</a:t>
            </a:r>
          </a:p>
          <a:p>
            <a:r>
              <a:rPr lang="cs-CZ" sz="2400" dirty="0">
                <a:solidFill>
                  <a:schemeClr val="tx2"/>
                </a:solidFill>
              </a:rPr>
              <a:t>provozovatel stravovacích služeb </a:t>
            </a:r>
            <a:r>
              <a:rPr lang="cs-CZ" sz="2400" dirty="0"/>
              <a:t>stanoví </a:t>
            </a:r>
          </a:p>
          <a:p>
            <a:pPr lvl="1"/>
            <a:r>
              <a:rPr lang="cs-CZ" sz="1800" dirty="0"/>
              <a:t>výši finančních normativů na nákup potravin</a:t>
            </a:r>
          </a:p>
          <a:p>
            <a:pPr lvl="1"/>
            <a:r>
              <a:rPr lang="cs-CZ" sz="1800" dirty="0"/>
              <a:t>podmínky přihlašování a odhlašování strávníků a jídel</a:t>
            </a:r>
          </a:p>
          <a:p>
            <a:pPr lvl="1"/>
            <a:r>
              <a:rPr lang="cs-CZ" sz="1800" dirty="0"/>
              <a:t>organizaci výdeje jídel</a:t>
            </a:r>
          </a:p>
          <a:p>
            <a:pPr lvl="1"/>
            <a:r>
              <a:rPr lang="cs-CZ" sz="1800" dirty="0"/>
              <a:t>způsob hrazení úplaty za školní stravování</a:t>
            </a:r>
          </a:p>
          <a:p>
            <a:pPr lvl="1"/>
            <a:r>
              <a:rPr lang="cs-CZ" sz="1800" dirty="0"/>
              <a:t>další podmínky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AACF7842-F4F9-4CD7-B707-7DEA2BC806A0}"/>
              </a:ext>
            </a:extLst>
          </p:cNvPr>
          <p:cNvSpPr/>
          <p:nvPr/>
        </p:nvSpPr>
        <p:spPr bwMode="auto">
          <a:xfrm>
            <a:off x="9012600" y="630000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2</a:t>
            </a:r>
          </a:p>
        </p:txBody>
      </p:sp>
    </p:spTree>
    <p:extLst>
      <p:ext uri="{BB962C8B-B14F-4D97-AF65-F5344CB8AC3E}">
        <p14:creationId xmlns:p14="http://schemas.microsoft.com/office/powerpoint/2010/main" val="20815658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96CB5B6-27A3-4EF6-B79F-4BF4697748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71715A-3F69-4199-AEDE-EDFA34A535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A26EA1-F38E-40DE-9901-BB48B081D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Vyhláška o školním stravování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71D4733-ED9D-4631-B686-F4B91090B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629788"/>
            <a:ext cx="10753200" cy="459821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>
                <a:solidFill>
                  <a:schemeClr val="tx2"/>
                </a:solidFill>
              </a:rPr>
              <a:t>výživové normy</a:t>
            </a:r>
          </a:p>
          <a:p>
            <a:pPr lvl="1"/>
            <a:r>
              <a:rPr lang="cs-CZ" sz="1800" dirty="0"/>
              <a:t>musí být zachovány, i když je nabízeno více jídel k výběru</a:t>
            </a:r>
          </a:p>
          <a:p>
            <a:pPr lvl="1"/>
            <a:r>
              <a:rPr lang="cs-CZ" sz="1800" dirty="0"/>
              <a:t>údaje o plnění výživových norem – uchovávat alespoň 1 kalendářní rok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solidFill>
                  <a:schemeClr val="tx2"/>
                </a:solidFill>
              </a:rPr>
              <a:t>typy zařízení školního stravování</a:t>
            </a:r>
          </a:p>
          <a:p>
            <a:pPr lvl="1"/>
            <a:r>
              <a:rPr lang="cs-CZ" sz="1800" dirty="0"/>
              <a:t>školní jídelna</a:t>
            </a:r>
          </a:p>
          <a:p>
            <a:pPr lvl="1"/>
            <a:r>
              <a:rPr lang="cs-CZ" sz="1800" b="0" i="0" dirty="0">
                <a:effectLst/>
                <a:latin typeface="Arial" panose="020B0604020202020204" pitchFamily="34" charset="0"/>
              </a:rPr>
              <a:t>školní jídelna – vývařovna</a:t>
            </a:r>
          </a:p>
          <a:p>
            <a:pPr lvl="1"/>
            <a:r>
              <a:rPr lang="cs-CZ" sz="1800" b="0" i="0" dirty="0">
                <a:effectLst/>
                <a:latin typeface="Arial" panose="020B0604020202020204" pitchFamily="34" charset="0"/>
              </a:rPr>
              <a:t>školní jídelna – výdejna</a:t>
            </a:r>
          </a:p>
          <a:p>
            <a:pPr lvl="1"/>
            <a:r>
              <a:rPr lang="cs-CZ" sz="1800" dirty="0">
                <a:latin typeface="Arial" panose="020B0604020202020204" pitchFamily="34" charset="0"/>
              </a:rPr>
              <a:t>výdejna lesní MŠ</a:t>
            </a: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2400" dirty="0">
                <a:solidFill>
                  <a:schemeClr val="tx2"/>
                </a:solidFill>
              </a:rPr>
              <a:t>zařízení = 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samostatný soubor místností a prostor, v němž jsou uskutečňovány stravovací služby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solidFill>
                  <a:schemeClr val="tx2"/>
                </a:solidFill>
                <a:latin typeface="Arial" panose="020B0604020202020204" pitchFamily="34" charset="0"/>
              </a:rPr>
              <a:t>vývařovna</a:t>
            </a: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 = připravuje jídla, která vydává výdejna nebo výdejna lesní mateřské školy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solidFill>
                  <a:schemeClr val="tx2"/>
                </a:solidFill>
              </a:rPr>
              <a:t>výdejna </a:t>
            </a:r>
            <a:r>
              <a:rPr lang="cs-CZ" sz="2400" dirty="0"/>
              <a:t>= vydává jídla, která připravuje jiný provozovatel stravovacích služeb; vždy jen 1 (neplatí pro dietní stravování), sama může doplňková jídla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4C28D578-D3E4-4D64-A3C5-AD140B88785F}"/>
              </a:ext>
            </a:extLst>
          </p:cNvPr>
          <p:cNvSpPr/>
          <p:nvPr/>
        </p:nvSpPr>
        <p:spPr bwMode="auto">
          <a:xfrm>
            <a:off x="8907825" y="1553925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2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DDA29A36-F7BA-45D7-8C40-C07C457F8FD6}"/>
              </a:ext>
            </a:extLst>
          </p:cNvPr>
          <p:cNvSpPr/>
          <p:nvPr/>
        </p:nvSpPr>
        <p:spPr bwMode="auto">
          <a:xfrm>
            <a:off x="8907825" y="2963625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3</a:t>
            </a:r>
          </a:p>
        </p:txBody>
      </p:sp>
    </p:spTree>
    <p:extLst>
      <p:ext uri="{BB962C8B-B14F-4D97-AF65-F5344CB8AC3E}">
        <p14:creationId xmlns:p14="http://schemas.microsoft.com/office/powerpoint/2010/main" val="31886755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CA71CE8-AA00-4593-AA0C-3F0D1C79DC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BF9612-6F8F-4EAB-98E8-47AF19646C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257F59-524D-4C4A-8192-810C453FC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Vyhláška o školním stravování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B4CFA2-158A-4C99-98FD-D7BBBF06E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42777"/>
            <a:ext cx="10753200" cy="3595947"/>
          </a:xfrm>
        </p:spPr>
        <p:txBody>
          <a:bodyPr/>
          <a:lstStyle/>
          <a:p>
            <a:r>
              <a:rPr lang="cs-CZ" sz="2400" dirty="0"/>
              <a:t>rozsah služeb = na co má právo dítě v MŠ odebrat</a:t>
            </a:r>
          </a:p>
          <a:p>
            <a:r>
              <a:rPr lang="cs-CZ" sz="2400" dirty="0"/>
              <a:t>MŠ s celodenním provozem</a:t>
            </a:r>
          </a:p>
          <a:p>
            <a:pPr lvl="1"/>
            <a:r>
              <a:rPr lang="cs-CZ" sz="1800" dirty="0"/>
              <a:t>oběd, jedno předcházející a jedno navazující doplňkové jídlo</a:t>
            </a:r>
          </a:p>
          <a:p>
            <a:r>
              <a:rPr lang="cs-CZ" sz="2400" dirty="0"/>
              <a:t>MŠ s polodenním provozem</a:t>
            </a:r>
          </a:p>
          <a:p>
            <a:pPr lvl="1"/>
            <a:r>
              <a:rPr lang="cs-CZ" sz="1800" dirty="0"/>
              <a:t>oběd a jedno předcházející doplňkové jídlo, nebo oběd a jedno navazující doplňkové jídlo</a:t>
            </a:r>
          </a:p>
          <a:p>
            <a:r>
              <a:rPr lang="cs-CZ" sz="2400" dirty="0"/>
              <a:t>MŠ s internátním provozem</a:t>
            </a:r>
          </a:p>
          <a:p>
            <a:pPr lvl="1"/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hlavní a doplňková jídla s výjimkou druhé večeře</a:t>
            </a:r>
          </a:p>
          <a:p>
            <a:r>
              <a:rPr lang="cs-CZ" sz="2400" dirty="0"/>
              <a:t>ve všech provozech – pitný režim</a:t>
            </a:r>
          </a:p>
          <a:p>
            <a:r>
              <a:rPr lang="cs-CZ" sz="2400" dirty="0"/>
              <a:t>první den neplánované nepřítomnosti strávníka = považuje se za pobyt</a:t>
            </a:r>
          </a:p>
          <a:p>
            <a:endParaRPr lang="cs-CZ" sz="2400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16C04848-F75B-49EC-8EB6-40B7B3D4FF1A}"/>
              </a:ext>
            </a:extLst>
          </p:cNvPr>
          <p:cNvSpPr txBox="1">
            <a:spLocks/>
          </p:cNvSpPr>
          <p:nvPr/>
        </p:nvSpPr>
        <p:spPr>
          <a:xfrm>
            <a:off x="666000" y="5207926"/>
            <a:ext cx="10753200" cy="12720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</a:pPr>
            <a:r>
              <a:rPr lang="cs-CZ" sz="2000" kern="0" dirty="0"/>
              <a:t>hlavní jídlo = oběd a večeře</a:t>
            </a:r>
          </a:p>
          <a:p>
            <a:pPr>
              <a:lnSpc>
                <a:spcPct val="100000"/>
              </a:lnSpc>
            </a:pPr>
            <a:r>
              <a:rPr lang="cs-CZ" sz="2000" kern="0" dirty="0"/>
              <a:t>doplňkové jídlo = snídaně, přesnídávka, svačina a druhá večeře</a:t>
            </a:r>
          </a:p>
          <a:p>
            <a:pPr>
              <a:lnSpc>
                <a:spcPct val="100000"/>
              </a:lnSpc>
            </a:pPr>
            <a:r>
              <a:rPr lang="cs-CZ" sz="2000" kern="0" dirty="0"/>
              <a:t>oběd = polévka nebo předkrm, hlavní chod, nápoj a případně doplněk (salát, dezert, ovoce)</a:t>
            </a:r>
          </a:p>
          <a:p>
            <a:pPr>
              <a:lnSpc>
                <a:spcPct val="100000"/>
              </a:lnSpc>
            </a:pPr>
            <a:r>
              <a:rPr lang="cs-CZ" sz="2000" kern="0" dirty="0"/>
              <a:t>večeře = hlavní chod, nápoj a případně doplněk (salát, dezert, ovoce).</a:t>
            </a:r>
          </a:p>
          <a:p>
            <a:pPr lvl="1"/>
            <a:endParaRPr lang="cs-CZ" kern="0" dirty="0"/>
          </a:p>
          <a:p>
            <a:endParaRPr lang="cs-CZ" kern="0" dirty="0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9CB5ADB1-3D2F-44BB-9B6D-D1C0D032DA28}"/>
              </a:ext>
            </a:extLst>
          </p:cNvPr>
          <p:cNvSpPr/>
          <p:nvPr/>
        </p:nvSpPr>
        <p:spPr bwMode="auto">
          <a:xfrm>
            <a:off x="9012600" y="630000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4</a:t>
            </a:r>
          </a:p>
        </p:txBody>
      </p:sp>
    </p:spTree>
    <p:extLst>
      <p:ext uri="{BB962C8B-B14F-4D97-AF65-F5344CB8AC3E}">
        <p14:creationId xmlns:p14="http://schemas.microsoft.com/office/powerpoint/2010/main" val="35611262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9991FBF-61FF-4A18-8BC7-2DCCFEEF05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42BE350-B35D-4D35-B430-77F4702EC6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9A3BE42-40F9-4419-8BC9-469AD3D01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93964"/>
            <a:ext cx="10753200" cy="451576"/>
          </a:xfrm>
        </p:spPr>
        <p:txBody>
          <a:bodyPr/>
          <a:lstStyle/>
          <a:p>
            <a:r>
              <a:rPr lang="cs-CZ" dirty="0"/>
              <a:t>Vyhláška o školním stravování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8B4B9F8-BEB3-4B3C-8CA9-23A124A2F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3877"/>
            <a:ext cx="10753200" cy="4139998"/>
          </a:xfrm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rozpis výživových norem</a:t>
            </a:r>
            <a:r>
              <a:rPr lang="cs-CZ" sz="2400" dirty="0"/>
              <a:t>: druh a množství vybraných potravin v g na strávníka a den – </a:t>
            </a:r>
            <a:r>
              <a:rPr lang="cs-CZ" sz="2400" dirty="0">
                <a:solidFill>
                  <a:srgbClr val="C00000"/>
                </a:solidFill>
              </a:rPr>
              <a:t>příloha 1 k vyhlášce</a:t>
            </a:r>
          </a:p>
          <a:p>
            <a:r>
              <a:rPr lang="cs-CZ" sz="2400" dirty="0"/>
              <a:t>jiné normy pro celodenní stravování a </a:t>
            </a:r>
            <a:r>
              <a:rPr lang="cs-CZ" sz="2400" dirty="0" err="1"/>
              <a:t>laktoovovegetariánskou</a:t>
            </a:r>
            <a:r>
              <a:rPr lang="cs-CZ" sz="2400" dirty="0"/>
              <a:t> výživu</a:t>
            </a:r>
          </a:p>
          <a:p>
            <a:r>
              <a:rPr lang="pl-PL" sz="2400" dirty="0"/>
              <a:t>v hodnotách "jak nakoupeno" (tudíž surový stav)</a:t>
            </a:r>
          </a:p>
          <a:p>
            <a:r>
              <a:rPr lang="pl-PL" sz="2400" dirty="0"/>
              <a:t>cukry a tuky – horní hranice, jinak lze tolerance +- 25 %, nad horní hranici lze zvýšit zeleninu, ovoce, luštěniny</a:t>
            </a:r>
          </a:p>
          <a:p>
            <a:r>
              <a:rPr lang="pl-PL" sz="2400" dirty="0"/>
              <a:t>zmíněn vitamín C (nápoje, kompoty, zeleninové saláty)</a:t>
            </a:r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C531A0C-1931-4729-87F3-DA06C729FC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902" y="4678210"/>
            <a:ext cx="10925098" cy="1324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5314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9991FBF-61FF-4A18-8BC7-2DCCFEEF05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42BE350-B35D-4D35-B430-77F4702EC6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9A3BE42-40F9-4419-8BC9-469AD3D01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93964"/>
            <a:ext cx="10753200" cy="451576"/>
          </a:xfrm>
        </p:spPr>
        <p:txBody>
          <a:bodyPr/>
          <a:lstStyle/>
          <a:p>
            <a:r>
              <a:rPr lang="cs-CZ" dirty="0"/>
              <a:t>Vyhláška o školním stravování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8B4B9F8-BEB3-4B3C-8CA9-23A124A2F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3877"/>
            <a:ext cx="10753200" cy="4139998"/>
          </a:xfrm>
        </p:spPr>
        <p:txBody>
          <a:bodyPr/>
          <a:lstStyle/>
          <a:p>
            <a:r>
              <a:rPr lang="cs-CZ" sz="2400" dirty="0"/>
              <a:t>úplata za stravování = tzv. </a:t>
            </a:r>
            <a:r>
              <a:rPr lang="cs-CZ" sz="2400" dirty="0">
                <a:solidFill>
                  <a:schemeClr val="tx2"/>
                </a:solidFill>
              </a:rPr>
              <a:t>finanční normativ </a:t>
            </a:r>
            <a:r>
              <a:rPr lang="cs-CZ" sz="2400" dirty="0"/>
              <a:t>– </a:t>
            </a:r>
            <a:r>
              <a:rPr lang="cs-CZ" sz="2400" dirty="0">
                <a:solidFill>
                  <a:srgbClr val="C00000"/>
                </a:solidFill>
              </a:rPr>
              <a:t>příloha 2 k vyhlášce</a:t>
            </a:r>
          </a:p>
          <a:p>
            <a:pPr lvl="1"/>
            <a:endParaRPr lang="cs-CZ" sz="1600" dirty="0"/>
          </a:p>
          <a:p>
            <a:pPr marL="72000" indent="0">
              <a:buNone/>
            </a:pPr>
            <a:endParaRPr lang="cs-CZ" sz="2400" dirty="0"/>
          </a:p>
          <a:p>
            <a:endParaRPr lang="cs-CZ" sz="2400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4C8656C9-417F-4E96-9D57-4FB1F8E33D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828129"/>
              </p:ext>
            </p:extLst>
          </p:nvPr>
        </p:nvGraphicFramePr>
        <p:xfrm>
          <a:off x="3200400" y="2176938"/>
          <a:ext cx="5178425" cy="3598213"/>
        </p:xfrm>
        <a:graphic>
          <a:graphicData uri="http://schemas.openxmlformats.org/drawingml/2006/table">
            <a:tbl>
              <a:tblPr/>
              <a:tblGrid>
                <a:gridCol w="3236516">
                  <a:extLst>
                    <a:ext uri="{9D8B030D-6E8A-4147-A177-3AD203B41FA5}">
                      <a16:colId xmlns:a16="http://schemas.microsoft.com/office/drawing/2014/main" val="1407657333"/>
                    </a:ext>
                  </a:extLst>
                </a:gridCol>
                <a:gridCol w="1941909">
                  <a:extLst>
                    <a:ext uri="{9D8B030D-6E8A-4147-A177-3AD203B41FA5}">
                      <a16:colId xmlns:a16="http://schemas.microsoft.com/office/drawing/2014/main" val="3369725782"/>
                    </a:ext>
                  </a:extLst>
                </a:gridCol>
              </a:tblGrid>
              <a:tr h="631363">
                <a:tc>
                  <a:txBody>
                    <a:bodyPr/>
                    <a:lstStyle/>
                    <a:p>
                      <a:pPr algn="l" fontAlgn="ctr"/>
                      <a:r>
                        <a:rPr lang="cs-CZ" dirty="0">
                          <a:effectLst/>
                        </a:rPr>
                        <a:t>Věkové skupiny strávníků, hlavní a doplňková jídla</a:t>
                      </a: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>
                          <a:effectLst/>
                        </a:rPr>
                        <a:t>Finanční limity Kč/den/strávník</a:t>
                      </a: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533393"/>
                  </a:ext>
                </a:extLst>
              </a:tr>
              <a:tr h="329650">
                <a:tc gridSpan="2">
                  <a:txBody>
                    <a:bodyPr/>
                    <a:lstStyle/>
                    <a:p>
                      <a:pPr algn="l" fontAlgn="ctr"/>
                      <a:endParaRPr lang="cs-CZ">
                        <a:effectLst/>
                      </a:endParaRP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176555"/>
                  </a:ext>
                </a:extLst>
              </a:tr>
              <a:tr h="32965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b="1">
                          <a:effectLst/>
                        </a:rPr>
                        <a:t>1. Strávníci do 6 let</a:t>
                      </a:r>
                      <a:endParaRPr lang="pt-BR">
                        <a:effectLst/>
                      </a:endParaRP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886075"/>
                  </a:ext>
                </a:extLst>
              </a:tr>
              <a:tr h="329650">
                <a:tc>
                  <a:txBody>
                    <a:bodyPr/>
                    <a:lstStyle/>
                    <a:p>
                      <a:pPr algn="l" fontAlgn="ctr"/>
                      <a:r>
                        <a:rPr lang="cs-CZ">
                          <a:effectLst/>
                        </a:rPr>
                        <a:t>snídaně</a:t>
                      </a: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>
                          <a:effectLst/>
                        </a:rPr>
                        <a:t>9,00 až 16,00</a:t>
                      </a: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333152"/>
                  </a:ext>
                </a:extLst>
              </a:tr>
              <a:tr h="329650">
                <a:tc>
                  <a:txBody>
                    <a:bodyPr/>
                    <a:lstStyle/>
                    <a:p>
                      <a:pPr algn="l" fontAlgn="ctr"/>
                      <a:r>
                        <a:rPr lang="cs-CZ">
                          <a:effectLst/>
                        </a:rPr>
                        <a:t>přesnídávka</a:t>
                      </a: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>
                          <a:effectLst/>
                        </a:rPr>
                        <a:t>8,00 až 11,00</a:t>
                      </a: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288602"/>
                  </a:ext>
                </a:extLst>
              </a:tr>
              <a:tr h="329650">
                <a:tc>
                  <a:txBody>
                    <a:bodyPr/>
                    <a:lstStyle/>
                    <a:p>
                      <a:pPr algn="l" fontAlgn="ctr"/>
                      <a:r>
                        <a:rPr lang="cs-CZ">
                          <a:effectLst/>
                        </a:rPr>
                        <a:t>oběd</a:t>
                      </a: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>
                          <a:effectLst/>
                        </a:rPr>
                        <a:t>17,00 až 30,00</a:t>
                      </a: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013374"/>
                  </a:ext>
                </a:extLst>
              </a:tr>
              <a:tr h="329650">
                <a:tc>
                  <a:txBody>
                    <a:bodyPr/>
                    <a:lstStyle/>
                    <a:p>
                      <a:pPr algn="l" fontAlgn="ctr"/>
                      <a:r>
                        <a:rPr lang="cs-CZ">
                          <a:effectLst/>
                        </a:rPr>
                        <a:t>svačina</a:t>
                      </a: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>
                          <a:effectLst/>
                        </a:rPr>
                        <a:t>8,00 až 11,00</a:t>
                      </a: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225841"/>
                  </a:ext>
                </a:extLst>
              </a:tr>
              <a:tr h="329650">
                <a:tc>
                  <a:txBody>
                    <a:bodyPr/>
                    <a:lstStyle/>
                    <a:p>
                      <a:pPr algn="l" fontAlgn="ctr"/>
                      <a:r>
                        <a:rPr lang="cs-CZ">
                          <a:effectLst/>
                        </a:rPr>
                        <a:t>večeře</a:t>
                      </a: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>
                          <a:effectLst/>
                        </a:rPr>
                        <a:t>15,00 až 23,00</a:t>
                      </a: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460710"/>
                  </a:ext>
                </a:extLst>
              </a:tr>
              <a:tr h="329650">
                <a:tc>
                  <a:txBody>
                    <a:bodyPr/>
                    <a:lstStyle/>
                    <a:p>
                      <a:pPr algn="l" fontAlgn="ctr"/>
                      <a:r>
                        <a:rPr lang="cs-CZ" dirty="0">
                          <a:effectLst/>
                        </a:rPr>
                        <a:t>Celkem (celodenní)</a:t>
                      </a: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>
                          <a:effectLst/>
                        </a:rPr>
                        <a:t>57,00 až 91,00</a:t>
                      </a: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803790"/>
                  </a:ext>
                </a:extLst>
              </a:tr>
              <a:tr h="329650">
                <a:tc>
                  <a:txBody>
                    <a:bodyPr/>
                    <a:lstStyle/>
                    <a:p>
                      <a:pPr algn="l" fontAlgn="ctr"/>
                      <a:r>
                        <a:rPr lang="cs-CZ">
                          <a:effectLst/>
                        </a:rPr>
                        <a:t>na nápoje</a:t>
                      </a: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dirty="0">
                          <a:effectLst/>
                        </a:rPr>
                        <a:t>4,00 až 6,00</a:t>
                      </a: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921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46752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323F8E-8E16-47E8-9221-DA22C48E9E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91E29E-525C-4DCC-8B80-C839A667DE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4B72C50-F1C5-40C8-A818-14B76231A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  <a:br>
              <a:rPr lang="cs-CZ" dirty="0"/>
            </a:br>
            <a:r>
              <a:rPr lang="cs-CZ" sz="3600" dirty="0"/>
              <a:t>malachta@mail.muni.cz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7473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A1073E2-7287-4597-BE03-DAC20CB91E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5380C9-1D1A-468A-A53F-0521B67BD9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EC20547-8955-4A4F-A49B-ED8017CB3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054324D-DCFD-4241-8ADB-DAE25C925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r>
              <a:rPr lang="cs-CZ" i="1" dirty="0"/>
              <a:t>Co vše byste zařadili do hygienických požadavků na provoz MŠ? Co musíte splnit, abyste tyto požadavky naplnily?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28" name="Picture 4" descr="Project Management techniques: Brainstorming – PMP">
            <a:extLst>
              <a:ext uri="{FF2B5EF4-FFF2-40B4-BE49-F238E27FC236}">
                <a16:creationId xmlns:a16="http://schemas.microsoft.com/office/drawing/2014/main" id="{44A4BF74-DA7E-497A-AFF8-DA6835BB86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064" y="2957232"/>
            <a:ext cx="3836353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2448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700D74C-91ED-4FC7-A870-D1D147CB85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90C5F67-DF3E-4A60-96C7-290C4BBEF7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054404-8B13-4BCC-9848-CBA04AB1D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Upozornění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F32411F-E8DC-4ABB-AE13-8DA4843F8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  <a:solidFill>
            <a:schemeClr val="bg2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to, co je v prezentaci, vychází převážně z právních předpisů</a:t>
            </a:r>
          </a:p>
          <a:p>
            <a:r>
              <a:rPr lang="cs-CZ" dirty="0"/>
              <a:t>nicméně jsou zde naznačeny vazby mezi předpisy a systematika předpisů</a:t>
            </a:r>
          </a:p>
          <a:p>
            <a:r>
              <a:rPr lang="cs-CZ" dirty="0"/>
              <a:t>na kolokviu předpisy můžete používat – tzn. neučíte se detaily nazpaměť</a:t>
            </a:r>
          </a:p>
          <a:p>
            <a:r>
              <a:rPr lang="cs-CZ" dirty="0"/>
              <a:t>důležité je vědět, kde to najdu, znát souvislosti a vazby s jinými předpisy a mít základní (nejzákladnější) povědomí (nebude čas na kolokviu teprve „studovat“ předpisy)</a:t>
            </a:r>
          </a:p>
          <a:p>
            <a:r>
              <a:rPr lang="cs-CZ" dirty="0"/>
              <a:t>vybrat to relevantní pro MŠ (jen některé části či ustanovení)</a:t>
            </a:r>
          </a:p>
        </p:txBody>
      </p:sp>
    </p:spTree>
    <p:extLst>
      <p:ext uri="{BB962C8B-B14F-4D97-AF65-F5344CB8AC3E}">
        <p14:creationId xmlns:p14="http://schemas.microsoft.com/office/powerpoint/2010/main" val="3284615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130A63-E1CA-4080-8617-FB50A1D555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B641C8-C16F-4808-BB62-2785FC7C3F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D7F3ED-8CE2-4B01-B84F-049E309A0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právní úprava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A4546335-514B-4BCD-8560-D7EFB036B8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0776043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ál 6">
            <a:extLst>
              <a:ext uri="{FF2B5EF4-FFF2-40B4-BE49-F238E27FC236}">
                <a16:creationId xmlns:a16="http://schemas.microsoft.com/office/drawing/2014/main" id="{72B41CDE-B5C1-4B39-9D58-3D73CE1B2FE1}"/>
              </a:ext>
            </a:extLst>
          </p:cNvPr>
          <p:cNvSpPr/>
          <p:nvPr/>
        </p:nvSpPr>
        <p:spPr bwMode="auto">
          <a:xfrm>
            <a:off x="7395882" y="869576"/>
            <a:ext cx="4075393" cy="1048871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Předpisů je více</a:t>
            </a:r>
          </a:p>
        </p:txBody>
      </p:sp>
    </p:spTree>
    <p:extLst>
      <p:ext uri="{BB962C8B-B14F-4D97-AF65-F5344CB8AC3E}">
        <p14:creationId xmlns:p14="http://schemas.microsoft.com/office/powerpoint/2010/main" val="1945179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321667-5EBE-4934-8EF2-78A1044475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6009863-247E-485E-9E0E-FCF1083DA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D58471-5BE0-486F-9889-E872C7245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ochraně veřejného zdraví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66B894-E01A-4BEC-82D7-F61874BA8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2515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školy (vč. MŠ) povinny zajistit, aby byly splněny hygienické požadavky upravené </a:t>
            </a:r>
            <a:r>
              <a:rPr lang="cs-CZ" sz="1800" dirty="0">
                <a:solidFill>
                  <a:schemeClr val="tx2"/>
                </a:solidFill>
              </a:rPr>
              <a:t>prováděcím právním předpisem</a:t>
            </a:r>
            <a:r>
              <a:rPr lang="cs-CZ" sz="1800" dirty="0"/>
              <a:t> (tj. ta vyhláška) 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 </a:t>
            </a:r>
            <a:r>
              <a:rPr lang="cs-CZ" sz="18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prostorové podmínky, vybavení, provoz, osvětlení, vytápění, mikroklimatické podmínky, zásobování vodou, úklid a nakládání s prádlem</a:t>
            </a:r>
          </a:p>
          <a:p>
            <a:r>
              <a:rPr lang="cs-CZ" sz="1800" dirty="0">
                <a:solidFill>
                  <a:schemeClr val="tx2"/>
                </a:solidFill>
              </a:rPr>
              <a:t>režim dne 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– upravuje provozní řád (vč. pohybové výchovy, otužování, režim stravování a pitný režim)</a:t>
            </a:r>
          </a:p>
          <a:p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dítě vykazující </a:t>
            </a:r>
            <a:r>
              <a:rPr lang="cs-CZ" sz="1800" dirty="0">
                <a:solidFill>
                  <a:schemeClr val="tx2"/>
                </a:solidFill>
              </a:rPr>
              <a:t>známky akutního onemocnění 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– oddělení od ostatních a zajistit dohled zletilé fyzické osoby</a:t>
            </a:r>
          </a:p>
          <a:p>
            <a:r>
              <a:rPr lang="cs-CZ" sz="1800" dirty="0">
                <a:solidFill>
                  <a:schemeClr val="tx2"/>
                </a:solidFill>
              </a:rPr>
              <a:t>vnitřní prostředí </a:t>
            </a:r>
            <a:r>
              <a:rPr lang="cs-CZ" sz="1800" dirty="0"/>
              <a:t>pobytových místností – nutno splnit hygienické limity chemické, fyzikální a biologické</a:t>
            </a:r>
          </a:p>
          <a:p>
            <a:r>
              <a:rPr lang="cs-CZ" sz="1800" dirty="0">
                <a:solidFill>
                  <a:schemeClr val="tx2"/>
                </a:solidFill>
              </a:rPr>
              <a:t>venkovní hrací plochy </a:t>
            </a:r>
            <a:r>
              <a:rPr lang="cs-CZ" sz="1800" dirty="0"/>
              <a:t>- písek užívaný ke hrám dětí v pískovištích nesmí být mikrobiálně, chemicky a parazitárně znečištěn nad hygienické limity 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C68D4939-5E6B-4DBB-8E15-4B0BD936C46C}"/>
              </a:ext>
            </a:extLst>
          </p:cNvPr>
          <p:cNvSpPr/>
          <p:nvPr/>
        </p:nvSpPr>
        <p:spPr bwMode="auto">
          <a:xfrm>
            <a:off x="9018493" y="636494"/>
            <a:ext cx="2453507" cy="7351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7 a 13 zákona</a:t>
            </a:r>
          </a:p>
        </p:txBody>
      </p:sp>
    </p:spTree>
    <p:extLst>
      <p:ext uri="{BB962C8B-B14F-4D97-AF65-F5344CB8AC3E}">
        <p14:creationId xmlns:p14="http://schemas.microsoft.com/office/powerpoint/2010/main" val="2939711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2648F5-84A2-4BFE-8FE3-A3133F53A6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9878F3-ACA7-4B85-AFC1-1177B3DC44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59582C-7447-4531-86AD-53195A6C6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ochraně veřejného zdraví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E003E1-9D03-4CD1-8D42-0326D77F9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67057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nastavuje pravidla pro školy v přírodě a zotavovací akce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škola v přírodě: </a:t>
            </a:r>
            <a:r>
              <a:rPr lang="cs-CZ" dirty="0"/>
              <a:t>zotavovací pobyt bez přerušení vzdělávání dětí MŠ, který organizuje MŠ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zotavovací akce: </a:t>
            </a:r>
            <a:r>
              <a:rPr lang="cs-CZ" dirty="0"/>
              <a:t>organizovaný pobyt 30 a více dětí ve věku do 15 let na dobu delší než 5 dnů, jehož účelem je posílit zdraví dětí, zvýšit jejich tělesnou zdatnost, popřípadě i získat specifické znalosti nebo dovednosti</a:t>
            </a:r>
          </a:p>
          <a:p>
            <a:pPr lvl="1"/>
            <a:r>
              <a:rPr lang="cs-CZ" dirty="0"/>
              <a:t>jiné podobné akce pro děti a škola v přírodě na kratší dobu</a:t>
            </a:r>
          </a:p>
          <a:p>
            <a:r>
              <a:rPr lang="cs-CZ" sz="2400" dirty="0">
                <a:solidFill>
                  <a:schemeClr val="tx2"/>
                </a:solidFill>
              </a:rPr>
              <a:t>ochrana před hlukem a vibracemi</a:t>
            </a:r>
          </a:p>
          <a:p>
            <a:pPr lvl="1"/>
            <a:r>
              <a:rPr lang="cs-CZ" dirty="0"/>
              <a:t>tzv. chráněný venkovní prostor -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 vzdálenosti 2 m od obvodového pláště školy</a:t>
            </a:r>
          </a:p>
          <a:p>
            <a:pPr lvl="1"/>
            <a:r>
              <a:rPr lang="cs-CZ" dirty="0"/>
              <a:t>nesmějí být instalovány stroje a zařízení o základním kmitočtu od 4 do 8 Hz (x studie)</a:t>
            </a:r>
          </a:p>
          <a:p>
            <a:r>
              <a:rPr lang="cs-CZ" sz="2400" dirty="0">
                <a:solidFill>
                  <a:schemeClr val="tx2"/>
                </a:solidFill>
              </a:rPr>
              <a:t>očkování </a:t>
            </a:r>
            <a:r>
              <a:rPr lang="cs-CZ" sz="2400" dirty="0"/>
              <a:t>- § 50 – viz minulý seminář</a:t>
            </a:r>
          </a:p>
          <a:p>
            <a:pPr lvl="1"/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ADFA3C98-23A5-49F1-808D-3B2D6D1DD25A}"/>
              </a:ext>
            </a:extLst>
          </p:cNvPr>
          <p:cNvSpPr/>
          <p:nvPr/>
        </p:nvSpPr>
        <p:spPr bwMode="auto">
          <a:xfrm>
            <a:off x="8839200" y="1104899"/>
            <a:ext cx="3086100" cy="666751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8 až 12 zákona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39711DBC-5EA5-450C-BB5D-80E86292EC0F}"/>
              </a:ext>
            </a:extLst>
          </p:cNvPr>
          <p:cNvSpPr/>
          <p:nvPr/>
        </p:nvSpPr>
        <p:spPr bwMode="auto">
          <a:xfrm>
            <a:off x="8953500" y="3074850"/>
            <a:ext cx="3086100" cy="9048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30, 31, 33 zákona</a:t>
            </a:r>
          </a:p>
        </p:txBody>
      </p:sp>
    </p:spTree>
    <p:extLst>
      <p:ext uri="{BB962C8B-B14F-4D97-AF65-F5344CB8AC3E}">
        <p14:creationId xmlns:p14="http://schemas.microsoft.com/office/powerpoint/2010/main" val="3945657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1B6F79B-2C12-4E07-A4AF-28CCF4FFDE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CF94EBB-EAEF-4879-B541-B9FD78D37B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D9D493-D2AC-47A4-B107-66493EFB9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Vyhláška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F2ECEC-A1D7-4C3E-997C-15B3BE093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98477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vyhláška č. 410/2005 Sb., </a:t>
            </a:r>
            <a:r>
              <a:rPr lang="cs-CZ" sz="2400" dirty="0">
                <a:solidFill>
                  <a:schemeClr val="tx2"/>
                </a:solidFill>
              </a:rPr>
              <a:t>o hygienických požadavcích na prostory a provoz zařízení a provozoven pro výchovu a vzdělávání dětí a mladistvých</a:t>
            </a:r>
          </a:p>
          <a:p>
            <a:r>
              <a:rPr lang="cs-CZ" sz="2400" dirty="0"/>
              <a:t>vyhláška </a:t>
            </a:r>
            <a:r>
              <a:rPr lang="cs-CZ" sz="2400" dirty="0" err="1"/>
              <a:t>MZdr</a:t>
            </a:r>
            <a:r>
              <a:rPr lang="cs-CZ" sz="2400" dirty="0"/>
              <a:t> po dohodě s MŠMT a MPSV</a:t>
            </a:r>
          </a:p>
          <a:p>
            <a:r>
              <a:rPr lang="cs-CZ" sz="2400" dirty="0">
                <a:solidFill>
                  <a:schemeClr val="tx2"/>
                </a:solidFill>
              </a:rPr>
              <a:t>dotýká se: </a:t>
            </a:r>
            <a:r>
              <a:rPr lang="cs-CZ" sz="2400" dirty="0"/>
              <a:t>prostorových podmínek, vybavení, provozu, osvětlení, vytápění, mikroklimatických podmínek, zásobování vodou a úklidem (nejen) mateřských škol</a:t>
            </a:r>
          </a:p>
        </p:txBody>
      </p:sp>
    </p:spTree>
    <p:extLst>
      <p:ext uri="{BB962C8B-B14F-4D97-AF65-F5344CB8AC3E}">
        <p14:creationId xmlns:p14="http://schemas.microsoft.com/office/powerpoint/2010/main" val="719587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17BD4FD-7FB5-4C9B-8369-0A8BE5DE0F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D17E96-CE39-4701-AD4B-F6684E609A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B46082-F96D-460B-8D57-75968CC16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Prostorové podmínky mateřských škol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B014BC-1C7A-4BBB-A437-0118009F8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chemeClr val="tx2"/>
                </a:solidFill>
              </a:rPr>
              <a:t>„Venku“</a:t>
            </a:r>
          </a:p>
          <a:p>
            <a:r>
              <a:rPr lang="cs-CZ" dirty="0"/>
              <a:t>pro pobyt a hry dětí – tzv. nezastavěná plocha vč. travnaté plochy – nejméně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 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 </a:t>
            </a:r>
            <a:r>
              <a:rPr lang="cs-CZ" dirty="0"/>
              <a:t>na 1 dítě</a:t>
            </a:r>
          </a:p>
          <a:p>
            <a:r>
              <a:rPr lang="cs-CZ" dirty="0"/>
              <a:t>potřeba myslet i na volbu rostlin a dřevin</a:t>
            </a:r>
          </a:p>
          <a:p>
            <a:pPr lvl="1"/>
            <a:r>
              <a:rPr lang="cs-CZ" dirty="0"/>
              <a:t>dbát je potřeba na ochranu a zdraví dětí</a:t>
            </a:r>
          </a:p>
          <a:p>
            <a:pPr lvl="1"/>
            <a:r>
              <a:rPr lang="cs-CZ" dirty="0"/>
              <a:t>nesmí snížit parametry denního osvětlení ve vnitřních prostorech (ČSN 730580-1,2,3)</a:t>
            </a:r>
          </a:p>
          <a:p>
            <a:pPr lvl="1"/>
            <a:r>
              <a:rPr lang="cs-CZ" dirty="0"/>
              <a:t>požadavek na vzdálenost dřeviny od budovy (min. tak, jaká je max. výška stromu)</a:t>
            </a:r>
          </a:p>
          <a:p>
            <a:pPr lvl="1"/>
            <a:r>
              <a:rPr lang="cs-CZ" dirty="0"/>
              <a:t>řádná závlaha (vody I. třídy - ČSN 757143)</a:t>
            </a:r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82D75FD7-A16B-4F77-AC7E-946D5176AE31}"/>
              </a:ext>
            </a:extLst>
          </p:cNvPr>
          <p:cNvSpPr/>
          <p:nvPr/>
        </p:nvSpPr>
        <p:spPr bwMode="auto">
          <a:xfrm>
            <a:off x="10329000" y="636077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3</a:t>
            </a:r>
          </a:p>
        </p:txBody>
      </p:sp>
    </p:spTree>
    <p:extLst>
      <p:ext uri="{BB962C8B-B14F-4D97-AF65-F5344CB8AC3E}">
        <p14:creationId xmlns:p14="http://schemas.microsoft.com/office/powerpoint/2010/main" val="334215408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0</TotalTime>
  <Words>2234</Words>
  <Application>Microsoft Office PowerPoint</Application>
  <PresentationFormat>Širokoúhlá obrazovka</PresentationFormat>
  <Paragraphs>285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Tahoma</vt:lpstr>
      <vt:lpstr>Wingdings</vt:lpstr>
      <vt:lpstr>Prezentace_MU_CZ</vt:lpstr>
      <vt:lpstr> Hygienické požadavky. Stravování v MŠ.   </vt:lpstr>
      <vt:lpstr>Hygienické požadavky</vt:lpstr>
      <vt:lpstr>Brainstorming</vt:lpstr>
      <vt:lpstr>Upozornění </vt:lpstr>
      <vt:lpstr>Základní právní úprava</vt:lpstr>
      <vt:lpstr>Zákon o ochraně veřejného zdraví</vt:lpstr>
      <vt:lpstr>Zákon o ochraně veřejného zdraví</vt:lpstr>
      <vt:lpstr>Vyhláška</vt:lpstr>
      <vt:lpstr>Prostorové podmínky mateřských škol</vt:lpstr>
      <vt:lpstr>Prostorové podmínky mateřských škol</vt:lpstr>
      <vt:lpstr>Další prostorové podmínky</vt:lpstr>
      <vt:lpstr>Další hygienické požadavky ve vyhlášce</vt:lpstr>
      <vt:lpstr>Prezentace aplikace PowerPoint</vt:lpstr>
      <vt:lpstr>Prezentace aplikace PowerPoint</vt:lpstr>
      <vt:lpstr>Lesní školky – specifika </vt:lpstr>
      <vt:lpstr>Co když to nesplním?</vt:lpstr>
      <vt:lpstr>Školský zákon </vt:lpstr>
      <vt:lpstr>Stravování v MŠ</vt:lpstr>
      <vt:lpstr>Základní právní úprava</vt:lpstr>
      <vt:lpstr>Školský zákon</vt:lpstr>
      <vt:lpstr>Školský zákon</vt:lpstr>
      <vt:lpstr>Vyhláška o školním stravování</vt:lpstr>
      <vt:lpstr>Vyhláška o školním stravování</vt:lpstr>
      <vt:lpstr>Vyhláška o školním stravování</vt:lpstr>
      <vt:lpstr>Vyhláška o školním stravování </vt:lpstr>
      <vt:lpstr>Vyhláška o školním stravování </vt:lpstr>
      <vt:lpstr>Děkuji za pozornost malachta@mail.muni.cz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Občan a právo Úvodní seminář</dc:title>
  <dc:creator>Radovan Malachta</dc:creator>
  <cp:lastModifiedBy>Radovan Malachta</cp:lastModifiedBy>
  <cp:revision>285</cp:revision>
  <cp:lastPrinted>1601-01-01T00:00:00Z</cp:lastPrinted>
  <dcterms:created xsi:type="dcterms:W3CDTF">2022-02-12T19:12:13Z</dcterms:created>
  <dcterms:modified xsi:type="dcterms:W3CDTF">2022-11-02T23:11:22Z</dcterms:modified>
</cp:coreProperties>
</file>