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578" r:id="rId3"/>
    <p:sldId id="597" r:id="rId4"/>
    <p:sldId id="598" r:id="rId5"/>
    <p:sldId id="599" r:id="rId6"/>
    <p:sldId id="600" r:id="rId7"/>
    <p:sldId id="601" r:id="rId8"/>
    <p:sldId id="602" r:id="rId9"/>
    <p:sldId id="603" r:id="rId10"/>
    <p:sldId id="577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4F2831C-B8FC-49F0-83EC-FD298C664880}">
          <p14:sldIdLst>
            <p14:sldId id="256"/>
            <p14:sldId id="578"/>
            <p14:sldId id="597"/>
            <p14:sldId id="598"/>
            <p14:sldId id="599"/>
            <p14:sldId id="600"/>
            <p14:sldId id="601"/>
            <p14:sldId id="602"/>
            <p14:sldId id="603"/>
            <p14:sldId id="5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C00000"/>
                </a:solidFill>
              </a:rPr>
              <a:t>Kvalifikace učitele a ředitele MŠ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4361" y="4128529"/>
            <a:ext cx="11361600" cy="1235527"/>
          </a:xfrm>
        </p:spPr>
        <p:txBody>
          <a:bodyPr/>
          <a:lstStyle/>
          <a:p>
            <a:pPr algn="ctr"/>
            <a:r>
              <a:rPr lang="cs-CZ" dirty="0"/>
              <a:t>JUDr. Radovan Malachta</a:t>
            </a:r>
          </a:p>
          <a:p>
            <a:pPr algn="ctr"/>
            <a:r>
              <a:rPr lang="cs-CZ" dirty="0"/>
              <a:t>Základy práva pro MŠ</a:t>
            </a:r>
          </a:p>
          <a:p>
            <a:pPr algn="ctr"/>
            <a:r>
              <a:rPr lang="cs-CZ" dirty="0"/>
              <a:t>podzim 2022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C4F6A2-E811-8940-0696-E6493E70E8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4F77B03-1A62-D96D-311E-2E54517297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81060161-784F-82F7-CDB7-2D46ACB51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01171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F4FAF5-3744-42E7-ABCA-0AFEEFBD7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A3359D-D675-4BCD-B329-8A5C108866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5128AD6-2B3A-4EE8-B1D6-81A552306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3BB0FA-D8E3-4860-8B23-D10094CE3B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943622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dirty="0">
                <a:effectLst/>
                <a:latin typeface="Arial" panose="020B0604020202020204" pitchFamily="34" charset="0"/>
              </a:rPr>
              <a:t>zákon č. 563/2004 Sb., </a:t>
            </a:r>
            <a:r>
              <a:rPr lang="cs-CZ" b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o pedagogických pracovnících </a:t>
            </a:r>
            <a:r>
              <a:rPr lang="cs-CZ" b="0" dirty="0">
                <a:effectLst/>
                <a:latin typeface="Arial" panose="020B0604020202020204" pitchFamily="34" charset="0"/>
              </a:rPr>
              <a:t>a o změně některých zákonů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28559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C72C992-5C65-B9C4-CDB8-5B7205DFB6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FCF95F-3DDF-A713-633F-2A44EEF2E1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725E3E-B0BA-708B-FC1A-6476C6F92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pedagogického pracovníka</a:t>
            </a:r>
          </a:p>
        </p:txBody>
      </p:sp>
      <p:pic>
        <p:nvPicPr>
          <p:cNvPr id="7" name="Zástupný obsah 6">
            <a:extLst>
              <a:ext uri="{FF2B5EF4-FFF2-40B4-BE49-F238E27FC236}">
                <a16:creationId xmlns:a16="http://schemas.microsoft.com/office/drawing/2014/main" id="{2D91ABC1-EB45-261A-70CA-73280D2A17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8906" y="2128986"/>
            <a:ext cx="9614188" cy="2183038"/>
          </a:xfrm>
        </p:spPr>
      </p:pic>
    </p:spTree>
    <p:extLst>
      <p:ext uri="{BB962C8B-B14F-4D97-AF65-F5344CB8AC3E}">
        <p14:creationId xmlns:p14="http://schemas.microsoft.com/office/powerpoint/2010/main" val="8244818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DF87A9-2125-C5CF-F750-5C724FE1B5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2457BE-6CD7-1DD9-31D2-5011FF66E8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83B4648-46D2-9F0A-E676-234BAC619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předpoklady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422DFE-0DE0-4BD4-A92D-C4C1B6836D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8555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plně svéprávný </a:t>
            </a:r>
            <a:r>
              <a:rPr lang="cs-CZ" dirty="0"/>
              <a:t>(způsobilý právně jednat) – 18 let (16 let?)</a:t>
            </a:r>
          </a:p>
          <a:p>
            <a:r>
              <a:rPr lang="cs-CZ" dirty="0">
                <a:solidFill>
                  <a:schemeClr val="tx2"/>
                </a:solidFill>
              </a:rPr>
              <a:t>odborná kvalifikace</a:t>
            </a:r>
          </a:p>
          <a:p>
            <a:r>
              <a:rPr lang="cs-CZ" dirty="0">
                <a:solidFill>
                  <a:schemeClr val="tx2"/>
                </a:solidFill>
              </a:rPr>
              <a:t>bezúhonný</a:t>
            </a:r>
            <a:r>
              <a:rPr lang="cs-CZ" dirty="0"/>
              <a:t> (čistý trestní rejstřík)</a:t>
            </a:r>
          </a:p>
          <a:p>
            <a:r>
              <a:rPr lang="cs-CZ" dirty="0">
                <a:solidFill>
                  <a:schemeClr val="tx2"/>
                </a:solidFill>
              </a:rPr>
              <a:t>zdravotně způsobilý </a:t>
            </a:r>
          </a:p>
          <a:p>
            <a:r>
              <a:rPr lang="cs-CZ" dirty="0">
                <a:solidFill>
                  <a:schemeClr val="tx2"/>
                </a:solidFill>
              </a:rPr>
              <a:t>prokazatelná znalost českého jazyka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B676596-EA1C-EE13-71BA-C786BC7F8F96}"/>
              </a:ext>
            </a:extLst>
          </p:cNvPr>
          <p:cNvSpPr/>
          <p:nvPr/>
        </p:nvSpPr>
        <p:spPr bwMode="auto">
          <a:xfrm>
            <a:off x="6804212" y="573742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 ZPP</a:t>
            </a:r>
          </a:p>
        </p:txBody>
      </p:sp>
    </p:spTree>
    <p:extLst>
      <p:ext uri="{BB962C8B-B14F-4D97-AF65-F5344CB8AC3E}">
        <p14:creationId xmlns:p14="http://schemas.microsoft.com/office/powerpoint/2010/main" val="2570789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9A19AFC-6887-922C-E10A-3A7D0A1E6A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CD9678F-86E4-3BFE-4FB3-89936C98533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8B67BD7-E744-E65D-D4B5-128424B3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Učitel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936B92-9FA2-1170-812C-BF40F2D1E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77857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celá řada možností</a:t>
            </a:r>
          </a:p>
          <a:p>
            <a:pPr lvl="1"/>
            <a:r>
              <a:rPr lang="cs-CZ" dirty="0"/>
              <a:t>VŠ vzdělání v akreditovaném studijním programu (příprava učitelů MŠ)</a:t>
            </a:r>
          </a:p>
          <a:p>
            <a:pPr lvl="1"/>
            <a:r>
              <a:rPr lang="cs-CZ" dirty="0"/>
              <a:t>VŠ vzdělání v akreditovaném studijním programu (pedagogika, učitelství 1. stupně, vychovatelství, pedagogika volného času) a CŽV vzdělání na VŠ (příprava učitelů MŠ)</a:t>
            </a:r>
          </a:p>
          <a:p>
            <a:pPr lvl="1"/>
            <a:r>
              <a:rPr lang="cs-CZ" dirty="0"/>
              <a:t>VOŠ vzdělání (příprava učitelů MŠ)</a:t>
            </a:r>
          </a:p>
          <a:p>
            <a:pPr lvl="1"/>
            <a:r>
              <a:rPr lang="cs-CZ" dirty="0"/>
              <a:t>VOŠ vzdělání (příprava vychovatelů) a CŽV vzdělání na VŠ (příprava učitelů MŠ)</a:t>
            </a:r>
          </a:p>
          <a:p>
            <a:pPr lvl="1"/>
            <a:r>
              <a:rPr lang="cs-CZ" dirty="0"/>
              <a:t>SŠ vzdělání s maturitní zkouškou (příprava učitelů MŠ)</a:t>
            </a:r>
          </a:p>
          <a:p>
            <a:pPr lvl="1"/>
            <a:r>
              <a:rPr lang="cs-CZ" dirty="0"/>
              <a:t>SŠ vzdělání s maturitní zkouškou (příprava vychovatelů) a vykonáním zkoušky (profil a obsah z pedagogiky předškolního vzdělávání)</a:t>
            </a:r>
          </a:p>
          <a:p>
            <a:pPr lvl="1"/>
            <a:r>
              <a:rPr lang="cs-CZ" dirty="0"/>
              <a:t>VŠ či VOŠ vzdělání v akreditovaném studijním programu (speciální pedagogika) </a:t>
            </a:r>
          </a:p>
          <a:p>
            <a:pPr lvl="1"/>
            <a:r>
              <a:rPr lang="cs-CZ" dirty="0"/>
              <a:t>poslední bod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 děti se speciálními vzdělávacími potřebami 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2C1B91D-0C14-3BF4-25B4-D2E911679E6F}"/>
              </a:ext>
            </a:extLst>
          </p:cNvPr>
          <p:cNvSpPr/>
          <p:nvPr/>
        </p:nvSpPr>
        <p:spPr bwMode="auto">
          <a:xfrm>
            <a:off x="6804212" y="573742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6 ZPP</a:t>
            </a:r>
          </a:p>
        </p:txBody>
      </p:sp>
    </p:spTree>
    <p:extLst>
      <p:ext uri="{BB962C8B-B14F-4D97-AF65-F5344CB8AC3E}">
        <p14:creationId xmlns:p14="http://schemas.microsoft.com/office/powerpoint/2010/main" val="2402383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9001908-A918-B447-FD32-755E57920D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BD5FBF-2F88-2CC1-F74F-8C490A2D7D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290648-EB70-B91F-D8D2-536FB30F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Ředitel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65BFD34-1344-AAC1-EB33-A4B764AC8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37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splňuje obecné předpoklady</a:t>
            </a:r>
          </a:p>
          <a:p>
            <a:r>
              <a:rPr lang="cs-CZ" dirty="0"/>
              <a:t>3 roky praxe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ředitelem školy zřizované MŠMT, krajem, obcí nebo dobrovolným svazkem obcí – do 2 let od počátku výkonu činnosti ředitele - znalosti v oblasti řízení školství absolvováním studia pro ředitele škol v rámci dalšího vzdělávání pedagogických pracovníků (výjimky, kdy ne)</a:t>
            </a: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804C6F5-2FA2-45B8-F5FF-FE4C463B1015}"/>
              </a:ext>
            </a:extLst>
          </p:cNvPr>
          <p:cNvSpPr/>
          <p:nvPr/>
        </p:nvSpPr>
        <p:spPr bwMode="auto">
          <a:xfrm>
            <a:off x="5414682" y="537894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5 ZPP</a:t>
            </a:r>
          </a:p>
        </p:txBody>
      </p:sp>
    </p:spTree>
    <p:extLst>
      <p:ext uri="{BB962C8B-B14F-4D97-AF65-F5344CB8AC3E}">
        <p14:creationId xmlns:p14="http://schemas.microsoft.com/office/powerpoint/2010/main" val="378862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9E11D0-DDEC-41F0-1B4E-D5C9A7BECE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B13764-F7C4-ED64-E315-48A721A795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35EE38-5A64-30F8-EC94-DC1BC63F91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Pracovní doba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503878-B823-667B-7A79-BB613B67F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13101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pracovní doba </a:t>
            </a:r>
            <a:r>
              <a:rPr lang="cs-CZ" dirty="0"/>
              <a:t>(§ 22a ZPP, § 23 a 23a ZPP)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přímá pedagogická činnost </a:t>
            </a:r>
            <a:r>
              <a:rPr lang="cs-CZ" dirty="0"/>
              <a:t>– zaměstnavatel (ředitel) stanovuje rozvrh přímé pedagogické činnosti + rozvrh dohledu nad žáky a dětmi + zastupování jiného pedagogického pracovníka + případy v souladu se zákoníkem práce</a:t>
            </a:r>
          </a:p>
          <a:p>
            <a:pPr lvl="1"/>
            <a:r>
              <a:rPr lang="cs-CZ" dirty="0"/>
              <a:t>týdenní rozsah přímé pedagogické činnosti stanovuje ředitel školy; nařízení vlády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práce související s přímou pedagogickou činností </a:t>
            </a:r>
            <a:r>
              <a:rPr lang="cs-CZ" dirty="0"/>
              <a:t>– pedagogický pracovník si sám rozvrhuje a určuje i místo, kde práci bude vykonávat – ale náklady si pak hradí sám, není-li stanoveno jinak</a:t>
            </a:r>
          </a:p>
          <a:p>
            <a:r>
              <a:rPr lang="cs-CZ" dirty="0"/>
              <a:t>jinak platí </a:t>
            </a:r>
            <a:r>
              <a:rPr lang="cs-CZ" dirty="0">
                <a:solidFill>
                  <a:schemeClr val="tx2"/>
                </a:solidFill>
              </a:rPr>
              <a:t>zákoník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116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934E601-2ADD-8DA2-2C27-1356BE06A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0EA27E-D78F-8084-C066-463277B100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1326F6C-EC14-6145-DA21-4668107F2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 dalšího vzdělávání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610D88E-628D-3049-D67C-F8E40E6F6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5466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bnovování, udržování a doplňování kvalifikace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právo na zvýšení kvalifikace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ředitel stanovuje plán dalšího vzdělávání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zájem pedagogického pracovníka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potřeba školy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rozpočet školy</a:t>
            </a:r>
            <a:endParaRPr lang="cs-CZ" dirty="0"/>
          </a:p>
          <a:p>
            <a:endParaRPr lang="cs-CZ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8AC440F4-0730-4E25-8F5E-64FB83158BAC}"/>
              </a:ext>
            </a:extLst>
          </p:cNvPr>
          <p:cNvSpPr/>
          <p:nvPr/>
        </p:nvSpPr>
        <p:spPr bwMode="auto">
          <a:xfrm>
            <a:off x="8290112" y="537894"/>
            <a:ext cx="2250141" cy="81578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24 ZPP</a:t>
            </a:r>
          </a:p>
        </p:txBody>
      </p:sp>
    </p:spTree>
    <p:extLst>
      <p:ext uri="{BB962C8B-B14F-4D97-AF65-F5344CB8AC3E}">
        <p14:creationId xmlns:p14="http://schemas.microsoft.com/office/powerpoint/2010/main" val="1063443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0A3F92-1A3C-84F0-18F6-5992F9BDA4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2CFABB-D88B-F219-40DE-12258E8CF2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1545B2-657E-F64A-9109-1C5E1D5BC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práce v zahraničí? Situace v EU.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52C0BB-CFDF-24CE-957D-B962E7657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9084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Můžete vykonávat činnost učitelky MŠ či ředitelky MŠ v jiném členském státě EU? A obráceně, může občan jiného členského státu EU vykonávat práci učitelky či ředitelky MŠ u nás?</a:t>
            </a:r>
          </a:p>
          <a:p>
            <a:pPr lvl="1"/>
            <a:r>
              <a:rPr lang="cs-CZ" dirty="0"/>
              <a:t>otázka uznávání kvalifikace (směrnice EU)</a:t>
            </a:r>
          </a:p>
        </p:txBody>
      </p:sp>
    </p:spTree>
    <p:extLst>
      <p:ext uri="{BB962C8B-B14F-4D97-AF65-F5344CB8AC3E}">
        <p14:creationId xmlns:p14="http://schemas.microsoft.com/office/powerpoint/2010/main" val="282152945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477</Words>
  <Application>Microsoft Office PowerPoint</Application>
  <PresentationFormat>Širokoúhlá obrazovka</PresentationFormat>
  <Paragraphs>70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Kvalifikace učitele a ředitele MŠ</vt:lpstr>
      <vt:lpstr>Právní úprava</vt:lpstr>
      <vt:lpstr>Definice pedagogického pracovníka</vt:lpstr>
      <vt:lpstr>Obecné předpoklady</vt:lpstr>
      <vt:lpstr>Učitel MŠ</vt:lpstr>
      <vt:lpstr>Ředitel MŠ</vt:lpstr>
      <vt:lpstr>Pracovní doba</vt:lpstr>
      <vt:lpstr>Povinnost dalšího vzdělávání</vt:lpstr>
      <vt:lpstr>Co práce v zahraničí? Situace v EU.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Radovan Malachta</dc:creator>
  <cp:lastModifiedBy>Radovan Malachta</cp:lastModifiedBy>
  <cp:revision>210</cp:revision>
  <cp:lastPrinted>1601-01-01T00:00:00Z</cp:lastPrinted>
  <dcterms:created xsi:type="dcterms:W3CDTF">2022-09-19T06:49:37Z</dcterms:created>
  <dcterms:modified xsi:type="dcterms:W3CDTF">2022-12-09T06:50:54Z</dcterms:modified>
</cp:coreProperties>
</file>