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578" r:id="rId3"/>
    <p:sldId id="587" r:id="rId4"/>
    <p:sldId id="579" r:id="rId5"/>
    <p:sldId id="580" r:id="rId6"/>
    <p:sldId id="581" r:id="rId7"/>
    <p:sldId id="583" r:id="rId8"/>
    <p:sldId id="584" r:id="rId9"/>
    <p:sldId id="585" r:id="rId10"/>
    <p:sldId id="586" r:id="rId11"/>
    <p:sldId id="588" r:id="rId12"/>
    <p:sldId id="582" r:id="rId13"/>
    <p:sldId id="589" r:id="rId14"/>
    <p:sldId id="590" r:id="rId15"/>
    <p:sldId id="591" r:id="rId16"/>
    <p:sldId id="592" r:id="rId17"/>
    <p:sldId id="593" r:id="rId18"/>
    <p:sldId id="594" r:id="rId19"/>
    <p:sldId id="596" r:id="rId20"/>
    <p:sldId id="577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578"/>
            <p14:sldId id="587"/>
            <p14:sldId id="579"/>
            <p14:sldId id="580"/>
            <p14:sldId id="581"/>
            <p14:sldId id="583"/>
            <p14:sldId id="584"/>
            <p14:sldId id="585"/>
            <p14:sldId id="586"/>
            <p14:sldId id="588"/>
            <p14:sldId id="582"/>
            <p14:sldId id="589"/>
            <p14:sldId id="590"/>
            <p14:sldId id="591"/>
            <p14:sldId id="592"/>
            <p14:sldId id="593"/>
            <p14:sldId id="594"/>
            <p14:sldId id="596"/>
            <p14:sldId id="5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Specifika soudního řízení ve věcech dětí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Základy práva pro MŠ</a:t>
            </a:r>
          </a:p>
          <a:p>
            <a:pPr algn="ctr"/>
            <a:r>
              <a:rPr lang="cs-CZ" dirty="0"/>
              <a:t>podzim 2022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F8790C-8ACB-4B52-8CA5-FA11FE7714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JUDr. Malachta - KOV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FE97D9-F76E-4C7E-82DE-5CB0AE6657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C2C7C2-F342-42C4-8FB3-9B5967A75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31250"/>
            <a:ext cx="10753200" cy="451576"/>
          </a:xfrm>
        </p:spPr>
        <p:txBody>
          <a:bodyPr/>
          <a:lstStyle/>
          <a:p>
            <a:r>
              <a:rPr lang="cs-CZ" dirty="0"/>
              <a:t>Soud pro mládež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5A7259-ABB3-491E-8328-250775C3B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945038"/>
            <a:ext cx="10753200" cy="5220750"/>
          </a:xfrm>
        </p:spPr>
        <p:txBody>
          <a:bodyPr/>
          <a:lstStyle/>
          <a:p>
            <a:r>
              <a:rPr lang="cs-CZ" sz="2400" dirty="0"/>
              <a:t>dbá na </a:t>
            </a:r>
            <a:r>
              <a:rPr lang="cs-CZ" sz="2400" dirty="0">
                <a:solidFill>
                  <a:schemeClr val="tx2"/>
                </a:solidFill>
              </a:rPr>
              <a:t>výchovné působení na dítě </a:t>
            </a:r>
            <a:r>
              <a:rPr lang="cs-CZ" sz="2400" dirty="0"/>
              <a:t>a na </a:t>
            </a:r>
            <a:r>
              <a:rPr lang="cs-CZ" sz="2400" dirty="0">
                <a:solidFill>
                  <a:schemeClr val="tx2"/>
                </a:solidFill>
              </a:rPr>
              <a:t>preventivní účinek</a:t>
            </a:r>
          </a:p>
          <a:p>
            <a:r>
              <a:rPr lang="cs-CZ" sz="2400" dirty="0"/>
              <a:t>lze i více opatření současně, stejně tak nemusí být žádné, pokud postačí už jen samotné projednání před soudem</a:t>
            </a:r>
          </a:p>
          <a:p>
            <a:r>
              <a:rPr lang="cs-CZ" sz="2400" dirty="0"/>
              <a:t>opatření ukládá na </a:t>
            </a:r>
            <a:r>
              <a:rPr lang="cs-CZ" sz="2400" dirty="0">
                <a:solidFill>
                  <a:schemeClr val="tx2"/>
                </a:solidFill>
              </a:rPr>
              <a:t>návrh státního zástupce, </a:t>
            </a:r>
            <a:r>
              <a:rPr lang="cs-CZ" sz="2400" dirty="0"/>
              <a:t>může se i bez návrhu</a:t>
            </a:r>
          </a:p>
          <a:p>
            <a:pPr lvl="1"/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Státní zástupce pověřuje Probační a mediační službu: podklady k osobě dítěte, osobní, rodinné a jiné poměry</a:t>
            </a:r>
            <a:endParaRPr lang="cs-CZ" sz="1800" dirty="0"/>
          </a:p>
          <a:p>
            <a:r>
              <a:rPr lang="cs-CZ" sz="2400" dirty="0">
                <a:solidFill>
                  <a:schemeClr val="tx2"/>
                </a:solidFill>
              </a:rPr>
              <a:t>účastní se řízení:</a:t>
            </a:r>
          </a:p>
          <a:p>
            <a:pPr lvl="1"/>
            <a:r>
              <a:rPr lang="cs-CZ" sz="1800" dirty="0"/>
              <a:t>nezletilé dítě</a:t>
            </a:r>
          </a:p>
          <a:p>
            <a:pPr lvl="1"/>
            <a:r>
              <a:rPr lang="cs-CZ" sz="1800" dirty="0"/>
              <a:t>OSPOD, zákonní zástupci nebo opatrovník dítěte (opatrovníkem je advokát), 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osoby, kterým bylo dítě svěřeno do výchovy nebo jiné obdobné péče</a:t>
            </a:r>
          </a:p>
          <a:p>
            <a:pPr lvl="1"/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další osoby, o jejichž právech a povinnostech má být v řízení jednáno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státní zastupitelství, pokud podalo návrh</a:t>
            </a:r>
            <a:endParaRPr lang="cs-CZ" sz="1800" dirty="0"/>
          </a:p>
          <a:p>
            <a:r>
              <a:rPr lang="cs-CZ" sz="2400" dirty="0">
                <a:solidFill>
                  <a:schemeClr val="tx2"/>
                </a:solidFill>
              </a:rPr>
              <a:t>jednání</a:t>
            </a:r>
          </a:p>
          <a:p>
            <a:pPr lvl="1"/>
            <a:r>
              <a:rPr lang="cs-CZ" sz="1800" dirty="0"/>
              <a:t>lze-li čin prokázat jinak, nemusí být dítě vyslechnuto, ledaže na tom trvá; názor vždy musí být zjištěn</a:t>
            </a:r>
          </a:p>
          <a:p>
            <a:pPr lvl="1"/>
            <a:r>
              <a:rPr lang="cs-CZ" sz="1800" dirty="0"/>
              <a:t>neveřejné (výjimky)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954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287078-C352-44CC-B3AC-DF95D71F0B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105904-C282-4545-A6DB-0C15EED73E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1FE3B7-999E-4308-8684-2D8F74D6C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Trestné činy spáchané na dětech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7B1CFDF-2122-4582-82C7-DE2CBBF5B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02001"/>
            <a:ext cx="10753200" cy="4732123"/>
          </a:xfrm>
        </p:spPr>
        <p:txBody>
          <a:bodyPr/>
          <a:lstStyle/>
          <a:p>
            <a:r>
              <a:rPr lang="cs-CZ" sz="2400" dirty="0"/>
              <a:t>celá řada trestných činů</a:t>
            </a:r>
          </a:p>
          <a:p>
            <a:r>
              <a:rPr lang="cs-CZ" sz="2400" dirty="0"/>
              <a:t>trestní právo spojuje s vyšší trestní sazbou</a:t>
            </a:r>
          </a:p>
          <a:p>
            <a:r>
              <a:rPr lang="cs-CZ" sz="2400" dirty="0"/>
              <a:t>trestný čin spáchaný na dítěti mladším 15 let</a:t>
            </a:r>
          </a:p>
          <a:p>
            <a:pPr lvl="1"/>
            <a:r>
              <a:rPr lang="cs-CZ" sz="1800" dirty="0"/>
              <a:t>vražda (15-20 let, výjimečný trest)</a:t>
            </a:r>
          </a:p>
          <a:p>
            <a:pPr lvl="1"/>
            <a:r>
              <a:rPr lang="cs-CZ" sz="1800" dirty="0"/>
              <a:t>zabití (5-15 let)</a:t>
            </a:r>
          </a:p>
          <a:p>
            <a:pPr lvl="1"/>
            <a:r>
              <a:rPr lang="cs-CZ" sz="1800" dirty="0"/>
              <a:t>vražda novorozeného dítěte matkou (3-8 let)</a:t>
            </a:r>
          </a:p>
          <a:p>
            <a:pPr lvl="1"/>
            <a:r>
              <a:rPr lang="cs-CZ" sz="1800" dirty="0"/>
              <a:t>těžké ublížení na zdraví (5-12 let)</a:t>
            </a:r>
          </a:p>
          <a:p>
            <a:pPr lvl="1"/>
            <a:r>
              <a:rPr lang="cs-CZ" sz="1800" dirty="0"/>
              <a:t>ublížení na zdraví (1-5 let)</a:t>
            </a:r>
          </a:p>
          <a:p>
            <a:pPr lvl="1"/>
            <a:r>
              <a:rPr lang="cs-CZ" sz="1800" dirty="0"/>
              <a:t>mučení a jiné nelidské a kruté zacházení (5-12 let)</a:t>
            </a:r>
          </a:p>
          <a:p>
            <a:pPr lvl="1"/>
            <a:r>
              <a:rPr lang="cs-CZ" sz="1800" dirty="0"/>
              <a:t>znásilnění, sexuální nátlak (5-12 let)</a:t>
            </a:r>
          </a:p>
          <a:p>
            <a:pPr lvl="1"/>
            <a:r>
              <a:rPr lang="cs-CZ" sz="1800" dirty="0"/>
              <a:t>pohlavní zneužití (1-8 let), je-li svěřeno do dozoru osoby (2-10 let)</a:t>
            </a:r>
          </a:p>
          <a:p>
            <a:pPr lvl="1"/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opuštění dítěte, o které máme povinnost pečovat a které si samo nemůže opatřit pomoc, a vystaví tím dítě nebezpečí smrti nebo ublížení na zdraví (6 měs.-3 roky), mladší dítě jak 3 roky (1-5 let)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prostituce ohrožující mravní vývoj dětí – v blízkosti školy či školského zařízení (0-2 roky)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….</a:t>
            </a:r>
            <a:endParaRPr lang="cs-CZ" sz="1800" dirty="0"/>
          </a:p>
          <a:p>
            <a:pPr lvl="1"/>
            <a:endParaRPr lang="cs-CZ" dirty="0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7D13792B-C170-4C89-A16E-EEBB5675550D}"/>
              </a:ext>
            </a:extLst>
          </p:cNvPr>
          <p:cNvSpPr/>
          <p:nvPr/>
        </p:nvSpPr>
        <p:spPr bwMode="auto">
          <a:xfrm>
            <a:off x="6524625" y="3135565"/>
            <a:ext cx="5524500" cy="10572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Čeho se může dopustit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pedagog MŠ ve vztahu k dětem?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13285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D318C4-E4B6-44EA-9100-99CD639594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872211-AF14-4ECA-BC62-188DBF5B62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08648E-434C-4356-B936-D55B4DEA2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Jen pro zajímavost – narazili jsme na to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6FB2629-51A9-43C5-B186-684BE4090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úmysl přímý </a:t>
            </a:r>
            <a:r>
              <a:rPr lang="cs-CZ" dirty="0"/>
              <a:t>= věděl a chtěl (způsobit, ohrozit)</a:t>
            </a:r>
          </a:p>
          <a:p>
            <a:r>
              <a:rPr lang="cs-CZ" dirty="0">
                <a:solidFill>
                  <a:schemeClr val="tx2"/>
                </a:solidFill>
              </a:rPr>
              <a:t>úmysl nepřímý </a:t>
            </a:r>
            <a:r>
              <a:rPr lang="cs-CZ" dirty="0"/>
              <a:t>= věděl, že může způsobit a byl s tím srozuměn pro případ, že způsobí</a:t>
            </a:r>
          </a:p>
          <a:p>
            <a:r>
              <a:rPr lang="cs-CZ" dirty="0">
                <a:solidFill>
                  <a:schemeClr val="tx2"/>
                </a:solidFill>
              </a:rPr>
              <a:t>nedbalost vědomá </a:t>
            </a:r>
            <a:r>
              <a:rPr lang="cs-CZ" dirty="0"/>
              <a:t>= věděl, že může způsobit, ale spoléhal na to, že nezpůsobí (nechtěl)</a:t>
            </a:r>
          </a:p>
          <a:p>
            <a:r>
              <a:rPr lang="cs-CZ" dirty="0">
                <a:solidFill>
                  <a:schemeClr val="tx2"/>
                </a:solidFill>
              </a:rPr>
              <a:t>nedbalost nevědomá </a:t>
            </a:r>
            <a:r>
              <a:rPr lang="cs-CZ" dirty="0"/>
              <a:t>= nevěděl a nemohl ani chtít</a:t>
            </a:r>
          </a:p>
        </p:txBody>
      </p:sp>
    </p:spTree>
    <p:extLst>
      <p:ext uri="{BB962C8B-B14F-4D97-AF65-F5344CB8AC3E}">
        <p14:creationId xmlns:p14="http://schemas.microsoft.com/office/powerpoint/2010/main" val="3739351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979143-8B78-4699-89A6-DE6A192246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3DB131-5028-4A57-8279-999C54B65F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F57B15B-9F61-48F8-81E5-C99D52985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Specifika v civilním soudnictví</a:t>
            </a:r>
          </a:p>
        </p:txBody>
      </p:sp>
    </p:spTree>
    <p:extLst>
      <p:ext uri="{BB962C8B-B14F-4D97-AF65-F5344CB8AC3E}">
        <p14:creationId xmlns:p14="http://schemas.microsoft.com/office/powerpoint/2010/main" val="3547037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C2E3D9-63DA-4718-B730-6CAC90C059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4E8F21-49A8-4607-A299-F5C07C3EE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897AA2-EE61-4EE5-91BF-0029F5268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BD26D34-625E-4F3A-ADA8-3ECCC3AE4EA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způsobilost být účastníkem</a:t>
            </a:r>
          </a:p>
          <a:p>
            <a:pPr lvl="1"/>
            <a:r>
              <a:rPr lang="cs-CZ" dirty="0"/>
              <a:t>nositel procesních práv a povinností </a:t>
            </a:r>
          </a:p>
          <a:p>
            <a:pPr lvl="1"/>
            <a:r>
              <a:rPr lang="cs-CZ" dirty="0"/>
              <a:t>každý, kdo má právní osobnost – tj. od narození po smrt u fyzických osob, od vzniku do zániku u právnických osob = každá osoba může být účastníkem řízení</a:t>
            </a:r>
          </a:p>
          <a:p>
            <a:r>
              <a:rPr lang="cs-CZ" dirty="0">
                <a:solidFill>
                  <a:schemeClr val="tx2"/>
                </a:solidFill>
              </a:rPr>
              <a:t>procesní způsobilost</a:t>
            </a:r>
          </a:p>
          <a:p>
            <a:pPr lvl="1"/>
            <a:r>
              <a:rPr lang="cs-CZ" dirty="0"/>
              <a:t>způsobilost samostatně jednat před soudy</a:t>
            </a:r>
          </a:p>
          <a:p>
            <a:pPr lvl="1"/>
            <a:r>
              <a:rPr lang="cs-CZ" dirty="0"/>
              <a:t>ten, kdo je plně svéprávný (18 let, výjimečně 16 let)</a:t>
            </a:r>
          </a:p>
          <a:p>
            <a:pPr lvl="1"/>
            <a:r>
              <a:rPr lang="cs-CZ" dirty="0"/>
              <a:t>nezletilí – děti – do míry jejich rozumové a volní vyspělosti – soud může rozhodnout, aby i dítě s „rozumovou a volní vyspělostí“ bylo zastoupeno</a:t>
            </a:r>
          </a:p>
          <a:p>
            <a:pPr lvl="1"/>
            <a:r>
              <a:rPr lang="cs-CZ" dirty="0"/>
              <a:t>za právnickou osobu (tedy i MŠ) – ten, kdo prokáže, že je oprávněn za ni jednat (ředitel, pověřený zaměstnanec, zřizovatel?)</a:t>
            </a:r>
          </a:p>
          <a:p>
            <a:pPr lvl="1"/>
            <a:r>
              <a:rPr lang="cs-CZ" dirty="0"/>
              <a:t>kdo nemá procesní způsobilost – musí být zastoupen</a:t>
            </a:r>
          </a:p>
        </p:txBody>
      </p:sp>
    </p:spTree>
    <p:extLst>
      <p:ext uri="{BB962C8B-B14F-4D97-AF65-F5344CB8AC3E}">
        <p14:creationId xmlns:p14="http://schemas.microsoft.com/office/powerpoint/2010/main" val="2664836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51DF2C-62E4-432A-9FC7-2A2E30C9C5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891384-0BDA-4324-9D0F-7F59FCB18C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892F11-43B5-4AF5-8A90-51538E06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Zastoupení nezletilého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1295CBE-D035-4F94-9105-D10237624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60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tzv. </a:t>
            </a:r>
            <a:r>
              <a:rPr lang="cs-CZ" dirty="0">
                <a:solidFill>
                  <a:schemeClr val="tx2"/>
                </a:solidFill>
              </a:rPr>
              <a:t>zákonné zastoupení </a:t>
            </a:r>
            <a:r>
              <a:rPr lang="cs-CZ" dirty="0"/>
              <a:t>– osoba procesně nezpůsobilá </a:t>
            </a:r>
          </a:p>
          <a:p>
            <a:r>
              <a:rPr lang="cs-CZ" dirty="0"/>
              <a:t>§ 22 občanského soudního řádu</a:t>
            </a:r>
          </a:p>
          <a:p>
            <a:pPr lvl="1"/>
            <a:r>
              <a:rPr lang="cs-CZ" sz="2400" dirty="0"/>
              <a:t>zákonný zástupce</a:t>
            </a:r>
          </a:p>
          <a:p>
            <a:pPr lvl="1"/>
            <a:r>
              <a:rPr lang="cs-CZ" sz="2400" dirty="0"/>
              <a:t>opatrovník (zpravidla je jmenován OSPOD)</a:t>
            </a:r>
          </a:p>
          <a:p>
            <a:pPr lvl="1"/>
            <a:r>
              <a:rPr lang="cs-CZ" sz="2400" dirty="0"/>
              <a:t>resp. i poručník (neplyne z uvedeného §)</a:t>
            </a:r>
          </a:p>
          <a:p>
            <a:r>
              <a:rPr lang="cs-CZ" dirty="0"/>
              <a:t>na </a:t>
            </a:r>
            <a:r>
              <a:rPr lang="cs-CZ" dirty="0">
                <a:solidFill>
                  <a:schemeClr val="tx2"/>
                </a:solidFill>
              </a:rPr>
              <a:t>základě rozhodnutí soudu</a:t>
            </a:r>
          </a:p>
          <a:p>
            <a:pPr lvl="1"/>
            <a:r>
              <a:rPr lang="cs-CZ" dirty="0"/>
              <a:t>soud ustanoví opatrovníka (osoba blízká &gt; jiná vhodná osoba &gt; advokát), který soud – otázka složitější (ale umět nemusíme</a:t>
            </a:r>
            <a:r>
              <a:rPr lang="cs-CZ" dirty="0">
                <a:sym typeface="Wingdings" panose="05000000000000000000" pitchFamily="2" charset="2"/>
              </a:rPr>
              <a:t>)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387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2A4C62D-44DB-470A-948B-FA5F8F9BC5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CB3133-8FB0-4588-9B79-64BA3B2122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45F28E1-7E4D-45CD-A5A3-A6884FB1D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Péče soudu o nezletilé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B94F35-4A22-4E07-9F44-17E95D5CC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181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nezletilé dítě – požívá zvláštní ochrany – cílem je ochrana zájmů nezletilého</a:t>
            </a:r>
          </a:p>
          <a:p>
            <a:r>
              <a:rPr lang="cs-CZ" dirty="0"/>
              <a:t>vyplývá i z lidskoprávních úmluv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Předběžná úprava poměrů dítěte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Řízení ve věcech péče soudu o nezletilé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Navrácení nezletilého dítěte ve věcech mezinárodní příslušnosti soudů</a:t>
            </a:r>
          </a:p>
          <a:p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220D5188-0BA1-C6E9-37A2-6106ABF05336}"/>
              </a:ext>
            </a:extLst>
          </p:cNvPr>
          <p:cNvSpPr txBox="1">
            <a:spLocks/>
          </p:cNvSpPr>
          <p:nvPr/>
        </p:nvSpPr>
        <p:spPr>
          <a:xfrm>
            <a:off x="720000" y="5198926"/>
            <a:ext cx="10753200" cy="5295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navrhovatelem může být i státní zastupitelství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885130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0A7B2A-16B6-4028-9A20-91C5780270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4A6CF1-5F1A-4780-8D92-724A6BB183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63E25F-C17F-486D-B10D-05E4AD5DE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Předběžná úprava poměrů dítěte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E7A572C-6E22-4F89-96B7-357D6C069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2926"/>
            <a:ext cx="10753200" cy="500707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okamžitá ochrana s nejvyšší naléhavostí; nedostatek řádné péče či vážné ohrožení/narušení života dítěte či jeho vývoje/důležitého zájmu (př. ochrana proti domácímu násilí)</a:t>
            </a:r>
          </a:p>
          <a:p>
            <a:r>
              <a:rPr lang="cs-CZ" sz="2000" dirty="0"/>
              <a:t>soud nařídí umístění dítěte do vhodného prostředí jen na návrh OSPOD – obecní úřad s rozšířenou působností</a:t>
            </a:r>
          </a:p>
          <a:p>
            <a:r>
              <a:rPr lang="cs-CZ" sz="2000" dirty="0">
                <a:solidFill>
                  <a:schemeClr val="tx2"/>
                </a:solidFill>
              </a:rPr>
              <a:t>vhodné prostředí </a:t>
            </a:r>
            <a:r>
              <a:rPr lang="cs-CZ" sz="2000" dirty="0"/>
              <a:t>= 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výchovné prostředí u osoby nebo zařízení způsobilého zajistit nezletilému řádnou péči</a:t>
            </a: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lze </a:t>
            </a:r>
            <a:r>
              <a:rPr lang="pl-PL" sz="2000" dirty="0">
                <a:solidFill>
                  <a:srgbClr val="000000"/>
                </a:solidFill>
                <a:latin typeface="Arial" panose="020B0604020202020204" pitchFamily="34" charset="0"/>
              </a:rPr>
              <a:t>i do pěstounské péče na přechodnou dobu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 jejímž uplynutí lze dítě svěřit do péče před osvojením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, dát souhlas rodiče (rozhodnout, že není potřeba souhlas) s osvojením</a:t>
            </a: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nezletilý nemusí být zastoupen, rozhodnutí – má být do 24 hodin od podání návrhu, na nezbytně dlouhou dobu (max. 3 měsíce od vydání usnesení)</a:t>
            </a: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zásah do rodičovských práv a povinností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40896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42BE991-F9A6-4A0C-8342-E20170CBFC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C43E27-30B6-4945-BFDC-0A49E57580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1662D1-6B77-4F8B-A111-1C467C759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ve věcech péče soudu o nezletilé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EF66C58-4484-4231-9684-B3098834F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10753200" cy="447029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jména a příjmení nezletilého dítěte,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péče o nezletilé dítě,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výživy nezletilého dítěte,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styku s nezletilým dítětem,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 rodičovské odpovědnosti,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 poručenství,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g) opatrovnictví nezletilého dítěte,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h) předání nezletilého dítěte,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i) navrácení nezletilého dítěte,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j) pro nezletilé dítě významných, na nichž se rodiče nemohou dohodnout,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k) souhlasu s nakládáním se jměním nezletilého dítěte,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l) zastupování nezletilého dítěte,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m) ústavní výchovy nezletilého dítěte a jiných výchovných opatření,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n) pěstounské péče,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o) určení data narození nezletilého dítěte,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p) přiznání svéprávnosti nezletilému dítěti,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q) přivolení souhlasu a odvolání souhlasu zákonného zástupce k samostatnému provozování obchodního závodu nebo k jiné obdobné výdělečné činnosti</a:t>
            </a: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76F72203-5EE1-6C13-9416-B016F4D4D2D7}"/>
              </a:ext>
            </a:extLst>
          </p:cNvPr>
          <p:cNvSpPr/>
          <p:nvPr/>
        </p:nvSpPr>
        <p:spPr bwMode="auto">
          <a:xfrm>
            <a:off x="6938682" y="2124635"/>
            <a:ext cx="2492189" cy="97715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Znejte např.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3 příklady</a:t>
            </a:r>
          </a:p>
        </p:txBody>
      </p:sp>
    </p:spTree>
    <p:extLst>
      <p:ext uri="{BB962C8B-B14F-4D97-AF65-F5344CB8AC3E}">
        <p14:creationId xmlns:p14="http://schemas.microsoft.com/office/powerpoint/2010/main" val="2536566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1BEE5BC-7B05-2694-B86F-7BDA767C45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FF61AE-CF83-629C-D6CB-150B294BC3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466273A-D3DB-C827-04F2-B1CA9F3C5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si odnést pro MŠ?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EA5C8EC-FE54-6A09-5A36-7A7581A24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0272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v trestních věcech</a:t>
            </a:r>
          </a:p>
          <a:p>
            <a:pPr lvl="1"/>
            <a:r>
              <a:rPr lang="cs-CZ" dirty="0"/>
              <a:t>předcházet</a:t>
            </a:r>
          </a:p>
          <a:p>
            <a:pPr lvl="1"/>
            <a:r>
              <a:rPr lang="cs-CZ" dirty="0"/>
              <a:t>je-li podezření – oznámit orgánům činným v trestním řízení (policie)</a:t>
            </a:r>
          </a:p>
          <a:p>
            <a:r>
              <a:rPr lang="cs-CZ" dirty="0"/>
              <a:t>v civilních věcech</a:t>
            </a:r>
          </a:p>
          <a:p>
            <a:pPr lvl="1"/>
            <a:r>
              <a:rPr lang="cs-CZ" dirty="0"/>
              <a:t>prevence, upozornění, poskytování součinnosti</a:t>
            </a:r>
          </a:p>
          <a:p>
            <a:r>
              <a:rPr lang="cs-CZ" dirty="0"/>
              <a:t>v obou případech</a:t>
            </a:r>
          </a:p>
          <a:p>
            <a:pPr lvl="1"/>
            <a:r>
              <a:rPr lang="cs-CZ" dirty="0"/>
              <a:t>škola, resp. pedagogický pracovník jako </a:t>
            </a:r>
            <a:r>
              <a:rPr lang="cs-CZ" dirty="0">
                <a:solidFill>
                  <a:schemeClr val="tx2"/>
                </a:solidFill>
              </a:rPr>
              <a:t>svědek</a:t>
            </a:r>
          </a:p>
          <a:p>
            <a:pPr lvl="1"/>
            <a:r>
              <a:rPr lang="cs-CZ" dirty="0"/>
              <a:t>povinnost se k soudu dostavit (pod pokutou)</a:t>
            </a:r>
          </a:p>
        </p:txBody>
      </p:sp>
    </p:spTree>
    <p:extLst>
      <p:ext uri="{BB962C8B-B14F-4D97-AF65-F5344CB8AC3E}">
        <p14:creationId xmlns:p14="http://schemas.microsoft.com/office/powerpoint/2010/main" val="1556750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F4FAF5-3744-42E7-ABCA-0AFEEFBD71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A3359D-D675-4BCD-B329-8A5C1088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128AD6-2B3A-4EE8-B1D6-81A55230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soudnictví – připomenutí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3BB0FA-D8E3-4860-8B23-D10094CE3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Civilní soudy</a:t>
            </a:r>
          </a:p>
          <a:p>
            <a:r>
              <a:rPr lang="cs-CZ" dirty="0"/>
              <a:t>Trestní soudy</a:t>
            </a:r>
          </a:p>
          <a:p>
            <a:r>
              <a:rPr lang="cs-CZ" dirty="0"/>
              <a:t>Správní soudy</a:t>
            </a:r>
          </a:p>
          <a:p>
            <a:r>
              <a:rPr lang="cs-CZ" dirty="0"/>
              <a:t>Ústavní soud</a:t>
            </a:r>
          </a:p>
        </p:txBody>
      </p:sp>
    </p:spTree>
    <p:extLst>
      <p:ext uri="{BB962C8B-B14F-4D97-AF65-F5344CB8AC3E}">
        <p14:creationId xmlns:p14="http://schemas.microsoft.com/office/powerpoint/2010/main" val="19328559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C4F6A2-E811-8940-0696-E6493E70E8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F77B03-1A62-D96D-311E-2E5451729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1060161-784F-82F7-CDB7-2D46ACB51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11712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9A7285-84A7-45DD-9C10-3F1ECAA413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F649D2-93C6-4419-832D-01219F7E05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C576F30-F01D-4941-87B1-E5D171CCE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Trestní soudnictví</a:t>
            </a:r>
            <a:br>
              <a:rPr lang="cs-CZ" dirty="0">
                <a:solidFill>
                  <a:srgbClr val="C00000"/>
                </a:solidFill>
              </a:rPr>
            </a:br>
            <a:r>
              <a:rPr lang="cs-CZ" dirty="0">
                <a:solidFill>
                  <a:srgbClr val="C00000"/>
                </a:solidFill>
              </a:rPr>
              <a:t>Činy spáchané dětmi a na dětech</a:t>
            </a:r>
          </a:p>
        </p:txBody>
      </p:sp>
    </p:spTree>
    <p:extLst>
      <p:ext uri="{BB962C8B-B14F-4D97-AF65-F5344CB8AC3E}">
        <p14:creationId xmlns:p14="http://schemas.microsoft.com/office/powerpoint/2010/main" val="2232960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D54655-BD8C-4C6F-9769-61ECC9CAC9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E13A95-63BF-4B35-BC72-C71DB3629F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36343A-6846-4CE0-A820-8E9EA753C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soudnictví – činy spáchané dětmi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4212D6-631E-45CD-809A-1BDD3544D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92027"/>
            <a:ext cx="10753200" cy="4139998"/>
          </a:xfrm>
        </p:spPr>
        <p:txBody>
          <a:bodyPr/>
          <a:lstStyle/>
          <a:p>
            <a:r>
              <a:rPr lang="cs-CZ" dirty="0"/>
              <a:t>zákon č. 218/2003 Sb., o odpovědnosti mládeže za protiprávní činy a o soudnictví ve věcech mládeže a o změně některých zákonů (</a:t>
            </a:r>
            <a:r>
              <a:rPr lang="cs-CZ" dirty="0">
                <a:solidFill>
                  <a:schemeClr val="tx2"/>
                </a:solidFill>
              </a:rPr>
              <a:t>zákon o soudnictví ve věcech mládeže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§ 89 až 96: řízení ve věcech dětí mladších 15 let</a:t>
            </a:r>
          </a:p>
        </p:txBody>
      </p:sp>
    </p:spTree>
    <p:extLst>
      <p:ext uri="{BB962C8B-B14F-4D97-AF65-F5344CB8AC3E}">
        <p14:creationId xmlns:p14="http://schemas.microsoft.com/office/powerpoint/2010/main" val="2380004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9DBBF86-E638-41E4-AF7B-D15C0328F3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A21EFF-D5A4-4D6F-AF64-20258EF7E0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7A43D4-A28F-4A8D-B755-3BD1B6F20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 jinak trestný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651230-E547-4040-8F8A-94095D275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trestní odpovědnost </a:t>
            </a:r>
            <a:r>
              <a:rPr lang="cs-CZ" dirty="0"/>
              <a:t>= 15 let (od půlnoci dne po té)</a:t>
            </a:r>
          </a:p>
          <a:p>
            <a:r>
              <a:rPr lang="cs-CZ" dirty="0">
                <a:solidFill>
                  <a:schemeClr val="tx2"/>
                </a:solidFill>
              </a:rPr>
              <a:t>dítě mladší 15 let </a:t>
            </a:r>
            <a:r>
              <a:rPr lang="cs-CZ" dirty="0"/>
              <a:t>– není trestně odpovědné</a:t>
            </a:r>
          </a:p>
          <a:p>
            <a:r>
              <a:rPr lang="cs-CZ" dirty="0">
                <a:solidFill>
                  <a:schemeClr val="tx2"/>
                </a:solidFill>
              </a:rPr>
              <a:t>čin jinak trestný </a:t>
            </a:r>
            <a:r>
              <a:rPr lang="cs-CZ" dirty="0"/>
              <a:t>– za normálních okolností by byl trestným činem, kdyby jej spáchala osoba trestně odpovědná</a:t>
            </a:r>
          </a:p>
          <a:p>
            <a:pPr lvl="1"/>
            <a:r>
              <a:rPr lang="cs-CZ" sz="2400" dirty="0"/>
              <a:t>tzn. může jej spáchat i dítě jakéhokoliv věku mladšího 15 let</a:t>
            </a:r>
          </a:p>
          <a:p>
            <a:pPr lvl="1"/>
            <a:r>
              <a:rPr lang="cs-CZ" sz="2400" dirty="0"/>
              <a:t>nebude trestně odpovědné, ale může být uloženo soudem opatření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162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D2BC102-FDDA-47C5-8773-541820409D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5776B1-6045-40DC-91D7-A301C20227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986378-464E-487A-ACBA-7033048E5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1A7C0B8-555E-47A3-94F2-6DEFFFB69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soud pro mládež </a:t>
            </a:r>
            <a:r>
              <a:rPr lang="cs-CZ" dirty="0"/>
              <a:t>– může uložit opatření</a:t>
            </a:r>
          </a:p>
          <a:p>
            <a:pPr lvl="1" algn="just"/>
            <a:r>
              <a:rPr lang="cs-CZ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výchovnou povinnost</a:t>
            </a:r>
          </a:p>
          <a:p>
            <a:pPr lvl="1" algn="just"/>
            <a:r>
              <a:rPr lang="cs-CZ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výchovné omezení</a:t>
            </a:r>
          </a:p>
          <a:p>
            <a:pPr lvl="1" algn="just"/>
            <a:r>
              <a:rPr lang="cs-CZ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napomenutí s výstrahou</a:t>
            </a:r>
          </a:p>
          <a:p>
            <a:pPr lvl="1" algn="just"/>
            <a:r>
              <a:rPr lang="cs-CZ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zařazení do terapeutického, psychologického nebo jiného vhodného výchovného programu ve středisku výchovné péče</a:t>
            </a:r>
          </a:p>
          <a:p>
            <a:pPr lvl="1" algn="just"/>
            <a:r>
              <a:rPr lang="cs-CZ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dohled probačního úředníka</a:t>
            </a:r>
          </a:p>
          <a:p>
            <a:pPr lvl="1" algn="just"/>
            <a:r>
              <a:rPr lang="cs-CZ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ochrannou výchovu </a:t>
            </a:r>
          </a:p>
          <a:p>
            <a:pPr lvl="1" algn="just"/>
            <a:r>
              <a:rPr lang="cs-CZ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ochranné léčení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740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DE4786-239B-4B4A-9C9C-D4C47D53C6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555FB6-6D09-4DB3-A1CD-2ACF79A408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605B0A-645B-43E0-ADCD-1D48D3B35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Opatření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240A1B2-1386-4F85-BA26-B3724022B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125" y="1182490"/>
            <a:ext cx="10753200" cy="4784023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ochranná výchova</a:t>
            </a:r>
          </a:p>
          <a:p>
            <a:pPr lvl="1"/>
            <a:r>
              <a:rPr lang="cs-CZ" dirty="0"/>
              <a:t>v době spáchání činu dovršilo 12 let, méně jak 15 let tam, kde se jinak uděluje výjimečný trest</a:t>
            </a:r>
          </a:p>
          <a:p>
            <a:pPr lvl="1"/>
            <a:r>
              <a:rPr lang="cs-CZ" dirty="0"/>
              <a:t>nebo odůvodňuje-li to povahu činu a je to nezbytné pro řádnou výchovu dítěte</a:t>
            </a:r>
          </a:p>
          <a:p>
            <a:pPr lvl="1"/>
            <a:r>
              <a:rPr lang="cs-CZ" dirty="0"/>
              <a:t>o výchovu není postaráno, není záruka náležité výchovy, zanedbání výchovy apod.</a:t>
            </a:r>
          </a:p>
          <a:p>
            <a:r>
              <a:rPr lang="cs-CZ" dirty="0">
                <a:solidFill>
                  <a:schemeClr val="tx2"/>
                </a:solidFill>
              </a:rPr>
              <a:t>ochranné léčení</a:t>
            </a:r>
          </a:p>
          <a:p>
            <a:pPr lvl="1"/>
            <a:r>
              <a:rPr lang="cs-CZ" dirty="0"/>
              <a:t>čin spáchán ve stavu vyvolaném duševní poruchou</a:t>
            </a:r>
          </a:p>
          <a:p>
            <a:pPr lvl="1"/>
            <a:r>
              <a:rPr lang="cs-CZ" dirty="0"/>
              <a:t>čin spáchán pod vlivem návykové látky + pobyt na svobodě je nebezpečný </a:t>
            </a:r>
          </a:p>
          <a:p>
            <a:pPr lvl="1"/>
            <a:r>
              <a:rPr lang="cs-CZ" dirty="0"/>
              <a:t>nutné vyšetření duševního stavu dítěte</a:t>
            </a:r>
          </a:p>
          <a:p>
            <a:pPr lvl="1"/>
            <a:r>
              <a:rPr lang="cs-CZ" dirty="0"/>
              <a:t>ústavní / ambulantní ochranné léčení, ve zdravotnickém zařízení, přezkoumává se</a:t>
            </a:r>
          </a:p>
          <a:p>
            <a:r>
              <a:rPr lang="cs-CZ" dirty="0">
                <a:solidFill>
                  <a:schemeClr val="tx2"/>
                </a:solidFill>
              </a:rPr>
              <a:t>dohled probačního úředníka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pravidelné sledování chování dítěte v jeho rodině a způsobu výchovného působení rodičů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kontrola dodržování uloženého probačního programu a výchovných povinností a omezení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návštěva v bydliště, ale také na jiném vhodném místě – výslovně zmíněna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škola – </a:t>
            </a:r>
            <a:r>
              <a:rPr lang="cs-CZ" dirty="0">
                <a:latin typeface="Arial" panose="020B0604020202020204" pitchFamily="34" charset="0"/>
              </a:rPr>
              <a:t>povinnost strpět 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2FF48B4D-4F8B-4CA5-A1EB-4DC13F88AA34}"/>
              </a:ext>
            </a:extLst>
          </p:cNvPr>
          <p:cNvSpPr/>
          <p:nvPr/>
        </p:nvSpPr>
        <p:spPr bwMode="auto">
          <a:xfrm>
            <a:off x="5743575" y="392365"/>
            <a:ext cx="5524500" cy="10572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 může nastat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u dítěte předškolního věku?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4617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42EE87-1D7C-4F6F-946F-2AD64644BF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A90195-063C-4EFF-999E-15BE3A894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9C39DE-6259-4F09-8B8A-91103C3A5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III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B79704-C8C0-43D0-B3E9-04F653C8A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2452"/>
            <a:ext cx="10753200" cy="474554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výchovná povinnost</a:t>
            </a:r>
          </a:p>
          <a:p>
            <a:pPr lvl="1" algn="just"/>
            <a:r>
              <a:rPr lang="cs-CZ" i="0" dirty="0">
                <a:effectLst/>
                <a:latin typeface="Arial" panose="020B0604020202020204" pitchFamily="34" charset="0"/>
              </a:rPr>
              <a:t>bydlet s rodičem nebo jiným dospělým, který je odpovědný za jeho výchovu</a:t>
            </a:r>
          </a:p>
          <a:p>
            <a:pPr lvl="1" algn="just"/>
            <a:r>
              <a:rPr lang="cs-CZ" dirty="0">
                <a:latin typeface="Arial" panose="020B0604020202020204" pitchFamily="34" charset="0"/>
              </a:rPr>
              <a:t>zaplatit peněžitou částku</a:t>
            </a:r>
          </a:p>
          <a:p>
            <a:pPr lvl="1" algn="just"/>
            <a:r>
              <a:rPr lang="cs-CZ" i="0" dirty="0">
                <a:effectLst/>
                <a:latin typeface="Arial" panose="020B0604020202020204" pitchFamily="34" charset="0"/>
              </a:rPr>
              <a:t>vykonat bezplatně ve volném čase společensky prospěšnou činnost určitého druhu</a:t>
            </a:r>
          </a:p>
          <a:p>
            <a:pPr lvl="1" algn="just"/>
            <a:r>
              <a:rPr lang="cs-CZ" dirty="0">
                <a:latin typeface="Arial" panose="020B0604020202020204" pitchFamily="34" charset="0"/>
              </a:rPr>
              <a:t>po</a:t>
            </a:r>
            <a:r>
              <a:rPr lang="cs-CZ" i="0" dirty="0">
                <a:effectLst/>
                <a:latin typeface="Arial" panose="020B0604020202020204" pitchFamily="34" charset="0"/>
              </a:rPr>
              <a:t>drobit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ve svém volném čase vhodnému programu sociálního výcviku, psychologickému poradenství, terapeutickému programu, vzdělávacímu, doškolovacímu, rekvalifikačnímu nebo jinému vhodnému programu k rozvíjení sociálních dovedností a osobnosti mladistvého, který není probačním programem</a:t>
            </a:r>
          </a:p>
          <a:p>
            <a:pPr lvl="1" algn="just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dirty="0">
                <a:solidFill>
                  <a:schemeClr val="tx2"/>
                </a:solidFill>
              </a:rPr>
              <a:t>výchovná omezení</a:t>
            </a:r>
          </a:p>
          <a:p>
            <a:pPr lvl="1"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nenavštěvoval určité akce, zařízení nebo jiné pro mladistvého nevhodné prostředí</a:t>
            </a:r>
          </a:p>
          <a:p>
            <a:pPr lvl="1"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nestýkal se s určitými osobami</a:t>
            </a:r>
          </a:p>
          <a:p>
            <a:pPr lvl="1"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nezdržoval se na určitém místě</a:t>
            </a:r>
          </a:p>
          <a:p>
            <a:pPr lvl="1" algn="just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….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  <a:p>
            <a:pPr lvl="1"/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03D46A99-A800-4EB8-B2B7-4F36791914D8}"/>
              </a:ext>
            </a:extLst>
          </p:cNvPr>
          <p:cNvSpPr/>
          <p:nvPr/>
        </p:nvSpPr>
        <p:spPr bwMode="auto">
          <a:xfrm>
            <a:off x="5715000" y="620026"/>
            <a:ext cx="5524500" cy="10572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 může nastat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u dítěte předškolního věku?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7872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04D810-4B40-4BA8-B517-EEB29DB9A7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7CC08C-7CAD-4685-81C2-3D8E4FC6D9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D0A69D-DD99-4C35-A0CD-639D49710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IV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9B01F7-7123-437B-A337-A2B5AC71F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napomenutí s výstrahou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důrazně se vytkne protiprávnost jeho činu a upozorní se na konkrétní důsledky, kdyby „se to ještě někdy opakovalo“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postižení se může přenechat jiným osobám – zákonný zástupce, opatrovník, škola, výchovné zařízení</a:t>
            </a:r>
          </a:p>
          <a:p>
            <a:pPr lvl="1"/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škola – soud si od ní vyžádá stanovisko; pokud bude postihovat škola, je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povinna o výsledku vyrozumět soud pro mládež (§20/2 ZSVM)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74893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21</TotalTime>
  <Words>1551</Words>
  <Application>Microsoft Office PowerPoint</Application>
  <PresentationFormat>Širokoúhlá obrazovka</PresentationFormat>
  <Paragraphs>201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Prezentace_MU_CZ</vt:lpstr>
      <vt:lpstr>Specifika soudního řízení ve věcech dětí</vt:lpstr>
      <vt:lpstr>Druhy soudnictví – připomenutí </vt:lpstr>
      <vt:lpstr>Trestní soudnictví Činy spáchané dětmi a na dětech</vt:lpstr>
      <vt:lpstr>Trestní soudnictví – činy spáchané dětmi</vt:lpstr>
      <vt:lpstr>Čin jinak trestný</vt:lpstr>
      <vt:lpstr>Opatření</vt:lpstr>
      <vt:lpstr>Opatření II</vt:lpstr>
      <vt:lpstr>Opatření III</vt:lpstr>
      <vt:lpstr>Opatření IV</vt:lpstr>
      <vt:lpstr>Soud pro mládež</vt:lpstr>
      <vt:lpstr>Trestné činy spáchané na dětech</vt:lpstr>
      <vt:lpstr>Jen pro zajímavost – narazili jsme na to</vt:lpstr>
      <vt:lpstr>Specifika v civilním soudnictví</vt:lpstr>
      <vt:lpstr>Základní pojmy</vt:lpstr>
      <vt:lpstr>Zastoupení nezletilého</vt:lpstr>
      <vt:lpstr>Péče soudu o nezletilé</vt:lpstr>
      <vt:lpstr>Předběžná úprava poměrů dítěte</vt:lpstr>
      <vt:lpstr>Řízení ve věcech péče soudu o nezletilé</vt:lpstr>
      <vt:lpstr>Co si odnést pro MŠ?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204</cp:revision>
  <cp:lastPrinted>1601-01-01T00:00:00Z</cp:lastPrinted>
  <dcterms:created xsi:type="dcterms:W3CDTF">2022-09-19T06:49:37Z</dcterms:created>
  <dcterms:modified xsi:type="dcterms:W3CDTF">2022-12-08T12:52:06Z</dcterms:modified>
</cp:coreProperties>
</file>