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21" r:id="rId3"/>
    <p:sldId id="322" r:id="rId4"/>
    <p:sldId id="323" r:id="rId5"/>
    <p:sldId id="360" r:id="rId6"/>
    <p:sldId id="361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3109-5873-45CA-BCE7-FFF7B7F7D967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0769-E458-4630-84D7-98634B357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Půda a Biota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Půda a </a:t>
            </a:r>
            <a:r>
              <a:rPr lang="cs-CZ"/>
              <a:t>její složky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Půdotvorný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2) ztráta hmoty v půdní matrici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Vyluhování – vymývání rozpustných látek z půdního profilu nebo jeho části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Eroze – (vodní, větrná, ledovcová) – odnos látek z povrchu půdy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Desalinizace – opak salinizace</a:t>
            </a:r>
          </a:p>
        </p:txBody>
      </p:sp>
    </p:spTree>
    <p:extLst>
      <p:ext uri="{BB962C8B-B14F-4D97-AF65-F5344CB8AC3E}">
        <p14:creationId xmlns:p14="http://schemas.microsoft.com/office/powerpoint/2010/main" val="168693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000000"/>
                </a:solidFill>
              </a:rPr>
              <a:t>Půdotvorný proces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96300" cy="5113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rgbClr val="000000"/>
                </a:solidFill>
              </a:rPr>
              <a:t>3) Translokace hmoty v půdní matrici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8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err="1">
                <a:solidFill>
                  <a:srgbClr val="000000"/>
                </a:solidFill>
              </a:rPr>
              <a:t>eluviace</a:t>
            </a:r>
            <a:r>
              <a:rPr lang="cs-CZ" sz="1800" dirty="0">
                <a:solidFill>
                  <a:srgbClr val="000000"/>
                </a:solidFill>
              </a:rPr>
              <a:t> – pohyb látek z určité části půdního profilu – přemísťování půdních složek (roztoky)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000000"/>
                </a:solidFill>
              </a:rPr>
              <a:t>iluviace (</a:t>
            </a:r>
            <a:r>
              <a:rPr lang="cs-CZ" sz="1800" dirty="0" err="1">
                <a:solidFill>
                  <a:srgbClr val="000000"/>
                </a:solidFill>
              </a:rPr>
              <a:t>diluviace</a:t>
            </a:r>
            <a:r>
              <a:rPr lang="cs-CZ" sz="1800" dirty="0">
                <a:solidFill>
                  <a:srgbClr val="000000"/>
                </a:solidFill>
              </a:rPr>
              <a:t>) – pohyb látek do určité části profilu, kde se akumulují - opak </a:t>
            </a:r>
            <a:r>
              <a:rPr lang="cs-CZ" sz="1800" dirty="0" err="1">
                <a:solidFill>
                  <a:srgbClr val="000000"/>
                </a:solidFill>
              </a:rPr>
              <a:t>eluviace</a:t>
            </a:r>
            <a:endParaRPr lang="cs-CZ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000000"/>
                </a:solidFill>
              </a:rPr>
              <a:t>dekalcifikace a kalcifikace – odstraňování/obohacování půdního profilu o uhličitan vápenatý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err="1">
                <a:solidFill>
                  <a:srgbClr val="000000"/>
                </a:solidFill>
              </a:rPr>
              <a:t>illimerizace</a:t>
            </a:r>
            <a:r>
              <a:rPr lang="cs-CZ" sz="1800" dirty="0">
                <a:solidFill>
                  <a:srgbClr val="000000"/>
                </a:solidFill>
              </a:rPr>
              <a:t> – mechanická migrace malých minerálních částic ze svrchního horizontu do spodních vrstev půdy za vzniku o jílnaté částice obohaceného </a:t>
            </a:r>
            <a:r>
              <a:rPr lang="cs-CZ" sz="1800" dirty="0" err="1">
                <a:solidFill>
                  <a:srgbClr val="000000"/>
                </a:solidFill>
              </a:rPr>
              <a:t>argilického</a:t>
            </a:r>
            <a:r>
              <a:rPr lang="cs-CZ" sz="1800" dirty="0">
                <a:solidFill>
                  <a:srgbClr val="000000"/>
                </a:solidFill>
              </a:rPr>
              <a:t> horizontu (typické pro půdní typ hnědozem a </a:t>
            </a:r>
            <a:r>
              <a:rPr lang="cs-CZ" sz="1800" dirty="0" err="1">
                <a:solidFill>
                  <a:srgbClr val="000000"/>
                </a:solidFill>
              </a:rPr>
              <a:t>luvizem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err="1">
                <a:solidFill>
                  <a:srgbClr val="000000"/>
                </a:solidFill>
              </a:rPr>
              <a:t>pedoturbace</a:t>
            </a:r>
            <a:r>
              <a:rPr lang="cs-CZ" sz="1800" dirty="0">
                <a:solidFill>
                  <a:srgbClr val="000000"/>
                </a:solidFill>
              </a:rPr>
              <a:t> – biologické a fyzikální promísení půdní hmoty (mráz/teplo, sucho/vlhko)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000000"/>
                </a:solidFill>
              </a:rPr>
              <a:t>podzolizace – chemická migrace sloučenin hliníku a železa (typické pro půdní typ podzol a </a:t>
            </a:r>
            <a:r>
              <a:rPr lang="cs-CZ" sz="1800" dirty="0" err="1">
                <a:solidFill>
                  <a:srgbClr val="000000"/>
                </a:solidFill>
              </a:rPr>
              <a:t>kryptopodzol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err="1">
                <a:solidFill>
                  <a:srgbClr val="000000"/>
                </a:solidFill>
              </a:rPr>
              <a:t>lateritizace</a:t>
            </a:r>
            <a:r>
              <a:rPr lang="cs-CZ" sz="1800" dirty="0">
                <a:solidFill>
                  <a:srgbClr val="000000"/>
                </a:solidFill>
              </a:rPr>
              <a:t> – migrace kyseliny křemičité z půdního profilu</a:t>
            </a:r>
            <a:endParaRPr lang="cs-CZ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2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Půdotvorný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981200"/>
            <a:ext cx="8713788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4) transformace látek v půdní matrici</a:t>
            </a:r>
          </a:p>
          <a:p>
            <a:pPr>
              <a:defRPr/>
            </a:pPr>
            <a:r>
              <a:rPr lang="cs-CZ" sz="1800" dirty="0">
                <a:solidFill>
                  <a:srgbClr val="000000"/>
                </a:solidFill>
              </a:rPr>
              <a:t>syntéza/rozklad (dekompozice – tvorba/rozklad nových částic minerálního a organického původu</a:t>
            </a:r>
          </a:p>
          <a:p>
            <a:pPr>
              <a:defRPr/>
            </a:pPr>
            <a:r>
              <a:rPr lang="cs-CZ" sz="1800" dirty="0">
                <a:solidFill>
                  <a:srgbClr val="000000"/>
                </a:solidFill>
              </a:rPr>
              <a:t>humifikace – přeměna surových půdních látek na stabilní humus (typické pro půdní typ černozem)</a:t>
            </a:r>
          </a:p>
          <a:p>
            <a:pPr>
              <a:defRPr/>
            </a:pPr>
            <a:r>
              <a:rPr lang="cs-CZ" sz="1800" dirty="0">
                <a:solidFill>
                  <a:srgbClr val="000000"/>
                </a:solidFill>
              </a:rPr>
              <a:t>hnědnutí (</a:t>
            </a:r>
            <a:r>
              <a:rPr lang="cs-CZ" sz="1800" dirty="0" err="1">
                <a:solidFill>
                  <a:srgbClr val="000000"/>
                </a:solidFill>
              </a:rPr>
              <a:t>braunifikace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rubifikace</a:t>
            </a:r>
            <a:r>
              <a:rPr lang="cs-CZ" sz="1800" dirty="0">
                <a:solidFill>
                  <a:srgbClr val="000000"/>
                </a:solidFill>
              </a:rPr>
              <a:t>) – uvolňování železa z primárních minerálů a jeho disperze: tento proces je spojený s oxidací a hydratací sloučenin železa a zabarvením horizontu (typické pro </a:t>
            </a:r>
            <a:r>
              <a:rPr lang="cs-CZ" sz="1800" dirty="0" err="1">
                <a:solidFill>
                  <a:srgbClr val="000000"/>
                </a:solidFill>
              </a:rPr>
              <a:t>kambizem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cs-CZ" sz="1800" dirty="0" err="1">
                <a:solidFill>
                  <a:srgbClr val="000000"/>
                </a:solidFill>
              </a:rPr>
              <a:t>rašelinění</a:t>
            </a:r>
            <a:r>
              <a:rPr lang="cs-CZ" sz="1800" dirty="0">
                <a:solidFill>
                  <a:srgbClr val="000000"/>
                </a:solidFill>
              </a:rPr>
              <a:t> – tvorba rašeliny</a:t>
            </a:r>
          </a:p>
          <a:p>
            <a:pPr>
              <a:defRPr/>
            </a:pPr>
            <a:r>
              <a:rPr lang="cs-CZ" sz="1800" dirty="0" err="1">
                <a:solidFill>
                  <a:srgbClr val="000000"/>
                </a:solidFill>
              </a:rPr>
              <a:t>oglejení</a:t>
            </a:r>
            <a:r>
              <a:rPr lang="cs-CZ" sz="1800" dirty="0">
                <a:solidFill>
                  <a:srgbClr val="000000"/>
                </a:solidFill>
              </a:rPr>
              <a:t> – střídání period redukce a oxidace vedoucí k hromadění železa na stěnách </a:t>
            </a:r>
            <a:r>
              <a:rPr lang="cs-CZ" sz="1800" dirty="0" err="1">
                <a:solidFill>
                  <a:srgbClr val="000000"/>
                </a:solidFill>
              </a:rPr>
              <a:t>makropórů</a:t>
            </a:r>
            <a:r>
              <a:rPr lang="cs-CZ" sz="1800" dirty="0">
                <a:solidFill>
                  <a:srgbClr val="000000"/>
                </a:solidFill>
              </a:rPr>
              <a:t> a k rezivě skvrnitému zbarvení (výrazný pro PT </a:t>
            </a:r>
            <a:r>
              <a:rPr lang="cs-CZ" sz="1800" dirty="0" err="1">
                <a:solidFill>
                  <a:srgbClr val="000000"/>
                </a:solidFill>
              </a:rPr>
              <a:t>pseudoglej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cs-CZ" sz="1800" dirty="0" err="1">
                <a:solidFill>
                  <a:srgbClr val="000000"/>
                </a:solidFill>
              </a:rPr>
              <a:t>glejizace</a:t>
            </a:r>
            <a:r>
              <a:rPr lang="cs-CZ" sz="1800" dirty="0">
                <a:solidFill>
                  <a:srgbClr val="000000"/>
                </a:solidFill>
              </a:rPr>
              <a:t> –redukce železa v anaerobních podmínkách spojená s charakter. zabarvením části profilu do modra nebo zelena (typické pro PT </a:t>
            </a:r>
            <a:r>
              <a:rPr lang="cs-CZ" sz="1800" dirty="0" err="1">
                <a:solidFill>
                  <a:srgbClr val="000000"/>
                </a:solidFill>
              </a:rPr>
              <a:t>glej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435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Ekologické funkce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Filtrační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Retenční či akumulační schopnosti půdy</a:t>
            </a:r>
          </a:p>
          <a:p>
            <a:pPr>
              <a:defRPr/>
            </a:pPr>
            <a:r>
              <a:rPr lang="cs-CZ" dirty="0" err="1">
                <a:solidFill>
                  <a:srgbClr val="000000"/>
                </a:solidFill>
              </a:rPr>
              <a:t>Pufrační</a:t>
            </a:r>
            <a:r>
              <a:rPr lang="cs-CZ" dirty="0">
                <a:solidFill>
                  <a:srgbClr val="000000"/>
                </a:solidFill>
              </a:rPr>
              <a:t> schopnosti půdy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Transformační schopnosti půdy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Asanační funkce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Transportní funkce půdy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Funkce půdy jako genové rezervy a prostředí pro živočichy</a:t>
            </a:r>
          </a:p>
        </p:txBody>
      </p:sp>
    </p:spTree>
    <p:extLst>
      <p:ext uri="{BB962C8B-B14F-4D97-AF65-F5344CB8AC3E}">
        <p14:creationId xmlns:p14="http://schemas.microsoft.com/office/powerpoint/2010/main" val="322204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Filtrační funkce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Umožňuje vstup vody do půdního prostředí a propustnost vody při průchodu tímto prostředím. Přitom se voda může obohatit o určité látky v půdě obnažené nebo půda může svou </a:t>
            </a:r>
            <a:r>
              <a:rPr lang="cs-CZ" sz="2400" dirty="0" err="1">
                <a:solidFill>
                  <a:srgbClr val="000000"/>
                </a:solidFill>
              </a:rPr>
              <a:t>pufrační</a:t>
            </a:r>
            <a:r>
              <a:rPr lang="cs-CZ" sz="2400" dirty="0">
                <a:solidFill>
                  <a:srgbClr val="000000"/>
                </a:solidFill>
              </a:rPr>
              <a:t> schopností neutralizovat kyselé srážky. Tato funkce tak zásadním způsobem ovlivňuje dotaci, složení a kvalitu podzemních vod.</a:t>
            </a:r>
          </a:p>
        </p:txBody>
      </p:sp>
    </p:spTree>
    <p:extLst>
      <p:ext uri="{BB962C8B-B14F-4D97-AF65-F5344CB8AC3E}">
        <p14:creationId xmlns:p14="http://schemas.microsoft.com/office/powerpoint/2010/main" val="365585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381000"/>
            <a:ext cx="8928100" cy="13716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rgbClr val="000000"/>
                </a:solidFill>
              </a:rPr>
              <a:t>Retenční /akumulační schopnosti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18487" cy="446722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Je uvažována jako retence vody v půdě, ale taky jde o zadržování celé řady dalších látek. Mohou to být rostlinné živiny (</a:t>
            </a:r>
            <a:r>
              <a:rPr lang="cs-CZ" sz="2400" dirty="0" err="1">
                <a:solidFill>
                  <a:srgbClr val="000000"/>
                </a:solidFill>
              </a:rPr>
              <a:t>N,P,K,Mg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atd</a:t>
            </a:r>
            <a:r>
              <a:rPr lang="cs-CZ" sz="2400" dirty="0">
                <a:solidFill>
                  <a:srgbClr val="000000"/>
                </a:solidFill>
              </a:rPr>
              <a:t>) v organické hmotě a v minerálním sorpčním komplexu. Mohou v ní ovšem být vázány různé znečišťující látky, polutanty a kontaminanty. Retenční schopnost je značná: 1 ha kvalitní hluboké černozemě může akumulovat 3 500 m3 vody a trvale zadržovat 1 700 m3 vody. Retenční schopnost půd ČR mnohonásobně převyšuje objem vody zadržované ve všech našich vodních nádržích a tocích. Mezi akumulační schopnosti patří zadržování solí (zasolené půdy)</a:t>
            </a:r>
          </a:p>
        </p:txBody>
      </p:sp>
    </p:spTree>
    <p:extLst>
      <p:ext uri="{BB962C8B-B14F-4D97-AF65-F5344CB8AC3E}">
        <p14:creationId xmlns:p14="http://schemas.microsoft.com/office/powerpoint/2010/main" val="337690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rgbClr val="000000"/>
                </a:solidFill>
              </a:rPr>
              <a:t>Pufrační</a:t>
            </a:r>
            <a:r>
              <a:rPr lang="cs-CZ" dirty="0">
                <a:solidFill>
                  <a:srgbClr val="000000"/>
                </a:solidFill>
              </a:rPr>
              <a:t> schopnost půd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Tlumí dynamiku některých půdních vlastností. Většinou se </a:t>
            </a:r>
            <a:r>
              <a:rPr lang="cs-CZ" sz="2400" dirty="0" err="1">
                <a:solidFill>
                  <a:srgbClr val="000000"/>
                </a:solidFill>
              </a:rPr>
              <a:t>pufrace</a:t>
            </a:r>
            <a:r>
              <a:rPr lang="cs-CZ" sz="2400" dirty="0">
                <a:solidFill>
                  <a:srgbClr val="000000"/>
                </a:solidFill>
              </a:rPr>
              <a:t> uvažuje jen jako tlumení změn půdní reakce (okyselování, acidifikace půdy), ale znamená i tlumení rychlých teplotních změn. Zranitelnost acidifikací je u různých půd rozmanitá a je důležité si uvědomit, že při významném a rychlém poklesu půdní reakce vyvolané zvenčí, půda svou </a:t>
            </a:r>
            <a:r>
              <a:rPr lang="cs-CZ" sz="2400" dirty="0" err="1">
                <a:solidFill>
                  <a:srgbClr val="000000"/>
                </a:solidFill>
              </a:rPr>
              <a:t>pufrační</a:t>
            </a:r>
            <a:r>
              <a:rPr lang="cs-CZ" sz="2400" dirty="0">
                <a:solidFill>
                  <a:srgbClr val="000000"/>
                </a:solidFill>
              </a:rPr>
              <a:t> schopnost ztrácí a změny jsou nevratné. Při významném poklesu půdní reakce dochází k rozpadu půdní struktury a poruchám sorpční schopnosti všemi doprovodnými jevy jako je utužení půdy, tvorba škraloupů, rozbřídavost atd.</a:t>
            </a:r>
          </a:p>
        </p:txBody>
      </p:sp>
    </p:spTree>
    <p:extLst>
      <p:ext uri="{BB962C8B-B14F-4D97-AF65-F5344CB8AC3E}">
        <p14:creationId xmlns:p14="http://schemas.microsoft.com/office/powerpoint/2010/main" val="25465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Transformační schopnosti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Zabezpečuje přeměnu látek v jejich cyklu, tzn. umožňuje procesy rozkladu, mineralizace a syntézy látek nových. Porušení této funkce může způsobit znečištění půdy, problémy ve výživě rostlin a podmínkách lidské hygieny (znečišťování vody). </a:t>
            </a:r>
          </a:p>
        </p:txBody>
      </p:sp>
    </p:spTree>
    <p:extLst>
      <p:ext uri="{BB962C8B-B14F-4D97-AF65-F5344CB8AC3E}">
        <p14:creationId xmlns:p14="http://schemas.microsoft.com/office/powerpoint/2010/main" val="135785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Asanační schopnost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Je někdy spojována s funkcí transformační, které je někdy součástí. Asanační funkce půdy zahrnuje procesy rozkladu a mineralizace živočišných (a i lidských) organismů a těl. Na asanační funkci půdy a na půdy, které tuto funkci dobře plní, jsou kladeny požadavky (zejména v minulosti, ale i v současnosti) při výběru míst pro hřbitovy.</a:t>
            </a:r>
          </a:p>
        </p:txBody>
      </p:sp>
    </p:spTree>
    <p:extLst>
      <p:ext uri="{BB962C8B-B14F-4D97-AF65-F5344CB8AC3E}">
        <p14:creationId xmlns:p14="http://schemas.microsoft.com/office/powerpoint/2010/main" val="204612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Transportní funkce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Zprostředkovává migraci látek v půdním prostředí a v krajině, vzájemný posun a transport látek zejména mezi </a:t>
            </a:r>
            <a:r>
              <a:rPr lang="cs-CZ" sz="2400" dirty="0" err="1">
                <a:solidFill>
                  <a:srgbClr val="000000"/>
                </a:solidFill>
              </a:rPr>
              <a:t>pedosférou</a:t>
            </a:r>
            <a:r>
              <a:rPr lang="cs-CZ" sz="2400" dirty="0">
                <a:solidFill>
                  <a:srgbClr val="000000"/>
                </a:solidFill>
              </a:rPr>
              <a:t>, hydrosférou a atmosférou. Pohyb látek neprobíhá pouze vertikálně, ale i paralelně s povrchem půdy a to jak smyvem po povrchu, tak i </a:t>
            </a:r>
            <a:r>
              <a:rPr lang="cs-CZ" sz="2400" dirty="0" err="1">
                <a:solidFill>
                  <a:srgbClr val="000000"/>
                </a:solidFill>
              </a:rPr>
              <a:t>vnitropůdními</a:t>
            </a:r>
            <a:r>
              <a:rPr lang="cs-CZ" sz="2400" dirty="0">
                <a:solidFill>
                  <a:srgbClr val="000000"/>
                </a:solidFill>
              </a:rPr>
              <a:t> toky v závislosti na klimatu a reliéfu. Transportním médiem je nejčastěji voda, ale i látky mohou migrovat i pevné formě prostřednictvím půdních organismů a pedogenetickými pochody (jíl při </a:t>
            </a:r>
            <a:r>
              <a:rPr lang="cs-CZ" sz="2400" dirty="0" err="1">
                <a:solidFill>
                  <a:srgbClr val="000000"/>
                </a:solidFill>
              </a:rPr>
              <a:t>illimerizaci</a:t>
            </a:r>
            <a:r>
              <a:rPr lang="cs-CZ" sz="2400" dirty="0">
                <a:solidFill>
                  <a:srgbClr val="000000"/>
                </a:solidFill>
              </a:rPr>
              <a:t>) a nebo i plynné formě výměnou s atmosférou (CO</a:t>
            </a:r>
            <a:r>
              <a:rPr lang="cs-CZ" sz="2400" baseline="-25000" dirty="0">
                <a:solidFill>
                  <a:srgbClr val="000000"/>
                </a:solidFill>
              </a:rPr>
              <a:t>2</a:t>
            </a:r>
            <a:r>
              <a:rPr lang="cs-CZ" sz="2400" dirty="0">
                <a:solidFill>
                  <a:srgbClr val="000000"/>
                </a:solidFill>
              </a:rPr>
              <a:t>, metan, sirovodík atd.</a:t>
            </a:r>
          </a:p>
        </p:txBody>
      </p:sp>
    </p:spTree>
    <p:extLst>
      <p:ext uri="{BB962C8B-B14F-4D97-AF65-F5344CB8AC3E}">
        <p14:creationId xmlns:p14="http://schemas.microsoft.com/office/powerpoint/2010/main" val="249345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000000"/>
                </a:solidFill>
              </a:rPr>
              <a:t>PEDOGEOGRAFIE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49500"/>
            <a:ext cx="6400800" cy="3289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>
                <a:solidFill>
                  <a:srgbClr val="0000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sz="2800">
                <a:solidFill>
                  <a:srgbClr val="000000"/>
                </a:solidFill>
              </a:rPr>
              <a:t> zkoumá půdní kryt jako součást FG sféry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sz="2800">
                <a:solidFill>
                  <a:srgbClr val="000000"/>
                </a:solidFill>
              </a:rPr>
              <a:t> popis půdních typů (část pedologie)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cs-CZ" sz="28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sz="2800">
                <a:solidFill>
                  <a:srgbClr val="000000"/>
                </a:solidFill>
              </a:rPr>
              <a:t> pedologie (půdoznalství) – zabývá se vznikem, složením, vlastnostmi, klasifikací a rozmístěním půd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9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Funkce půdy jako genové rezervy a prostředí pro živočichy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Málo prozkoumaná a vyhodnotitelná. Jde o stále pokračující výzkum role půdních organismů a mikroorganismů z hlediska získávání nových genů v přítomnosti v budoucnosti.</a:t>
            </a:r>
          </a:p>
        </p:txBody>
      </p:sp>
    </p:spTree>
    <p:extLst>
      <p:ext uri="{BB962C8B-B14F-4D97-AF65-F5344CB8AC3E}">
        <p14:creationId xmlns:p14="http://schemas.microsoft.com/office/powerpoint/2010/main" val="83034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Půdní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Barva půdy (</a:t>
            </a:r>
            <a:r>
              <a:rPr lang="cs-CZ" sz="2400" dirty="0" err="1">
                <a:solidFill>
                  <a:srgbClr val="000000"/>
                </a:solidFill>
              </a:rPr>
              <a:t>Munsellove</a:t>
            </a:r>
            <a:r>
              <a:rPr lang="cs-CZ" sz="2400" dirty="0">
                <a:solidFill>
                  <a:srgbClr val="000000"/>
                </a:solidFill>
              </a:rPr>
              <a:t> tabulky)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Hloubka půdy – hluboká více než 60 cm, středně hluboká 30-60 cm, do 30 cm mělká půda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Obsah skeletu (méně 5% - </a:t>
            </a:r>
            <a:r>
              <a:rPr lang="cs-CZ" sz="2400" dirty="0" err="1">
                <a:solidFill>
                  <a:srgbClr val="000000"/>
                </a:solidFill>
              </a:rPr>
              <a:t>skeletovanost</a:t>
            </a:r>
            <a:r>
              <a:rPr lang="cs-CZ" sz="2400" dirty="0">
                <a:solidFill>
                  <a:srgbClr val="000000"/>
                </a:solidFill>
              </a:rPr>
              <a:t> žádná, 5-10%-příměs, 11-25%-slabá, 26-50%-střední, 51-75%-silná, 75% a víc velmi silná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Vlhkost zemin vyprahlá-beze známek vlhkosti, </a:t>
            </a:r>
            <a:r>
              <a:rPr lang="cs-CZ" sz="2400" dirty="0" err="1">
                <a:solidFill>
                  <a:srgbClr val="000000"/>
                </a:solidFill>
              </a:rPr>
              <a:t>suchá-nevyvolává</a:t>
            </a:r>
            <a:r>
              <a:rPr lang="cs-CZ" sz="2400" dirty="0">
                <a:solidFill>
                  <a:srgbClr val="000000"/>
                </a:solidFill>
              </a:rPr>
              <a:t> pocit chladu, </a:t>
            </a:r>
            <a:r>
              <a:rPr lang="cs-CZ" sz="2400" dirty="0" err="1">
                <a:solidFill>
                  <a:srgbClr val="000000"/>
                </a:solidFill>
              </a:rPr>
              <a:t>vlahá-vyvolává</a:t>
            </a:r>
            <a:r>
              <a:rPr lang="cs-CZ" sz="2400" dirty="0">
                <a:solidFill>
                  <a:srgbClr val="000000"/>
                </a:solidFill>
              </a:rPr>
              <a:t> pocit chladu, vlhká-ruku ovlhčuje, mokrá-voda odkapává</a:t>
            </a:r>
          </a:p>
        </p:txBody>
      </p:sp>
    </p:spTree>
    <p:extLst>
      <p:ext uri="{BB962C8B-B14F-4D97-AF65-F5344CB8AC3E}">
        <p14:creationId xmlns:p14="http://schemas.microsoft.com/office/powerpoint/2010/main" val="148586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Zrnitost částic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Jemnozem a třídění podle částic: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střední písek (2-0,25 mm)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jemný písek ((0,25-0,05 mm)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hrubý prach (0,05-01 mm)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střední a jemný prach (</a:t>
            </a:r>
            <a:r>
              <a:rPr lang="cs-CZ" sz="2400" dirty="0" err="1">
                <a:solidFill>
                  <a:srgbClr val="000000"/>
                </a:solidFill>
              </a:rPr>
              <a:t>silt</a:t>
            </a:r>
            <a:r>
              <a:rPr lang="cs-CZ" sz="2400" dirty="0">
                <a:solidFill>
                  <a:srgbClr val="000000"/>
                </a:solidFill>
              </a:rPr>
              <a:t>) (0,01-0,001 mm)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jíl (méně než 0,001 mm)</a:t>
            </a:r>
          </a:p>
        </p:txBody>
      </p:sp>
    </p:spTree>
    <p:extLst>
      <p:ext uri="{BB962C8B-B14F-4D97-AF65-F5344CB8AC3E}">
        <p14:creationId xmlns:p14="http://schemas.microsoft.com/office/powerpoint/2010/main" val="137624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>
                <a:solidFill>
                  <a:srgbClr val="000000"/>
                </a:solidFill>
              </a:rPr>
              <a:t>Klasifikační stupnice zrnitosti půd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23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954">
                <a:tc>
                  <a:txBody>
                    <a:bodyPr/>
                    <a:lstStyle/>
                    <a:p>
                      <a:r>
                        <a:rPr lang="cs-CZ" sz="1800" dirty="0"/>
                        <a:t>kategorie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charakt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označení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Obsah ˂0,01 mm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půdy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1.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písčitá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0-10 %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Lehké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2.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Hlinitopísčitá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hp</a:t>
                      </a:r>
                      <a:endParaRPr lang="cs-CZ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10-20%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Lehké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3.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Písčitohlinitá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ph</a:t>
                      </a:r>
                      <a:endParaRPr lang="cs-CZ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20-30%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4.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Hlinitá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30-45%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5.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Jílovitohlinitá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jh</a:t>
                      </a:r>
                      <a:endParaRPr lang="cs-CZ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45-60%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Těžké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6.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Jílovitá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jv</a:t>
                      </a:r>
                      <a:endParaRPr lang="cs-CZ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60-75%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Těžké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cs-CZ" sz="1800" dirty="0"/>
                        <a:t>7.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jíl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j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nad 75%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Těžké 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4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Fyzikální vlastnosti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Kvalita a obsah organické hmoty (obsah humusu v půdě se stanovuje oxidací uhlíku organických látek (žíhání vzorku v </a:t>
            </a:r>
            <a:r>
              <a:rPr lang="cs-CZ" sz="2400" dirty="0" err="1">
                <a:solidFill>
                  <a:srgbClr val="000000"/>
                </a:solidFill>
              </a:rPr>
              <a:t>plameni</a:t>
            </a:r>
            <a:r>
              <a:rPr lang="cs-CZ" sz="2400" dirty="0">
                <a:solidFill>
                  <a:srgbClr val="000000"/>
                </a:solidFill>
              </a:rPr>
              <a:t>/peci </a:t>
            </a:r>
            <a:r>
              <a:rPr lang="cs-CZ" sz="2400" dirty="0" err="1">
                <a:solidFill>
                  <a:srgbClr val="000000"/>
                </a:solidFill>
              </a:rPr>
              <a:t>C</a:t>
            </a:r>
            <a:r>
              <a:rPr lang="cs-CZ" sz="2400" baseline="-25000" dirty="0" err="1">
                <a:solidFill>
                  <a:srgbClr val="000000"/>
                </a:solidFill>
              </a:rPr>
              <a:t>t</a:t>
            </a:r>
            <a:r>
              <a:rPr lang="cs-CZ" sz="2400" dirty="0">
                <a:solidFill>
                  <a:srgbClr val="000000"/>
                </a:solidFill>
              </a:rPr>
              <a:t>, rozklad </a:t>
            </a:r>
            <a:r>
              <a:rPr lang="cs-CZ" sz="2400" dirty="0" err="1">
                <a:solidFill>
                  <a:srgbClr val="000000"/>
                </a:solidFill>
              </a:rPr>
              <a:t>org</a:t>
            </a:r>
            <a:r>
              <a:rPr lang="cs-CZ" sz="2400" dirty="0">
                <a:solidFill>
                  <a:srgbClr val="000000"/>
                </a:solidFill>
              </a:rPr>
              <a:t>. C za pomoci oxid. Činidla v </a:t>
            </a:r>
            <a:r>
              <a:rPr lang="cs-CZ" sz="2400" dirty="0" err="1">
                <a:solidFill>
                  <a:srgbClr val="000000"/>
                </a:solidFill>
              </a:rPr>
              <a:t>kyselinosírovém</a:t>
            </a:r>
            <a:r>
              <a:rPr lang="cs-CZ" sz="2400" dirty="0">
                <a:solidFill>
                  <a:srgbClr val="000000"/>
                </a:solidFill>
              </a:rPr>
              <a:t> prostředí (nepřímé stanovení – </a:t>
            </a:r>
            <a:r>
              <a:rPr lang="cs-CZ" sz="2400" dirty="0" err="1">
                <a:solidFill>
                  <a:srgbClr val="000000"/>
                </a:solidFill>
              </a:rPr>
              <a:t>C</a:t>
            </a:r>
            <a:r>
              <a:rPr lang="cs-CZ" sz="2400" baseline="-25000" dirty="0" err="1">
                <a:solidFill>
                  <a:srgbClr val="000000"/>
                </a:solidFill>
              </a:rPr>
              <a:t>ox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Tjurinova</a:t>
            </a:r>
            <a:r>
              <a:rPr lang="cs-CZ" sz="2400" dirty="0">
                <a:solidFill>
                  <a:srgbClr val="000000"/>
                </a:solidFill>
              </a:rPr>
              <a:t> metoda) nad 5% je vysoký podíl humusu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Struktura půdy prostorové shluky-</a:t>
            </a:r>
            <a:r>
              <a:rPr lang="cs-CZ" sz="2400" dirty="0" err="1">
                <a:solidFill>
                  <a:srgbClr val="000000"/>
                </a:solidFill>
              </a:rPr>
              <a:t>aregáty</a:t>
            </a:r>
            <a:r>
              <a:rPr lang="cs-CZ" sz="2400" dirty="0">
                <a:solidFill>
                  <a:srgbClr val="000000"/>
                </a:solidFill>
              </a:rPr>
              <a:t>, které mezi sebou vytvářejí prostory-póry lišící se svojí velikostí, uspořádáním a vzájemným propojením– drobtovitá, polyedrická, hrudkovitá, prizmatická, zrnitá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Pórovitost 46-69% střední až těžší, 35-46% lehčí minerální, 50-67% luční a lesní svrchní vrstvy, 79-83% rašeliny</a:t>
            </a:r>
          </a:p>
        </p:txBody>
      </p:sp>
    </p:spTree>
    <p:extLst>
      <p:ext uri="{BB962C8B-B14F-4D97-AF65-F5344CB8AC3E}">
        <p14:creationId xmlns:p14="http://schemas.microsoft.com/office/powerpoint/2010/main" val="300004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Chemické vlastnosti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Kritéria aktivní a výměnné půdní reakce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547813" y="3213100"/>
          <a:ext cx="60960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pH H2O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pH KCL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hodnocení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˂</a:t>
                      </a:r>
                      <a:r>
                        <a:rPr lang="cs-CZ" sz="1800" baseline="0" dirty="0"/>
                        <a:t> 4,9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˂ 4,5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silně kyselá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5,0-5,9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4,6-5,5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kyselá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6,0-6,9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5,6-6,5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slabě kyselá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7,0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6,6-7,2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neutrální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7,1-8,0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˃7,2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slabě alkalická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8,1-9,4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/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alkalická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/>
                        <a:t>˃9,4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/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silně alkalická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50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Biologické vlastnosti půd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Dělení </a:t>
            </a:r>
            <a:r>
              <a:rPr lang="cs-CZ" dirty="0" err="1"/>
              <a:t>edafonu</a:t>
            </a:r>
            <a:r>
              <a:rPr lang="cs-CZ" dirty="0"/>
              <a:t> podle velikosti (</a:t>
            </a:r>
            <a:r>
              <a:rPr lang="cs-CZ" dirty="0" err="1"/>
              <a:t>fyto</a:t>
            </a:r>
            <a:r>
              <a:rPr lang="cs-CZ" dirty="0"/>
              <a:t> a </a:t>
            </a:r>
            <a:r>
              <a:rPr lang="cs-CZ" dirty="0" err="1"/>
              <a:t>zooedafon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288" y="3860800"/>
          <a:ext cx="82089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Dělení podle J. Smrže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Dělení podle K. Rejška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mikroedafon</a:t>
                      </a:r>
                      <a:endParaRPr lang="cs-CZ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0,002-0,2 mm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 0,2 mm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mezoedafon</a:t>
                      </a:r>
                      <a:endParaRPr lang="cs-CZ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0,2-2,0 mm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0,2-2 mm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makroedafon</a:t>
                      </a:r>
                      <a:endParaRPr lang="cs-CZ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2,0-20 mm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2-15 mm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megaedafon</a:t>
                      </a:r>
                      <a:endParaRPr lang="cs-CZ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 20 mm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 15 mm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6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Biologické vlastnosti půd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4538662"/>
          </a:xfrm>
        </p:spPr>
        <p:txBody>
          <a:bodyPr/>
          <a:lstStyle/>
          <a:p>
            <a:pPr>
              <a:defRPr/>
            </a:pPr>
            <a:r>
              <a:rPr lang="cs-CZ" dirty="0"/>
              <a:t>Bakterie, houby, aktinomycety, řasy, prvoci, hlístice, dešťovky, </a:t>
            </a:r>
            <a:r>
              <a:rPr lang="cs-CZ" dirty="0" err="1"/>
              <a:t>krtonoška</a:t>
            </a:r>
            <a:r>
              <a:rPr lang="cs-CZ" dirty="0"/>
              <a:t>, hraboši v orniční vrstvě půdy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8313" y="3573463"/>
          <a:ext cx="8255001" cy="212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93">
                <a:tc>
                  <a:txBody>
                    <a:bodyPr/>
                    <a:lstStyle/>
                    <a:p>
                      <a:r>
                        <a:rPr lang="cs-CZ" sz="1800" dirty="0"/>
                        <a:t>Skupina </a:t>
                      </a:r>
                      <a:r>
                        <a:rPr lang="cs-CZ" sz="1800" dirty="0" err="1"/>
                        <a:t>mikroedafonu</a:t>
                      </a:r>
                      <a:endParaRPr lang="cs-CZ" sz="1800" dirty="0"/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Počet v 1 g půdy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Hmotnost v kg na ha</a:t>
                      </a:r>
                    </a:p>
                  </a:txBody>
                  <a:tcPr marL="91426" marR="91426" marT="45699" marB="456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r>
                        <a:rPr lang="cs-CZ" sz="1800" dirty="0"/>
                        <a:t>bakterie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600 000 000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10 000</a:t>
                      </a:r>
                    </a:p>
                  </a:txBody>
                  <a:tcPr marL="91426" marR="91426"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r>
                        <a:rPr lang="cs-CZ" sz="1800" dirty="0"/>
                        <a:t>plísně a aktinomycety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400 000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10 000</a:t>
                      </a:r>
                    </a:p>
                  </a:txBody>
                  <a:tcPr marL="91426" marR="91426" marT="45699" marB="4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r>
                        <a:rPr lang="cs-CZ" sz="1800" dirty="0"/>
                        <a:t>řasy 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100 000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140</a:t>
                      </a:r>
                    </a:p>
                  </a:txBody>
                  <a:tcPr marL="91426" marR="91426" marT="45699" marB="456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r>
                        <a:rPr lang="cs-CZ" sz="1800" dirty="0"/>
                        <a:t>prvoci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1 100 000</a:t>
                      </a:r>
                    </a:p>
                  </a:txBody>
                  <a:tcPr marL="91426" marR="91426" marT="45699" marB="4569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370</a:t>
                      </a:r>
                    </a:p>
                  </a:txBody>
                  <a:tcPr marL="91426" marR="91426" marT="45699" marB="456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92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>
                <a:solidFill>
                  <a:srgbClr val="000000"/>
                </a:solidFill>
              </a:rPr>
              <a:t>Terminologie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000000"/>
                </a:solidFill>
              </a:rPr>
              <a:t>Pedosféra (půdní kryt) – </a:t>
            </a:r>
            <a:r>
              <a:rPr lang="cs-CZ" sz="2000">
                <a:solidFill>
                  <a:srgbClr val="000000"/>
                </a:solidFill>
              </a:rPr>
              <a:t>transformace svrchní části zemské kůry působením organismů na horniny za účasti vody, vzduchu a sl. záření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>
                <a:solidFill>
                  <a:srgbClr val="000000"/>
                </a:solidFill>
              </a:rPr>
              <a:t>Půda – </a:t>
            </a:r>
            <a:r>
              <a:rPr lang="cs-CZ" sz="2000">
                <a:solidFill>
                  <a:srgbClr val="000000"/>
                </a:solidFill>
              </a:rPr>
              <a:t>směs minerálních látek, které vznikají rozkladem horniny vlivem chemických a fyzikálních faktorů, s organickými látkami vzniklými rozkladem zbytků rostlin biologickými činiteli</a:t>
            </a:r>
            <a:endParaRPr lang="cs-CZ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000000"/>
                </a:solidFill>
              </a:rPr>
              <a:t>Půdní</a:t>
            </a:r>
            <a:r>
              <a:rPr lang="cs-CZ"/>
              <a:t> </a:t>
            </a:r>
            <a:r>
              <a:rPr lang="cs-CZ">
                <a:solidFill>
                  <a:srgbClr val="000000"/>
                </a:solidFill>
              </a:rPr>
              <a:t>složky</a:t>
            </a:r>
          </a:p>
        </p:txBody>
      </p:sp>
      <p:pic>
        <p:nvPicPr>
          <p:cNvPr id="4099" name="Picture 5" descr="složky půd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6985000" cy="4722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9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8B61B-18A7-CB58-5BAF-59D684BF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Řez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53FD79ED-30C1-1BFE-02E3-612DADEFFC0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36" y="120689"/>
            <a:ext cx="6207412" cy="66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8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8D794-F537-4851-B5DE-51DCC00A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Tropy</a:t>
            </a:r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0CEE3338-4FF7-015C-CD20-5731737A67A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3582"/>
            <a:ext cx="5171885" cy="62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1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000000"/>
                </a:solidFill>
              </a:rPr>
              <a:t>Půdní složky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5693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pevná minerální složka (substrát)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0000"/>
                </a:solidFill>
              </a:rPr>
              <a:t>- půdotvorné minerály: primární a sekundární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kapalná složka (půdní voda)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0000"/>
                </a:solidFill>
              </a:rPr>
              <a:t>- gravitační, vázaná, hygroskopická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plynná složka (půdní vzduch)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neživá organická složka (humus)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živá organická složka - </a:t>
            </a:r>
            <a:r>
              <a:rPr lang="cs-CZ" dirty="0" err="1">
                <a:solidFill>
                  <a:srgbClr val="000000"/>
                </a:solidFill>
              </a:rPr>
              <a:t>edafon</a:t>
            </a:r>
            <a:endParaRPr 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Půdotvorné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Základní skupiny: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1) nárůst hmoty v půdní matrici (akumulace)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2) ztráta hmoty v půdní matrici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3) translokace hmoty v půdní matrici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4) transformace látek v půdní matrici</a:t>
            </a:r>
          </a:p>
        </p:txBody>
      </p:sp>
    </p:spTree>
    <p:extLst>
      <p:ext uri="{BB962C8B-B14F-4D97-AF65-F5344CB8AC3E}">
        <p14:creationId xmlns:p14="http://schemas.microsoft.com/office/powerpoint/2010/main" val="273786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Půdotvorný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1) nárůst hmoty v půdní matrici (akumulace)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Obohacování – o nový minerální nebo organický podíl</a:t>
            </a:r>
          </a:p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Salinizace – zasolování půdy</a:t>
            </a:r>
          </a:p>
        </p:txBody>
      </p:sp>
    </p:spTree>
    <p:extLst>
      <p:ext uri="{BB962C8B-B14F-4D97-AF65-F5344CB8AC3E}">
        <p14:creationId xmlns:p14="http://schemas.microsoft.com/office/powerpoint/2010/main" val="2114615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</TotalTime>
  <Words>1463</Words>
  <Application>Microsoft Office PowerPoint</Application>
  <PresentationFormat>Předvádění na obrazovce (4:3)</PresentationFormat>
  <Paragraphs>195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Medián</vt:lpstr>
      <vt:lpstr>Půda a Biota</vt:lpstr>
      <vt:lpstr>PEDOGEOGRAFIE</vt:lpstr>
      <vt:lpstr>Terminologie </vt:lpstr>
      <vt:lpstr>Půdní složky</vt:lpstr>
      <vt:lpstr>Řez</vt:lpstr>
      <vt:lpstr>Tropy</vt:lpstr>
      <vt:lpstr>Půdní složky</vt:lpstr>
      <vt:lpstr>Půdotvorné procesy</vt:lpstr>
      <vt:lpstr>Půdotvorný proces</vt:lpstr>
      <vt:lpstr>Půdotvorný proces</vt:lpstr>
      <vt:lpstr>Půdotvorný proces</vt:lpstr>
      <vt:lpstr>Půdotvorný proces</vt:lpstr>
      <vt:lpstr>Ekologické funkce půdy</vt:lpstr>
      <vt:lpstr>Filtrační funkce půdy</vt:lpstr>
      <vt:lpstr>Retenční /akumulační schopnosti půdy</vt:lpstr>
      <vt:lpstr>Pufrační schopnost půd</vt:lpstr>
      <vt:lpstr>Transformační schopnosti půdy</vt:lpstr>
      <vt:lpstr>Asanační schopnost půdy</vt:lpstr>
      <vt:lpstr>Transportní funkce půdy</vt:lpstr>
      <vt:lpstr>Funkce půdy jako genové rezervy a prostředí pro živočichy</vt:lpstr>
      <vt:lpstr>Půdní znaky</vt:lpstr>
      <vt:lpstr>Zrnitost částic půdy</vt:lpstr>
      <vt:lpstr>Klasifikační stupnice zrnitosti půd</vt:lpstr>
      <vt:lpstr>Fyzikální vlastnosti půdy</vt:lpstr>
      <vt:lpstr>Chemické vlastnosti půdy</vt:lpstr>
      <vt:lpstr>Biologické vlastnosti půd</vt:lpstr>
      <vt:lpstr>Biologické vlastnosti půd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Biota</dc:title>
  <dc:creator>Peter</dc:creator>
  <cp:lastModifiedBy>Peter Mackovčin</cp:lastModifiedBy>
  <cp:revision>17</cp:revision>
  <dcterms:created xsi:type="dcterms:W3CDTF">2021-09-19T10:34:17Z</dcterms:created>
  <dcterms:modified xsi:type="dcterms:W3CDTF">2022-11-23T13:35:19Z</dcterms:modified>
</cp:coreProperties>
</file>