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1" r:id="rId5"/>
    <p:sldId id="262" r:id="rId6"/>
    <p:sldId id="263" r:id="rId7"/>
    <p:sldId id="264" r:id="rId8"/>
    <p:sldId id="266" r:id="rId9"/>
    <p:sldId id="265" r:id="rId10"/>
    <p:sldId id="267" r:id="rId11"/>
    <p:sldId id="270" r:id="rId12"/>
    <p:sldId id="271" r:id="rId13"/>
    <p:sldId id="272" r:id="rId14"/>
    <p:sldId id="268" r:id="rId15"/>
    <p:sldId id="258" r:id="rId16"/>
    <p:sldId id="259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66" d="100"/>
          <a:sy n="166" d="100"/>
        </p:scale>
        <p:origin x="92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C7BBBD3-21E2-4D45-AD8F-1264CE262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2F2DECF-4AE8-4315-BD56-7D97A4B1F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CC7317F6-7508-4334-8747-D7083E96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1. 11. 2022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AB3118B-132D-46E8-BC61-B9E4762A4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623A6ADE-9A8E-4FAB-B079-BE720D3F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66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3A9BE71-3ADF-41B1-BF96-EE64F19A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FBA42B4B-E0D1-4525-B1FA-BBF95060A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99CBC701-7E03-4564-881B-F953C345C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1. 11. 2022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D5549635-A501-470E-BFF0-74B846110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E21ACA0A-DA78-43A0-81AB-2592ECE0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03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AFA9B0F3-34A9-4E42-A023-34EB73A451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85BD5B87-D9A3-4046-B6C9-F2C5674F0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F54C5759-829E-4ABB-8B61-D1CB7DE9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1. 11. 2022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0707A77-2D84-4B54-A75A-B5783D5B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0E141AE1-42B8-4670-BE1C-77379ABB8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595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Červená loď zakotvená u mola na řece se stromy podél břehu a modrou oblohou v pozadí"/>
          <p:cNvSpPr>
            <a:spLocks noGrp="1"/>
          </p:cNvSpPr>
          <p:nvPr>
            <p:ph type="pic" idx="21"/>
          </p:nvPr>
        </p:nvSpPr>
        <p:spPr>
          <a:xfrm>
            <a:off x="6248400" y="-742950"/>
            <a:ext cx="5096934" cy="7645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7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895350" y="1822450"/>
            <a:ext cx="5003800" cy="4419600"/>
          </a:xfrm>
          <a:prstGeom prst="rect">
            <a:avLst/>
          </a:prstGeom>
        </p:spPr>
        <p:txBody>
          <a:bodyPr/>
          <a:lstStyle>
            <a:lvl1pPr marL="215900" indent="-215900">
              <a:spcBef>
                <a:spcPts val="2650"/>
              </a:spcBef>
              <a:defRPr sz="1900"/>
            </a:lvl1pPr>
            <a:lvl2pPr marL="431800" indent="-215900">
              <a:spcBef>
                <a:spcPts val="2650"/>
              </a:spcBef>
              <a:defRPr sz="1900"/>
            </a:lvl2pPr>
            <a:lvl3pPr marL="647700" indent="-215900">
              <a:spcBef>
                <a:spcPts val="2650"/>
              </a:spcBef>
              <a:defRPr sz="1900"/>
            </a:lvl3pPr>
            <a:lvl4pPr marL="863600" indent="-215900">
              <a:spcBef>
                <a:spcPts val="2650"/>
              </a:spcBef>
              <a:defRPr sz="1900"/>
            </a:lvl4pPr>
            <a:lvl5pPr marL="1079500" indent="-215900">
              <a:spcBef>
                <a:spcPts val="2650"/>
              </a:spcBef>
              <a:defRPr sz="19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065208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úrovně 1…"/>
          <p:cNvSpPr txBox="1">
            <a:spLocks noGrp="1"/>
          </p:cNvSpPr>
          <p:nvPr>
            <p:ph type="body" idx="1"/>
          </p:nvPr>
        </p:nvSpPr>
        <p:spPr>
          <a:xfrm>
            <a:off x="895350" y="895350"/>
            <a:ext cx="10407650" cy="5073650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08977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F6EC988-A672-47A7-9A8D-657AFAD83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2C6F2D6-5437-4BDE-AF4B-9C2C34EED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2F36338-5ACF-45E0-8D73-4F598710B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1. 11. 2022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3D5206-B150-46AE-B082-2A6FDCDAD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321D136-5E5E-4DA0-ACF5-260361EA0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273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95C6981-6D7B-42F9-A95D-F68AE3E80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5825DE76-3A78-4A7A-B1A3-6A2B2B007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4F73F227-3E3D-428B-B680-918881BBD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1. 11. 2022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E3BD53E1-A98F-4820-808E-E603FB084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6FE5EB7-4D5A-470A-A487-148D3556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914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9207B6E-9C49-40CD-88FE-19AE6BAC8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BB3F1960-364A-4377-9E48-25AD04AE59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5F630B6C-4777-45AA-80A9-B61ED8617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6A275FB8-D029-40DF-90FF-E1B84D2D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1. 11. 2022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D805D828-98E1-4891-9A31-8BA546F8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D9363038-B82E-4524-B241-DBB986913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996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821D0A5-7219-45A2-8DE7-D3D414646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152C5B4E-6DC0-4144-95CF-973E47B59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C604664-D76D-4FCC-914D-A6E549A53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BD323573-DD8D-4124-814D-F9A4F27AF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306C26EF-A2B0-4E17-9FC3-6207805DF9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5DB1A22-148A-4C46-B654-23108BA82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1. 11. 2022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8F34E686-A3BE-4AAF-A33D-837A0C138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DA60FEE6-AEB8-4E0D-8B16-D86F24DBF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64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31F9988-88EB-4939-9BA7-FFF7DF66B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44F714BB-AE40-49E0-87E2-B9BE5245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1. 11. 2022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4E07AE2F-E706-4B1B-8657-16B8807F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0166531-EB20-4B17-95E2-19E216E68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0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0C83E324-D266-4CBB-A424-1DD0892B2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1. 11. 2022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00EBFDCC-6481-4AC8-B0D4-DCC4E5CB5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38218A0C-74D3-4696-A72B-3074CBFEF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281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5B82C07-DC5F-4EF1-978A-5700E4C1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1557BE6F-9188-46C4-8C95-C4939176B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51A391A2-7ABD-4DB6-AE7F-021AB8C96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D260B429-67CF-4C4D-B2AA-8A5792C94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1. 11. 2022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C5FCD578-F425-4E0D-AC24-5CF05E83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D18E7F93-9CE6-4940-A0E6-C93C44AB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491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9AC363A-45AA-4AA2-971E-9CBC04E8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4232AC22-3D66-447B-9D58-DB78140D8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E628856-3E5C-4A7F-8F81-E1BF4CFA5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E2B4F9F1-A6FF-4B1F-87E4-4DAA81881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BAF1A-E7B9-4697-9760-A9A52E338E4C}" type="datetimeFigureOut">
              <a:rPr lang="cs-CZ" smtClean="0"/>
              <a:t>1. 11. 2022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59738AED-54F3-4F8B-9A37-337FE37E1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81541F2-CFF2-489C-9A9A-5EDA525E3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03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61503EB9-B6F6-48A0-9CFB-AEFFEF29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AEB2285C-A8DF-4158-9C36-E591E256B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CAF612A8-1EFF-459F-BD1C-F9ACD4FCC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BAF1A-E7B9-4697-9760-A9A52E338E4C}" type="datetimeFigureOut">
              <a:rPr lang="cs-CZ" smtClean="0"/>
              <a:t>1. 11. 2022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8F1BB724-93E3-498E-972F-310181EA5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52A525D5-D96F-417B-A3C5-650B1A537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D26E8-088C-4862-B7D7-B318713F1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15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5121E7B-ABEE-4423-B645-2616B6F6D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737" y="1633658"/>
            <a:ext cx="11417968" cy="1479885"/>
          </a:xfrm>
        </p:spPr>
        <p:txBody>
          <a:bodyPr>
            <a:noAutofit/>
          </a:bodyPr>
          <a:lstStyle/>
          <a:p>
            <a:r>
              <a:rPr lang="cs-CZ" sz="3200" dirty="0"/>
              <a:t>UČEBNICE REGIONÁLNÍ GEOGRAFIE PRO </a:t>
            </a:r>
            <a:r>
              <a:rPr lang="cs-CZ" sz="3200" dirty="0" smtClean="0"/>
              <a:t>ZŠ</a:t>
            </a:r>
            <a:br>
              <a:rPr lang="cs-CZ" sz="3200" dirty="0" smtClean="0"/>
            </a:br>
            <a:r>
              <a:rPr lang="cs-CZ" sz="3200" dirty="0" smtClean="0"/>
              <a:t>UČEBNICE OBECNÉ FYZICKÉ A SOCIOEKONOMICKÉ GEOGRAFIE</a:t>
            </a:r>
            <a:endParaRPr lang="cs-CZ" sz="3200" dirty="0"/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9EE72FEB-EAD4-490D-BDD5-E5DEC0997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79762"/>
            <a:ext cx="9144000" cy="1203158"/>
          </a:xfrm>
        </p:spPr>
        <p:txBody>
          <a:bodyPr>
            <a:noAutofit/>
          </a:bodyPr>
          <a:lstStyle/>
          <a:p>
            <a:r>
              <a:rPr lang="cs-CZ" sz="2000" i="1" dirty="0"/>
              <a:t>CO OD NICH OČEKÁVAT A CO NE?</a:t>
            </a:r>
          </a:p>
          <a:p>
            <a:r>
              <a:rPr lang="cs-CZ" sz="2000" i="1" dirty="0"/>
              <a:t>E.H.</a:t>
            </a:r>
          </a:p>
          <a:p>
            <a:r>
              <a:rPr lang="cs-CZ" sz="2000" i="1" dirty="0"/>
              <a:t>CV_2</a:t>
            </a:r>
          </a:p>
        </p:txBody>
      </p:sp>
      <p:sp>
        <p:nvSpPr>
          <p:cNvPr id="8" name="Freeform 14">
            <a:extLst>
              <a:ext uri="{FF2B5EF4-FFF2-40B4-BE49-F238E27FC236}">
                <a16:creationId xmlns="" xmlns:a16="http://schemas.microsoft.com/office/drawing/2014/main" id="{C66F2F30-5DC0-44A0-BFA6-E12F46ED16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21">
            <a:extLst>
              <a:ext uri="{FF2B5EF4-FFF2-40B4-BE49-F238E27FC236}">
                <a16:creationId xmlns="" xmlns:a16="http://schemas.microsoft.com/office/drawing/2014/main" id="{85872F57-7F42-4F97-8391-DDC8D0054C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="" xmlns:a16="http://schemas.microsoft.com/office/drawing/2014/main" id="{04DC2037-48A0-4F22-B9D4-8EAEBC780A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Freeform 22">
            <a:extLst>
              <a:ext uri="{FF2B5EF4-FFF2-40B4-BE49-F238E27FC236}">
                <a16:creationId xmlns="" xmlns:a16="http://schemas.microsoft.com/office/drawing/2014/main" id="{0006CBFD-ADA0-43D1-9332-9C34CA1C76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5">
            <a:extLst>
              <a:ext uri="{FF2B5EF4-FFF2-40B4-BE49-F238E27FC236}">
                <a16:creationId xmlns="" xmlns:a16="http://schemas.microsoft.com/office/drawing/2014/main" id="{2B931666-F28F-45F3-A074-66D2272D58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71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9E56C45-43E0-437B-ABD9-5CD03964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Závěrem k učebnici ČGS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F1B4BC7C-7FA9-472C-B8E5-4DFF165F7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cs-CZ" dirty="0"/>
              <a:t>Není to rozhodně kritika autorského kolektivu i proto, že je z vybraných učebnic nejstarší a určitě se v dalším vydání zlepšila.</a:t>
            </a:r>
          </a:p>
          <a:p>
            <a:pPr marL="514350" indent="-514350">
              <a:buAutoNum type="arabicPeriod"/>
            </a:pPr>
            <a:r>
              <a:rPr lang="cs-CZ" dirty="0"/>
              <a:t>Ukazuje to rovněž na stav, že i učebnice stárnou a učitel si podle dobrého vzoru může a hlavně by měl svoje přípravy obměňovat podle aktuálního dění. </a:t>
            </a:r>
          </a:p>
          <a:p>
            <a:pPr marL="514350" indent="-514350">
              <a:buAutoNum type="arabicPeriod"/>
            </a:pPr>
            <a:r>
              <a:rPr lang="cs-CZ" dirty="0"/>
              <a:t>Na internetu najde dostatek vhodných materiálů, a které tam nejsou, může si je prostřednictvím informačních technologií dotvářet.</a:t>
            </a:r>
          </a:p>
          <a:p>
            <a:pPr marL="514350" indent="-514350">
              <a:buAutoNum type="arabicPeriod"/>
            </a:pPr>
            <a:r>
              <a:rPr lang="cs-CZ" dirty="0"/>
              <a:t>Základem je ovšem tvorba geografických otázek a hledání odpovědí.</a:t>
            </a:r>
          </a:p>
          <a:p>
            <a:pPr marL="514350" indent="-514350">
              <a:buAutoNum type="arabicPeriod"/>
            </a:pPr>
            <a:r>
              <a:rPr lang="cs-CZ" dirty="0"/>
              <a:t>Z hlediska dopadu na žáky a zejména pro zpětnou vazbu učitele je to pak tvorba učebních úloh.</a:t>
            </a:r>
          </a:p>
        </p:txBody>
      </p:sp>
    </p:spTree>
    <p:extLst>
      <p:ext uri="{BB962C8B-B14F-4D97-AF65-F5344CB8AC3E}">
        <p14:creationId xmlns:p14="http://schemas.microsoft.com/office/powerpoint/2010/main" val="1985110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Červená loď zakotvená u mola na řece se stromy podél břehu a modrou oblohou v pozadí" descr="Červená loď zakotvená u mola na řece se stromy podél břehu a modrou oblohou v pozadí"/>
          <p:cNvPicPr>
            <a:picLocks noGrp="1" noChangeAspect="1"/>
          </p:cNvPicPr>
          <p:nvPr>
            <p:ph type="pic" idx="21"/>
          </p:nvPr>
        </p:nvPicPr>
        <p:blipFill rotWithShape="1">
          <a:blip r:embed="rId2"/>
          <a:srcRect l="1847" r="1197" b="3909"/>
          <a:stretch/>
        </p:blipFill>
        <p:spPr>
          <a:xfrm>
            <a:off x="5481568" y="1310772"/>
            <a:ext cx="6108074" cy="46112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3" name="Zadání Cvičení č. 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8067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cs-CZ" sz="2700" i="1" dirty="0" smtClean="0">
                <a:latin typeface="+mn-lt"/>
              </a:rPr>
              <a:t>Případová </a:t>
            </a:r>
            <a:r>
              <a:rPr lang="cs-CZ" sz="2700" i="1" dirty="0">
                <a:latin typeface="+mn-lt"/>
              </a:rPr>
              <a:t>studie </a:t>
            </a:r>
            <a:r>
              <a:rPr lang="cs-CZ" sz="2700" i="1" dirty="0" smtClean="0">
                <a:latin typeface="+mn-lt"/>
              </a:rPr>
              <a:t>– kontrasty osídlení v Číně - migrace</a:t>
            </a:r>
            <a:br>
              <a:rPr lang="cs-CZ" sz="2700" i="1" dirty="0" smtClean="0">
                <a:latin typeface="+mn-lt"/>
              </a:rPr>
            </a:br>
            <a:r>
              <a:rPr lang="cs-CZ" sz="1600" b="1" i="1" dirty="0" smtClean="0">
                <a:latin typeface="+mn-lt"/>
              </a:rPr>
              <a:t>Příprava se odehrává v kruhu: Koncept případně OV, CÍL, </a:t>
            </a:r>
            <a:r>
              <a:rPr lang="cs-CZ" sz="1600" b="1" i="1" dirty="0">
                <a:latin typeface="+mn-lt"/>
              </a:rPr>
              <a:t>ÚLOHA, HODNOCENÍ</a:t>
            </a:r>
            <a:endParaRPr sz="1600" b="1" i="1" dirty="0">
              <a:latin typeface="+mn-lt"/>
            </a:endParaRPr>
          </a:p>
        </p:txBody>
      </p:sp>
      <p:sp>
        <p:nvSpPr>
          <p:cNvPr id="124" name="Zadání:…"/>
          <p:cNvSpPr txBox="1">
            <a:spLocks noGrp="1"/>
          </p:cNvSpPr>
          <p:nvPr>
            <p:ph type="body" sz="half" idx="1"/>
          </p:nvPr>
        </p:nvSpPr>
        <p:spPr>
          <a:xfrm>
            <a:off x="334152" y="1245554"/>
            <a:ext cx="5003800" cy="4419600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marL="0" indent="0" defTabSz="209055">
              <a:spcBef>
                <a:spcPts val="350"/>
              </a:spcBef>
              <a:buNone/>
              <a:defRPr sz="4185" b="1">
                <a:latin typeface="Helvetica"/>
                <a:ea typeface="Helvetica"/>
                <a:cs typeface="Helvetica"/>
                <a:sym typeface="Helvetica"/>
              </a:defRPr>
            </a:pP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209055">
              <a:spcBef>
                <a:spcPts val="350"/>
              </a:spcBef>
              <a:buNone/>
              <a:defRPr sz="4185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Výukový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cíl:</a:t>
            </a:r>
          </a:p>
          <a:p>
            <a:pPr marL="0" indent="0" defTabSz="418109">
              <a:spcBef>
                <a:spcPts val="700"/>
              </a:spcBef>
              <a:buSzTx/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dirty="0"/>
              <a:t>1. Žáci pomocí analýzy předložené mapy lokalizují do slepé mapy migraci lidí v Číně a popisují základní faktory migrace.</a:t>
            </a: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Žáci vysvětlí,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kde se nacházejí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jádrové a periferní oblasti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Číně.</a:t>
            </a: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3. Žáci objasní příčiny migrace mezi periferiemi a jádry v Číně.</a:t>
            </a: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4. Žáci pomocí dedukce a analogie lokalizují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mezinárodní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migraci z blízkých států a kontinentů do zemí EU a vysvětlují příčiny této migrace. </a:t>
            </a: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5. Žáci pomocí argumentace diskutují o pozitivech a negativech migrace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obecně. Např.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 dopadech na krajinu, místní komunitu, kulturu…</a:t>
            </a: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Žáci prezentují své výroky a obhajují je.)</a:t>
            </a: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Klíčové kompetence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– komunikační, sociální – prezentační, pracovní - přípravy)</a:t>
            </a: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Pojmy opěrné: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hustota obyvatelstva, obyvatelstvo,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ekonomika.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209055">
              <a:spcBef>
                <a:spcPts val="350"/>
              </a:spcBef>
              <a:buNone/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Pojmy nové: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migrace, vnitřní a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vnější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migrace, urbanismus, jádra,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periferie…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191072">
              <a:spcBef>
                <a:spcPts val="0"/>
              </a:spcBef>
              <a:buNone/>
              <a:defRPr sz="1615" b="1"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048000" y="-7512457"/>
            <a:ext cx="6096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224790">
              <a:spcBef>
                <a:spcPts val="400"/>
              </a:spcBef>
              <a:defRPr sz="59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Učební úloha – 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na čem se to učí!</a:t>
            </a:r>
          </a:p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[1. Jaká je hustota obyvatelstva fotografovaných míst (1,4,5).</a:t>
            </a:r>
            <a:endParaRPr lang="cs-CZ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2. Najděte větu, která uvádí důvod odchodu do Šanghaje (2,4).</a:t>
            </a:r>
            <a:endParaRPr lang="cs-CZ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3. Jak je na mapě znázorněná migrace lidí z venkova (2,3).</a:t>
            </a:r>
            <a:endParaRPr lang="cs-CZ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Upravte</a:t>
            </a:r>
            <a:endParaRPr lang="cs-CZ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4. Napište krátký text, který vysvětluje:</a:t>
            </a:r>
            <a:endParaRPr lang="cs-CZ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indent="-114300" defTabSz="224790">
              <a:spcBef>
                <a:spcPts val="0"/>
              </a:spcBef>
              <a:buSzPct val="100000"/>
              <a:buFont typeface="Times New Roman"/>
              <a:buChar char="-"/>
              <a:tabLst>
                <a:tab pos="228600" algn="l"/>
              </a:tabLst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V jakém prostoru se koncentruje čínská populace;</a:t>
            </a:r>
            <a:endParaRPr lang="cs-CZ" sz="10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indent="-114300" defTabSz="224790">
              <a:spcBef>
                <a:spcPts val="0"/>
              </a:spcBef>
              <a:buSzPct val="100000"/>
              <a:buFont typeface="Times New Roman"/>
              <a:buChar char="-"/>
              <a:tabLst>
                <a:tab pos="228600" algn="l"/>
              </a:tabLst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Proč tento prostor přitahuje stále více lidí.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435149" y="3877370"/>
            <a:ext cx="120158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700" dirty="0" smtClean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cs-CZ" sz="700" dirty="0">
                <a:latin typeface="Calibri" panose="020F0502020204030204" pitchFamily="34" charset="0"/>
                <a:cs typeface="Calibri" panose="020F0502020204030204" pitchFamily="34" charset="0"/>
              </a:rPr>
              <a:t>1. Jaká je hustota obyvatelstva fotografovaných míst (1,4,5).</a:t>
            </a:r>
            <a:endParaRPr lang="cs-CZ" sz="7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700" dirty="0">
                <a:latin typeface="Calibri" panose="020F0502020204030204" pitchFamily="34" charset="0"/>
                <a:cs typeface="Calibri" panose="020F0502020204030204" pitchFamily="34" charset="0"/>
              </a:rPr>
              <a:t>2. Najděte větu, která uvádí důvod odchodu do Šanghaje (2,4).</a:t>
            </a:r>
            <a:endParaRPr lang="cs-CZ" sz="7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700" dirty="0">
                <a:latin typeface="Calibri" panose="020F0502020204030204" pitchFamily="34" charset="0"/>
                <a:cs typeface="Calibri" panose="020F0502020204030204" pitchFamily="34" charset="0"/>
              </a:rPr>
              <a:t>3. Jak je na mapě znázorněná migrace lidí z venkova (2,3).</a:t>
            </a:r>
            <a:endParaRPr lang="cs-CZ" sz="7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700" dirty="0">
                <a:latin typeface="Calibri" panose="020F0502020204030204" pitchFamily="34" charset="0"/>
                <a:cs typeface="Calibri" panose="020F0502020204030204" pitchFamily="34" charset="0"/>
              </a:rPr>
              <a:t>Upravte</a:t>
            </a:r>
            <a:endParaRPr lang="cs-CZ" sz="7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defTabSz="224790"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700" dirty="0">
                <a:latin typeface="Calibri" panose="020F0502020204030204" pitchFamily="34" charset="0"/>
                <a:cs typeface="Calibri" panose="020F0502020204030204" pitchFamily="34" charset="0"/>
              </a:rPr>
              <a:t>4. Napište krátký text, který vysvětluje:</a:t>
            </a:r>
            <a:endParaRPr lang="cs-CZ" sz="7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indent="-114300" defTabSz="224790">
              <a:spcBef>
                <a:spcPts val="0"/>
              </a:spcBef>
              <a:buSzPct val="100000"/>
              <a:buFont typeface="Times New Roman"/>
              <a:buChar char="-"/>
              <a:tabLst>
                <a:tab pos="228600" algn="l"/>
              </a:tabLst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700" dirty="0">
                <a:latin typeface="Calibri" panose="020F0502020204030204" pitchFamily="34" charset="0"/>
                <a:cs typeface="Calibri" panose="020F0502020204030204" pitchFamily="34" charset="0"/>
              </a:rPr>
              <a:t>V jakém prostoru se koncentruje čínská populace;</a:t>
            </a:r>
            <a:endParaRPr lang="cs-CZ" sz="7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indent="-114300" defTabSz="224790">
              <a:spcBef>
                <a:spcPts val="0"/>
              </a:spcBef>
              <a:buSzPct val="100000"/>
              <a:buFont typeface="Times New Roman"/>
              <a:buChar char="-"/>
              <a:tabLst>
                <a:tab pos="228600" algn="l"/>
              </a:tabLst>
              <a:defRPr sz="59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700" dirty="0">
                <a:latin typeface="Calibri" panose="020F0502020204030204" pitchFamily="34" charset="0"/>
                <a:cs typeface="Calibri" panose="020F0502020204030204" pitchFamily="34" charset="0"/>
              </a:rPr>
              <a:t>Proč tento prostor přitahuje stále více lidí.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863199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Formativní hodnocení: volím, jelikož se jedná o stěžejní téma – analytická popisná zpětná vazba (vztažená k KK pracovní – dospěli k závěrům, jelikož dodrželi postup). Přestavte si postup!…"/>
          <p:cNvSpPr txBox="1">
            <a:spLocks noGrp="1"/>
          </p:cNvSpPr>
          <p:nvPr>
            <p:ph type="body" sz="half" idx="1"/>
          </p:nvPr>
        </p:nvSpPr>
        <p:spPr>
          <a:xfrm>
            <a:off x="198020" y="3815921"/>
            <a:ext cx="5497376" cy="287921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defTabSz="195567">
              <a:spcBef>
                <a:spcPts val="300"/>
              </a:spcBef>
              <a:buNone/>
              <a:defRPr sz="3306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b="1" u="sng" dirty="0"/>
              <a:t>Formativní hodnocení</a:t>
            </a:r>
            <a:r>
              <a:rPr lang="cs-CZ" sz="1200" b="1" dirty="0"/>
              <a:t>: </a:t>
            </a:r>
            <a:r>
              <a:rPr lang="cs-CZ" sz="1200" dirty="0"/>
              <a:t>volím, jelikož se jedná o stěžejní téma. O co se jedná? Jedná se o analytickou popisnou zpětnou vazbu (vztažená k KK pracovní – dospěli k závěrům, jelikož </a:t>
            </a:r>
            <a:r>
              <a:rPr lang="cs-CZ" sz="1200" b="1" dirty="0"/>
              <a:t>dodrželi postup</a:t>
            </a:r>
            <a:r>
              <a:rPr lang="cs-CZ" sz="1200" dirty="0"/>
              <a:t>). </a:t>
            </a:r>
            <a:endParaRPr lang="cs-CZ" sz="1200" dirty="0" smtClean="0"/>
          </a:p>
          <a:p>
            <a:pPr marL="0" indent="0" defTabSz="195567">
              <a:spcBef>
                <a:spcPts val="300"/>
              </a:spcBef>
              <a:buNone/>
              <a:defRPr sz="3306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300" b="1" i="1" dirty="0" smtClean="0">
                <a:latin typeface="+mn-lt"/>
              </a:rPr>
              <a:t>Kritéria: věcná správnost znalosti, dovednosti: odůvodňování, práce se zdroji, práce s mapou, formulování myšlenek, přenášení znalosti</a:t>
            </a:r>
          </a:p>
          <a:p>
            <a:pPr marL="0" indent="0" defTabSz="195567">
              <a:spcBef>
                <a:spcPts val="300"/>
              </a:spcBef>
              <a:buNone/>
              <a:defRPr sz="3306">
                <a:latin typeface="Helvetica"/>
                <a:ea typeface="Helvetica"/>
                <a:cs typeface="Helvetica"/>
                <a:sym typeface="Helvetica"/>
              </a:defRPr>
            </a:pPr>
            <a:endParaRPr lang="cs-CZ" sz="1200" b="1" dirty="0" smtClean="0"/>
          </a:p>
          <a:p>
            <a:pPr marL="0" indent="0" defTabSz="195567">
              <a:spcBef>
                <a:spcPts val="300"/>
              </a:spcBef>
              <a:buNone/>
              <a:defRPr sz="3306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b="1" dirty="0" smtClean="0"/>
              <a:t>Představte </a:t>
            </a:r>
            <a:r>
              <a:rPr lang="cs-CZ" sz="1200" b="1" dirty="0"/>
              <a:t>si </a:t>
            </a:r>
            <a:r>
              <a:rPr lang="cs-CZ" sz="1200" b="1" dirty="0" smtClean="0"/>
              <a:t>postup:</a:t>
            </a:r>
            <a:endParaRPr lang="cs-CZ" sz="1200" b="1" dirty="0"/>
          </a:p>
          <a:p>
            <a:pPr marL="0" indent="0" defTabSz="195567">
              <a:spcBef>
                <a:spcPts val="300"/>
              </a:spcBef>
              <a:buNone/>
              <a:defRPr sz="3306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 smtClean="0"/>
              <a:t>1</a:t>
            </a:r>
            <a:r>
              <a:rPr lang="cs-CZ" sz="1200" dirty="0"/>
              <a:t>. Věcná správnost v lokalizování (lokalizují/nelokalizují). Otázky, proč lokalizoval, tak jak lokalizoval. </a:t>
            </a:r>
          </a:p>
          <a:p>
            <a:pPr marL="0" indent="0" defTabSz="195567">
              <a:spcBef>
                <a:spcPts val="300"/>
              </a:spcBef>
              <a:buNone/>
              <a:defRPr sz="3306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b="1" dirty="0"/>
              <a:t>Indikátory</a:t>
            </a:r>
            <a:r>
              <a:rPr lang="cs-CZ" sz="1200" dirty="0"/>
              <a:t>: orientačně ví, kde se místo nachází; určuje v mapě významné lokalizační prvky (dle migrace), určí, jak </a:t>
            </a:r>
            <a:r>
              <a:rPr lang="cs-CZ" sz="1200" dirty="0" smtClean="0"/>
              <a:t>zaznačí…; Kdyby </a:t>
            </a:r>
            <a:r>
              <a:rPr lang="cs-CZ" sz="1200" dirty="0"/>
              <a:t>analyzoval, tak by správně lokalizoval (tj. ptám se, z čeho usuzuje na lokalizaci) </a:t>
            </a:r>
          </a:p>
          <a:p>
            <a:pPr marL="0" indent="0" defTabSz="195567">
              <a:spcBef>
                <a:spcPts val="300"/>
              </a:spcBef>
              <a:buNone/>
              <a:defRPr sz="3306">
                <a:latin typeface="Helvetica"/>
                <a:ea typeface="Helvetica"/>
                <a:cs typeface="Helvetica"/>
                <a:sym typeface="Helvetica"/>
              </a:defRPr>
            </a:pPr>
            <a:endParaRPr lang="cs-CZ" sz="1200" dirty="0"/>
          </a:p>
          <a:p>
            <a:pPr marL="0" indent="0" defTabSz="195567">
              <a:spcBef>
                <a:spcPts val="300"/>
              </a:spcBef>
              <a:buNone/>
              <a:defRPr sz="3306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/>
              <a:t>2. Vysvětlí nové pojmy (vysvětlí/nevysvětlí) – není potřeba (pojmy jsou sekundárním produktem práce). Musí je používat při obhajobě postupů a výsledků. Předložit mnemotechnickou pomůcku, jak si zapamatovat, když nebude vědět (změna strategie).</a:t>
            </a:r>
          </a:p>
        </p:txBody>
      </p:sp>
      <p:sp>
        <p:nvSpPr>
          <p:cNvPr id="141" name="Cílem výuky (výukový, dílčí cíl) je:…"/>
          <p:cNvSpPr txBox="1"/>
          <p:nvPr/>
        </p:nvSpPr>
        <p:spPr>
          <a:xfrm>
            <a:off x="6096000" y="4199424"/>
            <a:ext cx="5497376" cy="2192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224790">
              <a:spcBef>
                <a:spcPts val="400"/>
              </a:spcBef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>
                <a:cs typeface="Calibri" panose="020F0502020204030204" pitchFamily="34" charset="0"/>
              </a:rPr>
              <a:t>Cílem výuky (výukový, dílčí cíl) je: </a:t>
            </a:r>
          </a:p>
          <a:p>
            <a:pPr defTabSz="418109">
              <a:spcBef>
                <a:spcPts val="700"/>
              </a:spcBef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b="1" dirty="0"/>
              <a:t>1. Žáci pomocí analýzy předložené mapy lokalizují do slepé mapy migraci lidí v Číně a popisují základní faktory migrace.</a:t>
            </a:r>
          </a:p>
          <a:p>
            <a:pPr defTabSz="224790">
              <a:spcBef>
                <a:spcPts val="40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b="1" dirty="0" smtClean="0">
                <a:cs typeface="Calibri" panose="020F0502020204030204" pitchFamily="34" charset="0"/>
              </a:rPr>
              <a:t>2</a:t>
            </a:r>
            <a:r>
              <a:rPr lang="cs-CZ" sz="1200" b="1" dirty="0">
                <a:cs typeface="Calibri" panose="020F0502020204030204" pitchFamily="34" charset="0"/>
              </a:rPr>
              <a:t>. Žáci vysvětlí, co jsou jádrové a periferní oblasti (jádra a periferie) v Číně.</a:t>
            </a:r>
          </a:p>
          <a:p>
            <a:pPr defTabSz="224790">
              <a:spcBef>
                <a:spcPts val="40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>
                <a:cs typeface="Calibri" panose="020F0502020204030204" pitchFamily="34" charset="0"/>
              </a:rPr>
              <a:t>3. Žáci objasní příčiny migrace mezi periferiemi a jádry v Číně.</a:t>
            </a:r>
          </a:p>
          <a:p>
            <a:pPr defTabSz="224790">
              <a:spcBef>
                <a:spcPts val="40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>
                <a:cs typeface="Calibri" panose="020F0502020204030204" pitchFamily="34" charset="0"/>
              </a:rPr>
              <a:t>4. Žáci pomocí dedukce a analogie lokalizují mezikontinentální (mezinárodní) migraci z blízkých států a kontinentů do zemí EU a vysvětlují příčiny této migrace. </a:t>
            </a:r>
          </a:p>
          <a:p>
            <a:pPr defTabSz="224790">
              <a:spcBef>
                <a:spcPts val="40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>
                <a:cs typeface="Calibri" panose="020F0502020204030204" pitchFamily="34" charset="0"/>
              </a:rPr>
              <a:t>5. Žáci pomocí argumentace diskutují o pozitivech a negativech migrace obecně, o dopadech na krajinu.</a:t>
            </a:r>
          </a:p>
        </p:txBody>
      </p:sp>
      <p:sp>
        <p:nvSpPr>
          <p:cNvPr id="142" name="Hodnocení a kritéria a indikátory hodnocení"/>
          <p:cNvSpPr txBox="1">
            <a:spLocks noGrp="1"/>
          </p:cNvSpPr>
          <p:nvPr>
            <p:ph type="title" idx="4294967295"/>
          </p:nvPr>
        </p:nvSpPr>
        <p:spPr>
          <a:xfrm>
            <a:off x="1665295" y="35320"/>
            <a:ext cx="10407650" cy="6514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49580">
              <a:spcBef>
                <a:spcPts val="800"/>
              </a:spcBef>
              <a:defRPr sz="57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 err="1">
                <a:latin typeface="+mn-lt"/>
              </a:rPr>
              <a:t>Hodnocení</a:t>
            </a:r>
            <a:r>
              <a:rPr sz="2400" dirty="0">
                <a:latin typeface="+mn-lt"/>
              </a:rPr>
              <a:t> a </a:t>
            </a:r>
            <a:r>
              <a:rPr sz="2400" dirty="0" err="1">
                <a:latin typeface="+mn-lt"/>
              </a:rPr>
              <a:t>kritéria</a:t>
            </a:r>
            <a:r>
              <a:rPr sz="2400" dirty="0">
                <a:latin typeface="+mn-lt"/>
              </a:rPr>
              <a:t> a </a:t>
            </a:r>
            <a:r>
              <a:rPr sz="2400" dirty="0" err="1">
                <a:latin typeface="+mn-lt"/>
              </a:rPr>
              <a:t>indikátory</a:t>
            </a:r>
            <a:r>
              <a:rPr sz="2400" dirty="0">
                <a:latin typeface="+mn-lt"/>
              </a:rPr>
              <a:t> </a:t>
            </a:r>
            <a:r>
              <a:rPr sz="2400" dirty="0" err="1">
                <a:latin typeface="+mn-lt"/>
              </a:rPr>
              <a:t>hodnocení</a:t>
            </a:r>
            <a:endParaRPr sz="2400" dirty="0">
              <a:latin typeface="+mn-lt"/>
            </a:endParaRPr>
          </a:p>
        </p:txBody>
      </p:sp>
      <p:sp>
        <p:nvSpPr>
          <p:cNvPr id="6" name="Sumativní hodnocení:…"/>
          <p:cNvSpPr txBox="1">
            <a:spLocks/>
          </p:cNvSpPr>
          <p:nvPr/>
        </p:nvSpPr>
        <p:spPr>
          <a:xfrm>
            <a:off x="119805" y="1236207"/>
            <a:ext cx="5003801" cy="195045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3866">
              <a:spcBef>
                <a:spcPts val="250"/>
              </a:spcBef>
              <a:buFont typeface="Arial" panose="020B0604020202020204" pitchFamily="34" charset="0"/>
              <a:buNone/>
              <a:defRPr sz="3648" u="sng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b="1" u="sng" dirty="0" err="1" smtClean="0">
                <a:ea typeface="Helvetica"/>
                <a:cs typeface="Helvetica"/>
                <a:sym typeface="Helvetica"/>
              </a:rPr>
              <a:t>Sumativní</a:t>
            </a:r>
            <a:r>
              <a:rPr lang="cs-CZ" sz="1200" b="1" u="sng" dirty="0" smtClean="0">
                <a:ea typeface="Helvetica"/>
                <a:cs typeface="Helvetica"/>
                <a:sym typeface="Helvetica"/>
              </a:rPr>
              <a:t> hodnocení:</a:t>
            </a:r>
          </a:p>
          <a:p>
            <a:pPr marL="0" indent="0" defTabSz="143866">
              <a:spcBef>
                <a:spcPts val="250"/>
              </a:spcBef>
              <a:buNone/>
              <a:defRPr sz="3648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300" b="1" i="1" dirty="0"/>
              <a:t>Kritéria: věcná správnost znalosti</a:t>
            </a:r>
          </a:p>
          <a:p>
            <a:pPr marL="0" indent="0" defTabSz="143866">
              <a:spcBef>
                <a:spcPts val="250"/>
              </a:spcBef>
              <a:buFont typeface="Arial" panose="020B0604020202020204" pitchFamily="34" charset="0"/>
              <a:buNone/>
              <a:defRPr sz="3648">
                <a:latin typeface="Helvetica"/>
                <a:ea typeface="Helvetica"/>
                <a:cs typeface="Helvetica"/>
                <a:sym typeface="Helvetica"/>
              </a:defRPr>
            </a:pPr>
            <a:endParaRPr lang="cs-CZ" sz="1200" dirty="0" smtClean="0">
              <a:ea typeface="Helvetica"/>
              <a:cs typeface="Helvetica"/>
              <a:sym typeface="Helvetica"/>
            </a:endParaRPr>
          </a:p>
          <a:p>
            <a:pPr marL="0" indent="0" defTabSz="143866">
              <a:spcBef>
                <a:spcPts val="250"/>
              </a:spcBef>
              <a:buFont typeface="Arial" panose="020B0604020202020204" pitchFamily="34" charset="0"/>
              <a:buNone/>
              <a:defRPr sz="3648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400" b="1" dirty="0" smtClean="0">
                <a:ea typeface="Helvetica"/>
                <a:cs typeface="Helvetica"/>
                <a:sym typeface="Helvetica"/>
              </a:rPr>
              <a:t>Představte si postup:</a:t>
            </a:r>
          </a:p>
          <a:p>
            <a:pPr marL="0" indent="0" defTabSz="143866">
              <a:spcBef>
                <a:spcPts val="250"/>
              </a:spcBef>
              <a:buFont typeface="Arial" panose="020B0604020202020204" pitchFamily="34" charset="0"/>
              <a:buNone/>
              <a:defRPr sz="3648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400" dirty="0" smtClean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1. Věcná správnost v lokalizování (lokalizují/nelokalizují) – 1 bod</a:t>
            </a:r>
          </a:p>
          <a:p>
            <a:pPr marL="0" indent="0" defTabSz="143866">
              <a:spcBef>
                <a:spcPts val="250"/>
              </a:spcBef>
              <a:buFont typeface="Arial" panose="020B0604020202020204" pitchFamily="34" charset="0"/>
              <a:buNone/>
              <a:defRPr sz="3648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400" dirty="0" smtClean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2. Vysvětlí nové pojmy (Vysvětlí/nevysvětlí) – 1 bod</a:t>
            </a:r>
          </a:p>
          <a:p>
            <a:pPr marL="0" indent="0" defTabSz="143866">
              <a:spcBef>
                <a:spcPts val="250"/>
              </a:spcBef>
              <a:buFont typeface="Arial" panose="020B0604020202020204" pitchFamily="34" charset="0"/>
              <a:buNone/>
              <a:defRPr sz="3648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400" dirty="0" smtClean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3. Vyjmenuje alespoň 4 příčiny migrace (vyjmenuje/nevyjmenuje) – 4 body</a:t>
            </a:r>
          </a:p>
          <a:p>
            <a:pPr marL="0" indent="0" defTabSz="143866">
              <a:spcBef>
                <a:spcPts val="250"/>
              </a:spcBef>
              <a:buFont typeface="Arial" panose="020B0604020202020204" pitchFamily="34" charset="0"/>
              <a:buNone/>
              <a:defRPr sz="3648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400" dirty="0" smtClean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4. Vyjmenuje státy, kterých se týká mezinárodní a mezikontinentální migrace v souvislosti s EU (vyjmenuje/nevyjmenuje) – max. 5 států – max. 5 bodů</a:t>
            </a:r>
          </a:p>
          <a:p>
            <a:pPr marL="0" indent="0" defTabSz="143866">
              <a:spcBef>
                <a:spcPts val="250"/>
              </a:spcBef>
              <a:buFont typeface="Arial" panose="020B0604020202020204" pitchFamily="34" charset="0"/>
              <a:buNone/>
              <a:defRPr sz="3648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400" dirty="0" smtClean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5. Vyjmenuje pozitiva a negativa migrace – max. 6 (3 a 3) – 6 bodů</a:t>
            </a:r>
          </a:p>
          <a:p>
            <a:pPr marL="0" indent="0" defTabSz="143866">
              <a:spcBef>
                <a:spcPts val="250"/>
              </a:spcBef>
              <a:buFont typeface="Arial" panose="020B0604020202020204" pitchFamily="34" charset="0"/>
              <a:buNone/>
              <a:defRPr sz="3648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400" dirty="0" smtClean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Celkem 15 bodů – 100% úspěšnost (rozdělení procent)</a:t>
            </a:r>
            <a:endParaRPr lang="cs-CZ" sz="1400" dirty="0">
              <a:latin typeface="Calibri" panose="020F0502020204030204" pitchFamily="34" charset="0"/>
              <a:ea typeface="Helvetica"/>
              <a:cs typeface="Calibri" panose="020F0502020204030204" pitchFamily="34" charset="0"/>
              <a:sym typeface="Helvetica"/>
            </a:endParaRPr>
          </a:p>
        </p:txBody>
      </p:sp>
      <p:sp>
        <p:nvSpPr>
          <p:cNvPr id="7" name="Cílem výuky (výukový, dílčí cíl) je:…"/>
          <p:cNvSpPr txBox="1"/>
          <p:nvPr/>
        </p:nvSpPr>
        <p:spPr>
          <a:xfrm>
            <a:off x="6009008" y="1055681"/>
            <a:ext cx="5497376" cy="2192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224790">
              <a:spcBef>
                <a:spcPts val="400"/>
              </a:spcBef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>
                <a:cs typeface="Calibri" panose="020F0502020204030204" pitchFamily="34" charset="0"/>
              </a:rPr>
              <a:t>Cílem výuky (výukový, dílčí cíl) je: </a:t>
            </a:r>
          </a:p>
          <a:p>
            <a:pPr defTabSz="418109">
              <a:spcBef>
                <a:spcPts val="700"/>
              </a:spcBef>
              <a:defRPr sz="4185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/>
              <a:t>1. Žáci pomocí analýzy předložené mapy lokalizují do slepé mapy migraci lidí v Číně a popisují základní faktory migrace.</a:t>
            </a:r>
          </a:p>
          <a:p>
            <a:pPr defTabSz="224790">
              <a:spcBef>
                <a:spcPts val="40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 smtClean="0">
                <a:cs typeface="Calibri" panose="020F0502020204030204" pitchFamily="34" charset="0"/>
              </a:rPr>
              <a:t>2</a:t>
            </a:r>
            <a:r>
              <a:rPr lang="cs-CZ" sz="1200" dirty="0">
                <a:cs typeface="Calibri" panose="020F0502020204030204" pitchFamily="34" charset="0"/>
              </a:rPr>
              <a:t>. Žáci vysvětlí, co jsou jádrové a periferní oblasti (jádra a periferie) v Číně.</a:t>
            </a:r>
          </a:p>
          <a:p>
            <a:pPr defTabSz="224790">
              <a:spcBef>
                <a:spcPts val="40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>
                <a:cs typeface="Calibri" panose="020F0502020204030204" pitchFamily="34" charset="0"/>
              </a:rPr>
              <a:t>3. Žáci objasní příčiny migrace mezi periferiemi a jádry v Číně.</a:t>
            </a:r>
          </a:p>
          <a:p>
            <a:pPr defTabSz="224790">
              <a:spcBef>
                <a:spcPts val="40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>
                <a:cs typeface="Calibri" panose="020F0502020204030204" pitchFamily="34" charset="0"/>
              </a:rPr>
              <a:t>4. Žáci pomocí dedukce a analogie lokalizují mezikontinentální (mezinárodní) migraci z blízkých států a kontinentů do zemí EU a vysvětlují příčiny této migrace. </a:t>
            </a:r>
          </a:p>
          <a:p>
            <a:pPr defTabSz="224790">
              <a:spcBef>
                <a:spcPts val="400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1200" dirty="0">
                <a:cs typeface="Calibri" panose="020F0502020204030204" pitchFamily="34" charset="0"/>
              </a:rPr>
              <a:t>5. Žáci pomocí argumentace diskutují o pozitivech a negativech migrace obecně, o dopadech na krajinu.</a:t>
            </a:r>
          </a:p>
        </p:txBody>
      </p:sp>
    </p:spTree>
    <p:extLst>
      <p:ext uri="{BB962C8B-B14F-4D97-AF65-F5344CB8AC3E}">
        <p14:creationId xmlns:p14="http://schemas.microsoft.com/office/powerpoint/2010/main" val="131632855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934190" y="361428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Tx/>
              <a:buChar char="-"/>
            </a:pPr>
            <a:r>
              <a:rPr lang="cs-CZ" sz="1200" dirty="0" smtClean="0"/>
              <a:t>Příklad </a:t>
            </a:r>
            <a:r>
              <a:rPr lang="cs-CZ" sz="1200" dirty="0"/>
              <a:t>z pojetí tématu z okruhu Přírodní obraz Země z učebnice zeměpisu pro ZŠ Obr.1 Text začíná obrázky, které mají pouze ilustrační charakter, dál se s nimi nepracuje. Podobnou roli má i dalších 16 obrázků v této kapitole. Není rovněž uvedeno, odkud snímky pocházejí a chybí k tomu i přehledová mapka, aby si žáci upevňovali povědomí o regionálních aspektech. Motivační otázka „Vysvětlete, jak závisí vzhled krajiny na složení půdy“ se k obrázkům může vztahovat a nemusí, ale je pojata velmi široce a hodila by se spíše nakonec celé kapitoly. Text pod obrázky a úlohy se týkají mezipředmětových vazeb. Následuje stručný text o historickém významu půdy. Celkem se v učebnici věnuje půdě 6 stran. Motivační otázky pro samostatné řešení chybí, kromě těch v úvodu, jejichž je hodně otevřené. Po úvodu následuje vznik půdy a její složky. V dalším nastupuje zmíněný environmentální aspekt o ubývání půdy z různých příčin. Vše za naprosté absence cílených příkladů z regionů. Následuje souhrn učiva a otázky a úkoly. Citelně tomu chybí příklady a konkrétní úlohy z místní krajiny. Ten se objevuje až na straně 59 – pokus k určení zrnitosti půdy. Práce s mapou se objevuje až na straně 60. Z celkových 18 obrázků je jen u dvou uvedeno, odkud jsou. Tematická půdní mapa nebyla zmíněna. A práce s mapou místa okolí školy se nepracuje rovněž. V souhrnném opakování je jen jedna otázka na práci s mapou a ani jedna otázka se netýká spojení půd s nějakými příklady z regionu. 12 Obr. 2 Z hodnocení učebnic podle strukturních prvků by učebnice vycházela dobře. </a:t>
            </a:r>
            <a:endParaRPr lang="cs-CZ" sz="1200" dirty="0" smtClean="0"/>
          </a:p>
          <a:p>
            <a:pPr marL="171450" indent="-171450">
              <a:buFontTx/>
              <a:buChar char="-"/>
            </a:pPr>
            <a:endParaRPr lang="cs-CZ" sz="1200" dirty="0"/>
          </a:p>
          <a:p>
            <a:pPr marL="171450" indent="-171450">
              <a:buFontTx/>
              <a:buChar char="-"/>
            </a:pPr>
            <a:r>
              <a:rPr lang="cs-CZ" sz="1200" dirty="0" smtClean="0"/>
              <a:t>Má </a:t>
            </a:r>
            <a:r>
              <a:rPr lang="cs-CZ" sz="1200" dirty="0"/>
              <a:t>hodně obrázků, obsahuje blok diagramy, má otázky v textu, text obsahuje shrnutí, má marginálie, kde jsou odkazy na mezipředmětovou propojenost. Kvalita a funkčnost verbálních i nonverbálních prvků učebnice, zpracování navržených učebních úloh je však na nízké úrovni. Propojenost tematického celku s očekávanými výstupy je nejasná a propojenost jednotlivých tematických okruhů předmětu zeměpis chybí (viz schéma č. 4 a 4.a. V </a:t>
            </a:r>
            <a:r>
              <a:rPr lang="cs-CZ" sz="1200" dirty="0" err="1"/>
              <a:t>Powerpointové</a:t>
            </a:r>
            <a:r>
              <a:rPr lang="cs-CZ" sz="1200" dirty="0"/>
              <a:t> prezentaci o půdě v IS MUNI je uvedený příklad pro skupinovou práci a mapou. Ve cvičení v Didaktice geografie 2 jste pracovali i s využitím map krajiny z dostupných portálů a s využitím fotodokumentace z místní krajiny (materiály IS MUNI). 13 - Příklad z tradičního pojetí tématu z tematického okruhu Regiony světa a možno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1057" t="11325" r="51171" b="45328"/>
          <a:stretch/>
        </p:blipFill>
        <p:spPr>
          <a:xfrm>
            <a:off x="417028" y="562413"/>
            <a:ext cx="3385958" cy="29727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455287" y="3856549"/>
            <a:ext cx="3385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NA SEDMI STRANÁCH JSOU JEN DVĚ OTÁZKY NA PRÁCI S MAPOU.</a:t>
            </a:r>
          </a:p>
          <a:p>
            <a:r>
              <a:rPr lang="cs-CZ" sz="1200" dirty="0" smtClean="0"/>
              <a:t>Souvislosti s ostatními geografickými disciplínami jsou dány jen s </a:t>
            </a:r>
            <a:r>
              <a:rPr lang="cs-CZ" sz="1200" dirty="0" err="1" smtClean="0"/>
              <a:t>živorním</a:t>
            </a:r>
            <a:r>
              <a:rPr lang="cs-CZ" sz="1200" dirty="0" smtClean="0"/>
              <a:t> prostředím. Ukázky z míst jsou většinou obecné </a:t>
            </a:r>
            <a:r>
              <a:rPr lang="cs-CZ" sz="1200" smtClean="0"/>
              <a:t>a nepopsané.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8995007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3B7C2E2-EBC9-47BA-87EB-B1B2D905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5A064E4-AA28-4ACD-8C00-CC1F9943B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To, že jsem vybral příklad Japonska není náhodou, protože se tímto regionem zabýváme už delší dobu.</a:t>
            </a:r>
          </a:p>
          <a:p>
            <a:r>
              <a:rPr lang="cs-CZ" dirty="0"/>
              <a:t>Učebnice ostatních nakladatelství jsou trochu odlišnější, ale ty </a:t>
            </a:r>
            <a:r>
              <a:rPr lang="cs-CZ" dirty="0" err="1"/>
              <a:t>jsemv</a:t>
            </a:r>
            <a:r>
              <a:rPr lang="cs-CZ" dirty="0"/>
              <a:t> této ukázce neanalyzoval.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E.H.</a:t>
            </a:r>
          </a:p>
        </p:txBody>
      </p:sp>
    </p:spTree>
    <p:extLst>
      <p:ext uri="{BB962C8B-B14F-4D97-AF65-F5344CB8AC3E}">
        <p14:creationId xmlns:p14="http://schemas.microsoft.com/office/powerpoint/2010/main" val="436855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4FE205BF-7AEC-4AC1-9AAD-63725569E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34" t="21481" r="23916" b="7259"/>
          <a:stretch/>
        </p:blipFill>
        <p:spPr>
          <a:xfrm>
            <a:off x="1543049" y="114103"/>
            <a:ext cx="4752975" cy="67438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2E2BD991-B245-453C-883E-5710FFB99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84" t="18963" r="52333" b="5778"/>
          <a:stretch/>
        </p:blipFill>
        <p:spPr>
          <a:xfrm>
            <a:off x="6296023" y="114103"/>
            <a:ext cx="4712763" cy="67438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6033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38AC0395-729A-4D74-B7DB-1BB097812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6" t="17185" r="19834" b="5777"/>
          <a:stretch/>
        </p:blipFill>
        <p:spPr>
          <a:xfrm>
            <a:off x="1051731" y="0"/>
            <a:ext cx="1048482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5349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7EDB16-9D7B-43EE-9946-C57D8B25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cs-CZ" sz="3700"/>
              <a:t>MODELOVÝ STÁT – JAPONSKO</a:t>
            </a:r>
            <a:br>
              <a:rPr lang="cs-CZ" sz="3700"/>
            </a:br>
            <a:r>
              <a:rPr lang="cs-CZ" sz="3700" i="1"/>
              <a:t>Příklad zpracování</a:t>
            </a:r>
            <a:endParaRPr lang="cs-CZ" sz="3700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7CB4857B-ED7C-444D-9F04-2F885114A1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18046FB-44EA-4FD8-A585-EA09A319B2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479F5F2B-8B58-4140-AE6A-51F6C67B18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07C63D8-32A0-4B1A-BB75-B7B635D61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2400" dirty="0"/>
              <a:t>Postup</a:t>
            </a:r>
            <a:r>
              <a:rPr lang="cs-CZ" sz="2400" i="1" dirty="0"/>
              <a:t>:</a:t>
            </a:r>
            <a:r>
              <a:rPr lang="cs-CZ" sz="2400" dirty="0"/>
              <a:t> </a:t>
            </a:r>
          </a:p>
          <a:p>
            <a:pPr marL="514350" indent="-514350">
              <a:buAutoNum type="arabicPeriod"/>
            </a:pPr>
            <a:r>
              <a:rPr lang="cs-CZ" sz="2400" dirty="0"/>
              <a:t>Nejlépe je pracovat s formátem papíru A</a:t>
            </a:r>
            <a:r>
              <a:rPr lang="cs-CZ" sz="2400" baseline="-25000" dirty="0"/>
              <a:t>3</a:t>
            </a:r>
            <a:r>
              <a:rPr lang="cs-CZ" sz="2400" dirty="0"/>
              <a:t>. </a:t>
            </a:r>
          </a:p>
          <a:p>
            <a:pPr marL="514350" indent="-514350">
              <a:buAutoNum type="arabicPeriod"/>
            </a:pPr>
            <a:r>
              <a:rPr lang="cs-CZ" sz="2400" dirty="0"/>
              <a:t>Vytisknete si stránky učebnice a můžete texty, obrázky, úkoly číslovat nebo jinak označit, vzájemně propojovat, když se doplňují a vpisovat nebo vlepovat komentáře. </a:t>
            </a:r>
          </a:p>
          <a:p>
            <a:pPr marL="514350" indent="-514350">
              <a:buAutoNum type="arabicPeriod"/>
            </a:pPr>
            <a:r>
              <a:rPr lang="cs-CZ" sz="2400" dirty="0"/>
              <a:t>Zbývá naskenovat a vložit do studijních materiálů.</a:t>
            </a:r>
          </a:p>
          <a:p>
            <a:pPr marL="514350" indent="-514350">
              <a:buAutoNum type="arabicPeriod"/>
            </a:pPr>
            <a:r>
              <a:rPr lang="cs-CZ" sz="2400" dirty="0"/>
              <a:t>Nebo pracujte v elektronické podobě.</a:t>
            </a:r>
          </a:p>
        </p:txBody>
      </p:sp>
    </p:spTree>
    <p:extLst>
      <p:ext uri="{BB962C8B-B14F-4D97-AF65-F5344CB8AC3E}">
        <p14:creationId xmlns:p14="http://schemas.microsoft.com/office/powerpoint/2010/main" val="1701990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91F45C64-91C0-4066-A474-2296CAA5C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00" t="17334" r="38000" b="6815"/>
          <a:stretch/>
        </p:blipFill>
        <p:spPr>
          <a:xfrm>
            <a:off x="1742266" y="0"/>
            <a:ext cx="4378959" cy="67940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B5F5E6DB-BDD9-4811-B1C4-FC760F81DE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50" t="21630" r="38333" b="5778"/>
          <a:stretch/>
        </p:blipFill>
        <p:spPr>
          <a:xfrm>
            <a:off x="6002367" y="31530"/>
            <a:ext cx="4696844" cy="67491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B81EF4DD-669A-44F1-9764-24C4D8486C61}"/>
              </a:ext>
            </a:extLst>
          </p:cNvPr>
          <p:cNvSpPr txBox="1"/>
          <p:nvPr/>
        </p:nvSpPr>
        <p:spPr>
          <a:xfrm>
            <a:off x="1752600" y="600075"/>
            <a:ext cx="1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="" xmlns:a16="http://schemas.microsoft.com/office/drawing/2014/main" id="{EAD96AE0-C68A-4312-BD6C-5F22AFBF2D58}"/>
              </a:ext>
            </a:extLst>
          </p:cNvPr>
          <p:cNvSpPr/>
          <p:nvPr/>
        </p:nvSpPr>
        <p:spPr>
          <a:xfrm>
            <a:off x="1752600" y="838200"/>
            <a:ext cx="1409700" cy="1762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BA80AF3C-36A3-449C-859A-304D1DCDF3AD}"/>
              </a:ext>
            </a:extLst>
          </p:cNvPr>
          <p:cNvSpPr/>
          <p:nvPr/>
        </p:nvSpPr>
        <p:spPr>
          <a:xfrm>
            <a:off x="1752600" y="2686050"/>
            <a:ext cx="1409700" cy="38195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="" xmlns:a16="http://schemas.microsoft.com/office/drawing/2014/main" id="{E7D32C09-924F-4020-9955-2E106EFD1DF7}"/>
              </a:ext>
            </a:extLst>
          </p:cNvPr>
          <p:cNvSpPr/>
          <p:nvPr/>
        </p:nvSpPr>
        <p:spPr>
          <a:xfrm>
            <a:off x="4514850" y="3257550"/>
            <a:ext cx="1409700" cy="752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="" xmlns:a16="http://schemas.microsoft.com/office/drawing/2014/main" id="{FBB53D8E-58B2-4AF8-97EB-936E3DE4B03B}"/>
              </a:ext>
            </a:extLst>
          </p:cNvPr>
          <p:cNvSpPr txBox="1"/>
          <p:nvPr/>
        </p:nvSpPr>
        <p:spPr>
          <a:xfrm>
            <a:off x="3571875" y="3067050"/>
            <a:ext cx="33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="" xmlns:a16="http://schemas.microsoft.com/office/drawing/2014/main" id="{023B3AA2-5A0D-4A9B-88D3-5B71B9520E6E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3240117" y="3251716"/>
            <a:ext cx="331758" cy="58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="" xmlns:a16="http://schemas.microsoft.com/office/drawing/2014/main" id="{50186DFF-F36C-447A-AB64-DF7707B6188E}"/>
              </a:ext>
            </a:extLst>
          </p:cNvPr>
          <p:cNvCxnSpPr>
            <a:stCxn id="10" idx="3"/>
          </p:cNvCxnSpPr>
          <p:nvPr/>
        </p:nvCxnSpPr>
        <p:spPr>
          <a:xfrm>
            <a:off x="3905250" y="3251716"/>
            <a:ext cx="609600" cy="1772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>
            <a:extLst>
              <a:ext uri="{FF2B5EF4-FFF2-40B4-BE49-F238E27FC236}">
                <a16:creationId xmlns="" xmlns:a16="http://schemas.microsoft.com/office/drawing/2014/main" id="{973A2BB7-7B59-4D6E-8560-21687CDE8AF1}"/>
              </a:ext>
            </a:extLst>
          </p:cNvPr>
          <p:cNvSpPr/>
          <p:nvPr/>
        </p:nvSpPr>
        <p:spPr>
          <a:xfrm>
            <a:off x="3162300" y="838200"/>
            <a:ext cx="2762250" cy="22346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C581B82-2A27-4E1F-ADA6-BEEBFC0DE2CE}"/>
              </a:ext>
            </a:extLst>
          </p:cNvPr>
          <p:cNvSpPr txBox="1"/>
          <p:nvPr/>
        </p:nvSpPr>
        <p:spPr>
          <a:xfrm>
            <a:off x="3409950" y="969407"/>
            <a:ext cx="33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3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="" xmlns:a16="http://schemas.microsoft.com/office/drawing/2014/main" id="{DF3453A8-D61F-491D-A7E2-04B386D363F6}"/>
              </a:ext>
            </a:extLst>
          </p:cNvPr>
          <p:cNvSpPr/>
          <p:nvPr/>
        </p:nvSpPr>
        <p:spPr>
          <a:xfrm>
            <a:off x="3162300" y="6100936"/>
            <a:ext cx="1352550" cy="4845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="" xmlns:a16="http://schemas.microsoft.com/office/drawing/2014/main" id="{FE825E38-F669-47AF-81BA-C0AF84CB12AE}"/>
              </a:ext>
            </a:extLst>
          </p:cNvPr>
          <p:cNvSpPr/>
          <p:nvPr/>
        </p:nvSpPr>
        <p:spPr>
          <a:xfrm>
            <a:off x="3162300" y="3383650"/>
            <a:ext cx="1352550" cy="24816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="" xmlns:a16="http://schemas.microsoft.com/office/drawing/2014/main" id="{A328E4AF-B173-474F-B663-544ABBB673EB}"/>
              </a:ext>
            </a:extLst>
          </p:cNvPr>
          <p:cNvSpPr txBox="1"/>
          <p:nvPr/>
        </p:nvSpPr>
        <p:spPr>
          <a:xfrm>
            <a:off x="3272589" y="3531731"/>
            <a:ext cx="13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4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="" xmlns:a16="http://schemas.microsoft.com/office/drawing/2014/main" id="{3B35631D-DB81-4B77-8CF4-0224D205A310}"/>
              </a:ext>
            </a:extLst>
          </p:cNvPr>
          <p:cNvSpPr/>
          <p:nvPr/>
        </p:nvSpPr>
        <p:spPr>
          <a:xfrm>
            <a:off x="7582137" y="136308"/>
            <a:ext cx="2777277" cy="25497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>
            <a:extLst>
              <a:ext uri="{FF2B5EF4-FFF2-40B4-BE49-F238E27FC236}">
                <a16:creationId xmlns="" xmlns:a16="http://schemas.microsoft.com/office/drawing/2014/main" id="{387B7A34-D696-43C9-BBF2-BB9278288E3B}"/>
              </a:ext>
            </a:extLst>
          </p:cNvPr>
          <p:cNvSpPr txBox="1"/>
          <p:nvPr/>
        </p:nvSpPr>
        <p:spPr>
          <a:xfrm>
            <a:off x="7894509" y="414604"/>
            <a:ext cx="29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5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="" xmlns:a16="http://schemas.microsoft.com/office/drawing/2014/main" id="{973610BF-521A-4BC1-BDB3-BDAF0F8285B9}"/>
              </a:ext>
            </a:extLst>
          </p:cNvPr>
          <p:cNvSpPr/>
          <p:nvPr/>
        </p:nvSpPr>
        <p:spPr>
          <a:xfrm>
            <a:off x="7541259" y="2726161"/>
            <a:ext cx="2777277" cy="17379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="" xmlns:a16="http://schemas.microsoft.com/office/drawing/2014/main" id="{96144CBE-9388-4027-B736-50E8C3CC4B36}"/>
              </a:ext>
            </a:extLst>
          </p:cNvPr>
          <p:cNvSpPr txBox="1"/>
          <p:nvPr/>
        </p:nvSpPr>
        <p:spPr>
          <a:xfrm>
            <a:off x="7802592" y="2771598"/>
            <a:ext cx="21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6</a:t>
            </a: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="" xmlns:a16="http://schemas.microsoft.com/office/drawing/2014/main" id="{F50B64D0-A871-4B37-87A0-57660DFA590E}"/>
              </a:ext>
            </a:extLst>
          </p:cNvPr>
          <p:cNvCxnSpPr/>
          <p:nvPr/>
        </p:nvCxnSpPr>
        <p:spPr>
          <a:xfrm>
            <a:off x="2566930" y="1509311"/>
            <a:ext cx="11763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="" xmlns:a16="http://schemas.microsoft.com/office/drawing/2014/main" id="{56E1A975-F315-4D4D-92EA-113E448625C2}"/>
              </a:ext>
            </a:extLst>
          </p:cNvPr>
          <p:cNvCxnSpPr/>
          <p:nvPr/>
        </p:nvCxnSpPr>
        <p:spPr>
          <a:xfrm flipH="1">
            <a:off x="5718875" y="1379349"/>
            <a:ext cx="7749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délník 28">
            <a:extLst>
              <a:ext uri="{FF2B5EF4-FFF2-40B4-BE49-F238E27FC236}">
                <a16:creationId xmlns="" xmlns:a16="http://schemas.microsoft.com/office/drawing/2014/main" id="{025F169A-5242-432B-96D7-B24F3B8337D9}"/>
              </a:ext>
            </a:extLst>
          </p:cNvPr>
          <p:cNvSpPr/>
          <p:nvPr/>
        </p:nvSpPr>
        <p:spPr>
          <a:xfrm>
            <a:off x="6186791" y="194552"/>
            <a:ext cx="1344134" cy="25770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>
            <a:extLst>
              <a:ext uri="{FF2B5EF4-FFF2-40B4-BE49-F238E27FC236}">
                <a16:creationId xmlns="" xmlns:a16="http://schemas.microsoft.com/office/drawing/2014/main" id="{8198FD91-FD13-4E04-86EF-94874CE723BB}"/>
              </a:ext>
            </a:extLst>
          </p:cNvPr>
          <p:cNvSpPr txBox="1"/>
          <p:nvPr/>
        </p:nvSpPr>
        <p:spPr>
          <a:xfrm>
            <a:off x="4649817" y="6343201"/>
            <a:ext cx="22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7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="" xmlns:a16="http://schemas.microsoft.com/office/drawing/2014/main" id="{CC5D5925-1FCB-4492-8AAC-239D19AFB776}"/>
              </a:ext>
            </a:extLst>
          </p:cNvPr>
          <p:cNvSpPr/>
          <p:nvPr/>
        </p:nvSpPr>
        <p:spPr>
          <a:xfrm>
            <a:off x="4649817" y="4105072"/>
            <a:ext cx="1274733" cy="24803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>
            <a:extLst>
              <a:ext uri="{FF2B5EF4-FFF2-40B4-BE49-F238E27FC236}">
                <a16:creationId xmlns="" xmlns:a16="http://schemas.microsoft.com/office/drawing/2014/main" id="{9985E944-1391-45BA-984E-BFD6CD996857}"/>
              </a:ext>
            </a:extLst>
          </p:cNvPr>
          <p:cNvSpPr txBox="1"/>
          <p:nvPr/>
        </p:nvSpPr>
        <p:spPr>
          <a:xfrm>
            <a:off x="6303523" y="2468971"/>
            <a:ext cx="311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8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="" xmlns:a16="http://schemas.microsoft.com/office/drawing/2014/main" id="{F0BC25A6-DE1F-4241-A930-12FD4201CF89}"/>
              </a:ext>
            </a:extLst>
          </p:cNvPr>
          <p:cNvSpPr/>
          <p:nvPr/>
        </p:nvSpPr>
        <p:spPr>
          <a:xfrm>
            <a:off x="6186791" y="3845667"/>
            <a:ext cx="1344134" cy="29483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="" xmlns:a16="http://schemas.microsoft.com/office/drawing/2014/main" id="{F50786B6-B6A5-4F57-970C-ED6D9A6F4966}"/>
              </a:ext>
            </a:extLst>
          </p:cNvPr>
          <p:cNvSpPr txBox="1"/>
          <p:nvPr/>
        </p:nvSpPr>
        <p:spPr>
          <a:xfrm>
            <a:off x="6303523" y="6505575"/>
            <a:ext cx="308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9</a:t>
            </a:r>
          </a:p>
        </p:txBody>
      </p:sp>
      <p:cxnSp>
        <p:nvCxnSpPr>
          <p:cNvPr id="37" name="Přímá spojnice se šipkou 36">
            <a:extLst>
              <a:ext uri="{FF2B5EF4-FFF2-40B4-BE49-F238E27FC236}">
                <a16:creationId xmlns="" xmlns:a16="http://schemas.microsoft.com/office/drawing/2014/main" id="{0A1B6C5D-6EF2-4D66-BA76-F56AAF97AC1C}"/>
              </a:ext>
            </a:extLst>
          </p:cNvPr>
          <p:cNvCxnSpPr/>
          <p:nvPr/>
        </p:nvCxnSpPr>
        <p:spPr>
          <a:xfrm flipH="1" flipV="1">
            <a:off x="4951708" y="2007031"/>
            <a:ext cx="294468" cy="21930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>
            <a:extLst>
              <a:ext uri="{FF2B5EF4-FFF2-40B4-BE49-F238E27FC236}">
                <a16:creationId xmlns="" xmlns:a16="http://schemas.microsoft.com/office/drawing/2014/main" id="{5445EE99-C6A8-428A-AC3F-57B650C8E132}"/>
              </a:ext>
            </a:extLst>
          </p:cNvPr>
          <p:cNvCxnSpPr/>
          <p:nvPr/>
        </p:nvCxnSpPr>
        <p:spPr>
          <a:xfrm flipH="1" flipV="1">
            <a:off x="5176434" y="1898542"/>
            <a:ext cx="1511085" cy="21114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13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52B8CF8-DF9A-440B-86B4-3D39E9215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cs-CZ" dirty="0"/>
              <a:t>Japonsko a učebnice RG ČGS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7CB4857B-ED7C-444D-9F04-2F885114A1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18046FB-44EA-4FD8-A585-EA09A319B2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479F5F2B-8B58-4140-AE6A-51F6C67B18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5CEE07-151B-4FCB-A625-F69BC7179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cs-CZ" sz="1500" dirty="0"/>
              <a:t>Souhrnné hodnocení:</a:t>
            </a:r>
          </a:p>
          <a:p>
            <a:pPr marL="0" indent="0">
              <a:buNone/>
            </a:pPr>
            <a:r>
              <a:rPr lang="cs-CZ" sz="1500" dirty="0"/>
              <a:t>1. Všechny texty se týkají většinou toho, jak je v Japonsku rozmístěno obyvatelstvo a průmysl.</a:t>
            </a:r>
          </a:p>
          <a:p>
            <a:pPr marL="0" indent="0">
              <a:buNone/>
            </a:pPr>
            <a:r>
              <a:rPr lang="cs-CZ" sz="1500" dirty="0"/>
              <a:t>2. </a:t>
            </a:r>
            <a:r>
              <a:rPr lang="cs-CZ" sz="1500" dirty="0" err="1"/>
              <a:t>Txt</a:t>
            </a:r>
            <a:r>
              <a:rPr lang="cs-CZ" sz="1500" dirty="0"/>
              <a:t> č. 1 (rozšiřující) se týká problematiky nahuštění obyvatel na příkladu pořízení automobilu. Má určitou spojitost s obrázkem č. 3. Stejně tak působí charakter i dalších textů 7,8 a 9. Je však škoda, že v textech není na obrázek zařazený úkol a i popisek pod obrázkem nevysvětluje, proč je obyvatelstvo soustředěno do uvedených částí ostrovů.</a:t>
            </a:r>
          </a:p>
          <a:p>
            <a:pPr marL="0" indent="0">
              <a:buNone/>
            </a:pPr>
            <a:r>
              <a:rPr lang="cs-CZ" sz="1500" dirty="0"/>
              <a:t>3. </a:t>
            </a:r>
            <a:r>
              <a:rPr lang="cs-CZ" sz="1500" dirty="0" err="1"/>
              <a:t>Txt</a:t>
            </a:r>
            <a:r>
              <a:rPr lang="cs-CZ" sz="1500" dirty="0"/>
              <a:t> č. 2 – typický pro </a:t>
            </a:r>
            <a:r>
              <a:rPr lang="cs-CZ" sz="1500" dirty="0" err="1"/>
              <a:t>hettnerovo</a:t>
            </a:r>
            <a:r>
              <a:rPr lang="cs-CZ" sz="1500" dirty="0"/>
              <a:t> </a:t>
            </a:r>
            <a:r>
              <a:rPr lang="cs-CZ" sz="1500" dirty="0" err="1"/>
              <a:t>schema</a:t>
            </a:r>
            <a:r>
              <a:rPr lang="cs-CZ" sz="1500" dirty="0"/>
              <a:t>, které ovšem jednotlivé složky nedává do souvislostí.</a:t>
            </a:r>
          </a:p>
          <a:p>
            <a:pPr marL="0" indent="0">
              <a:buNone/>
            </a:pPr>
            <a:r>
              <a:rPr lang="cs-CZ" sz="1500" dirty="0"/>
              <a:t>4. Obrázek samuraje a japonské zahrady je vytržený z kontextu včetně popisku. Daly by se k tomu zařadit alespoň učební úlohy.</a:t>
            </a:r>
          </a:p>
          <a:p>
            <a:pPr marL="0" indent="0">
              <a:buNone/>
            </a:pPr>
            <a:r>
              <a:rPr lang="cs-CZ" sz="1500" dirty="0"/>
              <a:t>5. Obrázek Japonských Alp by mohl mít s patřičným popisem lepší vypovídací hodnotu a dalo by se na něm vysvětlit, co je to </a:t>
            </a:r>
            <a:r>
              <a:rPr lang="cs-CZ" sz="1500" dirty="0" err="1"/>
              <a:t>anekumena</a:t>
            </a:r>
            <a:r>
              <a:rPr lang="cs-CZ" sz="1500" dirty="0"/>
              <a:t> a jak velkou část ostrova pokrývají. Bylo by zdůvodněné to rozmístění obyvatelstva.</a:t>
            </a:r>
          </a:p>
          <a:p>
            <a:pPr marL="0" indent="0">
              <a:buNone/>
            </a:pPr>
            <a:r>
              <a:rPr lang="cs-CZ" sz="1500" dirty="0"/>
              <a:t>6. Pokud bych měl pracovat s touto učebnicí, určitě bych hledal obrázky, které odpovídají více textům a dodělával bych k nim otázky, které by žáci měli řešit.</a:t>
            </a:r>
          </a:p>
          <a:p>
            <a:pPr marL="0" indent="0">
              <a:buNone/>
            </a:pPr>
            <a:r>
              <a:rPr lang="cs-CZ" sz="1500" dirty="0"/>
              <a:t>7. Učební úlohy za textem jsou rovněž úplně mimo to, co bychom mohli na příkladu této země žákům sdělit. A téměř vůbec se neshodují s tím, co autoři textem sdělují. Na tomto místě nám mohou pomoci právě očekávané výstupy nebo koncepty geografického vzdělávání.</a:t>
            </a:r>
          </a:p>
          <a:p>
            <a:pPr marL="0" indent="0">
              <a:buNone/>
            </a:pPr>
            <a:endParaRPr lang="cs-CZ" sz="1500" dirty="0"/>
          </a:p>
          <a:p>
            <a:pPr marL="0" indent="0">
              <a:buNone/>
            </a:pP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605667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EA4774-9FF0-44AA-BDA1-A1C8E3F3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4944152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Otázky a úkoly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04BB334B-E3E9-477B-B2F4-9B5B02504630}"/>
              </a:ext>
            </a:extLst>
          </p:cNvPr>
          <p:cNvSpPr txBox="1"/>
          <p:nvPr/>
        </p:nvSpPr>
        <p:spPr>
          <a:xfrm>
            <a:off x="553680" y="1952625"/>
            <a:ext cx="4944151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Zapamatování</a:t>
            </a:r>
            <a:r>
              <a:rPr lang="en-US" sz="1500" dirty="0"/>
              <a:t>, s </a:t>
            </a:r>
            <a:r>
              <a:rPr lang="en-US" sz="1500" dirty="0" err="1"/>
              <a:t>pomocí</a:t>
            </a:r>
            <a:r>
              <a:rPr lang="en-US" sz="1500" dirty="0"/>
              <a:t> </a:t>
            </a:r>
            <a:r>
              <a:rPr lang="en-US" sz="1500" dirty="0" err="1"/>
              <a:t>mapy</a:t>
            </a:r>
            <a:r>
              <a:rPr lang="en-US" sz="1500" dirty="0"/>
              <a:t> </a:t>
            </a:r>
            <a:r>
              <a:rPr lang="en-US" sz="1500" dirty="0" err="1"/>
              <a:t>jde</a:t>
            </a:r>
            <a:r>
              <a:rPr lang="en-US" sz="1500" dirty="0"/>
              <a:t> o </a:t>
            </a:r>
            <a:r>
              <a:rPr lang="en-US" sz="1500" dirty="0" err="1"/>
              <a:t>vyčtení</a:t>
            </a:r>
            <a:r>
              <a:rPr lang="en-US" sz="1500" dirty="0"/>
              <a:t> </a:t>
            </a:r>
            <a:r>
              <a:rPr lang="en-US" sz="1500" dirty="0" err="1"/>
              <a:t>informace</a:t>
            </a:r>
            <a:r>
              <a:rPr lang="en-US" sz="1500" dirty="0"/>
              <a:t> z </a:t>
            </a:r>
            <a:r>
              <a:rPr lang="en-US" sz="1500" dirty="0" err="1"/>
              <a:t>mapy</a:t>
            </a:r>
            <a:r>
              <a:rPr lang="en-US" sz="1500" dirty="0"/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Opět</a:t>
            </a:r>
            <a:r>
              <a:rPr lang="en-US" sz="1500" dirty="0"/>
              <a:t> </a:t>
            </a:r>
            <a:r>
              <a:rPr lang="en-US" sz="1500" dirty="0" err="1"/>
              <a:t>čtení</a:t>
            </a:r>
            <a:r>
              <a:rPr lang="en-US" sz="1500" dirty="0"/>
              <a:t> </a:t>
            </a:r>
            <a:r>
              <a:rPr lang="en-US" sz="1500" dirty="0" err="1"/>
              <a:t>mapy</a:t>
            </a:r>
            <a:r>
              <a:rPr lang="en-US" sz="1500" dirty="0"/>
              <a:t> – </a:t>
            </a:r>
            <a:r>
              <a:rPr lang="en-US" sz="1500" dirty="0" err="1"/>
              <a:t>není</a:t>
            </a:r>
            <a:r>
              <a:rPr lang="en-US" sz="1500" dirty="0"/>
              <a:t> </a:t>
            </a:r>
            <a:r>
              <a:rPr lang="en-US" sz="1500" dirty="0" err="1"/>
              <a:t>uvedeno</a:t>
            </a:r>
            <a:r>
              <a:rPr lang="en-US" sz="1500" dirty="0"/>
              <a:t>, se </a:t>
            </a:r>
            <a:r>
              <a:rPr lang="en-US" sz="1500" dirty="0" err="1"/>
              <a:t>kterou</a:t>
            </a:r>
            <a:r>
              <a:rPr lang="en-US" sz="1500" dirty="0"/>
              <a:t> </a:t>
            </a:r>
            <a:r>
              <a:rPr lang="en-US" sz="1500" dirty="0" err="1"/>
              <a:t>mapou</a:t>
            </a:r>
            <a:r>
              <a:rPr lang="en-US" sz="1500" dirty="0"/>
              <a:t> </a:t>
            </a:r>
            <a:r>
              <a:rPr lang="en-US" sz="1500" dirty="0" err="1"/>
              <a:t>mají</a:t>
            </a:r>
            <a:r>
              <a:rPr lang="en-US" sz="1500" dirty="0"/>
              <a:t> </a:t>
            </a:r>
            <a:r>
              <a:rPr lang="en-US" sz="1500" dirty="0" err="1"/>
              <a:t>pracovat</a:t>
            </a:r>
            <a:r>
              <a:rPr lang="en-US" sz="1500" dirty="0"/>
              <a:t> – v </a:t>
            </a:r>
            <a:r>
              <a:rPr lang="en-US" sz="1500" dirty="0" err="1"/>
              <a:t>textu</a:t>
            </a:r>
            <a:r>
              <a:rPr lang="en-US" sz="1500" dirty="0"/>
              <a:t> </a:t>
            </a:r>
            <a:r>
              <a:rPr lang="en-US" sz="1500" dirty="0" err="1"/>
              <a:t>tohle</a:t>
            </a:r>
            <a:r>
              <a:rPr lang="en-US" sz="1500" dirty="0"/>
              <a:t> </a:t>
            </a:r>
            <a:r>
              <a:rPr lang="en-US" sz="1500" dirty="0" err="1"/>
              <a:t>rovněž</a:t>
            </a:r>
            <a:r>
              <a:rPr lang="en-US" sz="1500" dirty="0"/>
              <a:t> </a:t>
            </a:r>
            <a:r>
              <a:rPr lang="en-US" sz="1500" dirty="0" err="1"/>
              <a:t>není</a:t>
            </a:r>
            <a:r>
              <a:rPr lang="en-US" sz="1500" dirty="0"/>
              <a:t>, aby </a:t>
            </a:r>
            <a:r>
              <a:rPr lang="en-US" sz="1500" dirty="0" err="1"/>
              <a:t>si</a:t>
            </a:r>
            <a:r>
              <a:rPr lang="en-US" sz="1500" dirty="0"/>
              <a:t> </a:t>
            </a:r>
            <a:r>
              <a:rPr lang="en-US" sz="1500" dirty="0" err="1"/>
              <a:t>alespoň</a:t>
            </a:r>
            <a:r>
              <a:rPr lang="en-US" sz="1500" dirty="0"/>
              <a:t> </a:t>
            </a:r>
            <a:r>
              <a:rPr lang="en-US" sz="1500" dirty="0" err="1"/>
              <a:t>zdůvodnili</a:t>
            </a:r>
            <a:r>
              <a:rPr lang="en-US" sz="1500" dirty="0"/>
              <a:t> </a:t>
            </a:r>
            <a:r>
              <a:rPr lang="en-US" sz="1500" dirty="0" err="1"/>
              <a:t>proč</a:t>
            </a:r>
            <a:r>
              <a:rPr lang="en-US" sz="1500" dirty="0"/>
              <a:t> to </a:t>
            </a:r>
            <a:r>
              <a:rPr lang="en-US" sz="1500" dirty="0" err="1"/>
              <a:t>mají</a:t>
            </a:r>
            <a:r>
              <a:rPr lang="en-US" sz="1500" dirty="0"/>
              <a:t> </a:t>
            </a:r>
            <a:r>
              <a:rPr lang="en-US" sz="1500" dirty="0" err="1"/>
              <a:t>vědět</a:t>
            </a:r>
            <a:r>
              <a:rPr lang="en-US" sz="1500" dirty="0"/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Zapamatování</a:t>
            </a:r>
            <a:r>
              <a:rPr lang="en-US" sz="1500" dirty="0"/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Zapamatování</a:t>
            </a:r>
            <a:r>
              <a:rPr lang="en-US" sz="1500" dirty="0"/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Chybí</a:t>
            </a:r>
            <a:r>
              <a:rPr lang="en-US" sz="1500" dirty="0"/>
              <a:t> </a:t>
            </a:r>
            <a:r>
              <a:rPr lang="en-US" sz="1500" dirty="0" err="1"/>
              <a:t>jak</a:t>
            </a:r>
            <a:r>
              <a:rPr lang="en-US" sz="1500" dirty="0"/>
              <a:t> </a:t>
            </a:r>
            <a:r>
              <a:rPr lang="cs-CZ" sz="1500" dirty="0"/>
              <a:t>mořské proudy </a:t>
            </a:r>
            <a:r>
              <a:rPr lang="en-US" sz="1500" dirty="0" err="1"/>
              <a:t>podnebí</a:t>
            </a:r>
            <a:r>
              <a:rPr lang="en-US" sz="1500" dirty="0"/>
              <a:t> </a:t>
            </a:r>
            <a:r>
              <a:rPr lang="en-US" sz="1500" dirty="0" err="1"/>
              <a:t>ovl</a:t>
            </a:r>
            <a:r>
              <a:rPr lang="cs-CZ" sz="1500" dirty="0"/>
              <a:t>i</a:t>
            </a:r>
            <a:r>
              <a:rPr lang="en-US" sz="1500" dirty="0" err="1"/>
              <a:t>vňují</a:t>
            </a:r>
            <a:r>
              <a:rPr lang="en-US" sz="1500" dirty="0"/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Vyčtou</a:t>
            </a:r>
            <a:r>
              <a:rPr lang="en-US" sz="1500" dirty="0"/>
              <a:t> </a:t>
            </a:r>
            <a:r>
              <a:rPr lang="cs-CZ" sz="1500" dirty="0"/>
              <a:t>z</a:t>
            </a:r>
            <a:r>
              <a:rPr lang="en-US" sz="1500" dirty="0"/>
              <a:t> </a:t>
            </a:r>
            <a:r>
              <a:rPr lang="en-US" sz="1500" dirty="0" err="1"/>
              <a:t>textu</a:t>
            </a:r>
            <a:r>
              <a:rPr lang="en-US" sz="1500" dirty="0"/>
              <a:t> – </a:t>
            </a:r>
            <a:r>
              <a:rPr lang="en-US" sz="1500" dirty="0" err="1"/>
              <a:t>může</a:t>
            </a:r>
            <a:r>
              <a:rPr lang="en-US" sz="1500" dirty="0"/>
              <a:t> to </a:t>
            </a:r>
            <a:r>
              <a:rPr lang="en-US" sz="1500" dirty="0" err="1"/>
              <a:t>být</a:t>
            </a:r>
            <a:r>
              <a:rPr lang="en-US" sz="1500" dirty="0"/>
              <a:t> </a:t>
            </a:r>
            <a:r>
              <a:rPr lang="en-US" sz="1500" dirty="0" err="1"/>
              <a:t>i</a:t>
            </a:r>
            <a:r>
              <a:rPr lang="en-US" sz="1500" dirty="0"/>
              <a:t> </a:t>
            </a:r>
            <a:r>
              <a:rPr lang="en-US" sz="1500" dirty="0" err="1"/>
              <a:t>součát</a:t>
            </a:r>
            <a:r>
              <a:rPr lang="en-US" sz="1500" dirty="0"/>
              <a:t> </a:t>
            </a:r>
            <a:r>
              <a:rPr lang="en-US" sz="1500" dirty="0" err="1"/>
              <a:t>otázky</a:t>
            </a:r>
            <a:r>
              <a:rPr lang="en-US" sz="1500" dirty="0"/>
              <a:t>, aby </a:t>
            </a:r>
            <a:r>
              <a:rPr lang="en-US" sz="1500" dirty="0" err="1"/>
              <a:t>si</a:t>
            </a:r>
            <a:r>
              <a:rPr lang="en-US" sz="1500" dirty="0"/>
              <a:t> </a:t>
            </a:r>
            <a:r>
              <a:rPr lang="en-US" sz="1500" dirty="0" err="1"/>
              <a:t>žáci</a:t>
            </a:r>
            <a:r>
              <a:rPr lang="en-US" sz="1500" dirty="0"/>
              <a:t> </a:t>
            </a:r>
            <a:r>
              <a:rPr lang="en-US" sz="1500" dirty="0" err="1"/>
              <a:t>celý</a:t>
            </a:r>
            <a:r>
              <a:rPr lang="en-US" sz="1500" dirty="0"/>
              <a:t> text o </a:t>
            </a:r>
            <a:r>
              <a:rPr lang="en-US" sz="1500" dirty="0" err="1"/>
              <a:t>hospodářství</a:t>
            </a:r>
            <a:r>
              <a:rPr lang="en-US" sz="1500" dirty="0"/>
              <a:t> </a:t>
            </a:r>
            <a:r>
              <a:rPr lang="en-US" sz="1500" dirty="0" err="1"/>
              <a:t>přečetli</a:t>
            </a:r>
            <a:r>
              <a:rPr lang="en-US" sz="1500" dirty="0"/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Konečně</a:t>
            </a:r>
            <a:r>
              <a:rPr lang="en-US" sz="1500" dirty="0"/>
              <a:t> </a:t>
            </a:r>
            <a:r>
              <a:rPr lang="en-US" sz="1500" dirty="0" err="1"/>
              <a:t>otázka</a:t>
            </a:r>
            <a:r>
              <a:rPr lang="en-US" sz="1500" dirty="0"/>
              <a:t> </a:t>
            </a:r>
            <a:r>
              <a:rPr lang="en-US" sz="1500" dirty="0" err="1"/>
              <a:t>na</a:t>
            </a:r>
            <a:r>
              <a:rPr lang="en-US" sz="1500" dirty="0"/>
              <a:t> </a:t>
            </a:r>
            <a:r>
              <a:rPr lang="en-US" sz="1500" dirty="0" err="1"/>
              <a:t>porozumění</a:t>
            </a:r>
            <a:r>
              <a:rPr lang="en-US" sz="1500" dirty="0"/>
              <a:t> </a:t>
            </a:r>
            <a:r>
              <a:rPr lang="en-US" sz="1500" dirty="0" err="1"/>
              <a:t>popř</a:t>
            </a:r>
            <a:r>
              <a:rPr lang="en-US" sz="1500" dirty="0"/>
              <a:t>. </a:t>
            </a:r>
            <a:r>
              <a:rPr lang="en-US" sz="1500" dirty="0" err="1"/>
              <a:t>aplikaci</a:t>
            </a:r>
            <a:r>
              <a:rPr lang="en-US" sz="1500" dirty="0"/>
              <a:t> v </a:t>
            </a:r>
            <a:r>
              <a:rPr lang="en-US" sz="1500" dirty="0" err="1"/>
              <a:t>souvislosti</a:t>
            </a:r>
            <a:r>
              <a:rPr lang="en-US" sz="1500" dirty="0"/>
              <a:t> s </a:t>
            </a:r>
            <a:r>
              <a:rPr lang="en-US" sz="1500" dirty="0" err="1"/>
              <a:t>předchozí</a:t>
            </a:r>
            <a:r>
              <a:rPr lang="en-US" sz="1500" dirty="0"/>
              <a:t> </a:t>
            </a:r>
            <a:r>
              <a:rPr lang="en-US" sz="1500" dirty="0" err="1"/>
              <a:t>otázkou</a:t>
            </a:r>
            <a:r>
              <a:rPr lang="en-US" sz="1500" dirty="0"/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Záležitost</a:t>
            </a:r>
            <a:r>
              <a:rPr lang="en-US" sz="1500" dirty="0"/>
              <a:t> </a:t>
            </a:r>
            <a:r>
              <a:rPr lang="en-US" sz="1500" dirty="0" err="1"/>
              <a:t>občanské</a:t>
            </a:r>
            <a:r>
              <a:rPr lang="en-US" sz="1500" dirty="0"/>
              <a:t> </a:t>
            </a:r>
            <a:r>
              <a:rPr lang="en-US" sz="1500" dirty="0" err="1"/>
              <a:t>nauky</a:t>
            </a:r>
            <a:r>
              <a:rPr lang="en-US" sz="1500" dirty="0"/>
              <a:t> – v </a:t>
            </a:r>
            <a:r>
              <a:rPr lang="en-US" sz="1500" dirty="0" err="1"/>
              <a:t>textu</a:t>
            </a:r>
            <a:r>
              <a:rPr lang="en-US" sz="1500" dirty="0"/>
              <a:t> </a:t>
            </a:r>
            <a:r>
              <a:rPr lang="en-US" sz="1500" dirty="0" err="1"/>
              <a:t>uvedeno</a:t>
            </a:r>
            <a:r>
              <a:rPr lang="en-US" sz="1500" dirty="0"/>
              <a:t> </a:t>
            </a:r>
            <a:r>
              <a:rPr lang="en-US" sz="1500" dirty="0" err="1"/>
              <a:t>není</a:t>
            </a:r>
            <a:r>
              <a:rPr lang="en-US" sz="1500" dirty="0"/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Zapamatování</a:t>
            </a:r>
            <a:r>
              <a:rPr lang="en-US" sz="15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6F7435D-E3DB-47B1-BA61-B00ACC83A9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="" xmlns:a16="http://schemas.microsoft.com/office/drawing/2014/main" id="{F263A0B5-F8C4-4116-809F-78A768EA79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="" xmlns:a16="http://schemas.microsoft.com/office/drawing/2014/main" id="{65BE07C5-A3D8-4F75-94D6-C1E12B02A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419" t="68053" r="40147" b="6160"/>
          <a:stretch/>
        </p:blipFill>
        <p:spPr>
          <a:xfrm>
            <a:off x="6419746" y="1162050"/>
            <a:ext cx="5499953" cy="45759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93369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6C15774-22CC-4CF5-B4B6-9BE9C39A7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cs-CZ" sz="3700"/>
              <a:t>Jak z toho ven, aby i takto zpracovaná RG nebyla popisná?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7CB4857B-ED7C-444D-9F04-2F885114A1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18046FB-44EA-4FD8-A585-EA09A319B2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479F5F2B-8B58-4140-AE6A-51F6C67B18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887A56C-5B0B-4C82-9BF5-31D679A6B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1700"/>
              <a:t>1. Určit si, k čemu mají poznatky o Japonsku sloužit. </a:t>
            </a:r>
          </a:p>
          <a:p>
            <a:pPr marL="0" indent="0">
              <a:buNone/>
            </a:pPr>
            <a:r>
              <a:rPr lang="cs-CZ" sz="1700"/>
              <a:t>2. Pomohou očekávané výstupy a koncepty.</a:t>
            </a:r>
          </a:p>
          <a:p>
            <a:pPr marL="0" indent="0">
              <a:buNone/>
            </a:pPr>
            <a:r>
              <a:rPr lang="cs-CZ" sz="1700"/>
              <a:t>Především se dá na tomto státu ukázat: </a:t>
            </a:r>
          </a:p>
          <a:p>
            <a:pPr marL="0" indent="0">
              <a:buNone/>
            </a:pPr>
            <a:r>
              <a:rPr lang="cs-CZ" sz="1700" i="1"/>
              <a:t>„Jak přírodní podmínky ovlivňují život, rozmístění a lidské aktivity v uvedném regionu“.</a:t>
            </a:r>
          </a:p>
          <a:p>
            <a:pPr marL="0" indent="0">
              <a:buNone/>
            </a:pPr>
            <a:r>
              <a:rPr lang="cs-CZ" sz="1700"/>
              <a:t> Z OV to bude především:</a:t>
            </a:r>
          </a:p>
          <a:p>
            <a:pPr marL="0" indent="0">
              <a:buNone/>
            </a:pPr>
            <a:r>
              <a:rPr lang="cs-CZ" sz="1700" i="1"/>
              <a:t>Z-9-1-01 organizuje a přiměřeně hodnotí geografické informace a zdroje dat z dostupných kartografických produktů a elaborátů, z grafů, diagramů, statistických a dalších informačních zdrojů; </a:t>
            </a:r>
          </a:p>
          <a:p>
            <a:pPr marL="0" indent="0">
              <a:buNone/>
            </a:pPr>
            <a:r>
              <a:rPr lang="cs-CZ" sz="1700" i="1"/>
              <a:t>Z-9-3-03 </a:t>
            </a:r>
            <a:r>
              <a:rPr lang="cs-CZ" sz="1700" b="1" i="1"/>
              <a:t>porovnává a přiměřeně hodnotí polohu, rozlohu, přírodní, kulturní, společenské, politické a hospodářské poměry, zvláštnosti a podobnosti, </a:t>
            </a:r>
            <a:r>
              <a:rPr lang="cs-CZ" sz="1700" i="1"/>
              <a:t>potenciál a bariéry jednotlivých světadílů, oceánů, vybraných makroregionů světa a </a:t>
            </a:r>
            <a:r>
              <a:rPr lang="cs-CZ" sz="1700" b="1" i="1"/>
              <a:t>vybraných (modelových) států</a:t>
            </a:r>
            <a:r>
              <a:rPr lang="cs-CZ" sz="1700" i="1"/>
              <a:t>; </a:t>
            </a:r>
          </a:p>
          <a:p>
            <a:pPr marL="0" indent="0">
              <a:buNone/>
            </a:pPr>
            <a:r>
              <a:rPr lang="cs-CZ" sz="1700" i="1"/>
              <a:t>Z-9-4-04 porovnává předpoklady a hlavní faktory pro územní rozmístění hospodářských aktivit; </a:t>
            </a:r>
          </a:p>
          <a:p>
            <a:pPr marL="0" indent="0">
              <a:buNone/>
            </a:pPr>
            <a:r>
              <a:rPr lang="cs-CZ" sz="1700"/>
              <a:t>3. Pak je třeba doplnit vhodné obrázky a kartografické pomůcky.</a:t>
            </a:r>
          </a:p>
        </p:txBody>
      </p:sp>
    </p:spTree>
    <p:extLst>
      <p:ext uri="{BB962C8B-B14F-4D97-AF65-F5344CB8AC3E}">
        <p14:creationId xmlns:p14="http://schemas.microsoft.com/office/powerpoint/2010/main" val="3792605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5DD4BCD-7B3A-41DC-822D-3E64CD22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340605" cy="11461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Obrázky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05C7EBC3-4672-4DAB-81C2-58661FAFAE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40BF962F-4C6F-461E-86F2-C43F56CC93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0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0 w 8711202"/>
              <a:gd name="connsiteY7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1202" h="5167312">
                <a:moveTo>
                  <a:pt x="0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2E94A4F7-38E4-45EA-8E2E-CE1B5766B4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1691640"/>
            <a:ext cx="5931454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26E5F0ED-3639-4B95-87CE-5F2E3BBF1ADA}"/>
              </a:ext>
            </a:extLst>
          </p:cNvPr>
          <p:cNvSpPr txBox="1"/>
          <p:nvPr/>
        </p:nvSpPr>
        <p:spPr>
          <a:xfrm>
            <a:off x="838200" y="2173288"/>
            <a:ext cx="3603171" cy="3639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Oba </a:t>
            </a:r>
            <a:r>
              <a:rPr lang="en-US" sz="2000" dirty="0" err="1">
                <a:solidFill>
                  <a:srgbClr val="FFFFFF"/>
                </a:solidFill>
              </a:rPr>
              <a:t>obrázky</a:t>
            </a:r>
            <a:r>
              <a:rPr lang="en-US" sz="2000" dirty="0">
                <a:solidFill>
                  <a:srgbClr val="FFFFFF"/>
                </a:solidFill>
              </a:rPr>
              <a:t> se </a:t>
            </a:r>
            <a:r>
              <a:rPr lang="en-US" sz="2000" dirty="0" err="1">
                <a:solidFill>
                  <a:srgbClr val="FFFFFF"/>
                </a:solidFill>
              </a:rPr>
              <a:t>dají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doložit</a:t>
            </a:r>
            <a:r>
              <a:rPr lang="en-US" sz="2000" dirty="0">
                <a:solidFill>
                  <a:srgbClr val="FFFFFF"/>
                </a:solidFill>
              </a:rPr>
              <a:t> k </a:t>
            </a:r>
            <a:r>
              <a:rPr lang="en-US" sz="2000" dirty="0" err="1">
                <a:solidFill>
                  <a:srgbClr val="FFFFFF"/>
                </a:solidFill>
              </a:rPr>
              <a:t>textu</a:t>
            </a:r>
            <a:r>
              <a:rPr lang="en-US" sz="2000" dirty="0">
                <a:solidFill>
                  <a:srgbClr val="FFFFFF"/>
                </a:solidFill>
              </a:rPr>
              <a:t> 1 a 2 a </a:t>
            </a:r>
            <a:r>
              <a:rPr lang="en-US" sz="2000" dirty="0" err="1">
                <a:solidFill>
                  <a:srgbClr val="FFFFFF"/>
                </a:solidFill>
              </a:rPr>
              <a:t>vhodně</a:t>
            </a:r>
            <a:r>
              <a:rPr lang="en-US" sz="2000" dirty="0">
                <a:solidFill>
                  <a:srgbClr val="FFFFFF"/>
                </a:solidFill>
              </a:rPr>
              <a:t> ho </a:t>
            </a:r>
            <a:r>
              <a:rPr lang="en-US" sz="2000" dirty="0" err="1">
                <a:solidFill>
                  <a:srgbClr val="FFFFFF"/>
                </a:solidFill>
              </a:rPr>
              <a:t>doplňují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společně</a:t>
            </a:r>
            <a:r>
              <a:rPr lang="en-US" sz="2000" dirty="0">
                <a:solidFill>
                  <a:srgbClr val="FFFFFF"/>
                </a:solidFill>
              </a:rPr>
              <a:t> s </a:t>
            </a:r>
            <a:r>
              <a:rPr lang="en-US" sz="2000" dirty="0" err="1">
                <a:solidFill>
                  <a:srgbClr val="FFFFFF"/>
                </a:solidFill>
              </a:rPr>
              <a:t>dalšími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tematickými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mapkami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</a:rPr>
              <a:t>Zdraoj</a:t>
            </a:r>
            <a:r>
              <a:rPr lang="en-US" sz="2000" dirty="0">
                <a:solidFill>
                  <a:srgbClr val="FFFFFF"/>
                </a:solidFill>
              </a:rPr>
              <a:t>: Geography enquiry</a:t>
            </a:r>
            <a:r>
              <a:rPr lang="cs-CZ" sz="2000" dirty="0">
                <a:solidFill>
                  <a:srgbClr val="FFFFFF"/>
                </a:solidFill>
              </a:rPr>
              <a:t> 3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="" xmlns:a16="http://schemas.microsoft.com/office/drawing/2014/main" id="{296A8E73-6E03-473C-AEF8-F54F125F9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364" t="24959" r="15887" b="14211"/>
          <a:stretch/>
        </p:blipFill>
        <p:spPr>
          <a:xfrm>
            <a:off x="6183088" y="2322462"/>
            <a:ext cx="5170711" cy="3705325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8320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DDCB1306-8124-4A9E-A3AF-D85BE6F2A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2" t="22456" r="14244" b="15789"/>
          <a:stretch/>
        </p:blipFill>
        <p:spPr>
          <a:xfrm>
            <a:off x="247421" y="159512"/>
            <a:ext cx="11697156" cy="517911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CCF572CC-AA81-4F6B-AB30-6E4AC07877EB}"/>
              </a:ext>
            </a:extLst>
          </p:cNvPr>
          <p:cNvSpPr txBox="1"/>
          <p:nvPr/>
        </p:nvSpPr>
        <p:spPr>
          <a:xfrm>
            <a:off x="477251" y="5338631"/>
            <a:ext cx="11237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Jsou to tematické mapky, které přímo dokumentují spojitost vyžití krajiny s hustotou obyvatelstva. V našich atlasech takové nenajdeme, mohly by být součástí učebnice, protože by kartografické pomůcky v tomto směru doplňovaly. Místo nich máme v učebnicích mnoho duplicitních map s atlasem v menším rozlišení. Na základě těchto podkladů můžeme přejít k analýze mapy, nejen ke čtení. (zdroj </a:t>
            </a:r>
            <a:r>
              <a:rPr lang="cs-CZ" dirty="0" err="1"/>
              <a:t>Geography</a:t>
            </a:r>
            <a:r>
              <a:rPr lang="cs-CZ" dirty="0"/>
              <a:t> </a:t>
            </a:r>
            <a:r>
              <a:rPr lang="cs-CZ" dirty="0" err="1"/>
              <a:t>enquiry</a:t>
            </a:r>
            <a:r>
              <a:rPr lang="cs-CZ" dirty="0"/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031502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7316481C-0A49-4796-812B-0D64F063B7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952FF7E3-8528-4A1B-B534-F2E987D81AA4}"/>
              </a:ext>
            </a:extLst>
          </p:cNvPr>
          <p:cNvSpPr txBox="1"/>
          <p:nvPr/>
        </p:nvSpPr>
        <p:spPr>
          <a:xfrm>
            <a:off x="1036684" y="1152144"/>
            <a:ext cx="3888999" cy="30723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+mj-lt"/>
                <a:ea typeface="+mj-ea"/>
                <a:cs typeface="+mj-cs"/>
              </a:rPr>
              <a:t>K </a:t>
            </a:r>
            <a:r>
              <a:rPr lang="en-US" sz="3200" dirty="0" err="1">
                <a:latin typeface="+mj-lt"/>
                <a:ea typeface="+mj-ea"/>
                <a:cs typeface="+mj-cs"/>
              </a:rPr>
              <a:t>dokreslení</a:t>
            </a: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latin typeface="+mj-lt"/>
                <a:ea typeface="+mj-ea"/>
                <a:cs typeface="+mj-cs"/>
              </a:rPr>
              <a:t>můžeme</a:t>
            </a: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latin typeface="+mj-lt"/>
                <a:ea typeface="+mj-ea"/>
                <a:cs typeface="+mj-cs"/>
              </a:rPr>
              <a:t>přidat</a:t>
            </a: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latin typeface="+mj-lt"/>
                <a:ea typeface="+mj-ea"/>
                <a:cs typeface="+mj-cs"/>
              </a:rPr>
              <a:t>i</a:t>
            </a:r>
            <a:r>
              <a:rPr lang="en-US" sz="3200" dirty="0"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latin typeface="+mj-lt"/>
                <a:ea typeface="+mj-ea"/>
                <a:cs typeface="+mj-cs"/>
              </a:rPr>
              <a:t>následující</a:t>
            </a:r>
            <a:r>
              <a:rPr lang="en-US" sz="3200" dirty="0">
                <a:latin typeface="+mj-lt"/>
                <a:ea typeface="+mj-ea"/>
                <a:cs typeface="+mj-cs"/>
              </a:rPr>
              <a:t>. (</a:t>
            </a:r>
            <a:r>
              <a:rPr lang="en-US" sz="3200" dirty="0" err="1">
                <a:latin typeface="+mj-lt"/>
                <a:ea typeface="+mj-ea"/>
                <a:cs typeface="+mj-cs"/>
              </a:rPr>
              <a:t>Zdroj</a:t>
            </a:r>
            <a:r>
              <a:rPr lang="en-US" sz="3200" dirty="0">
                <a:latin typeface="+mj-lt"/>
                <a:ea typeface="+mj-ea"/>
                <a:cs typeface="+mj-cs"/>
              </a:rPr>
              <a:t>. Geography enguiry3)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5271697-90F1-4A23-8EF2-0179F2EAF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0924561D-756D-410B-973A-E68C2552C2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="" xmlns:a16="http://schemas.microsoft.com/office/drawing/2014/main" id="{77AF0971-0074-4E4E-9318-C1990C6FF2B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="" xmlns:a16="http://schemas.microsoft.com/office/drawing/2014/main" id="{0849707A-24B1-45E4-8493-5DC15C5782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="" xmlns:a16="http://schemas.microsoft.com/office/drawing/2014/main" id="{E0FFD705-F03C-46B0-ABB9-3C24E09312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="" xmlns:a16="http://schemas.microsoft.com/office/drawing/2014/main" id="{520B12C0-88D0-4F6F-9F29-38E4D1D610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="" xmlns:a16="http://schemas.microsoft.com/office/drawing/2014/main" id="{DEDD5A45-3641-4FE7-8375-EECF2DC9D0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="" xmlns:a16="http://schemas.microsoft.com/office/drawing/2014/main" id="{89BF55CA-60FC-479D-A85E-48626FC135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="" xmlns:a16="http://schemas.microsoft.com/office/drawing/2014/main" id="{5AFBE5BF-E87A-408F-BBBD-44C3D04C04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="" xmlns:a16="http://schemas.microsoft.com/office/drawing/2014/main" id="{1C27CF92-D148-45C8-88B6-F450B63DF1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="" xmlns:a16="http://schemas.microsoft.com/office/drawing/2014/main" id="{51CA2232-D147-480C-B1EE-665EE6ACC7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="" xmlns:a16="http://schemas.microsoft.com/office/drawing/2014/main" id="{7E67D92D-1CA9-43CE-8150-DF504F2BF05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="" xmlns:a16="http://schemas.microsoft.com/office/drawing/2014/main" id="{7B273169-B674-4C50-A14D-A943B997928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="" xmlns:a16="http://schemas.microsoft.com/office/drawing/2014/main" id="{DF6183FA-653E-4533-9A0B-D249EC0B15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="" xmlns:a16="http://schemas.microsoft.com/office/drawing/2014/main" id="{A82EFE58-AAB0-4925-A176-6FF36BF878A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="" xmlns:a16="http://schemas.microsoft.com/office/drawing/2014/main" id="{3122AE75-4DBB-4E14-B0CA-DD1EAD89CE8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="" xmlns:a16="http://schemas.microsoft.com/office/drawing/2014/main" id="{4ED7E672-90FC-4E8C-9C43-3AAE391C6C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="" xmlns:a16="http://schemas.microsoft.com/office/drawing/2014/main" id="{A5C0019E-5136-4C5E-A223-1E1717FD47C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="" xmlns:a16="http://schemas.microsoft.com/office/drawing/2014/main" id="{29705F60-CFE6-47C5-96E5-05E7731FC8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="" xmlns:a16="http://schemas.microsoft.com/office/drawing/2014/main" id="{090E047C-18BC-4180-8D10-9F18F517BA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="" xmlns:a16="http://schemas.microsoft.com/office/drawing/2014/main" id="{A153194A-C8B1-46DB-9C6B-9847B06FAE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="" xmlns:a16="http://schemas.microsoft.com/office/drawing/2014/main" id="{5C0235EA-4E98-43EA-9AAE-2BD893DEAF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3F819662-D631-4E6A-8F20-E07485B0D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8" t="18246" r="63784" b="22632"/>
          <a:stretch/>
        </p:blipFill>
        <p:spPr>
          <a:xfrm>
            <a:off x="7540638" y="248821"/>
            <a:ext cx="2364806" cy="298482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D9F5512A-48E1-4C07-B75E-3CCC517B6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3233650"/>
            <a:ext cx="606972" cy="362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23">
            <a:extLst>
              <a:ext uri="{FF2B5EF4-FFF2-40B4-BE49-F238E27FC236}">
                <a16:creationId xmlns="" xmlns:a16="http://schemas.microsoft.com/office/drawing/2014/main" id="{148E9214-80EC-4D18-B019-A24874B4B281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" t="2143" r="3303" b="64046"/>
          <a:stretch/>
        </p:blipFill>
        <p:spPr bwMode="auto">
          <a:xfrm>
            <a:off x="5509008" y="3821696"/>
            <a:ext cx="6428068" cy="2448256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444274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1563</Words>
  <Application>Microsoft Office PowerPoint</Application>
  <PresentationFormat>Širokoúhlá obrazovka</PresentationFormat>
  <Paragraphs>129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Times New Roman</vt:lpstr>
      <vt:lpstr>Motiv Office</vt:lpstr>
      <vt:lpstr>UČEBNICE REGIONÁLNÍ GEOGRAFIE PRO ZŠ UČEBNICE OBECNÉ FYZICKÉ A SOCIOEKONOMICKÉ GEOGRAFIE</vt:lpstr>
      <vt:lpstr>MODELOVÝ STÁT – JAPONSKO Příklad zpracování</vt:lpstr>
      <vt:lpstr>Prezentace aplikace PowerPoint</vt:lpstr>
      <vt:lpstr>Japonsko a učebnice RG ČGS</vt:lpstr>
      <vt:lpstr>Otázky a úkoly</vt:lpstr>
      <vt:lpstr>Jak z toho ven, aby i takto zpracovaná RG nebyla popisná?</vt:lpstr>
      <vt:lpstr>Obrázky</vt:lpstr>
      <vt:lpstr>Prezentace aplikace PowerPoint</vt:lpstr>
      <vt:lpstr>Prezentace aplikace PowerPoint</vt:lpstr>
      <vt:lpstr>Závěrem k učebnici ČGS</vt:lpstr>
      <vt:lpstr>Případová studie – kontrasty osídlení v Číně - migrace Příprava se odehrává v kruhu: Koncept případně OV, CÍL, ÚLOHA, HODNOCENÍ</vt:lpstr>
      <vt:lpstr>Hodnocení a kritéria a indikátory hodnocení</vt:lpstr>
      <vt:lpstr>Prezentace aplikace PowerPoint</vt:lpstr>
      <vt:lpstr>Závěrem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Eduard Hofmann</dc:creator>
  <cp:lastModifiedBy>Hofmann</cp:lastModifiedBy>
  <cp:revision>23</cp:revision>
  <dcterms:created xsi:type="dcterms:W3CDTF">2020-10-13T15:23:20Z</dcterms:created>
  <dcterms:modified xsi:type="dcterms:W3CDTF">2022-11-01T09:09:02Z</dcterms:modified>
</cp:coreProperties>
</file>