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4" r:id="rId3"/>
    <p:sldId id="312" r:id="rId4"/>
    <p:sldId id="315" r:id="rId5"/>
    <p:sldId id="316" r:id="rId6"/>
    <p:sldId id="317" r:id="rId7"/>
    <p:sldId id="319" r:id="rId8"/>
    <p:sldId id="320" r:id="rId9"/>
    <p:sldId id="321" r:id="rId10"/>
    <p:sldId id="322" r:id="rId11"/>
    <p:sldId id="298" r:id="rId12"/>
    <p:sldId id="314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13.10.2022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13.10.2022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3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65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01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02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13.10.2022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13.10.2022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ped/VPAN/pokdek/K_realizaci_zaverecnych_praci__bakalarskych__diplomovych__rigoroznich_a_zaverecnych_praci_CZV_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historicky-lexikon-obci-1869-az-20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atabaze-demografickych-udaju-za-obce-c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1. Cvičení – struktura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Postup: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Zjistit variační rozpětí souboru dat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Doporučuji max 5 intervalů (vhodně zaokrouhlit na stejný počet des. míst, intervaly se nesmí překrývat)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Zvolit vhodnou barevnou škálu – </a:t>
            </a:r>
            <a:r>
              <a:rPr lang="cs-CZ" altLang="cs-CZ" sz="2400" b="1" dirty="0">
                <a:solidFill>
                  <a:schemeClr val="bg1">
                    <a:lumMod val="50000"/>
                  </a:schemeClr>
                </a:solidFill>
              </a:rPr>
              <a:t>odstín jedné barvy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Mapa bude obsahovat všechny základní kompoziční prvky (nadpis – co , kde, kdy; mapové pole; měřítko; legendu; tiráž)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EFA8D4-08C3-45E4-ABAE-26C39953AD62}"/>
              </a:ext>
            </a:extLst>
          </p:cNvPr>
          <p:cNvSpPr txBox="1"/>
          <p:nvPr/>
        </p:nvSpPr>
        <p:spPr>
          <a:xfrm>
            <a:off x="1280160" y="60684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Využijte literaturu viz Cvičení a přednášky z kartografie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(např. Skripta J.D. Bláha: Geografická kartografie, UJEP, 2003) </a:t>
            </a:r>
          </a:p>
        </p:txBody>
      </p:sp>
    </p:spTree>
    <p:extLst>
      <p:ext uri="{BB962C8B-B14F-4D97-AF65-F5344CB8AC3E}">
        <p14:creationId xmlns:p14="http://schemas.microsoft.com/office/powerpoint/2010/main" val="4988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ndex zmÄny obyvatel">
            <a:extLst>
              <a:ext uri="{FF2B5EF4-FFF2-40B4-BE49-F238E27FC236}">
                <a16:creationId xmlns:a16="http://schemas.microsoft.com/office/drawing/2014/main" id="{034D51E2-0AF6-4AE8-B173-C5120C02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125539"/>
            <a:ext cx="76327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AD15CD-FA8A-4983-ABF2-DC483E3B40F4}"/>
              </a:ext>
            </a:extLst>
          </p:cNvPr>
          <p:cNvSpPr txBox="1"/>
          <p:nvPr/>
        </p:nvSpPr>
        <p:spPr>
          <a:xfrm>
            <a:off x="3471863" y="260350"/>
            <a:ext cx="4523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/>
              <a:t>Index vývoje počtu obyvatel 2009 - 2014 </a:t>
            </a:r>
          </a:p>
        </p:txBody>
      </p:sp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7D11364B-8B96-4B42-B683-76054D5A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6032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v obcích ČR 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A28480-0721-441F-90F4-CFB5BE4AE6DC}"/>
              </a:ext>
            </a:extLst>
          </p:cNvPr>
          <p:cNvSpPr/>
          <p:nvPr/>
        </p:nvSpPr>
        <p:spPr>
          <a:xfrm>
            <a:off x="3719514" y="5732463"/>
            <a:ext cx="1296987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2E906-955A-4A60-8BC6-6E02FE5ED9F2}"/>
              </a:ext>
            </a:extLst>
          </p:cNvPr>
          <p:cNvSpPr/>
          <p:nvPr/>
        </p:nvSpPr>
        <p:spPr>
          <a:xfrm>
            <a:off x="5159376" y="5661025"/>
            <a:ext cx="1584325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D6A86E-A398-4386-9978-8B7AD0D45FF4}"/>
              </a:ext>
            </a:extLst>
          </p:cNvPr>
          <p:cNvSpPr/>
          <p:nvPr/>
        </p:nvSpPr>
        <p:spPr>
          <a:xfrm>
            <a:off x="5164138" y="5346701"/>
            <a:ext cx="1219200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D24E993-8D02-4FAA-919A-412C52A97ED5}"/>
              </a:ext>
            </a:extLst>
          </p:cNvPr>
          <p:cNvSpPr/>
          <p:nvPr/>
        </p:nvSpPr>
        <p:spPr>
          <a:xfrm>
            <a:off x="5924551" y="5503863"/>
            <a:ext cx="639763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496B70-467F-4F3C-AB73-EFCE4C7200A4}"/>
              </a:ext>
            </a:extLst>
          </p:cNvPr>
          <p:cNvSpPr/>
          <p:nvPr/>
        </p:nvSpPr>
        <p:spPr>
          <a:xfrm>
            <a:off x="1703389" y="115888"/>
            <a:ext cx="8785225" cy="655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90" name="Obrázek 10">
            <a:extLst>
              <a:ext uri="{FF2B5EF4-FFF2-40B4-BE49-F238E27FC236}">
                <a16:creationId xmlns:a16="http://schemas.microsoft.com/office/drawing/2014/main" id="{3F251D13-41FC-47E2-B9D0-B18CC450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 t="82425" r="41634" b="12482"/>
          <a:stretch>
            <a:fillRect/>
          </a:stretch>
        </p:blipFill>
        <p:spPr bwMode="auto">
          <a:xfrm>
            <a:off x="4800601" y="5864226"/>
            <a:ext cx="2087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1: Struktura obyvatel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ku každé části 10+ řádků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26" y="6279834"/>
            <a:ext cx="7483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</a:t>
            </a:r>
            <a:r>
              <a:rPr lang="cs-CZ" altLang="cs-CZ" sz="2000" b="1">
                <a:solidFill>
                  <a:srgbClr val="FF0000"/>
                </a:solidFill>
              </a:rPr>
              <a:t>: 23.10. </a:t>
            </a:r>
            <a:r>
              <a:rPr lang="cs-CZ" altLang="cs-CZ" sz="2000" b="1" dirty="0">
                <a:solidFill>
                  <a:srgbClr val="FF0000"/>
                </a:solidFill>
              </a:rPr>
              <a:t>do půlnoci (i šablona)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Podmínky udělení zápočtu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sz="2400" b="1" dirty="0"/>
              <a:t>Docházka </a:t>
            </a:r>
            <a:r>
              <a:rPr lang="cs-CZ" sz="2400" dirty="0"/>
              <a:t>– maximálně 1 absence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sz="2400" b="1" dirty="0"/>
              <a:t>Včasné odevzdání cvičení </a:t>
            </a:r>
            <a:r>
              <a:rPr lang="cs-CZ" sz="2400" dirty="0"/>
              <a:t>– </a:t>
            </a:r>
            <a:r>
              <a:rPr lang="cs-CZ" sz="2400" dirty="0" err="1"/>
              <a:t>deadline</a:t>
            </a:r>
            <a:r>
              <a:rPr lang="cs-CZ" sz="2400" dirty="0"/>
              <a:t> vždy o 14 dní </a:t>
            </a:r>
          </a:p>
          <a:p>
            <a:pPr marL="633413" lvl="1" indent="-176213"/>
            <a:r>
              <a:rPr lang="cs-CZ" sz="2200" dirty="0"/>
              <a:t>Maximálně 1 oprava (do odevzdávárny)</a:t>
            </a:r>
          </a:p>
          <a:p>
            <a:pPr marL="633413" lvl="1" indent="-176213"/>
            <a:r>
              <a:rPr lang="cs-CZ" sz="2200" dirty="0"/>
              <a:t>Cvičení s chybějící částí cvičení se počítá jak neodevzdané cvičení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sz="2400" dirty="0"/>
              <a:t>Jednotná struktura cvičení</a:t>
            </a:r>
          </a:p>
          <a:p>
            <a:pPr marL="633413" lvl="1" indent="-176213"/>
            <a:r>
              <a:rPr lang="cs-CZ" sz="2400" dirty="0"/>
              <a:t>Záhlaví: jméno, učo</a:t>
            </a:r>
          </a:p>
          <a:p>
            <a:pPr marL="633413" lvl="1" indent="-176213"/>
            <a:r>
              <a:rPr lang="cs-CZ" sz="2400" dirty="0"/>
              <a:t>Název cvičení</a:t>
            </a:r>
          </a:p>
          <a:p>
            <a:pPr marL="633413" lvl="1" indent="-176213"/>
            <a:r>
              <a:rPr lang="cs-CZ" sz="2400" dirty="0"/>
              <a:t>Zadání cvičení</a:t>
            </a:r>
          </a:p>
          <a:p>
            <a:pPr marL="633413" lvl="1" indent="-176213"/>
            <a:r>
              <a:rPr lang="cs-CZ" sz="2400" dirty="0"/>
              <a:t>Vypracování cvičení</a:t>
            </a:r>
          </a:p>
          <a:p>
            <a:pPr marL="633413" lvl="1" indent="-176213"/>
            <a:r>
              <a:rPr lang="cs-CZ" sz="2400" dirty="0"/>
              <a:t>Závěr cvičení</a:t>
            </a:r>
          </a:p>
          <a:p>
            <a:pPr marL="633413" lvl="1" indent="-176213"/>
            <a:r>
              <a:rPr lang="cs-CZ" sz="2400" dirty="0"/>
              <a:t>Použité zdroje (dle citační normy)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sz="2400" dirty="0"/>
              <a:t>Pozor na popis tabulek a grafů</a:t>
            </a:r>
          </a:p>
          <a:p>
            <a:pPr marL="633413" lvl="1" indent="-176213"/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639B6C-34F7-49B0-8E6B-458F3393E3AD}"/>
              </a:ext>
            </a:extLst>
          </p:cNvPr>
          <p:cNvSpPr txBox="1"/>
          <p:nvPr/>
        </p:nvSpPr>
        <p:spPr>
          <a:xfrm>
            <a:off x="5727032" y="58306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https://is.muni.cz/auth/do/ped/VPAN/pokdek/K_realizaci_zaverecnych_praci__bakalarskych__diplomovych__rigoroznich_a_zaverecnych_praci_CZV_.pdf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dirty="0"/>
              <a:t>Za svoji obec vyhledejte, tabelárně a graficky zpracuje a okomentujte data: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1) Počet obyvatel ze SLDB 1869 - 2011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2) Vývoj počtu obyvatel od roku 1991 do současnosti (2021), výpočet řetězového a bazického indexu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3) Za poslední dostupný rok: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Rozloha obce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hustoty zalidnění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indexu feminity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Průměrný věk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Index stáří – aktuální index stáří a index před 5 lety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1: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4) Libovolná demografická mapa okresy ČR – kartogram a kartodiagram – digitálně (např. mapa srovnání indexu změny obyvatel za roky 2010 a 2020)</a:t>
            </a:r>
          </a:p>
          <a:p>
            <a:pPr>
              <a:spcBef>
                <a:spcPts val="600"/>
              </a:spcBef>
            </a:pPr>
            <a:endParaRPr lang="cs-CZ" altLang="cs-CZ" dirty="0"/>
          </a:p>
          <a:p>
            <a:pPr>
              <a:spcBef>
                <a:spcPts val="600"/>
              </a:spcBef>
            </a:pPr>
            <a:r>
              <a:rPr lang="cs-CZ" altLang="cs-CZ" dirty="0"/>
              <a:t>Popsat, co z analýzy dat plyne pro budoucí rozvoj obce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Analyzovat demografickou mapu, vyhodnotit, okomentovat, diskutovat možné příčiny…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23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Počet obyvatel ze SLDB 1869 – 2011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Historický lexikon obcí České republiky 1869 – 2011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>
                <a:hlinkClick r:id="rId3"/>
              </a:rPr>
              <a:t>https://www.czso.cz/csu/czso/historicky-lexikon-obci-1869-az-2015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 + graf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(stačí do závěru, ale 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Vývoj počtu obyvatel od roku 1991 do současnosti (2021), </a:t>
            </a:r>
            <a:r>
              <a:rPr lang="cs-CZ" altLang="cs-CZ" b="1"/>
              <a:t>výpočet řetězového a bazického </a:t>
            </a:r>
            <a:r>
              <a:rPr lang="cs-CZ" altLang="cs-CZ" b="1" dirty="0"/>
              <a:t>indexu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Databáze – registry, Databáze demografických údajů: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>
                <a:hlinkClick r:id="rId3"/>
              </a:rPr>
              <a:t>https://www.czso.cz/csu/czso/databaze-demografickych-udaju-za-obce-cr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dirty="0"/>
              <a:t>	 + graf počtu obyv.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(stačí do závěru,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dirty="0"/>
              <a:t>    ale 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9AA67C3-334E-4D1D-AAA0-7414AA29F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33600" r="16374" b="23351"/>
          <a:stretch>
            <a:fillRect/>
          </a:stretch>
        </p:blipFill>
        <p:spPr bwMode="auto">
          <a:xfrm>
            <a:off x="6279315" y="3906837"/>
            <a:ext cx="58324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815840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Na závěr okomentovat</a:t>
            </a:r>
            <a:endParaRPr lang="cs-CZ" altLang="cs-CZ" sz="2200" b="1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Feminita</a:t>
            </a:r>
          </a:p>
          <a:p>
            <a:pPr>
              <a:defRPr/>
            </a:pPr>
            <a:r>
              <a:rPr lang="cs-CZ" altLang="cs-CZ" sz="2400" dirty="0"/>
              <a:t>Index feminity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f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Maskulinita</a:t>
            </a:r>
          </a:p>
          <a:p>
            <a:pPr>
              <a:defRPr/>
            </a:pPr>
            <a:r>
              <a:rPr lang="cs-CZ" altLang="cs-CZ" sz="2400" dirty="0"/>
              <a:t>Index maskulinity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m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/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latin typeface="Cambria Math" panose="02040503050406030204" pitchFamily="18" charset="0"/>
                          </a:rPr>
                          <m:t>Ž</m:t>
                        </m:r>
                      </m:num>
                      <m:den>
                        <m:r>
                          <a:rPr lang="cs-CZ" altLang="cs-CZ" sz="2800" b="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  <a:blipFill>
                <a:blip r:embed="rId4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/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Ž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59" y="2194560"/>
            <a:ext cx="4743652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Na závěr okomentovat</a:t>
            </a: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b="1" dirty="0"/>
              <a:t>Index stáří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) – poměr </a:t>
            </a:r>
            <a:r>
              <a:rPr lang="cs-CZ" altLang="cs-CZ" sz="2400" dirty="0" err="1"/>
              <a:t>postreprodukční</a:t>
            </a:r>
            <a:r>
              <a:rPr lang="cs-CZ" altLang="cs-CZ" sz="2400" dirty="0"/>
              <a:t> a dětské složky obyvatelstva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 = index stáří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65+</a:t>
            </a:r>
            <a:r>
              <a:rPr lang="cs-CZ" altLang="cs-CZ" sz="2400" dirty="0"/>
              <a:t> = </a:t>
            </a:r>
            <a:r>
              <a:rPr lang="cs-CZ" altLang="cs-CZ" sz="2400" dirty="0" err="1"/>
              <a:t>postreprodukční</a:t>
            </a:r>
            <a:r>
              <a:rPr lang="cs-CZ" altLang="cs-CZ" sz="2400" dirty="0"/>
              <a:t> obyvatelstvo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0–14 </a:t>
            </a:r>
            <a:r>
              <a:rPr lang="cs-CZ" altLang="cs-CZ" sz="2400" dirty="0"/>
              <a:t>= </a:t>
            </a:r>
            <a:r>
              <a:rPr lang="cs-CZ" altLang="cs-CZ" sz="2400" dirty="0" err="1"/>
              <a:t>předreprodukční</a:t>
            </a:r>
            <a:r>
              <a:rPr lang="cs-CZ" altLang="cs-CZ" sz="2400" dirty="0"/>
              <a:t> obyvatelstvo 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/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𝟔𝟓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b>
                        </m:sSub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  <a:blipFill>
                <a:blip r:embed="rId4"/>
                <a:stretch>
                  <a:fillRect r="-964"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Okresy, SO ORP, obce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kartogram – relativní ukazatele!, kartodiagram – absolutní ukazatele! + komentář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Výběr dát a jejich příprava (ve formě tabulky) – </a:t>
            </a:r>
            <a:r>
              <a:rPr lang="cs-CZ" altLang="cs-CZ" sz="2400" dirty="0">
                <a:solidFill>
                  <a:srgbClr val="FF0000"/>
                </a:solidFill>
              </a:rPr>
              <a:t>do 7., resp. 9. 10.!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 </a:t>
            </a:r>
            <a:r>
              <a:rPr lang="cs-CZ" altLang="cs-CZ" sz="2400" dirty="0" err="1"/>
              <a:t>ArcGISe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Spojitá stupnice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Intervalové hodnoty 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Lineární stupnice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44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652</TotalTime>
  <Words>743</Words>
  <Application>Microsoft Office PowerPoint</Application>
  <PresentationFormat>Širokouhlá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Školní předměty 16×9</vt:lpstr>
      <vt:lpstr>1. Cvičení – struktura obyvatel</vt:lpstr>
      <vt:lpstr>Podmínky udělení zápočtu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Prezentácia programu PowerPoint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40</cp:revision>
  <dcterms:created xsi:type="dcterms:W3CDTF">2021-09-22T09:34:22Z</dcterms:created>
  <dcterms:modified xsi:type="dcterms:W3CDTF">2022-10-13T13:12:48Z</dcterms:modified>
</cp:coreProperties>
</file>