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2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18.10.2022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18.10.2022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54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2985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15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1511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2499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653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344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2226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702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18.10.2022</a:t>
            </a:fld>
            <a:endParaRPr lang="cs-CZ" noProof="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4BC99-66C1-40EF-BB9D-F2912157E63B}" type="datetime1">
              <a:rPr lang="cs-CZ" smtClean="0"/>
              <a:t>18.10.2022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17F0843E-B50B-415A-8846-DB67525424E5}" type="datetime1">
              <a:rPr lang="cs-CZ" noProof="0" smtClean="0"/>
              <a:t>18.10.2022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03140-47D2-4937-8C6C-4007ED061836}" type="datetime1">
              <a:rPr lang="cs-CZ" noProof="0" smtClean="0"/>
              <a:t>18.10.2022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0DD69AD-4650-459E-8C19-DF6E3A96DC1A}" type="datetime1">
              <a:rPr lang="cs-CZ" noProof="0" smtClean="0"/>
              <a:t>18.10.2022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DD0AD-670A-4415-AD96-688B20A9E7A5}" type="datetime1">
              <a:rPr lang="cs-CZ" noProof="0" smtClean="0"/>
              <a:t>18.10.2022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8C49-E9E5-4EFB-98DC-206DA71EFAB4}" type="datetime1">
              <a:rPr lang="cs-CZ" noProof="0" smtClean="0"/>
              <a:t>18.10.2022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55FBA-C3D0-4B58-91F3-FF2D05F21EC1}" type="datetime1">
              <a:rPr lang="cs-CZ" noProof="0" smtClean="0"/>
              <a:t>18.10.2022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BA6F-FF60-4BC0-90F9-DF185612D093}" type="datetime1">
              <a:rPr lang="cs-CZ" noProof="0" smtClean="0"/>
              <a:t>18.10.2022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049D6-8846-4C72-89FE-D69C951795AD}" type="datetime1">
              <a:rPr lang="cs-CZ" noProof="0" smtClean="0"/>
              <a:t>18.10.2022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B91B0-FBC8-43CC-8A73-8133E75D5BDF}" type="datetime1">
              <a:rPr lang="cs-CZ" smtClean="0"/>
              <a:t>18.10.2022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</a:t>
            </a:r>
          </a:p>
          <a:p>
            <a:pPr lvl="6" rtl="0"/>
            <a:r>
              <a:rPr lang="cs-CZ" noProof="0" dirty="0"/>
              <a:t>Sedmá</a:t>
            </a:r>
          </a:p>
          <a:p>
            <a:pPr lvl="7" rtl="0"/>
            <a:r>
              <a:rPr lang="cs-CZ" noProof="0" dirty="0"/>
              <a:t>Osmá</a:t>
            </a:r>
          </a:p>
          <a:p>
            <a:pPr lvl="8" rtl="0"/>
            <a:r>
              <a:rPr lang="cs-CZ" noProof="0" dirty="0"/>
              <a:t>Devátá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18.10.2022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om.int/" TargetMode="External"/><Relationship Id="rId3" Type="http://schemas.openxmlformats.org/officeDocument/2006/relationships/hyperlink" Target="https://www.cia.gov/the-world-factbook/" TargetMode="External"/><Relationship Id="rId7" Type="http://schemas.openxmlformats.org/officeDocument/2006/relationships/hyperlink" Target="http://www.citypopulation.d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eurostat" TargetMode="External"/><Relationship Id="rId5" Type="http://schemas.openxmlformats.org/officeDocument/2006/relationships/hyperlink" Target="https://data.oecd.org/pop/population.htm" TargetMode="External"/><Relationship Id="rId4" Type="http://schemas.openxmlformats.org/officeDocument/2006/relationships/hyperlink" Target="https://www.census.gov/" TargetMode="External"/><Relationship Id="rId9" Type="http://schemas.openxmlformats.org/officeDocument/2006/relationships/hyperlink" Target="https://population.un.org/wpp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fs.admin.ch/bfs/en/home.html" TargetMode="External"/><Relationship Id="rId5" Type="http://schemas.openxmlformats.org/officeDocument/2006/relationships/hyperlink" Target="https://www.istat.it/en/" TargetMode="External"/><Relationship Id="rId4" Type="http://schemas.openxmlformats.org/officeDocument/2006/relationships/hyperlink" Target="https://www.destatis.de/EN/Home/_node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2. Cvičení – Zdroje dat na internetu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Ze0132 Geografie obyvatelstva a sídel</a:t>
            </a:r>
          </a:p>
        </p:txBody>
      </p:sp>
    </p:spTree>
    <p:extLst>
      <p:ext uri="{BB962C8B-B14F-4D97-AF65-F5344CB8AC3E}">
        <p14:creationId xmlns:p14="http://schemas.microsoft.com/office/powerpoint/2010/main" val="22564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Zdroje statistických dat na internetu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400" dirty="0"/>
              <a:t>Značné množství dostupných dat, avšak rozdílných parametrů plynoucích z: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200" dirty="0"/>
              <a:t>Původu zdroje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200" dirty="0"/>
              <a:t>Způsobu pořízení 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200" dirty="0"/>
              <a:t>Účelu využití těchto dat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8889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Zdroje statistických dat na internetu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400" dirty="0"/>
              <a:t>Nejlepším pomocníkem jsou tzv. </a:t>
            </a:r>
            <a:r>
              <a:rPr lang="cs-CZ" sz="2400" b="1" dirty="0"/>
              <a:t>metadata</a:t>
            </a:r>
            <a:r>
              <a:rPr lang="cs-CZ" sz="2400" dirty="0"/>
              <a:t> – data o datech popisující </a:t>
            </a:r>
            <a:r>
              <a:rPr lang="cs-CZ" sz="2400" i="1" dirty="0"/>
              <a:t>obsah, reprezentaci, rozsah (prostorový i časový), kvalitu, administrativní i obchodní aspekty</a:t>
            </a:r>
            <a:r>
              <a:rPr lang="cs-CZ" sz="2400" dirty="0"/>
              <a:t> využití digitálních dat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cs-CZ" sz="2400" dirty="0"/>
              <a:t>U nich je třeba zjistit: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200" dirty="0"/>
              <a:t>Pokrytí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200" dirty="0"/>
              <a:t>Podrobnost a přesnost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200" dirty="0"/>
              <a:t>Strukturu a uspořádání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200" dirty="0"/>
              <a:t>Popisné atributy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200" dirty="0"/>
              <a:t>Aktualizace dat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cs-CZ" sz="2200" dirty="0"/>
              <a:t>Atd.</a:t>
            </a:r>
          </a:p>
        </p:txBody>
      </p:sp>
    </p:spTree>
    <p:extLst>
      <p:ext uri="{BB962C8B-B14F-4D97-AF65-F5344CB8AC3E}">
        <p14:creationId xmlns:p14="http://schemas.microsoft.com/office/powerpoint/2010/main" val="231822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Zdroje statistických dat na internetu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dirty="0"/>
              <a:t>Zdroji dat na internetu mohou být jednak stránky statistických úřadů a institucí s prověřenými, a tudíž správnými informacemi, jednak specializované stránky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/>
              <a:t>Údaje jsou prezentovány v tabulce, zakresleny v grafu nebo zobrazeny v mapě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/>
              <a:t>Informace lze z Internetu stáhnout v různých formátech - *.</a:t>
            </a:r>
            <a:r>
              <a:rPr lang="cs-CZ" altLang="cs-CZ" dirty="0" err="1"/>
              <a:t>xls</a:t>
            </a:r>
            <a:r>
              <a:rPr lang="cs-CZ" altLang="cs-CZ" dirty="0"/>
              <a:t>, *.</a:t>
            </a:r>
            <a:r>
              <a:rPr lang="cs-CZ" altLang="cs-CZ" dirty="0" err="1"/>
              <a:t>dbf</a:t>
            </a:r>
            <a:r>
              <a:rPr lang="cs-CZ" altLang="cs-CZ" dirty="0"/>
              <a:t>, *.</a:t>
            </a:r>
            <a:r>
              <a:rPr lang="cs-CZ" altLang="cs-CZ" dirty="0" err="1"/>
              <a:t>pdf</a:t>
            </a:r>
            <a:r>
              <a:rPr lang="cs-CZ" altLang="cs-CZ" dirty="0"/>
              <a:t>, *.html, v některých případech je třeba pro přístup k datům instalovat speciální software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/>
              <a:t>Existují web stránky, které umožňují data pouze objednat, publikovány jsou jednak aktuální údaje, jednak historická data (časové řady), případně předpovědi atd.</a:t>
            </a:r>
          </a:p>
        </p:txBody>
      </p:sp>
    </p:spTree>
    <p:extLst>
      <p:ext uri="{BB962C8B-B14F-4D97-AF65-F5344CB8AC3E}">
        <p14:creationId xmlns:p14="http://schemas.microsoft.com/office/powerpoint/2010/main" val="387539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Zdroje statistických dat na internetu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r>
              <a:rPr lang="cs-CZ" altLang="cs-CZ" dirty="0">
                <a:hlinkClick r:id="rId3"/>
              </a:rPr>
              <a:t>https://www.cia.gov/the-world-factbook/</a:t>
            </a:r>
            <a:r>
              <a:rPr lang="cs-CZ" altLang="cs-CZ" dirty="0"/>
              <a:t> (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World</a:t>
            </a:r>
            <a:r>
              <a:rPr lang="cs-CZ" altLang="cs-CZ" dirty="0"/>
              <a:t> </a:t>
            </a:r>
            <a:r>
              <a:rPr lang="cs-CZ" altLang="cs-CZ" dirty="0" err="1"/>
              <a:t>Factbook</a:t>
            </a:r>
            <a:r>
              <a:rPr lang="cs-CZ" altLang="cs-CZ" dirty="0"/>
              <a:t>)</a:t>
            </a:r>
          </a:p>
          <a:p>
            <a:r>
              <a:rPr lang="cs-CZ" altLang="cs-CZ" dirty="0">
                <a:hlinkClick r:id="rId4"/>
              </a:rPr>
              <a:t>https://www.census.gov/</a:t>
            </a:r>
            <a:r>
              <a:rPr lang="cs-CZ" altLang="cs-CZ" dirty="0"/>
              <a:t> (Americký federální statistický úřad, odkazy na statistické úřady celého světa)</a:t>
            </a:r>
          </a:p>
          <a:p>
            <a:r>
              <a:rPr lang="cs-CZ" altLang="cs-CZ" dirty="0">
                <a:hlinkClick r:id="rId5"/>
              </a:rPr>
              <a:t>https://data.oecd.org/pop/population.htm</a:t>
            </a:r>
            <a:r>
              <a:rPr lang="cs-CZ" altLang="cs-CZ" dirty="0"/>
              <a:t> (OECD)</a:t>
            </a:r>
          </a:p>
          <a:p>
            <a:r>
              <a:rPr lang="cs-CZ" altLang="cs-CZ" dirty="0">
                <a:hlinkClick r:id="rId6"/>
              </a:rPr>
              <a:t>https://ec.europa.eu/eurostat</a:t>
            </a:r>
            <a:r>
              <a:rPr lang="cs-CZ" altLang="cs-CZ" dirty="0"/>
              <a:t> (</a:t>
            </a:r>
            <a:r>
              <a:rPr lang="cs-CZ" altLang="cs-CZ" dirty="0" err="1"/>
              <a:t>Eurostat</a:t>
            </a:r>
            <a:r>
              <a:rPr lang="cs-CZ" altLang="cs-CZ" dirty="0"/>
              <a:t>)</a:t>
            </a:r>
          </a:p>
          <a:p>
            <a:r>
              <a:rPr lang="cs-CZ" altLang="cs-CZ" dirty="0">
                <a:hlinkClick r:id="rId7"/>
              </a:rPr>
              <a:t>http://www.citypopulation.de/</a:t>
            </a:r>
            <a:r>
              <a:rPr lang="cs-CZ" altLang="cs-CZ" dirty="0"/>
              <a:t> (Populace měst)</a:t>
            </a:r>
          </a:p>
          <a:p>
            <a:r>
              <a:rPr lang="cs-CZ" altLang="cs-CZ" dirty="0">
                <a:hlinkClick r:id="rId8"/>
              </a:rPr>
              <a:t>http://www.iom.int/</a:t>
            </a:r>
            <a:r>
              <a:rPr lang="cs-CZ" altLang="cs-CZ" dirty="0"/>
              <a:t> (Mezinárodní organizace pro migraci)</a:t>
            </a:r>
          </a:p>
          <a:p>
            <a:r>
              <a:rPr lang="cs-CZ" altLang="cs-CZ" dirty="0">
                <a:hlinkClick r:id="rId9"/>
              </a:rPr>
              <a:t>https://population.un.org/wpp/</a:t>
            </a:r>
            <a:r>
              <a:rPr lang="cs-CZ" altLang="cs-CZ" dirty="0"/>
              <a:t> (OSN)</a:t>
            </a:r>
          </a:p>
          <a:p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1529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Zdroje statistických dat na internetu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b="1" dirty="0" err="1"/>
              <a:t>National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statistics</a:t>
            </a:r>
            <a:r>
              <a:rPr lang="cs-CZ" altLang="cs-CZ" sz="2000" b="1" dirty="0"/>
              <a:t> </a:t>
            </a:r>
            <a:r>
              <a:rPr lang="cs-CZ" altLang="cs-CZ" sz="2000" dirty="0"/>
              <a:t>(</a:t>
            </a:r>
            <a:r>
              <a:rPr lang="cs-CZ" altLang="cs-CZ" sz="2000" dirty="0">
                <a:hlinkClick r:id="rId3"/>
              </a:rPr>
              <a:t>https://www.ons.gov.uk/</a:t>
            </a:r>
            <a:r>
              <a:rPr lang="cs-CZ" altLang="cs-CZ" sz="2000" dirty="0"/>
              <a:t>) – stránka statistického úřadu Velké Británie (Office </a:t>
            </a:r>
            <a:r>
              <a:rPr lang="cs-CZ" altLang="cs-CZ" sz="2000" dirty="0" err="1"/>
              <a:t>for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National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Statistics</a:t>
            </a:r>
            <a:r>
              <a:rPr lang="cs-CZ" altLang="cs-CZ" sz="2000" dirty="0"/>
              <a:t>) – hlavně záložka </a:t>
            </a:r>
            <a:r>
              <a:rPr lang="cs-CZ" altLang="cs-CZ" sz="2000" dirty="0" err="1"/>
              <a:t>People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population</a:t>
            </a:r>
            <a:r>
              <a:rPr lang="cs-CZ" altLang="cs-CZ" sz="2000" dirty="0"/>
              <a:t> and </a:t>
            </a:r>
            <a:r>
              <a:rPr lang="cs-CZ" altLang="cs-CZ" sz="2000" dirty="0" err="1"/>
              <a:t>community</a:t>
            </a:r>
            <a:endParaRPr lang="cs-CZ" altLang="cs-CZ" sz="2000" dirty="0"/>
          </a:p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b="1" dirty="0" err="1"/>
              <a:t>Statistisches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Bundesamt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Deutschland</a:t>
            </a:r>
            <a:r>
              <a:rPr lang="cs-CZ" altLang="cs-CZ" sz="2000" b="1" dirty="0"/>
              <a:t> </a:t>
            </a:r>
            <a:r>
              <a:rPr lang="cs-CZ" altLang="cs-CZ" sz="2000" dirty="0"/>
              <a:t>(</a:t>
            </a:r>
            <a:r>
              <a:rPr lang="cs-CZ" altLang="cs-CZ" sz="2000" dirty="0">
                <a:hlinkClick r:id="rId4"/>
              </a:rPr>
              <a:t>https://www.destatis.de/EN/Home/_node.html</a:t>
            </a:r>
            <a:r>
              <a:rPr lang="cs-CZ" altLang="cs-CZ" sz="2000" dirty="0"/>
              <a:t>) – základní údaje o Německu, také v anglickém jazyku, vyhledávaní v </a:t>
            </a:r>
            <a:r>
              <a:rPr lang="en-US" altLang="cs-CZ" sz="2000" dirty="0"/>
              <a:t>Database of the Federal Statistical Office of Germany</a:t>
            </a:r>
            <a:endParaRPr lang="cs-CZ" altLang="cs-CZ" sz="2000" dirty="0"/>
          </a:p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b="1" dirty="0" err="1"/>
              <a:t>Instituto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nazionale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Statistica</a:t>
            </a:r>
            <a:r>
              <a:rPr lang="cs-CZ" altLang="cs-CZ" sz="2000" b="1" dirty="0"/>
              <a:t> </a:t>
            </a:r>
            <a:r>
              <a:rPr lang="cs-CZ" altLang="cs-CZ" sz="2000" dirty="0"/>
              <a:t>(</a:t>
            </a:r>
            <a:r>
              <a:rPr lang="cs-CZ" altLang="cs-CZ" sz="2000" dirty="0">
                <a:hlinkClick r:id="rId5"/>
              </a:rPr>
              <a:t>https://www.istat.it/en/</a:t>
            </a:r>
            <a:r>
              <a:rPr lang="cs-CZ" altLang="cs-CZ" sz="2000" dirty="0"/>
              <a:t>) – italské statistiky jsou k shlédnutí také v angličtině, </a:t>
            </a:r>
            <a:r>
              <a:rPr lang="cs-CZ" altLang="cs-CZ" sz="2000" dirty="0" err="1"/>
              <a:t>Population</a:t>
            </a:r>
            <a:r>
              <a:rPr lang="cs-CZ" altLang="cs-CZ" sz="2000" dirty="0"/>
              <a:t> and </a:t>
            </a:r>
            <a:r>
              <a:rPr lang="cs-CZ" altLang="cs-CZ" sz="2000" dirty="0" err="1"/>
              <a:t>Households</a:t>
            </a:r>
            <a:r>
              <a:rPr lang="cs-CZ" altLang="cs-CZ" sz="2000" dirty="0"/>
              <a:t> – Data and </a:t>
            </a:r>
            <a:r>
              <a:rPr lang="cs-CZ" altLang="cs-CZ" sz="2000" dirty="0" err="1"/>
              <a:t>microdata</a:t>
            </a:r>
            <a:endParaRPr lang="cs-CZ" altLang="cs-CZ" sz="2000" dirty="0"/>
          </a:p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b="1" dirty="0" err="1"/>
              <a:t>Bundesamt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fur</a:t>
            </a:r>
            <a:r>
              <a:rPr lang="cs-CZ" altLang="cs-CZ" sz="2000" b="1" dirty="0"/>
              <a:t> Statistik </a:t>
            </a:r>
            <a:r>
              <a:rPr lang="cs-CZ" altLang="cs-CZ" sz="2000" dirty="0"/>
              <a:t>(</a:t>
            </a:r>
            <a:r>
              <a:rPr lang="cs-CZ" altLang="cs-CZ" sz="2000" dirty="0">
                <a:hlinkClick r:id="rId6"/>
              </a:rPr>
              <a:t>https://www.bfs.admin.ch/</a:t>
            </a:r>
            <a:r>
              <a:rPr lang="cs-CZ" altLang="cs-CZ" sz="2000" dirty="0" err="1">
                <a:hlinkClick r:id="rId6"/>
              </a:rPr>
              <a:t>bfs</a:t>
            </a:r>
            <a:r>
              <a:rPr lang="cs-CZ" altLang="cs-CZ" sz="2000" dirty="0">
                <a:hlinkClick r:id="rId6"/>
              </a:rPr>
              <a:t>/en/home.html</a:t>
            </a:r>
            <a:r>
              <a:rPr lang="cs-CZ" altLang="cs-CZ" sz="2000" dirty="0"/>
              <a:t>) – Švýcaři nabízí svou kompletní statistickou ročenku online (</a:t>
            </a:r>
            <a:r>
              <a:rPr lang="en-US" altLang="cs-CZ" sz="2000" dirty="0"/>
              <a:t>Statistical Yearbook of Switzerland 2021</a:t>
            </a:r>
            <a:r>
              <a:rPr lang="cs-CZ" altLang="cs-CZ" sz="2000" dirty="0"/>
              <a:t>), přístup je placený, zdarma jsou jen základní informace, lze je nalézt následovně: </a:t>
            </a:r>
            <a:r>
              <a:rPr lang="cs-CZ" altLang="cs-CZ" sz="2000" dirty="0" err="1"/>
              <a:t>Look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statistics</a:t>
            </a:r>
            <a:r>
              <a:rPr lang="cs-CZ" altLang="cs-CZ" sz="2000" dirty="0"/>
              <a:t> – 01 -</a:t>
            </a:r>
            <a:r>
              <a:rPr lang="cs-CZ" altLang="cs-CZ" sz="2000" dirty="0" err="1"/>
              <a:t>Population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22773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Cvičení 2: Zahraniční statistické zdroje – světové statistiky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Zadání: </a:t>
            </a:r>
          </a:p>
          <a:p>
            <a:pPr marL="800100" lvl="1" indent="-342900">
              <a:buFont typeface="+mj-lt"/>
              <a:buAutoNum type="arabicParenR"/>
            </a:pPr>
            <a:r>
              <a:rPr lang="cs-CZ" altLang="cs-CZ" sz="1800" dirty="0"/>
              <a:t>Porovnejte pro vámi zvolený zahraniční stát (dle počátečního písmene příjmení) tři statistické údaje (počet obyvatel + 2 další libovolné údaje) ze tří statistických zdrojů (např. CIA </a:t>
            </a:r>
            <a:r>
              <a:rPr lang="cs-CZ" altLang="cs-CZ" sz="1800" dirty="0" err="1"/>
              <a:t>World</a:t>
            </a:r>
            <a:r>
              <a:rPr lang="cs-CZ" altLang="cs-CZ" sz="1800" dirty="0"/>
              <a:t> </a:t>
            </a:r>
            <a:r>
              <a:rPr lang="cs-CZ" altLang="cs-CZ" sz="1800" dirty="0" err="1"/>
              <a:t>Factbook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Eurostat</a:t>
            </a:r>
            <a:r>
              <a:rPr lang="cs-CZ" altLang="cs-CZ" sz="1800" dirty="0"/>
              <a:t> + jedna vámi zvolená regionální statistika) - vyhodnotit, srovnat, komentovat</a:t>
            </a:r>
          </a:p>
          <a:p>
            <a:pPr lvl="1"/>
            <a:r>
              <a:rPr lang="cs-CZ" altLang="cs-CZ" sz="1800" dirty="0"/>
              <a:t>Jak je dlouhá časová řada dostupných dat? </a:t>
            </a:r>
          </a:p>
          <a:p>
            <a:pPr lvl="1"/>
            <a:r>
              <a:rPr lang="cs-CZ" altLang="cs-CZ" sz="1800" dirty="0"/>
              <a:t>Jak se data liší?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5420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Cvičení 2: Zahraniční statistické zdroje – světové statistiky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Zadání: </a:t>
            </a:r>
          </a:p>
          <a:p>
            <a:pPr marL="914400" lvl="1" indent="-4572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arenR" startAt="2"/>
            </a:pPr>
            <a:r>
              <a:rPr lang="cs-CZ" altLang="cs-CZ" dirty="0"/>
              <a:t>Vyhledejte na zahraničních statistických internetových stránkách libovolný vzdělávací materiál (pro učitele, žáky, studenty), vložte ukázku, stručně komentujte zvolený materiál – jaké je jeho využití ve výuce</a:t>
            </a:r>
          </a:p>
          <a:p>
            <a:pPr marL="800100" lvl="1" indent="-3429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AutoNum type="arabicParenR"/>
            </a:pPr>
            <a:endParaRPr lang="cs-CZ" altLang="cs-CZ" dirty="0"/>
          </a:p>
          <a:p>
            <a:pPr marL="0" indent="0">
              <a:buNone/>
            </a:pPr>
            <a:r>
              <a:rPr lang="cs-CZ" altLang="cs-CZ" sz="2000" dirty="0">
                <a:hlinkClick r:id="rId3"/>
              </a:rPr>
              <a:t>https://www.census.gov/</a:t>
            </a:r>
            <a:r>
              <a:rPr lang="cs-CZ" altLang="cs-CZ" sz="2000" dirty="0"/>
              <a:t> záložka </a:t>
            </a:r>
            <a:r>
              <a:rPr lang="cs-CZ" altLang="cs-CZ" sz="2000" dirty="0" err="1"/>
              <a:t>Educators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Explore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classroom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activities</a:t>
            </a:r>
            <a:r>
              <a:rPr lang="cs-CZ" altLang="cs-CZ" sz="2000" dirty="0"/>
              <a:t> - </a:t>
            </a:r>
            <a:r>
              <a:rPr lang="cs-CZ" altLang="cs-CZ" sz="2000" dirty="0" err="1"/>
              <a:t>Geography</a:t>
            </a:r>
            <a:endParaRPr lang="cs-CZ" altLang="cs-CZ" sz="2000" dirty="0"/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69120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Záhlaví: jméno, učo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Název cvičení: </a:t>
            </a:r>
            <a:r>
              <a:rPr lang="cs-CZ" altLang="cs-CZ" sz="2400" b="1" dirty="0"/>
              <a:t>Cvičení 2: Zahraniční statistické zdroje – </a:t>
            </a:r>
            <a:r>
              <a:rPr lang="cs-CZ" altLang="cs-CZ" sz="2400" b="1" u="sng" dirty="0"/>
              <a:t>světové statistiky</a:t>
            </a:r>
            <a:endParaRPr lang="cs-CZ" altLang="cs-CZ" sz="2000" b="1" u="sng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Zadání cvičení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Vypracování cvičení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Závěr cvičení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Použité zdroje (dle citační normy)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Pozor na popis tabulek a grafů</a:t>
            </a:r>
          </a:p>
        </p:txBody>
      </p:sp>
      <p:sp>
        <p:nvSpPr>
          <p:cNvPr id="4" name="Obdélník 6">
            <a:extLst>
              <a:ext uri="{FF2B5EF4-FFF2-40B4-BE49-F238E27FC236}">
                <a16:creationId xmlns:a16="http://schemas.microsoft.com/office/drawing/2014/main" id="{B8FE66FC-0536-4E2C-B1AC-083185886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9916" y="6021770"/>
            <a:ext cx="64729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Termín odevzdání: 31.10./3.11. do půlnoci + šablona</a:t>
            </a:r>
          </a:p>
        </p:txBody>
      </p:sp>
    </p:spTree>
    <p:extLst>
      <p:ext uri="{BB962C8B-B14F-4D97-AF65-F5344CB8AC3E}">
        <p14:creationId xmlns:p14="http://schemas.microsoft.com/office/powerpoint/2010/main" val="63193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kolní předměty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3_TF03462902_TF03462902.potx" id="{D2792682-488F-47EF-BA91-1F09B72A5973}" vid="{97F45F7E-913A-43B4-8750-4B7FEA51D25E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motivy školních předmětů, design s ilustracemi na tabuli (širokoúhlý formát)</Template>
  <TotalTime>541</TotalTime>
  <Words>662</Words>
  <Application>Microsoft Office PowerPoint</Application>
  <PresentationFormat>Širokouhlá</PresentationFormat>
  <Paragraphs>64</Paragraphs>
  <Slides>9</Slides>
  <Notes>9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Školní předměty 16×9</vt:lpstr>
      <vt:lpstr>2. Cvičení – Zdroje dat na internetu</vt:lpstr>
      <vt:lpstr>Zdroje statistických dat na internetu</vt:lpstr>
      <vt:lpstr>Zdroje statistických dat na internetu</vt:lpstr>
      <vt:lpstr>Zdroje statistických dat na internetu</vt:lpstr>
      <vt:lpstr>Zdroje statistických dat na internetu</vt:lpstr>
      <vt:lpstr>Zdroje statistických dat na internetu</vt:lpstr>
      <vt:lpstr>Zadání cvičení</vt:lpstr>
      <vt:lpstr>Zadání cvičení</vt:lpstr>
      <vt:lpstr>Zadání cvičení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Jozef Lopuch</dc:creator>
  <cp:lastModifiedBy>Jozef Lopuch</cp:lastModifiedBy>
  <cp:revision>26</cp:revision>
  <dcterms:created xsi:type="dcterms:W3CDTF">2021-09-22T09:34:22Z</dcterms:created>
  <dcterms:modified xsi:type="dcterms:W3CDTF">2022-10-18T14:39:47Z</dcterms:modified>
</cp:coreProperties>
</file>