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2" r:id="rId2"/>
    <p:sldId id="274" r:id="rId3"/>
    <p:sldId id="292" r:id="rId4"/>
    <p:sldId id="293" r:id="rId5"/>
    <p:sldId id="294" r:id="rId6"/>
    <p:sldId id="295" r:id="rId7"/>
    <p:sldId id="323" r:id="rId8"/>
    <p:sldId id="324" r:id="rId9"/>
    <p:sldId id="325" r:id="rId10"/>
    <p:sldId id="326" r:id="rId11"/>
    <p:sldId id="312" r:id="rId12"/>
    <p:sldId id="316" r:id="rId13"/>
    <p:sldId id="317" r:id="rId14"/>
    <p:sldId id="314" r:id="rId1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zef Lopuch" initials="JL" lastIdx="1" clrIdx="0">
    <p:extLst>
      <p:ext uri="{19B8F6BF-5375-455C-9EA6-DF929625EA0E}">
        <p15:presenceInfo xmlns:p15="http://schemas.microsoft.com/office/powerpoint/2012/main" userId="Jozef Lopu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n&#283;ni&#269;ka\Downloads\UD-154019768088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VĚKOVÁ STRUKTURA OBYVATELSTVA</a:t>
            </a:r>
          </a:p>
          <a:p>
            <a:pPr>
              <a:defRPr/>
            </a:pPr>
            <a:r>
              <a:rPr lang="cs-CZ" dirty="0"/>
              <a:t>v obci Zlín k</a:t>
            </a:r>
            <a:r>
              <a:rPr lang="cs-CZ" baseline="0" dirty="0"/>
              <a:t> </a:t>
            </a:r>
            <a:r>
              <a:rPr lang="cs-CZ" dirty="0"/>
              <a:t>1.12.2017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'[UD-1540197680884.xlsx]DATA'!$F$6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'[UD-1540197680884.xlsx]DATA'!$D$8:$D$27</c:f>
              <c:strCache>
                <c:ptCount val="20"/>
                <c:pt idx="0">
                  <c:v>0 až 4</c:v>
                </c:pt>
                <c:pt idx="1">
                  <c:v>5 až 9</c:v>
                </c:pt>
                <c:pt idx="2">
                  <c:v>10 až 14</c:v>
                </c:pt>
                <c:pt idx="3">
                  <c:v>15 až 19 </c:v>
                </c:pt>
                <c:pt idx="4">
                  <c:v>20 až 24 </c:v>
                </c:pt>
                <c:pt idx="5">
                  <c:v>25 až 29</c:v>
                </c:pt>
                <c:pt idx="6">
                  <c:v>30 až 34</c:v>
                </c:pt>
                <c:pt idx="7">
                  <c:v>35 až 39</c:v>
                </c:pt>
                <c:pt idx="8">
                  <c:v>40 až 44</c:v>
                </c:pt>
                <c:pt idx="9">
                  <c:v>45 až 49 </c:v>
                </c:pt>
                <c:pt idx="10">
                  <c:v>50 až 54</c:v>
                </c:pt>
                <c:pt idx="11">
                  <c:v>55 až 59 </c:v>
                </c:pt>
                <c:pt idx="12">
                  <c:v>60 až 64</c:v>
                </c:pt>
                <c:pt idx="13">
                  <c:v>65 až 69</c:v>
                </c:pt>
                <c:pt idx="14">
                  <c:v>70 až 74</c:v>
                </c:pt>
                <c:pt idx="15">
                  <c:v>75 až 79</c:v>
                </c:pt>
                <c:pt idx="16">
                  <c:v>80 až 84</c:v>
                </c:pt>
                <c:pt idx="17">
                  <c:v>85 až 89</c:v>
                </c:pt>
                <c:pt idx="18">
                  <c:v>90 až 94</c:v>
                </c:pt>
                <c:pt idx="19">
                  <c:v>95 a více let</c:v>
                </c:pt>
              </c:strCache>
            </c:strRef>
          </c:cat>
          <c:val>
            <c:numRef>
              <c:f>'[UD-1540197680884.xlsx]DATA'!$F$8:$F$27</c:f>
              <c:numCache>
                <c:formatCode>0;[Red]0</c:formatCode>
                <c:ptCount val="20"/>
                <c:pt idx="0">
                  <c:v>-398</c:v>
                </c:pt>
                <c:pt idx="1">
                  <c:v>-1570</c:v>
                </c:pt>
                <c:pt idx="2">
                  <c:v>-1638</c:v>
                </c:pt>
                <c:pt idx="3">
                  <c:v>-2341</c:v>
                </c:pt>
                <c:pt idx="4">
                  <c:v>-2590</c:v>
                </c:pt>
                <c:pt idx="5">
                  <c:v>-2990</c:v>
                </c:pt>
                <c:pt idx="6">
                  <c:v>-3588</c:v>
                </c:pt>
                <c:pt idx="7">
                  <c:v>-2676</c:v>
                </c:pt>
                <c:pt idx="8">
                  <c:v>-2488</c:v>
                </c:pt>
                <c:pt idx="9">
                  <c:v>-2393</c:v>
                </c:pt>
                <c:pt idx="10">
                  <c:v>-2813</c:v>
                </c:pt>
                <c:pt idx="11">
                  <c:v>-2766</c:v>
                </c:pt>
                <c:pt idx="12">
                  <c:v>-2437</c:v>
                </c:pt>
                <c:pt idx="13">
                  <c:v>-1814</c:v>
                </c:pt>
                <c:pt idx="14">
                  <c:v>-1353</c:v>
                </c:pt>
                <c:pt idx="15">
                  <c:v>-1104</c:v>
                </c:pt>
                <c:pt idx="16">
                  <c:v>-634</c:v>
                </c:pt>
                <c:pt idx="17">
                  <c:v>-266</c:v>
                </c:pt>
                <c:pt idx="18">
                  <c:v>-63</c:v>
                </c:pt>
                <c:pt idx="19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5-4235-B116-60704EACBF95}"/>
            </c:ext>
          </c:extLst>
        </c:ser>
        <c:ser>
          <c:idx val="1"/>
          <c:order val="1"/>
          <c:tx>
            <c:strRef>
              <c:f>'[UD-1540197680884.xlsx]DATA'!$G$6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'[UD-1540197680884.xlsx]DATA'!$D$8:$D$27</c:f>
              <c:strCache>
                <c:ptCount val="20"/>
                <c:pt idx="0">
                  <c:v>0 až 4</c:v>
                </c:pt>
                <c:pt idx="1">
                  <c:v>5 až 9</c:v>
                </c:pt>
                <c:pt idx="2">
                  <c:v>10 až 14</c:v>
                </c:pt>
                <c:pt idx="3">
                  <c:v>15 až 19 </c:v>
                </c:pt>
                <c:pt idx="4">
                  <c:v>20 až 24 </c:v>
                </c:pt>
                <c:pt idx="5">
                  <c:v>25 až 29</c:v>
                </c:pt>
                <c:pt idx="6">
                  <c:v>30 až 34</c:v>
                </c:pt>
                <c:pt idx="7">
                  <c:v>35 až 39</c:v>
                </c:pt>
                <c:pt idx="8">
                  <c:v>40 až 44</c:v>
                </c:pt>
                <c:pt idx="9">
                  <c:v>45 až 49 </c:v>
                </c:pt>
                <c:pt idx="10">
                  <c:v>50 až 54</c:v>
                </c:pt>
                <c:pt idx="11">
                  <c:v>55 až 59 </c:v>
                </c:pt>
                <c:pt idx="12">
                  <c:v>60 až 64</c:v>
                </c:pt>
                <c:pt idx="13">
                  <c:v>65 až 69</c:v>
                </c:pt>
                <c:pt idx="14">
                  <c:v>70 až 74</c:v>
                </c:pt>
                <c:pt idx="15">
                  <c:v>75 až 79</c:v>
                </c:pt>
                <c:pt idx="16">
                  <c:v>80 až 84</c:v>
                </c:pt>
                <c:pt idx="17">
                  <c:v>85 až 89</c:v>
                </c:pt>
                <c:pt idx="18">
                  <c:v>90 až 94</c:v>
                </c:pt>
                <c:pt idx="19">
                  <c:v>95 a více let</c:v>
                </c:pt>
              </c:strCache>
            </c:strRef>
          </c:cat>
          <c:val>
            <c:numRef>
              <c:f>'[UD-1540197680884.xlsx]DATA'!$G$8:$G$27</c:f>
              <c:numCache>
                <c:formatCode>###\ ###\ ##0</c:formatCode>
                <c:ptCount val="20"/>
                <c:pt idx="0" formatCode="General">
                  <c:v>399</c:v>
                </c:pt>
                <c:pt idx="1">
                  <c:v>1494</c:v>
                </c:pt>
                <c:pt idx="2">
                  <c:v>1558</c:v>
                </c:pt>
                <c:pt idx="3">
                  <c:v>2187</c:v>
                </c:pt>
                <c:pt idx="4">
                  <c:v>2420</c:v>
                </c:pt>
                <c:pt idx="5">
                  <c:v>2992</c:v>
                </c:pt>
                <c:pt idx="6">
                  <c:v>3556</c:v>
                </c:pt>
                <c:pt idx="7">
                  <c:v>2603</c:v>
                </c:pt>
                <c:pt idx="8">
                  <c:v>2601</c:v>
                </c:pt>
                <c:pt idx="9">
                  <c:v>2475</c:v>
                </c:pt>
                <c:pt idx="10">
                  <c:v>3138</c:v>
                </c:pt>
                <c:pt idx="11">
                  <c:v>3095</c:v>
                </c:pt>
                <c:pt idx="12">
                  <c:v>2812</c:v>
                </c:pt>
                <c:pt idx="13">
                  <c:v>2353</c:v>
                </c:pt>
                <c:pt idx="14">
                  <c:v>1881</c:v>
                </c:pt>
                <c:pt idx="15">
                  <c:v>1810</c:v>
                </c:pt>
                <c:pt idx="16">
                  <c:v>1293</c:v>
                </c:pt>
                <c:pt idx="17">
                  <c:v>730</c:v>
                </c:pt>
                <c:pt idx="18">
                  <c:v>128</c:v>
                </c:pt>
                <c:pt idx="19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25-4235-B116-60704EACB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1442136"/>
        <c:axId val="191442520"/>
      </c:barChart>
      <c:catAx>
        <c:axId val="191442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1442520"/>
        <c:crossesAt val="-4000"/>
        <c:auto val="1"/>
        <c:lblAlgn val="ctr"/>
        <c:lblOffset val="100"/>
        <c:tickLblSkip val="1"/>
        <c:noMultiLvlLbl val="0"/>
      </c:catAx>
      <c:valAx>
        <c:axId val="191442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[Black]0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1442136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155728180216182"/>
          <c:y val="0.93145283067284368"/>
          <c:w val="0.15147749729686374"/>
          <c:h val="5.2879329505281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31.10.2022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31.10.2022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02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98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68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11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83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82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34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885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09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31.10.2022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31.10.2022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31.10.2022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31.10.2022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31.10.2022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31.10.2022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31.10.2022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31.10.2022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31.10.2022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31.10.2022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31.10.2022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31.10.2022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Typy_vekovych_pyramid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3. Cvičení – věková pyramida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783B4103-A756-4D5B-BB3C-8F50DBAE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82" y="576262"/>
            <a:ext cx="599122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362435F-9E22-4538-909D-277DA5972902}"/>
              </a:ext>
            </a:extLst>
          </p:cNvPr>
          <p:cNvSpPr txBox="1"/>
          <p:nvPr/>
        </p:nvSpPr>
        <p:spPr>
          <a:xfrm>
            <a:off x="2297882" y="6211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Zdroj: https://www.czso.cz/csu/xl/150430vekove-slozeni-obyvatel-libereckeho-kraje-v-roce-2014</a:t>
            </a:r>
          </a:p>
        </p:txBody>
      </p:sp>
    </p:spTree>
    <p:extLst>
      <p:ext uri="{BB962C8B-B14F-4D97-AF65-F5344CB8AC3E}">
        <p14:creationId xmlns:p14="http://schemas.microsoft.com/office/powerpoint/2010/main" val="31264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Cvičení 3: Věková pyramida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Zadání: </a:t>
            </a: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altLang="cs-CZ" sz="2400" dirty="0"/>
              <a:t>Za svoji obec vyhledejte data, vytvořte věkovou pyramidu, komentujte</a:t>
            </a:r>
          </a:p>
          <a:p>
            <a:pPr marL="457200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cs-CZ" sz="2400" dirty="0"/>
              <a:t>Zvolte libovolný stát světa dle </a:t>
            </a:r>
            <a:r>
              <a:rPr lang="cs-CZ" altLang="cs-CZ" sz="2400" dirty="0"/>
              <a:t>počátečního písmene příjmení nebo jména</a:t>
            </a:r>
          </a:p>
          <a:p>
            <a:pPr lvl="1">
              <a:spcBef>
                <a:spcPts val="600"/>
              </a:spcBef>
            </a:pPr>
            <a:r>
              <a:rPr lang="cs-CZ" sz="2200" dirty="0"/>
              <a:t>vyhledejte nebo vytvořte věkovou pyramidu daného státu, určete typ pyramidy</a:t>
            </a:r>
          </a:p>
          <a:p>
            <a:pPr lvl="1">
              <a:spcBef>
                <a:spcPts val="600"/>
              </a:spcBef>
            </a:pPr>
            <a:r>
              <a:rPr lang="cs-CZ" sz="2200" dirty="0"/>
              <a:t>zmapujte historii dané země za uplynulých sta let</a:t>
            </a:r>
          </a:p>
          <a:p>
            <a:pPr lvl="1">
              <a:spcBef>
                <a:spcPts val="600"/>
              </a:spcBef>
            </a:pPr>
            <a:r>
              <a:rPr lang="cs-CZ" sz="2200" dirty="0"/>
              <a:t>vyberte nejdůležitější historické události, které podle vás nejvíce ovlivnily populaci dané země</a:t>
            </a:r>
          </a:p>
          <a:p>
            <a:pPr lvl="1">
              <a:spcBef>
                <a:spcPts val="600"/>
              </a:spcBef>
            </a:pPr>
            <a:r>
              <a:rPr lang="cs-CZ" sz="2200" dirty="0"/>
              <a:t>dokumentujte působení daných faktorů na tvaru věkové pyramidy</a:t>
            </a:r>
          </a:p>
          <a:p>
            <a:pPr lvl="1">
              <a:spcBef>
                <a:spcPts val="600"/>
              </a:spcBef>
            </a:pPr>
            <a:r>
              <a:rPr lang="cs-CZ" sz="2200" dirty="0"/>
              <a:t>diskutujte důvody, které mohly vést k tomu, proč se dané historické změny do věkové pyramidy promítly nebo nepromítly</a:t>
            </a:r>
            <a:endParaRPr lang="cs-CZ" altLang="cs-CZ" sz="22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5420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4740641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Věková pyramida obce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Zdroj dat: ČSÚ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5-leté věkové kategorie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Komentář (stačí do závěru, ale vysvětlovat co ovlivnilo tvar pyramidy), 15+ řádků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7FC45FD-519A-4BDD-AC6C-7A997C1C45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689176"/>
              </p:ext>
            </p:extLst>
          </p:nvPr>
        </p:nvGraphicFramePr>
        <p:xfrm>
          <a:off x="6171201" y="2264759"/>
          <a:ext cx="5448301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2BD2F08E-6812-4E38-8C1A-FA2103FBAD5A}"/>
              </a:ext>
            </a:extLst>
          </p:cNvPr>
          <p:cNvSpPr txBox="1"/>
          <p:nvPr/>
        </p:nvSpPr>
        <p:spPr>
          <a:xfrm>
            <a:off x="7408852" y="6056037"/>
            <a:ext cx="1032655" cy="2616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cs-CZ" sz="1100" dirty="0"/>
              <a:t>počet obyvatel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9C18F56-E806-4F2F-88F6-FD71030D3BED}"/>
              </a:ext>
            </a:extLst>
          </p:cNvPr>
          <p:cNvSpPr txBox="1"/>
          <p:nvPr/>
        </p:nvSpPr>
        <p:spPr>
          <a:xfrm>
            <a:off x="9876137" y="6056037"/>
            <a:ext cx="1032655" cy="2616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cs-CZ" sz="1100" dirty="0"/>
              <a:t>počet obyvatel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008A5C4-3FB3-4811-87A1-B9C959AD3B7C}"/>
              </a:ext>
            </a:extLst>
          </p:cNvPr>
          <p:cNvSpPr txBox="1"/>
          <p:nvPr/>
        </p:nvSpPr>
        <p:spPr>
          <a:xfrm>
            <a:off x="5919030" y="3693334"/>
            <a:ext cx="353943" cy="10717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100" dirty="0"/>
              <a:t>věkové kategorie</a:t>
            </a:r>
          </a:p>
        </p:txBody>
      </p:sp>
    </p:spTree>
    <p:extLst>
      <p:ext uri="{BB962C8B-B14F-4D97-AF65-F5344CB8AC3E}">
        <p14:creationId xmlns:p14="http://schemas.microsoft.com/office/powerpoint/2010/main" val="17432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b="1" dirty="0"/>
              <a:t>Věková pyramida libovolného státu podle písmena jména nebo příjmení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Zdroje dat: z </a:t>
            </a:r>
            <a:r>
              <a:rPr lang="cs-CZ" sz="2400"/>
              <a:t>cvičení </a:t>
            </a:r>
            <a:r>
              <a:rPr lang="cs-CZ" sz="2400" smtClean="0"/>
              <a:t>2 </a:t>
            </a:r>
            <a:r>
              <a:rPr lang="cs-CZ" sz="2400" dirty="0"/>
              <a:t>nebo libovolné jiné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Pyramidu zkonstruovat nebo vyhledat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Komentář, minimálně 0,5 stránky: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dirty="0"/>
              <a:t>Vybrané události z historie státu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dirty="0"/>
              <a:t>Působení daných faktorů na pyramidu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dirty="0"/>
              <a:t>Proč se události (ne)promítly do pyramidy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1013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Záhlaví: jméno, učo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Název cvičení: </a:t>
            </a:r>
            <a:r>
              <a:rPr lang="cs-CZ" altLang="cs-CZ" sz="2400" b="1" dirty="0"/>
              <a:t>Cvičení 3 – věková pyramida</a:t>
            </a:r>
            <a:endParaRPr lang="cs-CZ" altLang="cs-CZ" sz="2000" b="1" u="sng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Zadání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Vypracování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Závěr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Použité zdroje (dle citační normy)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Pozor na popis tabulek a grafů</a:t>
            </a:r>
          </a:p>
        </p:txBody>
      </p:sp>
      <p:sp>
        <p:nvSpPr>
          <p:cNvPr id="4" name="Obdélník 6">
            <a:extLst>
              <a:ext uri="{FF2B5EF4-FFF2-40B4-BE49-F238E27FC236}">
                <a16:creationId xmlns:a16="http://schemas.microsoft.com/office/drawing/2014/main" id="{B8FE66FC-0536-4E2C-B1AC-083185886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791" y="6021770"/>
            <a:ext cx="6108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Termín odevzdání: 14. a 17.11. do půlnoci</a:t>
            </a:r>
          </a:p>
        </p:txBody>
      </p:sp>
    </p:spTree>
    <p:extLst>
      <p:ext uri="{BB962C8B-B14F-4D97-AF65-F5344CB8AC3E}">
        <p14:creationId xmlns:p14="http://schemas.microsoft.com/office/powerpoint/2010/main" val="6319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Otázky k předchozímu cvičení?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marL="176213" indent="-176213">
              <a:buFont typeface="Wingdings" panose="05000000000000000000" pitchFamily="2" charset="2"/>
              <a:buChar char="§"/>
            </a:pPr>
            <a:r>
              <a:rPr lang="cs-CZ" sz="3200" b="1" dirty="0"/>
              <a:t>Nezapomenout na </a:t>
            </a:r>
            <a:r>
              <a:rPr lang="cs-CZ" sz="3200" b="1" dirty="0" err="1"/>
              <a:t>deadline</a:t>
            </a:r>
            <a:r>
              <a:rPr lang="cs-CZ" sz="3200" b="1" dirty="0"/>
              <a:t>!</a:t>
            </a:r>
            <a:endParaRPr lang="cs-CZ" sz="3200" dirty="0"/>
          </a:p>
          <a:p>
            <a:pPr marL="633413" lvl="1" indent="-176213"/>
            <a:endParaRPr lang="cs-CZ" sz="2200" dirty="0"/>
          </a:p>
          <a:p>
            <a:pPr marL="457200" lvl="1" indent="0">
              <a:buNone/>
            </a:pPr>
            <a:endParaRPr lang="cs-CZ" sz="22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59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Struktura obyvatel podle věku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marL="457200" indent="-457200" algn="just"/>
            <a:r>
              <a:rPr lang="cs-CZ" altLang="cs-CZ" dirty="0" err="1"/>
              <a:t>Sundbärgovo</a:t>
            </a:r>
            <a:r>
              <a:rPr lang="cs-CZ" altLang="cs-CZ" dirty="0"/>
              <a:t> dělení podle věku:</a:t>
            </a:r>
          </a:p>
          <a:p>
            <a:pPr marL="914400" lvl="1" indent="-457200" algn="just">
              <a:buFont typeface="Wingdings" pitchFamily="2" charset="2"/>
              <a:buAutoNum type="arabicPeriod"/>
            </a:pPr>
            <a:r>
              <a:rPr lang="cs-CZ" altLang="cs-CZ" b="1" dirty="0"/>
              <a:t>dětská složka populace </a:t>
            </a:r>
            <a:r>
              <a:rPr lang="cs-CZ" altLang="cs-CZ" dirty="0"/>
              <a:t>(věk 0–14 let)</a:t>
            </a:r>
          </a:p>
          <a:p>
            <a:pPr marL="914400" lvl="1" indent="-457200" algn="just">
              <a:buFont typeface="Wingdings" pitchFamily="2" charset="2"/>
              <a:buAutoNum type="arabicPeriod"/>
            </a:pPr>
            <a:r>
              <a:rPr lang="cs-CZ" altLang="cs-CZ" b="1" dirty="0"/>
              <a:t>reprodukční složka populace </a:t>
            </a:r>
            <a:r>
              <a:rPr lang="cs-CZ" altLang="cs-CZ" dirty="0"/>
              <a:t>(věk 15–49 let; 15–49 = fertilní věk)</a:t>
            </a:r>
          </a:p>
          <a:p>
            <a:pPr marL="914400" lvl="1" indent="-457200" algn="just">
              <a:buFont typeface="Wingdings" pitchFamily="2" charset="2"/>
              <a:buAutoNum type="arabicPeriod"/>
            </a:pPr>
            <a:r>
              <a:rPr lang="cs-CZ" altLang="cs-CZ" b="1" dirty="0" err="1"/>
              <a:t>postreprodukční</a:t>
            </a:r>
            <a:r>
              <a:rPr lang="cs-CZ" altLang="cs-CZ" b="1" dirty="0"/>
              <a:t> složka populace </a:t>
            </a:r>
            <a:r>
              <a:rPr lang="cs-CZ" altLang="cs-CZ" dirty="0"/>
              <a:t>(věk 50 a více let)</a:t>
            </a:r>
          </a:p>
          <a:p>
            <a:endParaRPr lang="cs-CZ" dirty="0"/>
          </a:p>
          <a:p>
            <a:pPr marL="457200" indent="-457200" algn="just"/>
            <a:r>
              <a:rPr lang="cs-CZ" altLang="cs-CZ" dirty="0"/>
              <a:t>Dělení podle ekonomické aktivity: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/>
              <a:t>předproduktivní věk </a:t>
            </a:r>
            <a:r>
              <a:rPr lang="cs-CZ" dirty="0"/>
              <a:t>– ekonomicky neaktivní obyvatelstvo (</a:t>
            </a:r>
            <a:r>
              <a:rPr lang="cs-CZ" altLang="cs-CZ" dirty="0"/>
              <a:t>věk 0–14 let)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/>
              <a:t>produktivní věk </a:t>
            </a:r>
            <a:r>
              <a:rPr lang="cs-CZ" dirty="0"/>
              <a:t>– ekonomicky aktivní obyvatelstvo (věk 15–64 let)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altLang="cs-CZ" b="1" dirty="0"/>
              <a:t>poproduktivní věk </a:t>
            </a:r>
            <a:r>
              <a:rPr lang="cs-CZ" altLang="cs-CZ" dirty="0"/>
              <a:t>– </a:t>
            </a:r>
            <a:r>
              <a:rPr lang="cs-CZ" dirty="0"/>
              <a:t>ekonomicky neaktivní obyvatelstvo (</a:t>
            </a:r>
            <a:r>
              <a:rPr lang="cs-CZ" altLang="cs-CZ" dirty="0"/>
              <a:t>věk 65+)</a:t>
            </a:r>
          </a:p>
        </p:txBody>
      </p:sp>
    </p:spTree>
    <p:extLst>
      <p:ext uri="{BB962C8B-B14F-4D97-AF65-F5344CB8AC3E}">
        <p14:creationId xmlns:p14="http://schemas.microsoft.com/office/powerpoint/2010/main" val="15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Věková pyramida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60" y="2415339"/>
            <a:ext cx="9628632" cy="4200908"/>
          </a:xfrm>
        </p:spPr>
        <p:txBody>
          <a:bodyPr rtlCol="0">
            <a:normAutofit fontScale="85000" lnSpcReduction="10000"/>
          </a:bodyPr>
          <a:lstStyle/>
          <a:p>
            <a:pPr marL="457200" indent="-457200" algn="just"/>
            <a:r>
              <a:rPr lang="cs-CZ" altLang="cs-CZ" dirty="0"/>
              <a:t>Nejčastěji používaný způsob interpretace věkové struktury obyvatelstva</a:t>
            </a:r>
          </a:p>
          <a:p>
            <a:pPr marL="457200" indent="-457200" algn="just"/>
            <a:r>
              <a:rPr lang="cs-CZ" altLang="cs-CZ" dirty="0"/>
              <a:t>Podstatou věkové pyramidy jsou dva spojené grafy – histogramy četnosti mužů (levá část grafu) a žen (pravá část grafu)</a:t>
            </a:r>
          </a:p>
          <a:p>
            <a:pPr marL="457200" indent="-457200" algn="just"/>
            <a:r>
              <a:rPr lang="cs-CZ" altLang="cs-CZ" dirty="0"/>
              <a:t>Na horizontální ose se zobrazuje počet obyvatel a na vertikální věkové kategorie</a:t>
            </a:r>
          </a:p>
          <a:p>
            <a:pPr marL="457200" indent="-457200" algn="just"/>
            <a:r>
              <a:rPr lang="cs-CZ" altLang="cs-CZ" dirty="0"/>
              <a:t>Obvykle se sestrojuje pro jednotlivé věkové ročníky obyvatelstva nebo pro pětileté věkové kategorie.</a:t>
            </a:r>
          </a:p>
          <a:p>
            <a:pPr marL="457200" indent="-457200" algn="just"/>
            <a:r>
              <a:rPr lang="cs-CZ" altLang="cs-CZ" dirty="0"/>
              <a:t>Mohou nabývat různých tvarů</a:t>
            </a:r>
          </a:p>
          <a:p>
            <a:pPr marL="914400" lvl="1" indent="-457200" algn="just">
              <a:buFont typeface="Wingdings" pitchFamily="2" charset="2"/>
              <a:buAutoNum type="arabicPeriod"/>
            </a:pPr>
            <a:r>
              <a:rPr lang="cs-CZ" altLang="cs-CZ" b="1" dirty="0"/>
              <a:t>Progresivní typ </a:t>
            </a:r>
            <a:r>
              <a:rPr lang="cs-CZ" altLang="cs-CZ" dirty="0"/>
              <a:t>s výraznou převahou dětské složky (okolo 40%), projevuje širokou základnou pyramidy a předpokládá se rozšířená reprodukce obyvatelstva. Každý další ročník je početnější</a:t>
            </a:r>
          </a:p>
          <a:p>
            <a:pPr marL="914400" lvl="1" indent="-457200" algn="just">
              <a:buFont typeface="Wingdings" pitchFamily="2" charset="2"/>
              <a:buAutoNum type="arabicPeriod"/>
            </a:pPr>
            <a:r>
              <a:rPr lang="cs-CZ" altLang="cs-CZ" b="1" dirty="0"/>
              <a:t>Stacionární typ</a:t>
            </a:r>
            <a:r>
              <a:rPr lang="cs-CZ" altLang="cs-CZ" dirty="0"/>
              <a:t>, kde podíly dětské a </a:t>
            </a:r>
            <a:r>
              <a:rPr lang="cs-CZ" altLang="cs-CZ" dirty="0" err="1"/>
              <a:t>postreprodukční</a:t>
            </a:r>
            <a:r>
              <a:rPr lang="cs-CZ" altLang="cs-CZ" dirty="0"/>
              <a:t> složky jsou vyrovnány</a:t>
            </a:r>
          </a:p>
          <a:p>
            <a:pPr marL="914400" lvl="1" indent="-457200" algn="just">
              <a:buFont typeface="Wingdings" pitchFamily="2" charset="2"/>
              <a:buAutoNum type="arabicPeriod"/>
            </a:pPr>
            <a:r>
              <a:rPr lang="cs-CZ" altLang="cs-CZ" b="1" dirty="0"/>
              <a:t>Regresivní typ</a:t>
            </a:r>
            <a:r>
              <a:rPr lang="cs-CZ" altLang="cs-CZ" dirty="0"/>
              <a:t>, kde složka </a:t>
            </a:r>
            <a:r>
              <a:rPr lang="cs-CZ" altLang="cs-CZ" dirty="0" err="1"/>
              <a:t>postreprodukční</a:t>
            </a:r>
            <a:r>
              <a:rPr lang="cs-CZ" altLang="cs-CZ" dirty="0"/>
              <a:t> (okolo 30 %) výrazně převažuje nad zastoupením složky dětské. Pyramida má zúženou základnu, která je důsledkem zmenšování počtu narozených</a:t>
            </a:r>
            <a:endParaRPr lang="cs-CZ" dirty="0"/>
          </a:p>
        </p:txBody>
      </p:sp>
      <p:pic>
        <p:nvPicPr>
          <p:cNvPr id="5" name="Picture 2" descr="Typy věkových pyramid">
            <a:hlinkClick r:id="rId3" tooltip="Typy věkových pyramid"/>
            <a:extLst>
              <a:ext uri="{FF2B5EF4-FFF2-40B4-BE49-F238E27FC236}">
                <a16:creationId xmlns:a16="http://schemas.microsoft.com/office/drawing/2014/main" id="{42CC963C-6381-4FA5-B098-CD9C262D1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21" y="241753"/>
            <a:ext cx="4876800" cy="21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6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 err="1"/>
              <a:t>LDCs</a:t>
            </a:r>
            <a:r>
              <a:rPr lang="cs-CZ" sz="4800" b="1" dirty="0"/>
              <a:t> x </a:t>
            </a:r>
            <a:r>
              <a:rPr lang="cs-CZ" sz="4800" b="1" dirty="0" err="1"/>
              <a:t>MDCs</a:t>
            </a:r>
            <a:endParaRPr lang="cs-CZ" sz="48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ED5B9A-CD06-4E54-86D6-93641C91D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731" y="526513"/>
            <a:ext cx="5318844" cy="3348000"/>
          </a:xfrm>
          <a:prstGeom prst="rect">
            <a:avLst/>
          </a:prstGeom>
        </p:spPr>
      </p:pic>
      <p:pic>
        <p:nvPicPr>
          <p:cNvPr id="7" name="Zástupný symbol pro obsah 4">
            <a:extLst>
              <a:ext uri="{FF2B5EF4-FFF2-40B4-BE49-F238E27FC236}">
                <a16:creationId xmlns:a16="http://schemas.microsoft.com/office/drawing/2014/main" id="{7E1C7718-9A51-4ED7-AD22-FCE062BCC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288" y="3255995"/>
            <a:ext cx="6392108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Věkové pyramidy států světa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59073EC-A2A8-475B-8E6A-93C1EB62F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40" y="3795134"/>
            <a:ext cx="4007649" cy="285331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339D766-A558-41B7-9F2E-A3894961F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107" y="3795134"/>
            <a:ext cx="3967004" cy="28208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6E45E5C-C08B-4331-AAEF-F9E11EA47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844" y="1828456"/>
            <a:ext cx="3983263" cy="286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AB93912-8B9F-4BEA-81F6-805EA98B5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82" t="8519" r="26148" b="8889"/>
          <a:stretch/>
        </p:blipFill>
        <p:spPr>
          <a:xfrm rot="5400000">
            <a:off x="2431687" y="-1551350"/>
            <a:ext cx="6992076" cy="99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9907B64-291B-47F3-85EA-06A0F78D0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9" t="14629" r="52192" b="16852"/>
          <a:stretch/>
        </p:blipFill>
        <p:spPr>
          <a:xfrm rot="16200000">
            <a:off x="3778303" y="-2436840"/>
            <a:ext cx="4635394" cy="117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ED777-F58B-4B2B-BEF3-361A5139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Důležité události ovlivňující populační pyramidy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2A828E-1CE6-4973-854C-82F35A0DE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1.světová válka</a:t>
            </a:r>
          </a:p>
          <a:p>
            <a:r>
              <a:rPr lang="cs-CZ" dirty="0"/>
              <a:t>Světová hospodářská krize 30.let 20.století</a:t>
            </a:r>
          </a:p>
          <a:p>
            <a:r>
              <a:rPr lang="cs-CZ" dirty="0"/>
              <a:t>Konec 2.světové války</a:t>
            </a:r>
          </a:p>
          <a:p>
            <a:r>
              <a:rPr lang="cs-CZ" dirty="0"/>
              <a:t>Převzetí moci komunisty (1948)</a:t>
            </a:r>
          </a:p>
          <a:p>
            <a:r>
              <a:rPr lang="cs-CZ" dirty="0"/>
              <a:t>Okupace (1968)</a:t>
            </a:r>
          </a:p>
          <a:p>
            <a:r>
              <a:rPr lang="cs-CZ" dirty="0" err="1"/>
              <a:t>Propopulační</a:t>
            </a:r>
            <a:r>
              <a:rPr lang="cs-CZ" dirty="0"/>
              <a:t> opatření v 70.letech</a:t>
            </a:r>
          </a:p>
          <a:p>
            <a:r>
              <a:rPr lang="cs-CZ" dirty="0"/>
              <a:t>Změna politického režimu, sametová revoluce 1989</a:t>
            </a:r>
          </a:p>
          <a:p>
            <a:r>
              <a:rPr lang="cs-CZ" dirty="0"/>
              <a:t>Přelom tisíciletí</a:t>
            </a:r>
          </a:p>
          <a:p>
            <a:r>
              <a:rPr lang="cs-CZ" dirty="0"/>
              <a:t>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0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652</TotalTime>
  <Words>509</Words>
  <Application>Microsoft Office PowerPoint</Application>
  <PresentationFormat>Širokoúhlá obrazovka</PresentationFormat>
  <Paragraphs>84</Paragraphs>
  <Slides>14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Školní předměty 16×9</vt:lpstr>
      <vt:lpstr>3. Cvičení – věková pyramida</vt:lpstr>
      <vt:lpstr>Otázky k předchozímu cvičení?</vt:lpstr>
      <vt:lpstr>Struktura obyvatel podle věku</vt:lpstr>
      <vt:lpstr>Věková pyramida</vt:lpstr>
      <vt:lpstr>LDCs x MDCs</vt:lpstr>
      <vt:lpstr>Věkové pyramidy států světa</vt:lpstr>
      <vt:lpstr>Prezentace aplikace PowerPoint</vt:lpstr>
      <vt:lpstr>Prezentace aplikace PowerPoint</vt:lpstr>
      <vt:lpstr>Důležité události ovlivňující populační pyramidy</vt:lpstr>
      <vt:lpstr>Prezentace aplikace PowerPoint</vt:lpstr>
      <vt:lpstr>Zadání cvičení</vt:lpstr>
      <vt:lpstr>Zadání cvičení</vt:lpstr>
      <vt:lpstr>Zadání cvičení</vt:lpstr>
      <vt:lpstr>Zadání 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Lektor</cp:lastModifiedBy>
  <cp:revision>32</cp:revision>
  <dcterms:created xsi:type="dcterms:W3CDTF">2021-09-22T09:34:22Z</dcterms:created>
  <dcterms:modified xsi:type="dcterms:W3CDTF">2022-10-31T16:42:09Z</dcterms:modified>
</cp:coreProperties>
</file>