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handoutMasterIdLst>
    <p:handoutMasterId r:id="rId15"/>
  </p:handoutMasterIdLst>
  <p:sldIdLst>
    <p:sldId id="256" r:id="rId2"/>
    <p:sldId id="257" r:id="rId3"/>
    <p:sldId id="267" r:id="rId4"/>
    <p:sldId id="268" r:id="rId5"/>
    <p:sldId id="269" r:id="rId6"/>
    <p:sldId id="274" r:id="rId7"/>
    <p:sldId id="270" r:id="rId8"/>
    <p:sldId id="271" r:id="rId9"/>
    <p:sldId id="297" r:id="rId10"/>
    <p:sldId id="298" r:id="rId11"/>
    <p:sldId id="300" r:id="rId12"/>
    <p:sldId id="299" r:id="rId13"/>
  </p:sldIdLst>
  <p:sldSz cx="12192000" cy="6858000"/>
  <p:notesSz cx="6858000" cy="9144000"/>
  <p:defaultTextStyle>
    <a:defPPr rtl="0"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706" autoAdjust="0"/>
  </p:normalViewPr>
  <p:slideViewPr>
    <p:cSldViewPr>
      <p:cViewPr varScale="1">
        <p:scale>
          <a:sx n="112" d="100"/>
          <a:sy n="112" d="100"/>
        </p:scale>
        <p:origin x="2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8" d="100"/>
          <a:sy n="88" d="100"/>
        </p:scale>
        <p:origin x="291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E11C9381-F68D-4F9B-9F8A-AB9E40C618C1}" type="datetime1">
              <a:rPr lang="cs-CZ" smtClean="0"/>
              <a:t>05.12.2022</a:t>
            </a:fld>
            <a:endParaRPr lang="cs-CZ" dirty="0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DB3C20D7-F8F1-4196-9585-26F31AFC85C9}" type="slidenum">
              <a:rPr lang="cs-CZ" smtClean="0"/>
              <a:t>‹#›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816212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D2FB5046-D517-4952-94FA-8571CFCEBBF5}" type="datetime1">
              <a:rPr lang="cs-CZ" noProof="0" smtClean="0"/>
              <a:t>05.12.2022</a:t>
            </a:fld>
            <a:endParaRPr lang="cs-CZ" noProof="0" dirty="0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cs-CZ" noProof="0" dirty="0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DAEC444-603B-4F09-9A06-5917518DD901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87425511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8DAEC444-603B-4F09-9A06-5917518DD901}" type="slidenum">
              <a:rPr lang="cs-CZ" smtClean="0"/>
              <a:t>1</a:t>
            </a:fld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3915454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11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34702822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2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5034376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3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5125496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4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0774363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5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5640033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6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5270700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7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5859486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8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2946515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8DAEC444-603B-4F09-9A06-5917518DD901}" type="slidenum">
              <a:rPr lang="cs-CZ" noProof="0" smtClean="0"/>
              <a:t>10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4086953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"/>
          <p:cNvSpPr/>
          <p:nvPr/>
        </p:nvSpPr>
        <p:spPr bwMode="invGray">
          <a:xfrm>
            <a:off x="0" y="3936697"/>
            <a:ext cx="12192000" cy="2103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838201" y="4114800"/>
            <a:ext cx="10515598" cy="1158446"/>
          </a:xfrm>
        </p:spPr>
        <p:txBody>
          <a:bodyPr rtlCol="0" anchor="b">
            <a:normAutofit/>
          </a:bodyPr>
          <a:lstStyle>
            <a:lvl1pPr algn="l">
              <a:defRPr sz="5200">
                <a:solidFill>
                  <a:schemeClr val="tx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838201" y="5338170"/>
            <a:ext cx="10515598" cy="474836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cs-CZ" noProof="0"/>
              <a:t>Kliknutím můžete upravit styl předlohy.</a:t>
            </a:r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63072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ABCB5E2-8FC8-4060-9BF1-A48CBCD30292}" type="datetime1">
              <a:rPr lang="cs-CZ" noProof="0" smtClean="0"/>
              <a:t>05.12.2022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787557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9741693" y="365125"/>
            <a:ext cx="1600200" cy="5811838"/>
          </a:xfrm>
        </p:spPr>
        <p:txBody>
          <a:bodyPr vert="eaVert" rtlCol="0"/>
          <a:lstStyle>
            <a:lvl1pPr>
              <a:defRPr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8534400" cy="5811838"/>
          </a:xfrm>
        </p:spPr>
        <p:txBody>
          <a:bodyPr vert="eaVert"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D755C93-8F64-44C2-9895-EF24A7C5898E}" type="datetime1">
              <a:rPr lang="cs-CZ" noProof="0" smtClean="0"/>
              <a:t>05.12.2022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770254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DAF141-D3CA-4562-A44D-A0F7EEA54F65}" type="datetime1">
              <a:rPr lang="cs-CZ" noProof="0" smtClean="0"/>
              <a:t>05.12.2022</a:t>
            </a:fld>
            <a:endParaRPr lang="cs-CZ" noProof="0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1557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áhlaví oddíl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/>
        </p:nvSpPr>
        <p:spPr bwMode="ltGray">
          <a:xfrm>
            <a:off x="0" y="3276600"/>
            <a:ext cx="12192000" cy="27632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41248" y="3429000"/>
            <a:ext cx="9601200" cy="1838519"/>
          </a:xfrm>
        </p:spPr>
        <p:txBody>
          <a:bodyPr rtlCol="0" anchor="b">
            <a:normAutofit/>
          </a:bodyPr>
          <a:lstStyle>
            <a:lvl1pPr>
              <a:defRPr sz="5200">
                <a:solidFill>
                  <a:schemeClr val="bg1"/>
                </a:solidFill>
              </a:defRPr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41248" y="5340096"/>
            <a:ext cx="9601200" cy="475488"/>
          </a:xfrm>
        </p:spPr>
        <p:txBody>
          <a:bodyPr rtlCol="0"/>
          <a:lstStyle>
            <a:lvl1pPr marL="0" indent="0">
              <a:spcBef>
                <a:spcPts val="0"/>
              </a:spcBef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</p:spTree>
    <p:extLst>
      <p:ext uri="{BB962C8B-B14F-4D97-AF65-F5344CB8AC3E}">
        <p14:creationId xmlns:p14="http://schemas.microsoft.com/office/powerpoint/2010/main" val="191735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ě obsahové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</p:spPr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6324600" y="1825625"/>
            <a:ext cx="5029200" cy="4351338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91E70E4-D740-4C50-AE52-B0A05EC02402}" type="datetime1">
              <a:rPr lang="cs-CZ" noProof="0" smtClean="0"/>
              <a:t>05.12.2022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63172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97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8397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6326188" y="1828800"/>
            <a:ext cx="5029200" cy="685800"/>
          </a:xfrm>
        </p:spPr>
        <p:txBody>
          <a:bodyPr rtlCol="0" anchor="ctr">
            <a:normAutofit/>
          </a:bodyPr>
          <a:lstStyle>
            <a:lvl1pPr marL="0" indent="0">
              <a:spcBef>
                <a:spcPts val="1000"/>
              </a:spcBef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6326188" y="2514600"/>
            <a:ext cx="5029200" cy="3675063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8" name="Zástupný symbol pro zápatí 6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7" name="Zástupný symbol pro datum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B50E1C3-D136-4A15-B4F7-755274D3AC79}" type="datetime1">
              <a:rPr lang="cs-CZ" noProof="0" smtClean="0"/>
              <a:t>05.12.2022</a:t>
            </a:fld>
            <a:endParaRPr lang="cs-CZ" noProof="0" dirty="0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447994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4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3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61BC436E-D55B-47C6-8E3D-A1E974EAC8F8}" type="datetime1">
              <a:rPr lang="cs-CZ" noProof="0" smtClean="0"/>
              <a:t>05.12.2022</a:t>
            </a:fld>
            <a:endParaRPr lang="cs-CZ" noProof="0" dirty="0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956345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zápatí 1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2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58DE1057-9A15-431B-A874-2A2BD5D6CDF0}" type="datetime1">
              <a:rPr lang="cs-CZ" noProof="0" smtClean="0"/>
              <a:t>05.12.2022</a:t>
            </a:fld>
            <a:endParaRPr lang="cs-CZ" noProof="0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6673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4000"/>
            <a:ext cx="3429000" cy="1905000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838200" y="685800"/>
            <a:ext cx="6400800" cy="5257800"/>
          </a:xfrm>
        </p:spPr>
        <p:txBody>
          <a:bodyPr rtlCol="0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  <a:p>
            <a:pPr lvl="1" rtl="0"/>
            <a:r>
              <a:rPr lang="cs-CZ" noProof="0"/>
              <a:t>Druhá úroveň</a:t>
            </a:r>
          </a:p>
          <a:p>
            <a:pPr lvl="2" rtl="0"/>
            <a:r>
              <a:rPr lang="cs-CZ" noProof="0"/>
              <a:t>Třetí úroveň</a:t>
            </a:r>
          </a:p>
          <a:p>
            <a:pPr lvl="3" rtl="0"/>
            <a:r>
              <a:rPr lang="cs-CZ" noProof="0"/>
              <a:t>Čtvrtá úroveň</a:t>
            </a:r>
          </a:p>
          <a:p>
            <a:pPr lvl="4" rtl="0"/>
            <a:r>
              <a:rPr lang="cs-CZ" noProof="0"/>
              <a:t>Pátá úroveň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9000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9A0D14BC-B29D-44D4-A1A2-06AFEA15E0F6}" type="datetime1">
              <a:rPr lang="cs-CZ" noProof="0" smtClean="0"/>
              <a:t>05.12.2022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978961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924800" y="1527048"/>
            <a:ext cx="3429000" cy="1901952"/>
          </a:xfrm>
        </p:spPr>
        <p:txBody>
          <a:bodyPr rtlCol="0" anchor="b">
            <a:normAutofit/>
          </a:bodyPr>
          <a:lstStyle>
            <a:lvl1pPr>
              <a:defRPr sz="3400"/>
            </a:lvl1pPr>
          </a:lstStyle>
          <a:p>
            <a:pPr rtl="0"/>
            <a:r>
              <a:rPr lang="cs-CZ" noProof="0"/>
              <a:t>Kliknutím lze upravit styl.</a:t>
            </a:r>
            <a:endParaRPr lang="cs-CZ" noProof="0" dirty="0"/>
          </a:p>
        </p:txBody>
      </p:sp>
      <p:sp>
        <p:nvSpPr>
          <p:cNvPr id="3" name="Zástupný symbol obrázku 2" descr="Prázdný zástupný symbol pro přidání obrázku Klikněte na zástupný symbol a vyberte obrázek, který chcete přidat."/>
          <p:cNvSpPr>
            <a:spLocks noGrp="1"/>
          </p:cNvSpPr>
          <p:nvPr>
            <p:ph type="pic" idx="1"/>
          </p:nvPr>
        </p:nvSpPr>
        <p:spPr>
          <a:xfrm>
            <a:off x="838198" y="685800"/>
            <a:ext cx="6400800" cy="5257800"/>
          </a:xfrm>
        </p:spPr>
        <p:txBody>
          <a:bodyPr rtlCol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cs-CZ" noProof="0"/>
              <a:t>Kliknutím na ikonu přidáte obrázek.</a:t>
            </a:r>
            <a:endParaRPr lang="cs-CZ" noProof="0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7924800" y="3581400"/>
            <a:ext cx="3428999" cy="1828800"/>
          </a:xfrm>
        </p:spPr>
        <p:txBody>
          <a:bodyPr rtlCol="0"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cs-CZ" noProof="0"/>
              <a:t>Po kliknutí můžete upravovat styly textu v předloze.</a:t>
            </a:r>
          </a:p>
        </p:txBody>
      </p:sp>
      <p:sp>
        <p:nvSpPr>
          <p:cNvPr id="6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cs-CZ" noProof="0" dirty="0"/>
          </a:p>
        </p:txBody>
      </p:sp>
      <p:sp>
        <p:nvSpPr>
          <p:cNvPr id="5" name="Zástupný symbol pro datum 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6D18D54-5252-466A-A8AC-DC835C0ACC2E}" type="datetime1">
              <a:rPr lang="cs-CZ" noProof="0" smtClean="0"/>
              <a:t>05.12.2022</a:t>
            </a:fld>
            <a:endParaRPr lang="cs-CZ" noProof="0" dirty="0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B13333A4-2EF1-4B79-B68C-AB20E66B4822}" type="slidenum">
              <a:rPr lang="cs-CZ" noProof="0" smtClean="0"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322527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Obdélník 6"/>
          <p:cNvSpPr/>
          <p:nvPr userDrawn="1"/>
        </p:nvSpPr>
        <p:spPr bwMode="invGray">
          <a:xfrm>
            <a:off x="0" y="6492239"/>
            <a:ext cx="12188825" cy="36576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cs-CZ" noProof="0" dirty="0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14522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cs-CZ" noProof="0" dirty="0"/>
              <a:t>Kliknutím můžete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cs-CZ" noProof="0" dirty="0"/>
              <a:t>Kliknutím můžete upravit styl předlohy textů.</a:t>
            </a:r>
          </a:p>
          <a:p>
            <a:pPr lvl="1" rtl="0"/>
            <a:r>
              <a:rPr lang="cs-CZ" noProof="0" dirty="0"/>
              <a:t>Druhá úroveň</a:t>
            </a:r>
          </a:p>
          <a:p>
            <a:pPr lvl="2" rtl="0"/>
            <a:r>
              <a:rPr lang="cs-CZ" noProof="0" dirty="0"/>
              <a:t>Třetí úroveň</a:t>
            </a:r>
          </a:p>
          <a:p>
            <a:pPr lvl="3" rtl="0"/>
            <a:r>
              <a:rPr lang="cs-CZ" noProof="0" dirty="0"/>
              <a:t>Čtvrtá úroveň</a:t>
            </a:r>
          </a:p>
          <a:p>
            <a:pPr lvl="4" rtl="0"/>
            <a:r>
              <a:rPr lang="cs-CZ" noProof="0" dirty="0"/>
              <a:t>Pátá úroveň</a:t>
            </a:r>
          </a:p>
        </p:txBody>
      </p:sp>
      <p:sp>
        <p:nvSpPr>
          <p:cNvPr id="5" name="Zástupný symbol pro zápatí 3"/>
          <p:cNvSpPr>
            <a:spLocks noGrp="1"/>
          </p:cNvSpPr>
          <p:nvPr>
            <p:ph type="ftr" sz="quarter" idx="3"/>
          </p:nvPr>
        </p:nvSpPr>
        <p:spPr>
          <a:xfrm>
            <a:off x="381000" y="6549715"/>
            <a:ext cx="8442158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endParaRPr lang="cs-CZ" noProof="0" dirty="0"/>
          </a:p>
        </p:txBody>
      </p:sp>
      <p:sp>
        <p:nvSpPr>
          <p:cNvPr id="4" name="Zástupný symbol pro datum 4"/>
          <p:cNvSpPr>
            <a:spLocks noGrp="1"/>
          </p:cNvSpPr>
          <p:nvPr>
            <p:ph type="dt" sz="half" idx="2"/>
          </p:nvPr>
        </p:nvSpPr>
        <p:spPr>
          <a:xfrm>
            <a:off x="9685939" y="6549715"/>
            <a:ext cx="1667860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fld id="{CA485F0B-5BFE-43AF-83B8-FCCEEDE3B43F}" type="datetime1">
              <a:rPr lang="cs-CZ" smtClean="0"/>
              <a:t>05.12.2022</a:t>
            </a:fld>
            <a:endParaRPr lang="cs-CZ" dirty="0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11353799" y="6549715"/>
            <a:ext cx="446361" cy="229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bg1">
                    <a:lumMod val="40000"/>
                    <a:lumOff val="60000"/>
                  </a:schemeClr>
                </a:solidFill>
              </a:defRPr>
            </a:lvl1pPr>
          </a:lstStyle>
          <a:p>
            <a:pPr rtl="0"/>
            <a:fld id="{B13333A4-2EF1-4B79-B68C-AB20E66B4822}" type="slidenum">
              <a:rPr lang="cs-CZ" noProof="0" smtClean="0"/>
              <a:pPr/>
              <a:t>‹#›</a:t>
            </a:fld>
            <a:endParaRPr lang="cs-CZ" noProof="0" dirty="0"/>
          </a:p>
        </p:txBody>
      </p:sp>
    </p:spTree>
    <p:extLst>
      <p:ext uri="{BB962C8B-B14F-4D97-AF65-F5344CB8AC3E}">
        <p14:creationId xmlns:p14="http://schemas.microsoft.com/office/powerpoint/2010/main" val="115587165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800"/>
        </a:spcBef>
        <a:buClr>
          <a:schemeClr val="accent1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eograficke-rozhledy.cz/archiv/clanek/530/pdf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eograficke-rozhledy.cz/archiv/clanek/274/pdf" TargetMode="External"/><Relationship Id="rId4" Type="http://schemas.openxmlformats.org/officeDocument/2006/relationships/hyperlink" Target="https://www.geograficke-rozhledy.cz/archiv/clanek/538/pdf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om/maps" TargetMode="External"/><Relationship Id="rId2" Type="http://schemas.openxmlformats.org/officeDocument/2006/relationships/hyperlink" Target="https://earthengine.google.com/timelapse/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mapy.cz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95400" y="4114800"/>
            <a:ext cx="10658399" cy="1158446"/>
          </a:xfrm>
        </p:spPr>
        <p:txBody>
          <a:bodyPr rtlCol="0">
            <a:normAutofit/>
          </a:bodyPr>
          <a:lstStyle/>
          <a:p>
            <a:pPr rtl="0"/>
            <a:r>
              <a:rPr lang="cs-CZ" dirty="0"/>
              <a:t>Cvičení 5 - suburbanizace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767408" y="5338170"/>
            <a:ext cx="10586391" cy="474836"/>
          </a:xfrm>
        </p:spPr>
        <p:txBody>
          <a:bodyPr rtlCol="0"/>
          <a:lstStyle/>
          <a:p>
            <a:pPr rtl="0"/>
            <a:r>
              <a:rPr lang="cs-CZ" dirty="0"/>
              <a:t>Ze0132 Geografie obyvatelstva a sídel</a:t>
            </a:r>
          </a:p>
        </p:txBody>
      </p:sp>
    </p:spTree>
    <p:extLst>
      <p:ext uri="{BB962C8B-B14F-4D97-AF65-F5344CB8AC3E}">
        <p14:creationId xmlns:p14="http://schemas.microsoft.com/office/powerpoint/2010/main" val="214272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D777929E-0BD9-4DE4-A942-374D8FEC1F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611" y="0"/>
            <a:ext cx="11370778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F5E05355-DE7D-4ADF-B6EC-81A3751D79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5517" y="0"/>
            <a:ext cx="11360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342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F7C30684-9EA5-402D-86EF-60877A851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517" y="0"/>
            <a:ext cx="113609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643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AC098-66CC-4109-B0E2-ABCD3EE2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Zadání cvičení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3CD3D0-169E-488B-8380-8A185252A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Záhlaví: jméno, učo</a:t>
            </a:r>
          </a:p>
          <a:p>
            <a:pPr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Název cvičení: </a:t>
            </a:r>
            <a:r>
              <a:rPr lang="cs-CZ" altLang="cs-CZ" sz="2000" b="1" dirty="0"/>
              <a:t>Cvičení 5 – suburbanizace</a:t>
            </a:r>
            <a:endParaRPr lang="cs-CZ" altLang="cs-CZ" sz="1800" b="1" u="sng" dirty="0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Zadání cvičení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Vypracování cvičení – stačí </a:t>
            </a:r>
            <a:r>
              <a:rPr lang="cs-CZ" altLang="cs-CZ" sz="2000" dirty="0" err="1"/>
              <a:t>print</a:t>
            </a:r>
            <a:r>
              <a:rPr lang="cs-CZ" altLang="cs-CZ" sz="2000" dirty="0"/>
              <a:t> </a:t>
            </a:r>
            <a:r>
              <a:rPr lang="cs-CZ" altLang="cs-CZ" sz="2000" dirty="0" err="1"/>
              <a:t>screeny</a:t>
            </a:r>
            <a:endParaRPr lang="cs-CZ" altLang="cs-CZ" sz="2000" dirty="0"/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Závěr cvičení – alespoň ¾ strany</a:t>
            </a:r>
          </a:p>
          <a:p>
            <a:pPr eaLnBrk="1" hangingPunct="1">
              <a:lnSpc>
                <a:spcPct val="80000"/>
              </a:lnSpc>
              <a:spcBef>
                <a:spcPts val="600"/>
              </a:spcBef>
              <a:spcAft>
                <a:spcPts val="1200"/>
              </a:spcAft>
            </a:pPr>
            <a:r>
              <a:rPr lang="cs-CZ" altLang="cs-CZ" sz="2000" dirty="0"/>
              <a:t>Použité zdroje (dle citační normy)</a:t>
            </a:r>
          </a:p>
          <a:p>
            <a:endParaRPr lang="cs-CZ" dirty="0"/>
          </a:p>
        </p:txBody>
      </p:sp>
      <p:sp>
        <p:nvSpPr>
          <p:cNvPr id="4" name="Obdélník 6">
            <a:extLst>
              <a:ext uri="{FF2B5EF4-FFF2-40B4-BE49-F238E27FC236}">
                <a16:creationId xmlns:a16="http://schemas.microsoft.com/office/drawing/2014/main" id="{80C535CB-7BDB-41D3-98EF-7DB39BAC29E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4791" y="6021770"/>
            <a:ext cx="610811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buFont typeface="Wingdings" panose="05000000000000000000" pitchFamily="2" charset="2"/>
              <a:buNone/>
            </a:pPr>
            <a:r>
              <a:rPr lang="cs-CZ" altLang="cs-CZ" sz="2000" b="1" dirty="0">
                <a:solidFill>
                  <a:srgbClr val="FF0000"/>
                </a:solidFill>
              </a:rPr>
              <a:t>Termín odevzdání: 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19</a:t>
            </a:r>
            <a:r>
              <a:rPr lang="cs-CZ" altLang="cs-CZ" sz="2000" b="1" dirty="0" smtClean="0">
                <a:solidFill>
                  <a:srgbClr val="FF0000"/>
                </a:solidFill>
              </a:rPr>
              <a:t>.12. a 22.12. do </a:t>
            </a:r>
            <a:r>
              <a:rPr lang="cs-CZ" altLang="cs-CZ" sz="2000" b="1" dirty="0">
                <a:solidFill>
                  <a:srgbClr val="FF0000"/>
                </a:solidFill>
              </a:rPr>
              <a:t>půlnoci</a:t>
            </a:r>
          </a:p>
        </p:txBody>
      </p:sp>
    </p:spTree>
    <p:extLst>
      <p:ext uri="{BB962C8B-B14F-4D97-AF65-F5344CB8AC3E}">
        <p14:creationId xmlns:p14="http://schemas.microsoft.com/office/powerpoint/2010/main" val="2376874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Urbanizace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400" dirty="0"/>
              <a:t>Změna sociálně-prostorových forem společnosti v důsledku společenské modernizace</a:t>
            </a:r>
          </a:p>
          <a:p>
            <a:pPr>
              <a:spcBef>
                <a:spcPts val="1200"/>
              </a:spcBef>
            </a:pPr>
            <a:r>
              <a:rPr lang="cs-CZ" sz="2400" dirty="0"/>
              <a:t>Důsledek – koncentrace obyvatelstva do městských sídel a růst měst</a:t>
            </a:r>
          </a:p>
          <a:p>
            <a:pPr>
              <a:spcBef>
                <a:spcPts val="1200"/>
              </a:spcBef>
            </a:pPr>
            <a:r>
              <a:rPr lang="cs-CZ" sz="2400" dirty="0"/>
              <a:t>Spojována s etapou industrializace</a:t>
            </a:r>
          </a:p>
          <a:p>
            <a:pPr>
              <a:spcBef>
                <a:spcPts val="1200"/>
              </a:spcBef>
            </a:pPr>
            <a:r>
              <a:rPr lang="cs-CZ" sz="2400" dirty="0"/>
              <a:t>Urbanizace: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Ekonomická – zvyšuje se počet osob pracujících mimo zemědělství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Demografická – zvyšování podílu městského obyvatelstva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Prostorová – změny vzhledu a hmotného uspořádání sídel</a:t>
            </a:r>
          </a:p>
          <a:p>
            <a:pPr lvl="1">
              <a:spcBef>
                <a:spcPts val="1200"/>
              </a:spcBef>
            </a:pPr>
            <a:r>
              <a:rPr lang="cs-CZ" sz="2000" dirty="0"/>
              <a:t>Sociální – osvojení městského způsobu života, šíření městských hodnot a postojů</a:t>
            </a:r>
          </a:p>
          <a:p>
            <a:pPr>
              <a:spcBef>
                <a:spcPts val="1200"/>
              </a:spcBef>
            </a:pP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682195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Suburbanizace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/>
          </a:bodyPr>
          <a:lstStyle/>
          <a:p>
            <a:r>
              <a:rPr lang="cs-CZ" sz="2400" dirty="0"/>
              <a:t>Fáze související s vývojem společnosti v industriálním období</a:t>
            </a:r>
          </a:p>
          <a:p>
            <a:pPr lvl="1"/>
            <a:r>
              <a:rPr lang="cs-CZ" sz="2000" dirty="0"/>
              <a:t>Zvyšuje se životní úroveň, rozvoj automobilového průmyslu a motorizace obyvatel umožňuje odloučení místa bydliště od místa pracoviště</a:t>
            </a:r>
          </a:p>
          <a:p>
            <a:pPr lvl="1"/>
            <a:r>
              <a:rPr lang="cs-CZ" sz="2000" dirty="0"/>
              <a:t>Obyvatelé mají větší tendenci neusazovat se v centrech měst, ale v jeho zázemí v příhodných lokalitách s kvalitním životním prostředím</a:t>
            </a:r>
          </a:p>
          <a:p>
            <a:pPr lvl="1"/>
            <a:r>
              <a:rPr lang="cs-CZ" sz="2000" dirty="0"/>
              <a:t>Ekonomickými a společenskými aktivitami zůstávají spjati s městem (dojíždí do něj za prací, kulturou, realizují v něm kontakty apod.)</a:t>
            </a:r>
          </a:p>
          <a:p>
            <a:pPr lvl="1"/>
            <a:r>
              <a:rPr lang="cs-CZ" sz="2000" dirty="0"/>
              <a:t>Centra velkých měst tak postupně ztrácejí obytnou funkci ve prospěch funkce administrativní</a:t>
            </a:r>
          </a:p>
          <a:p>
            <a:pPr lvl="1"/>
            <a:r>
              <a:rPr lang="cs-CZ" sz="2000" dirty="0"/>
              <a:t>Zázemí velkých měst rostou rychleji, než města samotná (často dokonce dochází k poklesu počtu obyvatel ve velkých městech)</a:t>
            </a:r>
          </a:p>
        </p:txBody>
      </p:sp>
    </p:spTree>
    <p:extLst>
      <p:ext uri="{BB962C8B-B14F-4D97-AF65-F5344CB8AC3E}">
        <p14:creationId xmlns:p14="http://schemas.microsoft.com/office/powerpoint/2010/main" val="295063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FB629470-93FE-46D9-AF2A-1A3982EA795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8579" t="22427" r="40494" b="9394"/>
          <a:stretch/>
        </p:blipFill>
        <p:spPr>
          <a:xfrm>
            <a:off x="4287178" y="0"/>
            <a:ext cx="3827161" cy="7013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51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BD9D9C7-FAFF-4140-8318-55828E4530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1225" y="1619079"/>
            <a:ext cx="10462575" cy="300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881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F7CB2DB-AB09-4631-97C6-9B1464C362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99"/>
          <a:stretch/>
        </p:blipFill>
        <p:spPr>
          <a:xfrm>
            <a:off x="0" y="70338"/>
            <a:ext cx="6959735" cy="3719147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FA5027EB-1CC0-47A3-8ECC-60CCECF8DD9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8925" t="7923" b="5130"/>
          <a:stretch/>
        </p:blipFill>
        <p:spPr>
          <a:xfrm>
            <a:off x="5831542" y="3021106"/>
            <a:ext cx="6360458" cy="38368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493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8E382FF1-DC3B-47C7-9C32-E7D147F7B05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3180"/>
          <a:stretch/>
        </p:blipFill>
        <p:spPr>
          <a:xfrm>
            <a:off x="0" y="0"/>
            <a:ext cx="5856601" cy="3725482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69C73904-98E9-4699-9840-E1B26A67F0B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7058" t="18981" r="-1875" b="-4715"/>
          <a:stretch/>
        </p:blipFill>
        <p:spPr>
          <a:xfrm>
            <a:off x="5663952" y="3140968"/>
            <a:ext cx="6660743" cy="390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805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rtl="0"/>
            <a:r>
              <a:rPr lang="cs-CZ" sz="4000" b="1" dirty="0"/>
              <a:t>Zadání cvičení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 rtlCol="0">
            <a:normAutofit fontScale="55000" lnSpcReduction="20000"/>
          </a:bodyPr>
          <a:lstStyle/>
          <a:p>
            <a:pPr>
              <a:spcBef>
                <a:spcPts val="600"/>
              </a:spcBef>
              <a:buClr>
                <a:schemeClr val="accent1">
                  <a:lumMod val="75000"/>
                </a:schemeClr>
              </a:buClr>
              <a:defRPr/>
            </a:pPr>
            <a:r>
              <a:rPr lang="cs-CZ" sz="3300" dirty="0"/>
              <a:t>Nastudujte si níže uvedené články. Vyberte 2 letecké snímky téhož území (zvolte území </a:t>
            </a:r>
            <a:r>
              <a:rPr lang="cs-CZ" sz="3300" b="1" dirty="0"/>
              <a:t>v Evropě</a:t>
            </a:r>
            <a:r>
              <a:rPr lang="cs-CZ" sz="3300" dirty="0"/>
              <a:t>, v okolí libovolné města začínající na počáteční písmeno vašeho jména, s populační velikostí 100 000 a více obyvatel, </a:t>
            </a:r>
            <a:r>
              <a:rPr lang="cs-CZ" sz="3300" b="1" dirty="0"/>
              <a:t>ne v ČR</a:t>
            </a:r>
            <a:r>
              <a:rPr lang="cs-CZ" sz="3300" dirty="0"/>
              <a:t>), na kterých budete dokumentovat proces suburbanizace, popište situaci a dokumentujte na mapě, snímcích, obrázcích. </a:t>
            </a:r>
            <a:r>
              <a:rPr lang="cs-CZ" sz="3300" i="1" dirty="0"/>
              <a:t>(Pozor na zvolené měřítko (přiblížení) snímku, zvolte tak, aby bylo vše na snímku zřetelné)</a:t>
            </a:r>
          </a:p>
          <a:p>
            <a:pPr lvl="1"/>
            <a:r>
              <a:rPr lang="cs-CZ" sz="2900" dirty="0"/>
              <a:t>Kde se místo nachází?</a:t>
            </a:r>
          </a:p>
          <a:p>
            <a:pPr lvl="1"/>
            <a:r>
              <a:rPr lang="cs-CZ" sz="2900" dirty="0"/>
              <a:t>Kolik let uplynulo mezi pořízením snímků? </a:t>
            </a:r>
          </a:p>
          <a:p>
            <a:pPr lvl="1"/>
            <a:r>
              <a:rPr lang="cs-CZ" sz="2900" i="1" dirty="0"/>
              <a:t>Jak se krajina za tu dobu proměnila? Co přibylo, jaké plochy ubyly? </a:t>
            </a:r>
          </a:p>
          <a:p>
            <a:pPr lvl="1"/>
            <a:r>
              <a:rPr lang="cs-CZ" sz="2900" dirty="0"/>
              <a:t>Odhadněte, kolikrát se zvětšila plocha zástavby v sídle, do kterých směrů se nová zástavba rozšiřuje? </a:t>
            </a:r>
          </a:p>
          <a:p>
            <a:pPr lvl="1"/>
            <a:r>
              <a:rPr lang="cs-CZ" sz="2900" i="1" dirty="0"/>
              <a:t>K čemu jsou </a:t>
            </a:r>
            <a:r>
              <a:rPr lang="cs-CZ" sz="2900" i="1" dirty="0" err="1"/>
              <a:t>suburbanizavané</a:t>
            </a:r>
            <a:r>
              <a:rPr lang="cs-CZ" sz="2900" i="1" dirty="0"/>
              <a:t> plochy pravděpodobně využívány? (využijte street </a:t>
            </a:r>
            <a:r>
              <a:rPr lang="cs-CZ" sz="2900" i="1" dirty="0" err="1"/>
              <a:t>view</a:t>
            </a:r>
            <a:r>
              <a:rPr lang="cs-CZ" sz="2900" i="1" dirty="0"/>
              <a:t>)</a:t>
            </a:r>
          </a:p>
          <a:p>
            <a:pPr lvl="1"/>
            <a:r>
              <a:rPr lang="cs-CZ" sz="2900" i="1" dirty="0"/>
              <a:t>Jsou zde ještě volné plochy pro výstavbu? Jakou? (rodinné domy, průmyslové areály atd.)</a:t>
            </a:r>
          </a:p>
          <a:p>
            <a:pPr lvl="1"/>
            <a:r>
              <a:rPr lang="cs-CZ" sz="2900" dirty="0"/>
              <a:t>Jaké pravděpodobně přináší váš případ suburbanizace výhody a nevýhody pro místní občany?</a:t>
            </a:r>
          </a:p>
          <a:p>
            <a:pPr lvl="1"/>
            <a:endParaRPr lang="cs-CZ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u="sng" dirty="0">
                <a:hlinkClick r:id="rId3"/>
              </a:rPr>
              <a:t>https://www.geograficke-rozhledy.cz/archiv/clanek/530/pdf</a:t>
            </a:r>
            <a:endParaRPr lang="cs-CZ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u="sng" dirty="0">
                <a:hlinkClick r:id="rId4"/>
              </a:rPr>
              <a:t>https://www.geograficke-rozhledy.cz/archiv/clanek/538/pdf</a:t>
            </a:r>
            <a:endParaRPr lang="cs-CZ" dirty="0"/>
          </a:p>
          <a:p>
            <a:pPr marL="0" indent="0">
              <a:lnSpc>
                <a:spcPct val="170000"/>
              </a:lnSpc>
              <a:spcBef>
                <a:spcPts val="0"/>
              </a:spcBef>
              <a:buNone/>
            </a:pPr>
            <a:r>
              <a:rPr lang="cs-CZ" u="sng" dirty="0">
                <a:hlinkClick r:id="rId5"/>
              </a:rPr>
              <a:t>https://www.geograficke-rozhledy.cz/archiv/clanek/274/pdf</a:t>
            </a:r>
            <a:endParaRPr lang="cs-CZ" dirty="0"/>
          </a:p>
          <a:p>
            <a:pPr lvl="1"/>
            <a:endParaRPr lang="cs-CZ" dirty="0"/>
          </a:p>
          <a:p>
            <a:pPr>
              <a:spcBef>
                <a:spcPts val="1200"/>
              </a:spcBef>
              <a:buClr>
                <a:schemeClr val="accent1">
                  <a:lumMod val="75000"/>
                </a:schemeClr>
              </a:buClr>
              <a:defRPr/>
            </a:pPr>
            <a:endParaRPr lang="cs-CZ" sz="1600" b="1" dirty="0"/>
          </a:p>
        </p:txBody>
      </p:sp>
    </p:spTree>
    <p:extLst>
      <p:ext uri="{BB962C8B-B14F-4D97-AF65-F5344CB8AC3E}">
        <p14:creationId xmlns:p14="http://schemas.microsoft.com/office/powerpoint/2010/main" val="364956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2AAC098-66CC-4109-B0E2-ABCD3EE24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z="3600" b="1" dirty="0"/>
              <a:t>Zdroje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CA3CD3D0-169E-488B-8380-8A185252A5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>
                <a:hlinkClick r:id="rId2"/>
              </a:rPr>
              <a:t>https://earthengine.google.com/timelapse/</a:t>
            </a:r>
            <a:endParaRPr lang="cs-CZ" dirty="0"/>
          </a:p>
          <a:p>
            <a:r>
              <a:rPr lang="cs-CZ" dirty="0"/>
              <a:t>Google </a:t>
            </a:r>
            <a:r>
              <a:rPr lang="cs-CZ" dirty="0" err="1"/>
              <a:t>Earth</a:t>
            </a:r>
            <a:r>
              <a:rPr lang="cs-CZ" dirty="0"/>
              <a:t> Pro</a:t>
            </a:r>
          </a:p>
          <a:p>
            <a:r>
              <a:rPr lang="cs-CZ" u="sng" dirty="0">
                <a:hlinkClick r:id="rId3"/>
              </a:rPr>
              <a:t>https://www.google.com/maps</a:t>
            </a:r>
            <a:r>
              <a:rPr lang="cs-CZ" dirty="0"/>
              <a:t>  - Street </a:t>
            </a:r>
            <a:r>
              <a:rPr lang="cs-CZ" dirty="0" err="1"/>
              <a:t>View</a:t>
            </a:r>
            <a:endParaRPr lang="cs-CZ" dirty="0"/>
          </a:p>
          <a:p>
            <a:r>
              <a:rPr lang="cs-CZ" dirty="0">
                <a:hlinkClick r:id="rId4"/>
              </a:rPr>
              <a:t>www.mapy.cz</a:t>
            </a:r>
            <a:endParaRPr lang="cs-CZ" dirty="0"/>
          </a:p>
          <a:p>
            <a:r>
              <a:rPr lang="cs-CZ" dirty="0"/>
              <a:t>Lokální mapové zdroje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05249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KRESBA MĚSTA 16 X 9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10525334_TF03031010_TF03031010.potx" id="{AB0B172E-ACD1-44DF-8EFA-CE0C9B3F885B}" vid="{052A090C-45A6-4BAE-B590-9125D8ECDF25}"/>
    </a:ext>
  </a:extLst>
</a:theme>
</file>

<file path=ppt/theme/theme2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iv Office">
  <a:themeElements>
    <a:clrScheme name="CitySketch">
      <a:dk1>
        <a:srgbClr val="3D372E"/>
      </a:dk1>
      <a:lt1>
        <a:sysClr val="window" lastClr="FFFFFF"/>
      </a:lt1>
      <a:dk2>
        <a:srgbClr val="000000"/>
      </a:dk2>
      <a:lt2>
        <a:srgbClr val="E0ECE1"/>
      </a:lt2>
      <a:accent1>
        <a:srgbClr val="B2D0B4"/>
      </a:accent1>
      <a:accent2>
        <a:srgbClr val="88A5BA"/>
      </a:accent2>
      <a:accent3>
        <a:srgbClr val="909F5F"/>
      </a:accent3>
      <a:accent4>
        <a:srgbClr val="C9A057"/>
      </a:accent4>
      <a:accent5>
        <a:srgbClr val="DA7D60"/>
      </a:accent5>
      <a:accent6>
        <a:srgbClr val="978975"/>
      </a:accent6>
      <a:hlink>
        <a:srgbClr val="C9A057"/>
      </a:hlink>
      <a:folHlink>
        <a:srgbClr val="978975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Firemní prezentace se skicou města na pozadí (širokoúhlý formát)</Template>
  <TotalTime>156</TotalTime>
  <Words>288</Words>
  <Application>Microsoft Office PowerPoint</Application>
  <PresentationFormat>Širokoúhlá obrazovka</PresentationFormat>
  <Paragraphs>55</Paragraphs>
  <Slides>12</Slides>
  <Notes>10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12</vt:i4>
      </vt:variant>
    </vt:vector>
  </HeadingPairs>
  <TitlesOfParts>
    <vt:vector size="16" baseType="lpstr">
      <vt:lpstr>Arial</vt:lpstr>
      <vt:lpstr>Century Schoolbook</vt:lpstr>
      <vt:lpstr>Wingdings</vt:lpstr>
      <vt:lpstr>KRESBA MĚSTA 16 X 9</vt:lpstr>
      <vt:lpstr>Cvičení 5 - suburbanizace</vt:lpstr>
      <vt:lpstr>Urbanizace</vt:lpstr>
      <vt:lpstr>Suburbanizace</vt:lpstr>
      <vt:lpstr>Prezentace aplikace PowerPoint</vt:lpstr>
      <vt:lpstr>Prezentace aplikace PowerPoint</vt:lpstr>
      <vt:lpstr>Prezentace aplikace PowerPoint</vt:lpstr>
      <vt:lpstr>Prezentace aplikace PowerPoint</vt:lpstr>
      <vt:lpstr>Zadání cvičení</vt:lpstr>
      <vt:lpstr>Zdroje</vt:lpstr>
      <vt:lpstr>Prezentace aplikace PowerPoint</vt:lpstr>
      <vt:lpstr>Prezentace aplikace PowerPoint</vt:lpstr>
      <vt:lpstr>Zadání cvičení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Ze0132 Geografie obyvatelstva a sídel</dc:title>
  <dc:creator>Jozef Lopuch</dc:creator>
  <cp:lastModifiedBy>Lektor</cp:lastModifiedBy>
  <cp:revision>9</cp:revision>
  <dcterms:created xsi:type="dcterms:W3CDTF">2021-09-24T13:18:41Z</dcterms:created>
  <dcterms:modified xsi:type="dcterms:W3CDTF">2022-12-05T16:46:41Z</dcterms:modified>
</cp:coreProperties>
</file>