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274" r:id="rId3"/>
    <p:sldId id="322" r:id="rId4"/>
    <p:sldId id="290" r:id="rId5"/>
    <p:sldId id="323" r:id="rId6"/>
    <p:sldId id="329" r:id="rId7"/>
    <p:sldId id="291" r:id="rId8"/>
    <p:sldId id="292" r:id="rId9"/>
    <p:sldId id="307" r:id="rId10"/>
    <p:sldId id="308" r:id="rId11"/>
    <p:sldId id="309" r:id="rId12"/>
    <p:sldId id="324" r:id="rId13"/>
    <p:sldId id="325" r:id="rId14"/>
    <p:sldId id="327" r:id="rId15"/>
    <p:sldId id="328" r:id="rId16"/>
    <p:sldId id="293" r:id="rId17"/>
    <p:sldId id="310" r:id="rId18"/>
    <p:sldId id="311" r:id="rId19"/>
    <p:sldId id="326" r:id="rId20"/>
    <p:sldId id="312" r:id="rId21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43F6BD3-39B1-4D92-A632-4E0302CBE5CE}" type="datetime1">
              <a:rPr lang="cs-CZ" smtClean="0"/>
              <a:t>14.10.2021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B61398-4A70-4564-9D2C-EAABE6DC751A}" type="datetime1">
              <a:rPr lang="cs-CZ" smtClean="0"/>
              <a:t>14.10.2021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-CZ" dirty="0"/>
              <a:t>Kliknutím můžete upravit styl předlohy textů.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543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317075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3522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998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3581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2596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708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114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0685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11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cs-CZ" smtClean="0"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6677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2832533" y="1371600"/>
            <a:ext cx="9359467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10" name="Obdélník 9"/>
          <p:cNvSpPr/>
          <p:nvPr/>
        </p:nvSpPr>
        <p:spPr>
          <a:xfrm>
            <a:off x="2832533" y="4462272"/>
            <a:ext cx="9359467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 bwMode="black">
          <a:xfrm>
            <a:off x="3175199" y="1943842"/>
            <a:ext cx="8500062" cy="2387600"/>
          </a:xfrm>
        </p:spPr>
        <p:txBody>
          <a:bodyPr rtlCol="0" anchor="b"/>
          <a:lstStyle>
            <a:lvl1pPr algn="l">
              <a:lnSpc>
                <a:spcPct val="90000"/>
              </a:lnSpc>
              <a:defRPr sz="6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175199" y="4538659"/>
            <a:ext cx="8500062" cy="865321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11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45C9AC-BBD3-407D-ABC9-325661847B83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4754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F54BC99-66C1-40EF-BB9D-F2912157E63B}" type="datetime1">
              <a:rPr lang="cs-CZ" smtClean="0"/>
              <a:t>14.10.2021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44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 rot="5400000">
            <a:off x="8267671" y="3370131"/>
            <a:ext cx="6858000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7523375" y="2743540"/>
            <a:ext cx="6857433" cy="1371487"/>
          </a:xfrm>
          <a:prstGeom prst="rect">
            <a:avLst/>
          </a:prstGeom>
        </p:spPr>
      </p:pic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266348" y="462249"/>
            <a:ext cx="1370886" cy="5714714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78199" y="462249"/>
            <a:ext cx="9693088" cy="5714714"/>
          </a:xfrm>
        </p:spPr>
        <p:txBody>
          <a:bodyPr vert="eaVert"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378199" y="6356350"/>
            <a:ext cx="1971947" cy="365125"/>
          </a:xfrm>
        </p:spPr>
        <p:txBody>
          <a:bodyPr rtlCol="0"/>
          <a:lstStyle/>
          <a:p>
            <a:pPr rtl="0"/>
            <a:fld id="{17F0843E-B50B-415A-8846-DB67525424E5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382374" y="6356350"/>
            <a:ext cx="5687786" cy="365125"/>
          </a:xfrm>
        </p:spPr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102389" y="6356350"/>
            <a:ext cx="1968898" cy="365125"/>
          </a:xfrm>
        </p:spPr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02941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C03140-47D2-4937-8C6C-4007ED061836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54133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3502152" y="-20637"/>
            <a:ext cx="73152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9" name="Obdélník 8"/>
          <p:cNvSpPr/>
          <p:nvPr/>
        </p:nvSpPr>
        <p:spPr>
          <a:xfrm>
            <a:off x="3502152" y="4462272"/>
            <a:ext cx="73152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 bwMode="black">
          <a:xfrm>
            <a:off x="3838015" y="658346"/>
            <a:ext cx="6597464" cy="3664417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5000" b="1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38014" y="4589463"/>
            <a:ext cx="6597465" cy="1500187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10DD69AD-4650-459E-8C19-DF6E3A96DC1A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 rtl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8245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80160" y="2194560"/>
            <a:ext cx="448970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5368" y="2194560"/>
            <a:ext cx="4493424" cy="3986784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DD0AD-670A-4415-AD96-688B20A9E7A5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201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80160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9088" y="1828456"/>
            <a:ext cx="4489704" cy="830695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9088" y="2743194"/>
            <a:ext cx="4489704" cy="3433769"/>
          </a:xfrm>
        </p:spPr>
        <p:txBody>
          <a:bodyPr rtlCol="0"/>
          <a:lstStyle/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F8C49-E9E5-4EFB-98DC-206DA71EFAB4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426128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355FBA-C3D0-4B58-91F3-FF2D05F21EC1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41611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90EBA6F-FF60-4BC0-90F9-DF185612D093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302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1291818" y="2465294"/>
            <a:ext cx="3834874" cy="3711669"/>
          </a:xfrm>
        </p:spPr>
        <p:txBody>
          <a:bodyPr rtlCol="0">
            <a:normAutofit/>
          </a:bodyPr>
          <a:lstStyle>
            <a:lvl1pPr marL="0" indent="0">
              <a:spcBef>
                <a:spcPts val="15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3" name="Zástupný symbol pro obsah 3"/>
          <p:cNvSpPr>
            <a:spLocks noGrp="1"/>
          </p:cNvSpPr>
          <p:nvPr>
            <p:ph idx="1"/>
          </p:nvPr>
        </p:nvSpPr>
        <p:spPr>
          <a:xfrm>
            <a:off x="5518897" y="2465294"/>
            <a:ext cx="5174504" cy="3711669"/>
          </a:xfrm>
        </p:spPr>
        <p:txBody>
          <a:bodyPr rtlCol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cs-CZ" noProof="0"/>
              <a:t>Po kliknutí můžete upravovat styly textu v předloze.</a:t>
            </a:r>
          </a:p>
          <a:p>
            <a:pPr lvl="1" rtl="0"/>
            <a:r>
              <a:rPr lang="cs-CZ" noProof="0"/>
              <a:t>Druhá úroveň</a:t>
            </a:r>
          </a:p>
          <a:p>
            <a:pPr lvl="2" rtl="0"/>
            <a:r>
              <a:rPr lang="cs-CZ" noProof="0"/>
              <a:t>Třetí úroveň</a:t>
            </a:r>
          </a:p>
          <a:p>
            <a:pPr lvl="3" rtl="0"/>
            <a:r>
              <a:rPr lang="cs-CZ" noProof="0"/>
              <a:t>Čtvrtá úroveň</a:t>
            </a:r>
          </a:p>
          <a:p>
            <a:pPr lvl="4" rtl="0"/>
            <a:r>
              <a:rPr lang="cs-CZ" noProof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A049D6-8846-4C72-89FE-D69C951795AD}" type="datetime1">
              <a:rPr lang="cs-CZ" noProof="0" smtClean="0"/>
              <a:t>14.10.2021</a:t>
            </a:fld>
            <a:endParaRPr lang="cs-CZ" noProof="0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147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 anchor="ctr">
            <a:normAutofit/>
          </a:bodyPr>
          <a:lstStyle>
            <a:lvl1pPr>
              <a:defRPr sz="30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1819" y="2465293"/>
            <a:ext cx="3834874" cy="3711669"/>
          </a:xfrm>
        </p:spPr>
        <p:txBody>
          <a:bodyPr rtlCol="0"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5518896" y="1828456"/>
            <a:ext cx="5389895" cy="5029544"/>
          </a:xfrm>
        </p:spPr>
        <p:txBody>
          <a:bodyPr tIns="137160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0B91B0-FBC8-43CC-8A73-8133E75D5BDF}" type="datetime1">
              <a:rPr lang="cs-CZ" smtClean="0"/>
              <a:t>14.10.2021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D266BE7-899D-4075-917F-DBDE33B6B692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13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347472"/>
            <a:ext cx="12188952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noProof="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0"/>
            <a:ext cx="12188952" cy="1371257"/>
          </a:xfrm>
          <a:prstGeom prst="rect">
            <a:avLst/>
          </a:prstGeom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 bwMode="black">
          <a:xfrm>
            <a:off x="1280160" y="466343"/>
            <a:ext cx="9628632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80160" y="2190749"/>
            <a:ext cx="9628632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/>
              <a:t>Kliknutím můžete upravit styl předlohy textů.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  <a:p>
            <a:pPr lvl="5" rtl="0"/>
            <a:r>
              <a:rPr lang="cs-CZ" noProof="0" dirty="0"/>
              <a:t>Šestá</a:t>
            </a:r>
          </a:p>
          <a:p>
            <a:pPr lvl="6" rtl="0"/>
            <a:r>
              <a:rPr lang="cs-CZ" noProof="0" dirty="0"/>
              <a:t>Sedmá</a:t>
            </a:r>
          </a:p>
          <a:p>
            <a:pPr lvl="7" rtl="0"/>
            <a:r>
              <a:rPr lang="cs-CZ" noProof="0" dirty="0"/>
              <a:t>Osmá</a:t>
            </a:r>
          </a:p>
          <a:p>
            <a:pPr lvl="8" rtl="0"/>
            <a:r>
              <a:rPr lang="cs-CZ" noProof="0" dirty="0"/>
              <a:t>Devátá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280160" y="6356350"/>
            <a:ext cx="19719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/>
                </a:solidFill>
              </a:defRPr>
            </a:lvl1pPr>
          </a:lstStyle>
          <a:p>
            <a:fld id="{0299319E-5670-4451-869F-11C086C071EF}" type="datetime1">
              <a:rPr lang="cs-CZ" smtClean="0"/>
              <a:pPr/>
              <a:t>14.10.2021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252107" y="6356350"/>
            <a:ext cx="56877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939894" y="6356350"/>
            <a:ext cx="1968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/>
                </a:solidFill>
              </a:defRPr>
            </a:lvl1pPr>
          </a:lstStyle>
          <a:p>
            <a:pPr rtl="0"/>
            <a:fld id="{BD266BE7-899D-4075-917F-DBDE33B6B692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719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500"/>
        </a:spcBef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3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igrationreport.iom.int/wmr-2020-interactive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ldmigrationreport.iom.int/wmr-2020-interactive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4. Mechanický pohyb obyvatel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cs-CZ" dirty="0"/>
              <a:t>Ze0132 Geografie obyvatelstva a sídel</a:t>
            </a:r>
          </a:p>
        </p:txBody>
      </p:sp>
    </p:spTree>
    <p:extLst>
      <p:ext uri="{BB962C8B-B14F-4D97-AF65-F5344CB8AC3E}">
        <p14:creationId xmlns:p14="http://schemas.microsoft.com/office/powerpoint/2010/main" val="225648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EB81D01-BDBE-4410-AC9A-8DA730DE5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712" y="157162"/>
            <a:ext cx="841057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0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339593F-5C58-47CC-8578-88A652A2D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167" y="180123"/>
            <a:ext cx="9463665" cy="6497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47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B75898F-F204-413F-B019-52BDBCD6B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41" y="0"/>
            <a:ext cx="100199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9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E3BEA94-1388-46A6-9B8C-616ECCC4C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3697" y="0"/>
            <a:ext cx="66046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8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47A469B-763C-4369-A2E5-D4FC6F3F7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346"/>
            <a:ext cx="12192000" cy="595330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58F22B13-6DF1-4112-8F3D-753B0DEAB26B}"/>
              </a:ext>
            </a:extLst>
          </p:cNvPr>
          <p:cNvSpPr txBox="1"/>
          <p:nvPr/>
        </p:nvSpPr>
        <p:spPr>
          <a:xfrm>
            <a:off x="1251284" y="6405653"/>
            <a:ext cx="696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IOM, </a:t>
            </a:r>
            <a:r>
              <a:rPr lang="cs-CZ" dirty="0">
                <a:hlinkClick r:id="rId3"/>
              </a:rPr>
              <a:t>https://worldmigrationreport.iom.int/wmr-2020-interactive/</a:t>
            </a:r>
            <a:r>
              <a:rPr lang="cs-CZ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1F5023-5888-42A2-BA6A-7B7502EC3603}"/>
              </a:ext>
            </a:extLst>
          </p:cNvPr>
          <p:cNvSpPr txBox="1"/>
          <p:nvPr/>
        </p:nvSpPr>
        <p:spPr>
          <a:xfrm>
            <a:off x="376989" y="5475211"/>
            <a:ext cx="2703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Celkem 281 mil. Migrantů (3,6 % populace) </a:t>
            </a:r>
          </a:p>
        </p:txBody>
      </p:sp>
    </p:spTree>
    <p:extLst>
      <p:ext uri="{BB962C8B-B14F-4D97-AF65-F5344CB8AC3E}">
        <p14:creationId xmlns:p14="http://schemas.microsoft.com/office/powerpoint/2010/main" val="282881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BF5BFD3-6F19-4B27-8397-E6F7449B7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6323"/>
            <a:ext cx="12192000" cy="578535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75DE9B2-C117-48C3-9629-B89DB1C57CA7}"/>
              </a:ext>
            </a:extLst>
          </p:cNvPr>
          <p:cNvSpPr txBox="1"/>
          <p:nvPr/>
        </p:nvSpPr>
        <p:spPr>
          <a:xfrm>
            <a:off x="1251284" y="6405653"/>
            <a:ext cx="69622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/>
              <a:t>Zdroj: IOM, </a:t>
            </a:r>
            <a:r>
              <a:rPr lang="cs-CZ" dirty="0">
                <a:hlinkClick r:id="rId3"/>
              </a:rPr>
              <a:t>https://worldmigrationreport.iom.int/wmr-2020-interactive/</a:t>
            </a:r>
            <a:r>
              <a:rPr lang="cs-CZ" dirty="0"/>
              <a:t> 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BA550C-3CDF-442A-8463-5B344148B1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50" y="5588150"/>
            <a:ext cx="3982006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15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Přistěhovalí x vystěhovalí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marL="0" indent="0" algn="just">
              <a:buNone/>
            </a:pPr>
            <a:r>
              <a:rPr lang="cs-CZ" altLang="cs-CZ" b="1" dirty="0"/>
              <a:t>Přistěhovalí</a:t>
            </a:r>
          </a:p>
          <a:p>
            <a:pPr algn="just"/>
            <a:r>
              <a:rPr lang="cs-CZ" altLang="cs-CZ" dirty="0"/>
              <a:t>osoba, jenž se přistěhovala do určité územní jednotky (obec, město, kraj, ČR)</a:t>
            </a:r>
          </a:p>
          <a:p>
            <a:pPr algn="just"/>
            <a:r>
              <a:rPr lang="cs-CZ" altLang="cs-CZ" dirty="0"/>
              <a:t>Nutná změna trvalého bydliště! </a:t>
            </a:r>
          </a:p>
          <a:p>
            <a:pPr algn="just"/>
            <a:r>
              <a:rPr lang="cs-CZ" altLang="cs-CZ" dirty="0"/>
              <a:t>= imigrace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93CA0C-5613-4FBD-98E9-5CBAC43DB8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altLang="cs-CZ" b="1" dirty="0"/>
              <a:t>Vystěhovalí</a:t>
            </a:r>
          </a:p>
          <a:p>
            <a:pPr algn="just"/>
            <a:r>
              <a:rPr lang="cs-CZ" altLang="cs-CZ" dirty="0"/>
              <a:t>osoba, jenž se vystěhovala z určité územní jednotky (obec, město, kraj, ČR).</a:t>
            </a:r>
          </a:p>
          <a:p>
            <a:pPr algn="just"/>
            <a:r>
              <a:rPr lang="cs-CZ" altLang="cs-CZ" dirty="0"/>
              <a:t>Nutná změna trvalého bydliště!</a:t>
            </a:r>
          </a:p>
          <a:p>
            <a:pPr algn="just"/>
            <a:r>
              <a:rPr lang="cs-CZ" altLang="cs-CZ" dirty="0"/>
              <a:t>= emigrace </a:t>
            </a:r>
          </a:p>
          <a:p>
            <a:endParaRPr lang="cs-CZ" dirty="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A38A47F6-F4CB-4CA3-ACE9-B1B763871437}"/>
              </a:ext>
            </a:extLst>
          </p:cNvPr>
          <p:cNvCxnSpPr/>
          <p:nvPr/>
        </p:nvCxnSpPr>
        <p:spPr>
          <a:xfrm>
            <a:off x="6096000" y="2050181"/>
            <a:ext cx="0" cy="32400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bdélník 8">
            <a:extLst>
              <a:ext uri="{FF2B5EF4-FFF2-40B4-BE49-F238E27FC236}">
                <a16:creationId xmlns:a16="http://schemas.microsoft.com/office/drawing/2014/main" id="{AACC9E4F-ED41-4E95-8C9B-79CC04D17F40}"/>
              </a:ext>
            </a:extLst>
          </p:cNvPr>
          <p:cNvSpPr/>
          <p:nvPr/>
        </p:nvSpPr>
        <p:spPr>
          <a:xfrm>
            <a:off x="1275081" y="5505978"/>
            <a:ext cx="9893805" cy="10156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Reemigrace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</a:t>
            </a:r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návrat emigrujících obyvatel do původního prostoru</a:t>
            </a:r>
          </a:p>
          <a:p>
            <a:pPr algn="just"/>
            <a:r>
              <a:rPr lang="cs-CZ" altLang="cs-CZ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Repatriace </a:t>
            </a:r>
            <a:r>
              <a:rPr lang="cs-CZ" altLang="cs-CZ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přestěhování obyvatel do těch prostorů, z kterých se násilně nebo dobrovolně vystěhovali - připravená a organizovaná, může být dobrovolná nebo vynucená</a:t>
            </a:r>
          </a:p>
        </p:txBody>
      </p:sp>
    </p:spTree>
    <p:extLst>
      <p:ext uri="{BB962C8B-B14F-4D97-AF65-F5344CB8AC3E}">
        <p14:creationId xmlns:p14="http://schemas.microsoft.com/office/powerpoint/2010/main" val="116963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Ukazatele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975359" y="2281187"/>
            <a:ext cx="10112943" cy="4335060"/>
          </a:xfrm>
        </p:spPr>
        <p:txBody>
          <a:bodyPr rtlCol="0">
            <a:noAutofit/>
          </a:bodyPr>
          <a:lstStyle/>
          <a:p>
            <a:pPr algn="just">
              <a:lnSpc>
                <a:spcPct val="80000"/>
              </a:lnSpc>
            </a:pPr>
            <a:r>
              <a:rPr lang="cs-CZ" altLang="cs-CZ" sz="2000" b="1" dirty="0"/>
              <a:t>Migrační obrat (</a:t>
            </a:r>
            <a:r>
              <a:rPr lang="cs-CZ" altLang="cs-CZ" sz="2000" b="1" dirty="0" err="1"/>
              <a:t>Mo</a:t>
            </a:r>
            <a:r>
              <a:rPr lang="cs-CZ" altLang="cs-CZ" sz="2000" b="1" dirty="0"/>
              <a:t>)</a:t>
            </a:r>
            <a:r>
              <a:rPr lang="cs-CZ" altLang="cs-CZ" sz="2000" dirty="0"/>
              <a:t> – </a:t>
            </a:r>
            <a:r>
              <a:rPr lang="cs-CZ" sz="2000" dirty="0"/>
              <a:t>úhrn přistěhovalých (hrubá imigrace) a vystěhovalých (hrubá emigrace) za stanovenou územní jednotku za určité období, zpravidla za kalendářní rok</a:t>
            </a:r>
          </a:p>
          <a:p>
            <a:pPr marL="457200" lvl="1" indent="0" algn="just">
              <a:lnSpc>
                <a:spcPct val="80000"/>
              </a:lnSpc>
              <a:buNone/>
            </a:pPr>
            <a:r>
              <a:rPr lang="cs-CZ" altLang="cs-CZ" dirty="0"/>
              <a:t>	</a:t>
            </a:r>
            <a:r>
              <a:rPr lang="cs-CZ" altLang="cs-CZ" dirty="0" err="1"/>
              <a:t>Mo</a:t>
            </a:r>
            <a:r>
              <a:rPr lang="cs-CZ" altLang="cs-CZ" dirty="0"/>
              <a:t> = I + E</a:t>
            </a:r>
          </a:p>
          <a:p>
            <a:pPr algn="just"/>
            <a:r>
              <a:rPr lang="cs-CZ" altLang="cs-CZ" sz="2000" b="1" dirty="0"/>
              <a:t>Migrační saldo (</a:t>
            </a:r>
            <a:r>
              <a:rPr lang="cs-CZ" altLang="cs-CZ" sz="2000" b="1" dirty="0" err="1"/>
              <a:t>Ms</a:t>
            </a:r>
            <a:r>
              <a:rPr lang="cs-CZ" altLang="cs-CZ" sz="2000" b="1" dirty="0"/>
              <a:t>)</a:t>
            </a:r>
          </a:p>
          <a:p>
            <a:pPr lvl="1" algn="just"/>
            <a:r>
              <a:rPr lang="cs-CZ" altLang="cs-CZ" dirty="0"/>
              <a:t>Rozdíl mezi počtem imigrantů a emigrantů</a:t>
            </a:r>
          </a:p>
          <a:p>
            <a:pPr lvl="1" algn="just"/>
            <a:r>
              <a:rPr lang="cs-CZ" altLang="cs-CZ" dirty="0"/>
              <a:t>Kladné hodnoty znamenají, že území získává obyvatele migrací, záporné nám indikují, že migrací obyvatele ztrácí</a:t>
            </a:r>
          </a:p>
          <a:p>
            <a:pPr lvl="1" algn="just"/>
            <a:r>
              <a:rPr lang="cs-CZ" dirty="0"/>
              <a:t>Společně s přirozeným přírůstkem je základním údajem pro bilance obyvatelstva</a:t>
            </a:r>
            <a:endParaRPr lang="cs-CZ" altLang="cs-CZ" dirty="0"/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altLang="cs-CZ" sz="2000" dirty="0"/>
              <a:t>	</a:t>
            </a:r>
            <a:r>
              <a:rPr lang="cs-CZ" altLang="cs-CZ" sz="2000" dirty="0" err="1"/>
              <a:t>Ms</a:t>
            </a:r>
            <a:r>
              <a:rPr lang="cs-CZ" altLang="cs-CZ" sz="2000" dirty="0"/>
              <a:t> = I – E</a:t>
            </a:r>
          </a:p>
          <a:p>
            <a:pPr marL="457200" lvl="1" indent="0" algn="just">
              <a:buNone/>
            </a:pPr>
            <a:r>
              <a:rPr lang="cs-CZ" altLang="cs-CZ" sz="1800" i="1" dirty="0"/>
              <a:t>I = imigranti</a:t>
            </a:r>
          </a:p>
          <a:p>
            <a:pPr marL="457200" lvl="1" indent="0" algn="just">
              <a:buNone/>
            </a:pPr>
            <a:r>
              <a:rPr lang="cs-CZ" altLang="cs-CZ" sz="1800" i="1" dirty="0"/>
              <a:t>E = emigranti</a:t>
            </a:r>
          </a:p>
        </p:txBody>
      </p:sp>
    </p:spTree>
    <p:extLst>
      <p:ext uri="{BB962C8B-B14F-4D97-AF65-F5344CB8AC3E}">
        <p14:creationId xmlns:p14="http://schemas.microsoft.com/office/powerpoint/2010/main" val="404636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16D1469D-F019-4858-8630-FA97C9E7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001" y="0"/>
            <a:ext cx="99499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37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Pravidelné a nepravidelné pohyby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cs-CZ" altLang="cs-CZ" sz="2800" b="1" dirty="0"/>
              <a:t>Pravidelné (periodické) pohyby obyvatelstva</a:t>
            </a:r>
          </a:p>
          <a:p>
            <a:pPr lvl="1"/>
            <a:r>
              <a:rPr lang="cs-CZ" altLang="cs-CZ" sz="2400" dirty="0"/>
              <a:t>Dojížďka – za prací, do škol, za službami, za kulturou atd.</a:t>
            </a:r>
          </a:p>
          <a:p>
            <a:pPr lvl="1" algn="just"/>
            <a:r>
              <a:rPr lang="cs-CZ" altLang="cs-CZ" sz="2400" dirty="0"/>
              <a:t>Evidence v rámci SLDB od r. 1961 u pracovní dojížďce a dojížďce do škol</a:t>
            </a:r>
          </a:p>
          <a:p>
            <a:pPr lvl="1" algn="just"/>
            <a:r>
              <a:rPr lang="cs-CZ" altLang="cs-CZ" sz="2400" dirty="0"/>
              <a:t>Doj. za službami, za rekreací…  – výběrová šetření</a:t>
            </a:r>
          </a:p>
          <a:p>
            <a:pPr algn="just"/>
            <a:endParaRPr lang="cs-CZ" altLang="cs-CZ" sz="2800" b="1" dirty="0"/>
          </a:p>
          <a:p>
            <a:pPr algn="just"/>
            <a:r>
              <a:rPr lang="cs-CZ" altLang="cs-CZ" sz="2800" b="1" dirty="0"/>
              <a:t>Nepravidelné (dočasné) pohyby obyvatelstva</a:t>
            </a:r>
          </a:p>
          <a:p>
            <a:pPr lvl="1" algn="just"/>
            <a:r>
              <a:rPr lang="cs-CZ" altLang="cs-CZ" sz="2400" dirty="0"/>
              <a:t>cestovní ruch</a:t>
            </a:r>
          </a:p>
          <a:p>
            <a:pPr lvl="1" algn="just"/>
            <a:r>
              <a:rPr lang="cs-CZ" altLang="cs-CZ" sz="2400" dirty="0"/>
              <a:t>služby, nákupy, sport, služební cesty</a:t>
            </a:r>
          </a:p>
        </p:txBody>
      </p:sp>
    </p:spTree>
    <p:extLst>
      <p:ext uri="{BB962C8B-B14F-4D97-AF65-F5344CB8AC3E}">
        <p14:creationId xmlns:p14="http://schemas.microsoft.com/office/powerpoint/2010/main" val="253616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cs-CZ" sz="4800" b="1" dirty="0"/>
              <a:t>Mechanický pohyb (mobilita)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marL="457200" indent="-457200" algn="just">
              <a:spcBef>
                <a:spcPts val="0"/>
              </a:spcBef>
            </a:pPr>
            <a:r>
              <a:rPr lang="cs-CZ" altLang="cs-CZ" sz="1800" dirty="0"/>
              <a:t>Změna v zařazení jedince v nějakém systému určených jednotek (útvarů)</a:t>
            </a:r>
          </a:p>
          <a:p>
            <a:pPr marL="457200" indent="-457200" algn="just">
              <a:spcBef>
                <a:spcPts val="0"/>
              </a:spcBef>
            </a:pPr>
            <a:r>
              <a:rPr lang="cs-CZ" altLang="cs-CZ" sz="1800" dirty="0"/>
              <a:t>Prostorová mobilita (prostorové – regionální struktury) x sociální</a:t>
            </a:r>
          </a:p>
          <a:p>
            <a:pPr marL="457200" indent="-457200" algn="just">
              <a:spcBef>
                <a:spcPts val="0"/>
              </a:spcBef>
            </a:pPr>
            <a:endParaRPr lang="cs-CZ" altLang="cs-CZ" sz="1800" dirty="0"/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Periodicita a délka trvání: </a:t>
            </a:r>
          </a:p>
          <a:p>
            <a:pPr marL="800100" lvl="1" indent="-342900">
              <a:spcBef>
                <a:spcPts val="0"/>
              </a:spcBef>
              <a:buAutoNum type="alphaLcParenR"/>
            </a:pPr>
            <a:r>
              <a:rPr lang="cs-CZ" altLang="cs-CZ" sz="1400" dirty="0"/>
              <a:t>trvalé  </a:t>
            </a:r>
          </a:p>
          <a:p>
            <a:pPr marL="800100" lvl="1" indent="-342900">
              <a:spcBef>
                <a:spcPts val="0"/>
              </a:spcBef>
              <a:buAutoNum type="alphaLcParenR"/>
            </a:pPr>
            <a:r>
              <a:rPr lang="cs-CZ" altLang="cs-CZ" sz="1400" dirty="0"/>
              <a:t>dočasné (denní, týdenní, měsíční, sezónní)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Směr pohybu: koncentrační, dekoncentrační, neutrální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r>
              <a:rPr lang="cs-CZ" altLang="cs-CZ" sz="1800" dirty="0"/>
              <a:t>Organizace pohybu: živelný, plánovaný, řetězová migrace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endParaRPr lang="cs-CZ" altLang="cs-CZ" sz="1800" u="sng" dirty="0"/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Příčiny a motivace: ekonomické a mimoekonomické (politické, kulturní, náboženské, environmentální…), </a:t>
            </a:r>
            <a:r>
              <a:rPr lang="cs-CZ" altLang="cs-CZ" sz="1800" dirty="0" err="1"/>
              <a:t>push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pull</a:t>
            </a:r>
            <a:r>
              <a:rPr lang="cs-CZ" altLang="cs-CZ" sz="1800" dirty="0"/>
              <a:t> faktory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Početnost skupin: individuální, skupinové, masové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Prostorový průběh: přímé, po etapách, hierarchický charakter</a:t>
            </a:r>
          </a:p>
          <a:p>
            <a:pPr algn="just">
              <a:spcBef>
                <a:spcPts val="0"/>
              </a:spcBef>
            </a:pPr>
            <a:r>
              <a:rPr lang="cs-CZ" altLang="cs-CZ" sz="1800" dirty="0"/>
              <a:t>Vnitřní a vnější (zahraniční) – rozdíl v metodikách zjišťování, spolehlivosti dat, způsobech evidence, různá kvalita dat a jejich problematická srovnatelnost!</a:t>
            </a:r>
          </a:p>
          <a:p>
            <a:pPr marL="457200" indent="-457200">
              <a:spcBef>
                <a:spcPts val="0"/>
              </a:spcBef>
              <a:buFont typeface="Wingdings" panose="05000000000000000000" pitchFamily="2" charset="2"/>
              <a:buAutoNum type="arabicPeriod"/>
            </a:pPr>
            <a:endParaRPr lang="cs-CZ" altLang="cs-CZ" sz="1800" u="sng" dirty="0"/>
          </a:p>
          <a:p>
            <a:pPr>
              <a:spcBef>
                <a:spcPts val="0"/>
              </a:spcBef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405928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Celkový pohyb obyvatelstva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ástupný symbol pro obsah 2"/>
              <p:cNvSpPr>
                <a:spLocks noGrp="1"/>
              </p:cNvSpPr>
              <p:nvPr>
                <p:ph idx="1"/>
              </p:nvPr>
            </p:nvSpPr>
            <p:spPr>
              <a:xfrm>
                <a:off x="975360" y="2415339"/>
                <a:ext cx="9628632" cy="4200908"/>
              </a:xfrm>
            </p:spPr>
            <p:txBody>
              <a:bodyPr rtlCol="0">
                <a:normAutofit fontScale="62500" lnSpcReduction="20000"/>
              </a:bodyPr>
              <a:lstStyle/>
              <a:p>
                <a:pPr algn="just"/>
                <a:r>
                  <a:rPr lang="cs-CZ" altLang="cs-CZ" sz="2900" dirty="0"/>
                  <a:t>Výsledek přirozeného a mechanického pohybu</a:t>
                </a:r>
              </a:p>
              <a:p>
                <a:pPr algn="just"/>
                <a:r>
                  <a:rPr lang="cs-CZ" altLang="cs-CZ" sz="2900" dirty="0"/>
                  <a:t>Charakteristika krátkodobého i dlouhodobého vývoje populace, použití v prognózách vývoje obyvatelstva</a:t>
                </a:r>
              </a:p>
              <a:p>
                <a:endParaRPr lang="cs-CZ" altLang="cs-CZ" sz="2900" b="1" dirty="0">
                  <a:solidFill>
                    <a:schemeClr val="hlink"/>
                  </a:solidFill>
                </a:endParaRPr>
              </a:p>
              <a:p>
                <a:r>
                  <a:rPr lang="cs-CZ" altLang="cs-CZ" sz="2900" b="1" dirty="0">
                    <a:solidFill>
                      <a:schemeClr val="hlink"/>
                    </a:solidFill>
                  </a:rPr>
                  <a:t>Celkový přírůstek = porodnost – úmrtnost + imigrace – emigrace</a:t>
                </a:r>
              </a:p>
              <a:p>
                <a:r>
                  <a:rPr lang="cs-CZ" altLang="cs-CZ" sz="2900" b="1" dirty="0">
                    <a:solidFill>
                      <a:schemeClr val="hlink"/>
                    </a:solidFill>
                  </a:rPr>
                  <a:t>Hrubá míra celkového přírůstku (</a:t>
                </a:r>
                <a:r>
                  <a:rPr lang="cs-CZ" altLang="cs-CZ" sz="2900" b="1" dirty="0" err="1">
                    <a:solidFill>
                      <a:schemeClr val="hlink"/>
                    </a:solidFill>
                  </a:rPr>
                  <a:t>hmcp</a:t>
                </a:r>
                <a:r>
                  <a:rPr lang="cs-CZ" altLang="cs-CZ" sz="2900" b="1" dirty="0">
                    <a:solidFill>
                      <a:schemeClr val="hlink"/>
                    </a:solidFill>
                  </a:rPr>
                  <a:t>)</a:t>
                </a:r>
              </a:p>
              <a:p>
                <a:endParaRPr lang="cs-CZ" altLang="cs-CZ" sz="1400" b="1" dirty="0">
                  <a:solidFill>
                    <a:schemeClr val="hlink"/>
                  </a:solidFill>
                </a:endParaRPr>
              </a:p>
              <a:p>
                <a:endParaRPr lang="cs-CZ" altLang="cs-CZ" sz="1400" dirty="0"/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N = porodnost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M = úmrtnost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I = imigrace</a:t>
                </a:r>
              </a:p>
              <a:p>
                <a:pPr marL="914400" lvl="2" indent="0">
                  <a:buNone/>
                </a:pPr>
                <a:r>
                  <a:rPr lang="cs-CZ" altLang="cs-CZ" sz="2600" i="1" dirty="0"/>
                  <a:t>E = emigrace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altLang="cs-CZ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altLang="cs-CZ" sz="2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cs-CZ" altLang="cs-CZ" sz="2600" i="1" dirty="0"/>
                  <a:t> = střední stav obyvatelstva</a:t>
                </a:r>
              </a:p>
            </p:txBody>
          </p:sp>
        </mc:Choice>
        <mc:Fallback xmlns="">
          <p:sp>
            <p:nvSpPr>
              <p:cNvPr id="14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75360" y="2415339"/>
                <a:ext cx="9628632" cy="4200908"/>
              </a:xfrm>
              <a:blipFill>
                <a:blip r:embed="rId3"/>
                <a:stretch>
                  <a:fillRect l="-380" t="-1887" r="-4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7C569AB-6665-4823-87C9-F618560FC97D}"/>
                  </a:ext>
                </a:extLst>
              </p:cNvPr>
              <p:cNvSpPr/>
              <p:nvPr/>
            </p:nvSpPr>
            <p:spPr>
              <a:xfrm>
                <a:off x="3746461" y="4741878"/>
                <a:ext cx="5091476" cy="733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/>
                <a:r>
                  <a:rPr lang="cs-CZ" altLang="cs-CZ" sz="2800" b="1" dirty="0"/>
                  <a:t>hmcp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altLang="cs-CZ" sz="2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 −</m:t>
                            </m:r>
                            <m:r>
                              <a:rPr lang="cs-CZ" altLang="cs-CZ" sz="2800" b="1" i="1" smtClean="0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d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cs-CZ" altLang="cs-CZ" sz="28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acc>
                          <m:accPr>
                            <m:chr m:val="̅"/>
                            <m:ctrlP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altLang="cs-CZ" sz="2800" b="1" i="1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</m:acc>
                      </m:den>
                    </m:f>
                    <m:r>
                      <a:rPr lang="cs-CZ" altLang="cs-CZ" sz="2800" b="1" i="1">
                        <a:latin typeface="Cambria Math" panose="02040503050406030204" pitchFamily="18" charset="0"/>
                      </a:rPr>
                      <m:t>∗</m:t>
                    </m:r>
                  </m:oMath>
                </a14:m>
                <a:r>
                  <a:rPr lang="cs-CZ" altLang="cs-CZ" sz="2800" b="1" dirty="0"/>
                  <a:t>1000</a:t>
                </a: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07C569AB-6665-4823-87C9-F618560FC9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461" y="4741878"/>
                <a:ext cx="5091476" cy="733983"/>
              </a:xfrm>
              <a:prstGeom prst="rect">
                <a:avLst/>
              </a:prstGeom>
              <a:blipFill>
                <a:blip r:embed="rId4"/>
                <a:stretch>
                  <a:fillRect l="-2515" b="-1166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14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Mechanický pohyb obyvatel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/>
          </a:bodyPr>
          <a:lstStyle/>
          <a:p>
            <a:pPr algn="just"/>
            <a:r>
              <a:rPr lang="cs-CZ" altLang="cs-CZ" b="1" dirty="0"/>
              <a:t>Mechanický pohyb </a:t>
            </a:r>
            <a:r>
              <a:rPr lang="cs-CZ" altLang="cs-CZ" dirty="0"/>
              <a:t>obyvatelstva nebo také prostorová, regionální či geografická mobilita obyvatelstva zahrnuje všechny typy přemísťování (změny lokalizace) člověka</a:t>
            </a:r>
          </a:p>
          <a:p>
            <a:pPr algn="just">
              <a:buFont typeface="Wingdings" panose="05000000000000000000" pitchFamily="2" charset="2"/>
              <a:buNone/>
            </a:pPr>
            <a:endParaRPr lang="cs-CZ" altLang="cs-CZ" dirty="0"/>
          </a:p>
          <a:p>
            <a:pPr algn="just"/>
            <a:r>
              <a:rPr lang="cs-CZ" altLang="cs-CZ" dirty="0"/>
              <a:t>4 typy: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Migrace (stěhování) obyvatelstva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Dočasné změny pobytu (sezónní migrace)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Dojížďka do zaměstnání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altLang="cs-CZ" sz="2200" dirty="0"/>
              <a:t>Nepravidelné dočasné pohyby obyvatelstva</a:t>
            </a:r>
          </a:p>
        </p:txBody>
      </p:sp>
    </p:spTree>
    <p:extLst>
      <p:ext uri="{BB962C8B-B14F-4D97-AF65-F5344CB8AC3E}">
        <p14:creationId xmlns:p14="http://schemas.microsoft.com/office/powerpoint/2010/main" val="42435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Příčiny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8"/>
            <a:ext cx="9628632" cy="4330367"/>
          </a:xfrm>
        </p:spPr>
        <p:txBody>
          <a:bodyPr rtlCol="0">
            <a:normAutofit fontScale="92500" lnSpcReduction="20000"/>
          </a:bodyPr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Ekonomické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rozdělení na bohatý Sever a chudý Jih a prohlubování těchto rozdílů v čase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nezaměstnanost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Ekologické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znečištění, desertifikace…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Politické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Politická nestabilita, války, náboženská svoboda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Kulturní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Etnické enklávy, migrační řetězce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Psychologické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modernizace společnosti, snaha poznávat nové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endParaRPr lang="cs-CZ" altLang="cs-CZ" sz="1900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Vliv na cílovou populaci: na politické, ekonomické, sociální, demografické a kulturní prostředí</a:t>
            </a:r>
            <a:endParaRPr lang="cs-CZ" altLang="cs-CZ" sz="1900" b="1" dirty="0"/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altLang="cs-CZ" sz="1900" dirty="0"/>
              <a:t>Díky procesu globalizace vyvstává potřeba koordinovat migrační politiku na nadnárodní, kontinentální úrovni</a:t>
            </a:r>
          </a:p>
        </p:txBody>
      </p:sp>
    </p:spTree>
    <p:extLst>
      <p:ext uri="{BB962C8B-B14F-4D97-AF65-F5344CB8AC3E}">
        <p14:creationId xmlns:p14="http://schemas.microsoft.com/office/powerpoint/2010/main" val="36074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Kdo migruje?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92500" lnSpcReduction="20000"/>
          </a:bodyPr>
          <a:lstStyle/>
          <a:p>
            <a:r>
              <a:rPr lang="cs-CZ" sz="2200" dirty="0"/>
              <a:t>Dobrovolně – mladí, zdraví, v produktivním věku</a:t>
            </a:r>
          </a:p>
          <a:p>
            <a:r>
              <a:rPr lang="cs-CZ" sz="2200" dirty="0"/>
              <a:t>Nuceně – uprchlíci, „otroci“</a:t>
            </a:r>
          </a:p>
          <a:p>
            <a:r>
              <a:rPr lang="cs-CZ" sz="2200" dirty="0"/>
              <a:t>Sjednocení rodiny</a:t>
            </a:r>
          </a:p>
          <a:p>
            <a:r>
              <a:rPr lang="cs-CZ" sz="2200" dirty="0"/>
              <a:t>„Zpáteční migrace“ – dočasná</a:t>
            </a:r>
          </a:p>
          <a:p>
            <a:r>
              <a:rPr lang="cs-CZ" sz="2200" dirty="0"/>
              <a:t>Současná mezinárodní migrace</a:t>
            </a:r>
          </a:p>
          <a:p>
            <a:pPr lvl="1"/>
            <a:r>
              <a:rPr lang="cs-CZ" sz="1900" dirty="0"/>
              <a:t>20–30 milionů nezdokumentovaných migrantů</a:t>
            </a:r>
          </a:p>
          <a:p>
            <a:pPr lvl="1"/>
            <a:r>
              <a:rPr lang="cs-CZ" sz="1900" dirty="0"/>
              <a:t>Z rozvojových do vyspělých států (za prací, z důvodu ekonomické nebo jiné nestability)</a:t>
            </a:r>
          </a:p>
          <a:p>
            <a:pPr lvl="1"/>
            <a:r>
              <a:rPr lang="cs-CZ" sz="1900" dirty="0"/>
              <a:t>Z vyspělých do rozvojových států (1/3 migrantů) – jazyk, kultura, náboženství, političtí uprchlíci</a:t>
            </a:r>
          </a:p>
          <a:p>
            <a:pPr lvl="1"/>
            <a:r>
              <a:rPr lang="cs-CZ" sz="1900" dirty="0"/>
              <a:t>Migranti „s bílými límečky“:</a:t>
            </a:r>
          </a:p>
          <a:p>
            <a:pPr lvl="2"/>
            <a:r>
              <a:rPr lang="cs-CZ" sz="1700" dirty="0"/>
              <a:t>25 % doktorů vystudovaných v Africe pracuje v zahraničí (pracovní a platební podmínky, politická nestabilita)</a:t>
            </a:r>
          </a:p>
          <a:p>
            <a:pPr lvl="2"/>
            <a:r>
              <a:rPr lang="cs-CZ" sz="1700" dirty="0"/>
              <a:t>Učitelé a doktoři za ropou (např. z Kuby do Venezuely)</a:t>
            </a:r>
          </a:p>
          <a:p>
            <a:pPr lvl="2"/>
            <a:r>
              <a:rPr lang="cs-CZ" sz="1700" dirty="0"/>
              <a:t>Političtí uprchlíci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579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8C50E3B1-A8F4-4410-B761-E9E55FCE83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3120" y="641685"/>
            <a:ext cx="6565577" cy="6007768"/>
          </a:xfrm>
        </p:spPr>
      </p:pic>
    </p:spTree>
    <p:extLst>
      <p:ext uri="{BB962C8B-B14F-4D97-AF65-F5344CB8AC3E}">
        <p14:creationId xmlns:p14="http://schemas.microsoft.com/office/powerpoint/2010/main" val="3143340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Vnitřní x vnější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Vnitřní: </a:t>
            </a:r>
          </a:p>
          <a:p>
            <a:pPr algn="just"/>
            <a:r>
              <a:rPr lang="cs-CZ" altLang="cs-CZ" sz="2000" dirty="0"/>
              <a:t>Registruje se v ČR od r. 1950</a:t>
            </a:r>
          </a:p>
          <a:p>
            <a:pPr algn="just"/>
            <a:r>
              <a:rPr lang="cs-CZ" altLang="cs-CZ" sz="2000" dirty="0"/>
              <a:t>Hlášení o stěhování</a:t>
            </a:r>
          </a:p>
          <a:p>
            <a:pPr algn="just"/>
            <a:r>
              <a:rPr lang="cs-CZ" altLang="cs-CZ" sz="2000" dirty="0"/>
              <a:t>Čtvrtletní publikace v Pohybech obyvatelstva</a:t>
            </a:r>
          </a:p>
          <a:p>
            <a:pPr algn="just"/>
            <a:r>
              <a:rPr lang="cs-CZ" altLang="cs-CZ" sz="2000" dirty="0"/>
              <a:t>Stěhování přes hranice obcí a v Praze přes hranice urbanistických obvodů</a:t>
            </a: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183C508-527E-4121-8CBD-4FE33124C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5367" y="2194560"/>
            <a:ext cx="4942443" cy="39867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cs-CZ" altLang="cs-CZ" sz="2000" b="1" dirty="0"/>
              <a:t>Vnější:</a:t>
            </a:r>
          </a:p>
          <a:p>
            <a:pPr algn="just"/>
            <a:r>
              <a:rPr lang="cs-CZ" altLang="cs-CZ" sz="2000" dirty="0"/>
              <a:t>Příčiny migrací se mění v čase, obecně roste význam ekonomických, ekologických a politických příčin   </a:t>
            </a:r>
          </a:p>
          <a:p>
            <a:pPr algn="just"/>
            <a:r>
              <a:rPr lang="cs-CZ" altLang="cs-CZ" sz="2000" dirty="0"/>
              <a:t>Důsledky migrací: mění se celosvětové rozmístění obyvatelstva, jeho struktura</a:t>
            </a:r>
          </a:p>
          <a:p>
            <a:pPr algn="just"/>
            <a:r>
              <a:rPr lang="cs-CZ" altLang="cs-CZ" sz="2000" dirty="0"/>
              <a:t>Rozdílný dopad pro imigrační a emigrační oblast (demografický, ekonomický)</a:t>
            </a:r>
          </a:p>
          <a:p>
            <a:pPr algn="just"/>
            <a:r>
              <a:rPr lang="cs-CZ" altLang="cs-CZ" sz="2000" dirty="0"/>
              <a:t>Organizace a servery zabývající se migracemi: UN.org/</a:t>
            </a:r>
            <a:r>
              <a:rPr lang="cs-CZ" altLang="cs-CZ" sz="2000" dirty="0" err="1"/>
              <a:t>popin</a:t>
            </a:r>
            <a:r>
              <a:rPr lang="cs-CZ" altLang="cs-CZ" sz="2000" dirty="0"/>
              <a:t>, IOM.int, IOM.cz, UNHCR.ch, cizinci.cz, migraceonline.cz</a:t>
            </a:r>
          </a:p>
          <a:p>
            <a:endParaRPr lang="cs-CZ" sz="2000" dirty="0"/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FCF11A21-9B29-447A-99A5-7D2787FED89F}"/>
              </a:ext>
            </a:extLst>
          </p:cNvPr>
          <p:cNvCxnSpPr>
            <a:cxnSpLocks/>
          </p:cNvCxnSpPr>
          <p:nvPr/>
        </p:nvCxnSpPr>
        <p:spPr>
          <a:xfrm>
            <a:off x="6078494" y="1921043"/>
            <a:ext cx="0" cy="4764142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06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cs-CZ" sz="4800" b="1" dirty="0"/>
              <a:t>Významné migrace</a:t>
            </a:r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1280160" y="2190749"/>
            <a:ext cx="9628632" cy="4200908"/>
          </a:xfrm>
        </p:spPr>
        <p:txBody>
          <a:bodyPr rtlCol="0">
            <a:normAutofit fontScale="62500" lnSpcReduction="20000"/>
          </a:bodyPr>
          <a:lstStyle/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Stěhování národů </a:t>
            </a:r>
            <a:r>
              <a:rPr lang="cs-CZ" altLang="cs-CZ" sz="2800" dirty="0"/>
              <a:t>(5.–6. st.)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Emigrace do zámoří </a:t>
            </a:r>
            <a:r>
              <a:rPr lang="cs-CZ" altLang="cs-CZ" sz="2800" dirty="0"/>
              <a:t>– 1820–1959 imigrovalo do USA 41,5 mil. obyvatel, do Kanady 1851–1957 asi 7,5 mil. osob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Mezikontinentální pohyb černochů z Afriky do Ameriky </a:t>
            </a:r>
            <a:r>
              <a:rPr lang="cs-CZ" altLang="cs-CZ" sz="2800" dirty="0"/>
              <a:t>(1520–1850) – 10–20 mil. obyvatel.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letech 1840–1947 emigrovalo z Číny asi 12 mil. osob, především do Thajska, Malajsie, Indonésie, Singapuru a Vietnamu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Vytvoření Izraele </a:t>
            </a:r>
            <a:r>
              <a:rPr lang="cs-CZ" altLang="cs-CZ" sz="2800" dirty="0"/>
              <a:t>= 1,2 mil. palestinských uprchlíků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Přes třicet milionů lidí bylo vysídleno nebo zlikvidováno během </a:t>
            </a:r>
            <a:r>
              <a:rPr lang="cs-CZ" altLang="cs-CZ" sz="2800" b="1" dirty="0"/>
              <a:t>druhé světové války</a:t>
            </a:r>
            <a:endParaRPr lang="cs-CZ" altLang="cs-CZ" sz="2800" dirty="0"/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poválečném období vysídlení asi deseti milionů Němců z východní Evropy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Masová nucená migrace následovala rozdělení Indie a Pákistánu, které si vynutilo přesuny téměř 18 milionů lidí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 osmdesátých a devadesátých letech - vlny migrace v Somálsku a Etiopii (občanská válka a sucha), v „Kurdistánu“ (z Iráku do Turecka a Iránu), v Jugoslávii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dirty="0"/>
              <a:t>Významné jsou také pracovní migrace (SRN, Turecko, Arabské státy) v 70. letech</a:t>
            </a:r>
          </a:p>
          <a:p>
            <a:pPr algn="just">
              <a:lnSpc>
                <a:spcPct val="80000"/>
              </a:lnSpc>
              <a:spcBef>
                <a:spcPts val="1200"/>
              </a:spcBef>
            </a:pPr>
            <a:r>
              <a:rPr lang="cs-CZ" altLang="cs-CZ" sz="2800" b="1" dirty="0"/>
              <a:t>Uprchlická krize 2011–</a:t>
            </a:r>
          </a:p>
          <a:p>
            <a:pPr>
              <a:spcBef>
                <a:spcPts val="1200"/>
              </a:spcBef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587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C467776-B9F0-49C2-BECD-61A02D62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682" y="282719"/>
            <a:ext cx="10429979" cy="629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69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Školní předměty 16×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323_TF03462902_TF03462902.potx" id="{D2792682-488F-47EF-BA91-1F09B72A5973}" vid="{97F45F7E-913A-43B4-8750-4B7FEA51D25E}"/>
    </a:ext>
  </a:extLst>
</a:theme>
</file>

<file path=ppt/theme/theme2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na motivy školních předmětů, design s ilustracemi na tabuli (širokoúhlý formát)</Template>
  <TotalTime>312</TotalTime>
  <Words>989</Words>
  <Application>Microsoft Office PowerPoint</Application>
  <PresentationFormat>Širokoúhlá obrazovka</PresentationFormat>
  <Paragraphs>133</Paragraphs>
  <Slides>20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Calibri</vt:lpstr>
      <vt:lpstr>Cambria Math</vt:lpstr>
      <vt:lpstr>Wingdings</vt:lpstr>
      <vt:lpstr>Školní předměty 16×9</vt:lpstr>
      <vt:lpstr>4. Mechanický pohyb obyvatel</vt:lpstr>
      <vt:lpstr>Mechanický pohyb (mobilita) obyvatel</vt:lpstr>
      <vt:lpstr>Mechanický pohyb obyvatel</vt:lpstr>
      <vt:lpstr>Příčiny migrace</vt:lpstr>
      <vt:lpstr>Kdo migruje?</vt:lpstr>
      <vt:lpstr>Prezentace aplikace PowerPoint</vt:lpstr>
      <vt:lpstr>Vnitřní x vnější migrace</vt:lpstr>
      <vt:lpstr>Významné migrace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Přistěhovalí x vystěhovalí</vt:lpstr>
      <vt:lpstr>Ukazatele</vt:lpstr>
      <vt:lpstr>Prezentace aplikace PowerPoint</vt:lpstr>
      <vt:lpstr>Pravidelné a nepravidelné pohyby</vt:lpstr>
      <vt:lpstr>Celkový pohyb obyvatelstva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Jozef Lopuch</dc:creator>
  <cp:lastModifiedBy>Jozef Lopuch</cp:lastModifiedBy>
  <cp:revision>19</cp:revision>
  <dcterms:created xsi:type="dcterms:W3CDTF">2021-09-22T09:34:22Z</dcterms:created>
  <dcterms:modified xsi:type="dcterms:W3CDTF">2021-10-14T06:54:43Z</dcterms:modified>
</cp:coreProperties>
</file>