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68" r:id="rId3"/>
    <p:sldId id="269" r:id="rId4"/>
    <p:sldId id="274" r:id="rId5"/>
    <p:sldId id="298" r:id="rId6"/>
    <p:sldId id="271" r:id="rId7"/>
    <p:sldId id="427" r:id="rId8"/>
    <p:sldId id="428" r:id="rId9"/>
    <p:sldId id="429" r:id="rId10"/>
    <p:sldId id="430" r:id="rId11"/>
    <p:sldId id="431" r:id="rId12"/>
    <p:sldId id="432" r:id="rId13"/>
    <p:sldId id="302" r:id="rId14"/>
    <p:sldId id="433" r:id="rId15"/>
    <p:sldId id="272" r:id="rId16"/>
    <p:sldId id="303" r:id="rId17"/>
    <p:sldId id="449" r:id="rId18"/>
    <p:sldId id="434" r:id="rId19"/>
    <p:sldId id="304" r:id="rId20"/>
    <p:sldId id="305" r:id="rId21"/>
    <p:sldId id="306" r:id="rId22"/>
    <p:sldId id="278" r:id="rId23"/>
    <p:sldId id="450" r:id="rId24"/>
    <p:sldId id="451" r:id="rId25"/>
    <p:sldId id="279" r:id="rId26"/>
    <p:sldId id="452" r:id="rId27"/>
    <p:sldId id="453" r:id="rId28"/>
    <p:sldId id="454" r:id="rId29"/>
    <p:sldId id="455" r:id="rId30"/>
    <p:sldId id="456" r:id="rId31"/>
    <p:sldId id="457" r:id="rId32"/>
    <p:sldId id="458" r:id="rId33"/>
    <p:sldId id="459" r:id="rId34"/>
    <p:sldId id="460" r:id="rId35"/>
    <p:sldId id="461" r:id="rId36"/>
    <p:sldId id="462" r:id="rId37"/>
    <p:sldId id="463" r:id="rId38"/>
    <p:sldId id="464" r:id="rId39"/>
    <p:sldId id="498" r:id="rId40"/>
    <p:sldId id="499" r:id="rId41"/>
    <p:sldId id="465" r:id="rId42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3" autoAdjust="0"/>
  </p:normalViewPr>
  <p:slideViewPr>
    <p:cSldViewPr>
      <p:cViewPr varScale="1">
        <p:scale>
          <a:sx n="80" d="100"/>
          <a:sy n="80" d="100"/>
        </p:scale>
        <p:origin x="61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291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1C9381-F68D-4F9B-9F8A-AB9E40C618C1}" type="datetime1">
              <a:rPr lang="cs-CZ" smtClean="0"/>
              <a:t>22.11.2022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B3C20D7-F8F1-4196-9585-26F31AFC85C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2FB5046-D517-4952-94FA-8571CFCEBBF5}" type="datetime1">
              <a:rPr lang="cs-CZ" noProof="0" smtClean="0"/>
              <a:t>22.11.2022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EC444-603B-4F09-9A06-5917518DD901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9154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19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94790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991027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739023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51466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25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84716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234589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29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19949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20227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67094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2109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77436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37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432700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40304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56400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27070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46515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74004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15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07283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113002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502059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"/>
          <p:cNvSpPr/>
          <p:nvPr/>
        </p:nvSpPr>
        <p:spPr bwMode="invGray">
          <a:xfrm>
            <a:off x="0" y="3936697"/>
            <a:ext cx="12192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1" y="4114800"/>
            <a:ext cx="10515598" cy="1158446"/>
          </a:xfrm>
        </p:spPr>
        <p:txBody>
          <a:bodyPr rtlCol="0" anchor="b">
            <a:normAutofit/>
          </a:bodyPr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8201" y="5338170"/>
            <a:ext cx="10515598" cy="474836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BCB5E2-8FC8-4060-9BF1-A48CBCD30292}" type="datetime1">
              <a:rPr lang="cs-CZ" noProof="0" smtClean="0"/>
              <a:t>22.11.2022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741693" y="365125"/>
            <a:ext cx="1600200" cy="5811838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534400" cy="5811838"/>
          </a:xfrm>
        </p:spPr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755C93-8F64-44C2-9895-EF24A7C5898E}" type="datetime1">
              <a:rPr lang="cs-CZ" noProof="0" smtClean="0"/>
              <a:t>22.11.2022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DAF141-D3CA-4562-A44D-A0F7EEA54F65}" type="datetime1">
              <a:rPr lang="cs-CZ" noProof="0" smtClean="0"/>
              <a:t>22.11.2022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ltGray">
          <a:xfrm>
            <a:off x="0" y="3276600"/>
            <a:ext cx="12192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1248" y="3429000"/>
            <a:ext cx="9601200" cy="1838519"/>
          </a:xfrm>
        </p:spPr>
        <p:txBody>
          <a:bodyPr rtlCol="0"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1248" y="5340096"/>
            <a:ext cx="9601200" cy="475488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173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1E70E4-D740-4C50-AE52-B0A05EC02402}" type="datetime1">
              <a:rPr lang="cs-CZ" noProof="0" smtClean="0"/>
              <a:t>22.11.2022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61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61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8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0E1C3-D136-4A15-B4F7-755274D3AC79}" type="datetime1">
              <a:rPr lang="cs-CZ" noProof="0" smtClean="0"/>
              <a:t>22.11.2022</a:t>
            </a:fld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BC436E-D55B-47C6-8E3D-A1E974EAC8F8}" type="datetime1">
              <a:rPr lang="cs-CZ" noProof="0" smtClean="0"/>
              <a:t>22.11.2022</a:t>
            </a:fld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DE1057-9A15-431B-A874-2A2BD5D6CDF0}" type="datetime1">
              <a:rPr lang="cs-CZ" noProof="0" smtClean="0"/>
              <a:t>22.11.2022</a:t>
            </a:fld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85800"/>
            <a:ext cx="6400800" cy="5257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0D14BC-B29D-44D4-A1A2-06AFEA15E0F6}" type="datetime1">
              <a:rPr lang="cs-CZ" noProof="0" smtClean="0"/>
              <a:t>22.11.2022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7048"/>
            <a:ext cx="3429000" cy="1901952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838198" y="685800"/>
            <a:ext cx="6400800" cy="5257800"/>
          </a:xfrm>
        </p:spPr>
        <p:txBody>
          <a:bodyPr rtlCol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8999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D18D54-5252-466A-A8AC-DC835C0ACC2E}" type="datetime1">
              <a:rPr lang="cs-CZ" noProof="0" smtClean="0"/>
              <a:t>22.11.2022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2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CA485F0B-5BFE-43AF-83B8-FCCEEDE3B43F}" type="datetime1">
              <a:rPr lang="cs-CZ" smtClean="0"/>
              <a:t>22.11.2022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fld id="{B13333A4-2EF1-4B79-B68C-AB20E66B482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elegraph.co.uk/sport/football/teams/manchester-united/9271721/Manchester-United-promote-new-kit-that-is-Made-in-Manchester-with-a-picture-of-Oldham.html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anorama.brna.cz/" TargetMode="Externa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ream.cz/top-5/10004017-5-nejstarsich-mest-sveta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5400" y="4114800"/>
            <a:ext cx="10658399" cy="1158446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3. Městské osídlení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67408" y="5338170"/>
            <a:ext cx="10586391" cy="474836"/>
          </a:xfrm>
        </p:spPr>
        <p:txBody>
          <a:bodyPr rtlCol="0"/>
          <a:lstStyle/>
          <a:p>
            <a:pPr rtl="0"/>
            <a:r>
              <a:rPr lang="cs-CZ" dirty="0"/>
              <a:t>Ze0132 Geografie obyvatelstva a sídel</a:t>
            </a:r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Industriální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Města rostou v závislosti na lokalizaci různých typů surovin</a:t>
            </a:r>
          </a:p>
          <a:p>
            <a:r>
              <a:rPr lang="cs-CZ" dirty="0"/>
              <a:t>Rozvoj vodní a železniční dopravy umožnil posílení ekonomických vazeb mezi městy a mezi městem a zázemím</a:t>
            </a:r>
          </a:p>
          <a:p>
            <a:r>
              <a:rPr lang="cs-CZ" dirty="0"/>
              <a:t>Dochází ke konkurenci měst a územní dělbě práce</a:t>
            </a:r>
          </a:p>
          <a:p>
            <a:r>
              <a:rPr lang="cs-CZ" dirty="0"/>
              <a:t>Města v sídelním systému se stávají stále více heterogenními co do růstové dynamiky a ekonomické specializace</a:t>
            </a:r>
          </a:p>
          <a:p>
            <a:r>
              <a:rPr lang="cs-CZ" dirty="0"/>
              <a:t>Vyčleňují se jádrové urbanizované a periferní venkovské oblasti, jejichž ekonomická výkonnost je podmíněna zejména přítomností zdrojů (suroviny, pracovní síla) a efektivitou dopravních systémů</a:t>
            </a:r>
          </a:p>
        </p:txBody>
      </p:sp>
    </p:spTree>
    <p:extLst>
      <p:ext uri="{BB962C8B-B14F-4D97-AF65-F5344CB8AC3E}">
        <p14:creationId xmlns:p14="http://schemas.microsoft.com/office/powerpoint/2010/main" val="24454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C3DAACAE-EF83-4266-9F01-83EDE787B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5991225" cy="4152900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58315123-C9B7-4308-8E40-D8C5B264B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225" y="1685925"/>
            <a:ext cx="600075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2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Industriální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Industrializace proměňovala strukturu a formu preindustriálních měst</a:t>
            </a:r>
          </a:p>
          <a:p>
            <a:r>
              <a:rPr lang="cs-CZ" dirty="0"/>
              <a:t>Faktorem byl přechod od „tradiční“ feudální společnosti ke kapitalistické a nárůstem nových společenských tříd – průmyslové buržoazie a třídy dělníků, které měly jiné způsoby života, spotřeby, místo a typ bydlení, vzdělávání…</a:t>
            </a:r>
          </a:p>
          <a:p>
            <a:r>
              <a:rPr lang="cs-CZ" dirty="0"/>
              <a:t>Bydlení a půda se staly předmětem obchodu</a:t>
            </a:r>
          </a:p>
          <a:p>
            <a:r>
              <a:rPr lang="cs-CZ" dirty="0"/>
              <a:t>Po nástupu továrního způsobu výroby došlo k oddělování místa práce a bydlení podpořené rozvojem levné dopravy – do té doby vznikaly dělnické kolonie v pěšky dostupných vzdálenostech od místa práce</a:t>
            </a:r>
          </a:p>
          <a:p>
            <a:r>
              <a:rPr lang="cs-CZ" dirty="0"/>
              <a:t>Centrum města se stalo komerčním srdcem města a ukazatelem ekonomické úspěšnosti</a:t>
            </a:r>
          </a:p>
        </p:txBody>
      </p:sp>
    </p:spTree>
    <p:extLst>
      <p:ext uri="{BB962C8B-B14F-4D97-AF65-F5344CB8AC3E}">
        <p14:creationId xmlns:p14="http://schemas.microsoft.com/office/powerpoint/2010/main" val="368582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/>
              <a:t>Geneticko-morfologická klasifikace půdorysu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265912" cy="4351338"/>
          </a:xfrm>
        </p:spPr>
        <p:txBody>
          <a:bodyPr rtlCol="0">
            <a:normAutofit fontScale="92500" lnSpcReduction="10000"/>
          </a:bodyPr>
          <a:lstStyle/>
          <a:p>
            <a:r>
              <a:rPr lang="cs-CZ" dirty="0"/>
              <a:t>Původní obchodovatelné komodity byly zemědělské produkty, později textilní výrobky</a:t>
            </a:r>
          </a:p>
          <a:p>
            <a:r>
              <a:rPr lang="cs-CZ" dirty="0"/>
              <a:t>Export přes přístav Liverpool</a:t>
            </a:r>
          </a:p>
          <a:p>
            <a:r>
              <a:rPr lang="cs-CZ" dirty="0"/>
              <a:t>Zlepšení dopravního spojení mezi Liverpoolem a Manchesterem (kanál + železnice) se stalo hnacím motorem rychlé industrializace založené na textilním průmyslu</a:t>
            </a:r>
          </a:p>
          <a:p>
            <a:r>
              <a:rPr lang="cs-CZ" dirty="0"/>
              <a:t>Textilky způsobily stěhování aristokracie na periferie města, do průmyslového centra proudili pracovníci žijící v nevyhovujících podmínkách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společenských gradient byl tedy opačný než v předindustriálním městě</a:t>
            </a:r>
          </a:p>
          <a:p>
            <a:r>
              <a:rPr lang="cs-CZ" dirty="0"/>
              <a:t>První debaty o městském plánování</a:t>
            </a: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E0E10A5-CC89-4FDA-A599-DFEBB75EB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462" y="1874517"/>
            <a:ext cx="4207515" cy="2652712"/>
          </a:xfrm>
          <a:prstGeom prst="rect">
            <a:avLst/>
          </a:prstGeom>
        </p:spPr>
      </p:pic>
      <p:sp>
        <p:nvSpPr>
          <p:cNvPr id="6" name="Obdélník 4">
            <a:extLst>
              <a:ext uri="{FF2B5EF4-FFF2-40B4-BE49-F238E27FC236}">
                <a16:creationId xmlns:a16="http://schemas.microsoft.com/office/drawing/2014/main" id="{0D2B6651-1F19-41E3-82FF-73B47C71A612}"/>
              </a:ext>
            </a:extLst>
          </p:cNvPr>
          <p:cNvSpPr/>
          <p:nvPr/>
        </p:nvSpPr>
        <p:spPr>
          <a:xfrm>
            <a:off x="7886700" y="4540858"/>
            <a:ext cx="383127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>
                <a:hlinkClick r:id="rId4"/>
              </a:rPr>
              <a:t>https://www.telegraph.co.uk/sport/football/teams/manchester-united/9271721/Manchester-United-promote-new-kit-that-is-Made-in-Manchester-with-a-picture-of-Oldham.html</a:t>
            </a:r>
            <a:r>
              <a:rPr lang="cs-CZ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73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Industriální města (Brno)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25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Rozvoj průmyslu měl velký prostorový a územněsprávní význam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Průmyslová zóna se utvářela za hradbami města – předměstí prošlo velkým populačním vývojem (dělnické periferie) – velké urbanistické a hygienické problémy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Předměstí se začleňovala pod správu města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Kulturně-politický dopad – socio-profesní stratifikace obyvatelstva (včetně národnostní hranice Češi x Němci)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Rozvoj odborného vzdělávacího systému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1850: administrativní připojení 30 ulic/obcí do tzv.  Velkého Brna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1852: demolice fortifikačních staveb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1869: 74 000 obyvatel, z toho 25 000 zaměstnáno v průmyslu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Zisky z průmyslové výroby byly akumulovány v prostoru vnitřního města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90. léta 19. století: asanační zásahy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V období před 1. sv. v. – růst malé a střední buržoazie, úřednické a střední třídy zaměstnanců a etablování obytných čtvrtí velkoměstského charakteru</a:t>
            </a:r>
          </a:p>
        </p:txBody>
      </p:sp>
    </p:spTree>
    <p:extLst>
      <p:ext uri="{BB962C8B-B14F-4D97-AF65-F5344CB8AC3E}">
        <p14:creationId xmlns:p14="http://schemas.microsoft.com/office/powerpoint/2010/main" val="4354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>
            <a:extLst>
              <a:ext uri="{FF2B5EF4-FFF2-40B4-BE49-F238E27FC236}">
                <a16:creationId xmlns:a16="http://schemas.microsoft.com/office/drawing/2014/main" id="{CC701030-5688-4548-999C-6B8F95CC5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01" y="39658"/>
            <a:ext cx="10450359" cy="19652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5422E76D-03E1-407C-A79F-C47274370347}"/>
              </a:ext>
            </a:extLst>
          </p:cNvPr>
          <p:cNvGrpSpPr>
            <a:grpSpLocks noChangeAspect="1"/>
          </p:cNvGrpSpPr>
          <p:nvPr/>
        </p:nvGrpSpPr>
        <p:grpSpPr>
          <a:xfrm>
            <a:off x="1001601" y="2891942"/>
            <a:ext cx="10741799" cy="2842977"/>
            <a:chOff x="0" y="0"/>
            <a:chExt cx="5821680" cy="1463041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8124C05F-E889-480D-BB58-3A3F61F1A648}"/>
                </a:ext>
              </a:extLst>
            </p:cNvPr>
            <p:cNvGrpSpPr/>
            <p:nvPr/>
          </p:nvGrpSpPr>
          <p:grpSpPr>
            <a:xfrm>
              <a:off x="0" y="0"/>
              <a:ext cx="5821680" cy="1463040"/>
              <a:chOff x="0" y="0"/>
              <a:chExt cx="5821680" cy="1463040"/>
            </a:xfrm>
          </p:grpSpPr>
          <p:pic>
            <p:nvPicPr>
              <p:cNvPr id="12" name="obrázek 16">
                <a:extLst>
                  <a:ext uri="{FF2B5EF4-FFF2-40B4-BE49-F238E27FC236}">
                    <a16:creationId xmlns:a16="http://schemas.microsoft.com/office/drawing/2014/main" id="{F4A2FD9D-D4FF-4AE3-8966-9B6853DB5F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r="63294"/>
              <a:stretch/>
            </p:blipFill>
            <p:spPr bwMode="auto">
              <a:xfrm rot="5400000">
                <a:off x="2461260" y="-2444750"/>
                <a:ext cx="915670" cy="580517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3" name="obrázek 16">
                <a:extLst>
                  <a:ext uri="{FF2B5EF4-FFF2-40B4-BE49-F238E27FC236}">
                    <a16:creationId xmlns:a16="http://schemas.microsoft.com/office/drawing/2014/main" id="{A7A65354-18C2-41B4-97EF-F4545F5DB5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l="73340" r="2284"/>
              <a:stretch/>
            </p:blipFill>
            <p:spPr bwMode="auto">
              <a:xfrm rot="5400000">
                <a:off x="2598420" y="-1743710"/>
                <a:ext cx="608330" cy="580517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11" name="Obdélník 6">
              <a:extLst>
                <a:ext uri="{FF2B5EF4-FFF2-40B4-BE49-F238E27FC236}">
                  <a16:creationId xmlns:a16="http://schemas.microsoft.com/office/drawing/2014/main" id="{F14A7218-5270-4BC9-A17F-6E8380AA485E}"/>
                </a:ext>
              </a:extLst>
            </p:cNvPr>
            <p:cNvSpPr/>
            <p:nvPr/>
          </p:nvSpPr>
          <p:spPr>
            <a:xfrm>
              <a:off x="38100" y="0"/>
              <a:ext cx="5767070" cy="14630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</p:grpSp>
      <p:sp>
        <p:nvSpPr>
          <p:cNvPr id="14" name="Obdélník 9">
            <a:extLst>
              <a:ext uri="{FF2B5EF4-FFF2-40B4-BE49-F238E27FC236}">
                <a16:creationId xmlns:a16="http://schemas.microsoft.com/office/drawing/2014/main" id="{FF8B5B68-E673-4B0F-82C0-FFA148D0344A}"/>
              </a:ext>
            </a:extLst>
          </p:cNvPr>
          <p:cNvSpPr/>
          <p:nvPr/>
        </p:nvSpPr>
        <p:spPr>
          <a:xfrm>
            <a:off x="1001601" y="2062609"/>
            <a:ext cx="9111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400" b="1" spc="-2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Továrny v okolí ulic Koliště, Křenová, Dornych – rok 1867</a:t>
            </a:r>
          </a:p>
          <a:p>
            <a:pPr>
              <a:spcAft>
                <a:spcPts val="0"/>
              </a:spcAft>
            </a:pPr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Pramen: </a:t>
            </a:r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http://panorama.brna.cz/</a:t>
            </a:r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sz="1400" dirty="0">
              <a:effectLst/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élník 10">
            <a:extLst>
              <a:ext uri="{FF2B5EF4-FFF2-40B4-BE49-F238E27FC236}">
                <a16:creationId xmlns:a16="http://schemas.microsoft.com/office/drawing/2014/main" id="{81DEFED1-FC4C-4CAA-977A-F6AC2B172D48}"/>
              </a:ext>
            </a:extLst>
          </p:cNvPr>
          <p:cNvSpPr/>
          <p:nvPr/>
        </p:nvSpPr>
        <p:spPr>
          <a:xfrm>
            <a:off x="1071900" y="5745701"/>
            <a:ext cx="106410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400" b="1" spc="-2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Továrny v okolí ulic Koliště, Křenová, Dornych – rok 1914</a:t>
            </a:r>
          </a:p>
          <a:p>
            <a:pPr algn="just"/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Pramen: KULÍSKOVÁ, Alžběta. Historické jádro města Brna – kulturně historická identita území a ochrana jeho hodnot [online]. Brno, 2012 [cit. 2016-04-17]. Bakalářská práce. Masarykova univerzita, Pedagogická fakulta. Vedoucí práce Libor Lněnička Dostupné z: &lt;http://is.muni.cz/</a:t>
            </a:r>
            <a:r>
              <a:rPr lang="cs-CZ" sz="1400" dirty="0" err="1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/329193/</a:t>
            </a:r>
            <a:r>
              <a:rPr lang="cs-CZ" sz="1400" dirty="0" err="1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pedf_b</a:t>
            </a:r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/&gt;.</a:t>
            </a:r>
            <a:endParaRPr lang="cs-CZ" sz="2400" b="1" spc="-2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97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>
            <a:extLst>
              <a:ext uri="{FF2B5EF4-FFF2-40B4-BE49-F238E27FC236}">
                <a16:creationId xmlns:a16="http://schemas.microsoft.com/office/drawing/2014/main" id="{BF892B59-BA44-41A0-8FAD-907B063BA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722" y="0"/>
            <a:ext cx="9178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3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A2415D-DD72-40DB-AA7A-87160101B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0EB3BE-9DC6-4643-9C1E-177899AB1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3593591"/>
          </a:xfrm>
        </p:spPr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89EC60A-0E5A-47AD-99CD-DACD0D9B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031" y="0"/>
            <a:ext cx="9119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">
            <a:extLst>
              <a:ext uri="{FF2B5EF4-FFF2-40B4-BE49-F238E27FC236}">
                <a16:creationId xmlns:a16="http://schemas.microsoft.com/office/drawing/2014/main" id="{9C28AE9F-3A7B-4AA9-9598-D4C7A2C0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021" y="0"/>
            <a:ext cx="9269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3">
            <a:extLst>
              <a:ext uri="{FF2B5EF4-FFF2-40B4-BE49-F238E27FC236}">
                <a16:creationId xmlns:a16="http://schemas.microsoft.com/office/drawing/2014/main" id="{C57C3D26-713B-4545-A497-1EB492F62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236" y="0"/>
            <a:ext cx="9277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6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Město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cs-CZ" dirty="0"/>
              <a:t>Obecná definice: sídla nezemědělského charakteru s určitými specifickými znaky, která se liší od venkovských sídel především svými funkcemi</a:t>
            </a:r>
          </a:p>
          <a:p>
            <a:r>
              <a:rPr lang="cs-CZ" dirty="0"/>
              <a:t>V minulosti bylo město určeno </a:t>
            </a:r>
            <a:r>
              <a:rPr lang="cs-CZ" b="1" dirty="0"/>
              <a:t>městským právem </a:t>
            </a:r>
            <a:r>
              <a:rPr lang="cs-CZ" dirty="0"/>
              <a:t>v podobě privilegií (práva trhu, hradeb, mýta, várečné právo) udělovaných králem (královská města, horní města), církví nebo šlechtou (poddanská města)</a:t>
            </a:r>
          </a:p>
          <a:p>
            <a:r>
              <a:rPr lang="cs-CZ" dirty="0"/>
              <a:t>Definice v ČR: </a:t>
            </a:r>
            <a:r>
              <a:rPr lang="cs-CZ" altLang="cs-CZ" dirty="0"/>
              <a:t>podle § 3 zákona 128/2000 Sb., o obcích „obec, která má alespoň 3000 obyvatel, je městem, pokud tak stanoví předseda Poslanecké sněmovny po vyjádření vlády“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E54774-B459-45AF-B074-2BC9F13DC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737" y="4492752"/>
            <a:ext cx="8650050" cy="236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51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">
            <a:extLst>
              <a:ext uri="{FF2B5EF4-FFF2-40B4-BE49-F238E27FC236}">
                <a16:creationId xmlns:a16="http://schemas.microsoft.com/office/drawing/2014/main" id="{325F52FB-5439-4EF8-BCC4-D6206C523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35" y="0"/>
            <a:ext cx="9769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7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>
            <a:extLst>
              <a:ext uri="{FF2B5EF4-FFF2-40B4-BE49-F238E27FC236}">
                <a16:creationId xmlns:a16="http://schemas.microsoft.com/office/drawing/2014/main" id="{E58D7044-91DA-4D2C-81F8-6ED5B34B2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418" y="0"/>
            <a:ext cx="988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4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altLang="cs-CZ" sz="4000" b="1" dirty="0"/>
              <a:t>Industriální města - Chicago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</p:spPr>
        <p:txBody>
          <a:bodyPr rtlCol="0">
            <a:normAutofit fontScale="92500"/>
          </a:bodyPr>
          <a:lstStyle/>
          <a:p>
            <a:pPr>
              <a:spcBef>
                <a:spcPts val="600"/>
              </a:spcBef>
            </a:pPr>
            <a:r>
              <a:rPr lang="cs-CZ" sz="1800" dirty="0"/>
              <a:t>Příklad průmyslového města prvních dekád 20. století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Vznik prostorové sociologie města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Ekonomická soutěž vede k dominanci určité skupiny/funkce v daném místě ve městě – té, které je schopná maximalizovat svůj užitek z dané lokalizace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Prohlubování sociální komplexity na pozadí fyzického růstu města bylo prostorově vyjádřeno sociologem E. </a:t>
            </a:r>
            <a:r>
              <a:rPr lang="cs-CZ" sz="1800" dirty="0" err="1"/>
              <a:t>Burgessem</a:t>
            </a:r>
            <a:r>
              <a:rPr lang="cs-CZ" sz="1800" dirty="0"/>
              <a:t> v </a:t>
            </a:r>
            <a:r>
              <a:rPr lang="cs-CZ" sz="1800" b="1" dirty="0"/>
              <a:t>modelu koncentrických zón</a:t>
            </a:r>
            <a:r>
              <a:rPr lang="cs-CZ" sz="1800" dirty="0"/>
              <a:t> rezidenční diferenciace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Model zahrnuje:</a:t>
            </a:r>
          </a:p>
          <a:p>
            <a:pPr lvl="1">
              <a:spcBef>
                <a:spcPts val="600"/>
              </a:spcBef>
            </a:pPr>
            <a:r>
              <a:rPr lang="cs-CZ" sz="1600" b="1" dirty="0"/>
              <a:t>CBD (</a:t>
            </a:r>
            <a:r>
              <a:rPr lang="cs-CZ" sz="1600" b="1" dirty="0" err="1"/>
              <a:t>Central</a:t>
            </a:r>
            <a:r>
              <a:rPr lang="cs-CZ" sz="1600" b="1" dirty="0"/>
              <a:t> </a:t>
            </a:r>
            <a:r>
              <a:rPr lang="cs-CZ" sz="1600" b="1" dirty="0" err="1"/>
              <a:t>bussiness</a:t>
            </a:r>
            <a:r>
              <a:rPr lang="cs-CZ" sz="1600" b="1" dirty="0"/>
              <a:t> </a:t>
            </a:r>
            <a:r>
              <a:rPr lang="cs-CZ" sz="1600" b="1" dirty="0" err="1"/>
              <a:t>district</a:t>
            </a:r>
            <a:r>
              <a:rPr lang="cs-CZ" sz="1600" b="1" dirty="0"/>
              <a:t>) </a:t>
            </a:r>
            <a:r>
              <a:rPr lang="cs-CZ" sz="1600" dirty="0"/>
              <a:t>– jádro obchodního, sociálního a kulturního života města</a:t>
            </a:r>
          </a:p>
          <a:p>
            <a:pPr lvl="1">
              <a:spcBef>
                <a:spcPts val="600"/>
              </a:spcBef>
            </a:pPr>
            <a:r>
              <a:rPr lang="cs-CZ" sz="1600" b="1" dirty="0"/>
              <a:t>Zóna přechodu </a:t>
            </a:r>
            <a:r>
              <a:rPr lang="cs-CZ" sz="1600" dirty="0"/>
              <a:t>– původně obytná okrajová zóna, jejíž obytná funkce byla potlačena pronikáním průmyslu</a:t>
            </a:r>
          </a:p>
          <a:p>
            <a:pPr lvl="1">
              <a:spcBef>
                <a:spcPts val="600"/>
              </a:spcBef>
            </a:pPr>
            <a:r>
              <a:rPr lang="cs-CZ" sz="1600" b="1" dirty="0"/>
              <a:t>Bydlení pracujících </a:t>
            </a:r>
            <a:r>
              <a:rPr lang="cs-CZ" sz="1600" dirty="0"/>
              <a:t>– bydlení těch, kteří se ekonomicky vymanili ze zóny přechodu, ale potřebují levný přístup do práce (dělnická třída)</a:t>
            </a:r>
          </a:p>
          <a:p>
            <a:pPr lvl="1">
              <a:spcBef>
                <a:spcPts val="600"/>
              </a:spcBef>
            </a:pPr>
            <a:r>
              <a:rPr lang="cs-CZ" sz="1600" b="1" dirty="0"/>
              <a:t>Obytná zóna </a:t>
            </a:r>
            <a:r>
              <a:rPr lang="cs-CZ" sz="1600" dirty="0"/>
              <a:t>– soukromé domy, kvalitní nájemní bydlení, střední třída, větší přítomnost služeb</a:t>
            </a:r>
          </a:p>
          <a:p>
            <a:pPr lvl="1">
              <a:spcBef>
                <a:spcPts val="600"/>
              </a:spcBef>
            </a:pPr>
            <a:r>
              <a:rPr lang="cs-CZ" sz="1600" b="1" dirty="0"/>
              <a:t>Oblast dojížďky </a:t>
            </a:r>
            <a:r>
              <a:rPr lang="cs-CZ" sz="1600" dirty="0"/>
              <a:t>– soukromé rodinné domy, obyvatelé nejvyššího sociálního statusu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Zjednodušený model amerických měst 20. let 20. století, který je v reálném prostředí ovlivňován dopravním a terénními podmínkami, strukturou ekonomické základny města a prostorovou mobilitou populace, počítá s neustálým přílivem etnicky a sociálně heterogenního obyvatelstva</a:t>
            </a:r>
          </a:p>
        </p:txBody>
      </p:sp>
    </p:spTree>
    <p:extLst>
      <p:ext uri="{BB962C8B-B14F-4D97-AF65-F5344CB8AC3E}">
        <p14:creationId xmlns:p14="http://schemas.microsoft.com/office/powerpoint/2010/main" val="7754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altLang="cs-CZ" sz="4000" b="1" dirty="0"/>
              <a:t>Model koncentrických zón</a:t>
            </a:r>
            <a:endParaRPr lang="cs-CZ" sz="4000" b="1" dirty="0"/>
          </a:p>
        </p:txBody>
      </p:sp>
      <p:pic>
        <p:nvPicPr>
          <p:cNvPr id="10" name="Obrázek 3">
            <a:extLst>
              <a:ext uri="{FF2B5EF4-FFF2-40B4-BE49-F238E27FC236}">
                <a16:creationId xmlns:a16="http://schemas.microsoft.com/office/drawing/2014/main" id="{A43F7BFD-F1BF-4FA2-9315-CF370C984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64" y="2046490"/>
            <a:ext cx="1042035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0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Sektorový model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35423"/>
          </a:xfrm>
        </p:spPr>
        <p:txBody>
          <a:bodyPr rtlCol="0">
            <a:normAutofit/>
          </a:bodyPr>
          <a:lstStyle/>
          <a:p>
            <a:r>
              <a:rPr lang="cs-CZ" dirty="0" err="1"/>
              <a:t>Burgessův</a:t>
            </a:r>
            <a:r>
              <a:rPr lang="cs-CZ" dirty="0"/>
              <a:t> přístup byl modifikován H. </a:t>
            </a:r>
            <a:r>
              <a:rPr lang="cs-CZ" dirty="0" err="1"/>
              <a:t>Hoytem</a:t>
            </a:r>
            <a:r>
              <a:rPr lang="cs-CZ" dirty="0"/>
              <a:t> v roce 1939 do tzv. sektorového modelu</a:t>
            </a:r>
          </a:p>
          <a:p>
            <a:pPr lvl="1"/>
            <a:r>
              <a:rPr lang="cs-CZ" dirty="0"/>
              <a:t>Pracuje více s vlivem dopravy (hl. železniční) a předpokládá historickou setrvačnost ve struktuře města</a:t>
            </a:r>
          </a:p>
          <a:p>
            <a:pPr lvl="1"/>
            <a:r>
              <a:rPr lang="cs-CZ" altLang="cs-CZ" dirty="0"/>
              <a:t>Ve městě se vytváří sektory směřující od centra k okrajům, v nichž můžeme nalézt obyvatelstvo  s různým vzdělanostním nebo profesním profilem (vysokoškoláci, manažeři, pracující v těžkém strojírenství...)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4212CFC-0C3A-447B-8924-8EF10B74F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654" y="3887348"/>
            <a:ext cx="7863490" cy="297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1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Vícejaderný model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cs-CZ" sz="2400" dirty="0"/>
              <a:t>Předpokládá existenci více specializovaných okrsků (jader) na území města</a:t>
            </a:r>
          </a:p>
          <a:p>
            <a:pPr lvl="1"/>
            <a:r>
              <a:rPr lang="cs-CZ" sz="2000" dirty="0"/>
              <a:t>Určité aktivity potřebují speciální podmínky, a proto se koncentrují v místě těchto podmínek</a:t>
            </a:r>
          </a:p>
          <a:p>
            <a:pPr lvl="1"/>
            <a:r>
              <a:rPr lang="cs-CZ" sz="2000" dirty="0"/>
              <a:t>Koncentrované aktivity vytvářejí obdobu aglomeračního efektu a to vede ke vzniku specializovaných okrsků (průmyslové, administrativní)</a:t>
            </a:r>
          </a:p>
          <a:p>
            <a:pPr lvl="1"/>
            <a:r>
              <a:rPr lang="cs-CZ" sz="2000" dirty="0"/>
              <a:t>Některé aktivity se navzájem vylučují (průmysl a kvalitní bydlení)</a:t>
            </a:r>
          </a:p>
          <a:p>
            <a:pPr lvl="1"/>
            <a:r>
              <a:rPr lang="cs-CZ" sz="2000" dirty="0"/>
              <a:t>Některé aktivity by profitovaly z centrální polohy, ale nemohou si ji dovolit např. z důvodu velkých prostorových nároků</a:t>
            </a:r>
          </a:p>
          <a:p>
            <a:pPr lvl="1"/>
            <a:r>
              <a:rPr lang="cs-CZ" altLang="cs-CZ" sz="2000" dirty="0"/>
              <a:t>S tímto modelem se můžeme setkat ve městech, kde široké zastoupení různých etnických skupin, které vytváří své do jisté míry izolované kulturní enklávy – ghetta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2976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9D9FC5B-FC8D-4B1E-A37A-CB041AA01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461962"/>
            <a:ext cx="872490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0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3D7BE5C-4FDB-45DC-A4BB-356A1543D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1" r="547"/>
          <a:stretch/>
        </p:blipFill>
        <p:spPr>
          <a:xfrm>
            <a:off x="1323975" y="129308"/>
            <a:ext cx="9491807" cy="663344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A31919D-33EC-4D61-AEF9-6A5460C33FEA}"/>
              </a:ext>
            </a:extLst>
          </p:cNvPr>
          <p:cNvSpPr/>
          <p:nvPr/>
        </p:nvSpPr>
        <p:spPr>
          <a:xfrm>
            <a:off x="1323975" y="6393417"/>
            <a:ext cx="5886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2"/>
                </a:solidFill>
              </a:rPr>
              <a:t>https://wikisofia.cz/wiki/Urbanistick%C3%A9_modely</a:t>
            </a:r>
          </a:p>
        </p:txBody>
      </p:sp>
    </p:spTree>
    <p:extLst>
      <p:ext uri="{BB962C8B-B14F-4D97-AF65-F5344CB8AC3E}">
        <p14:creationId xmlns:p14="http://schemas.microsoft.com/office/powerpoint/2010/main" val="179893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Kritika modelů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algn="just"/>
            <a:r>
              <a:rPr lang="cs-CZ" altLang="cs-CZ" sz="2400" dirty="0"/>
              <a:t>Základní modely byly podrobeny kritice pro jejich </a:t>
            </a:r>
            <a:r>
              <a:rPr lang="en-US" altLang="cs-CZ" sz="2400" dirty="0" err="1"/>
              <a:t>jednoduchost</a:t>
            </a:r>
            <a:r>
              <a:rPr lang="en-US" altLang="cs-CZ" sz="2400" dirty="0"/>
              <a:t> a </a:t>
            </a:r>
            <a:r>
              <a:rPr lang="en-US" altLang="cs-CZ" sz="2400" dirty="0" err="1"/>
              <a:t>statičnost</a:t>
            </a:r>
            <a:endParaRPr lang="en-US" altLang="cs-CZ" sz="2400" dirty="0"/>
          </a:p>
          <a:p>
            <a:pPr algn="just"/>
            <a:r>
              <a:rPr lang="cs-CZ" altLang="cs-CZ" sz="2400" dirty="0"/>
              <a:t>Kritiky stávající modely doplňovaly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pl-PL" altLang="cs-CZ" sz="2400" dirty="0"/>
              <a:t>	– o vazby mezi jednotlivými komunitami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cs-CZ" altLang="cs-CZ" sz="2400" dirty="0"/>
              <a:t>	– funkce městských zón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cs-CZ" altLang="cs-CZ" sz="2400" dirty="0"/>
              <a:t>	– historický vývoj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cs-CZ" altLang="cs-CZ" sz="2400" dirty="0"/>
              <a:t>	– kulturní prostředí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cs-CZ" altLang="cs-CZ" sz="2400" dirty="0"/>
              <a:t>	– tradice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cs-CZ" altLang="cs-CZ" sz="2400" dirty="0"/>
              <a:t>	– prestiže apod.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1628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Zahradní město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r>
              <a:rPr lang="cs-CZ" dirty="0"/>
              <a:t>Moderní typ plánovitě budované městské sídelní zástavby rodinnými domky</a:t>
            </a:r>
          </a:p>
          <a:p>
            <a:r>
              <a:rPr lang="cs-CZ" dirty="0"/>
              <a:t>Koncepce vznikla v Anglii  v reakci na průmyslovou revoluci a migraci obyvatelstva z venkova do měst jako alternativa k nekoncepčně vznikajícím a hygienicky i esteticky podřadným chudinským dělnickým koloniím a slumům</a:t>
            </a:r>
          </a:p>
          <a:p>
            <a:r>
              <a:rPr lang="cs-CZ" dirty="0"/>
              <a:t>Původním záměrem bylo zajistit i nižším vrstvám přijatelné a zdravé bydlení a prostředí</a:t>
            </a:r>
          </a:p>
          <a:p>
            <a:r>
              <a:rPr lang="cs-CZ" dirty="0"/>
              <a:t>Později byly podle podobného vzoru budovány i luxusní zahradní čtvrti pro vyšší střední třídu</a:t>
            </a:r>
          </a:p>
          <a:p>
            <a:r>
              <a:rPr lang="cs-CZ" dirty="0"/>
              <a:t>Příklady zahradních měst:</a:t>
            </a:r>
          </a:p>
          <a:p>
            <a:pPr lvl="1"/>
            <a:r>
              <a:rPr lang="cs-CZ" dirty="0"/>
              <a:t>Canberra,  Austrálie</a:t>
            </a:r>
          </a:p>
          <a:p>
            <a:pPr lvl="1"/>
            <a:r>
              <a:rPr lang="cs-CZ" dirty="0"/>
              <a:t>Svit, Slovensko</a:t>
            </a:r>
          </a:p>
          <a:p>
            <a:pPr lvl="1"/>
            <a:r>
              <a:rPr lang="cs-CZ" dirty="0"/>
              <a:t>Zlín, Česká republika</a:t>
            </a:r>
          </a:p>
          <a:p>
            <a:pPr lvl="1"/>
            <a:r>
              <a:rPr lang="cs-CZ" dirty="0"/>
              <a:t>Tel Aviv, Izrael</a:t>
            </a:r>
          </a:p>
        </p:txBody>
      </p:sp>
    </p:spTree>
    <p:extLst>
      <p:ext uri="{BB962C8B-B14F-4D97-AF65-F5344CB8AC3E}">
        <p14:creationId xmlns:p14="http://schemas.microsoft.com/office/powerpoint/2010/main" val="86879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 dirty="0"/>
              <a:t>Morfologická struktura města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033664" cy="4351338"/>
          </a:xfrm>
        </p:spPr>
        <p:txBody>
          <a:bodyPr rtlCol="0">
            <a:normAutofit/>
          </a:bodyPr>
          <a:lstStyle/>
          <a:p>
            <a:r>
              <a:rPr lang="cs-CZ" sz="2400" b="1" dirty="0"/>
              <a:t>Vertikální</a:t>
            </a:r>
            <a:r>
              <a:rPr lang="cs-CZ" sz="2400" dirty="0"/>
              <a:t> – výšková struktura městské zástavby</a:t>
            </a:r>
          </a:p>
          <a:p>
            <a:r>
              <a:rPr lang="cs-CZ" sz="2400" b="1" dirty="0"/>
              <a:t>Horizontální </a:t>
            </a:r>
            <a:r>
              <a:rPr lang="cs-CZ" sz="2400" dirty="0"/>
              <a:t>– půdorysné uspořádání města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EBAA6E3-27AD-475D-A623-40898B733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1543601"/>
            <a:ext cx="5800840" cy="494927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4BA406B-6AB5-415D-922A-A90432FB8972}"/>
              </a:ext>
            </a:extLst>
          </p:cNvPr>
          <p:cNvSpPr/>
          <p:nvPr/>
        </p:nvSpPr>
        <p:spPr>
          <a:xfrm>
            <a:off x="5191704" y="6475615"/>
            <a:ext cx="644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https://pngtree.com/freepng/world-famous-city-black-and-white-silhouette_968599.html</a:t>
            </a:r>
          </a:p>
        </p:txBody>
      </p:sp>
    </p:spTree>
    <p:extLst>
      <p:ext uri="{BB962C8B-B14F-4D97-AF65-F5344CB8AC3E}">
        <p14:creationId xmlns:p14="http://schemas.microsoft.com/office/powerpoint/2010/main" val="37078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Zahradní město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r>
              <a:rPr lang="cs-CZ" sz="2000" dirty="0"/>
              <a:t>Koncept okrouhlého zahradního města, určeného pro asi 30 000 obyvatel</a:t>
            </a:r>
          </a:p>
          <a:p>
            <a:r>
              <a:rPr lang="cs-CZ" sz="2000" dirty="0"/>
              <a:t>Uprostřed kruhový ústřední park, kolem nějž jsou soustředěny veřejné budovy, obklopené sady</a:t>
            </a:r>
          </a:p>
          <a:p>
            <a:r>
              <a:rPr lang="cs-CZ" sz="2000" dirty="0"/>
              <a:t>Ze středu vychází 6 radiálních tříd (</a:t>
            </a:r>
            <a:r>
              <a:rPr lang="cs-CZ" sz="2000" dirty="0" err="1"/>
              <a:t>boulevard</a:t>
            </a:r>
            <a:r>
              <a:rPr lang="cs-CZ" sz="2000" dirty="0"/>
              <a:t>), které jsou protínány soustavou soustředných prstencových kruhových tříd (avenue), lemovaných stromořadím</a:t>
            </a:r>
          </a:p>
          <a:p>
            <a:r>
              <a:rPr lang="cs-CZ" sz="2000" dirty="0"/>
              <a:t>Design rodinných domů není unifikován, dbá se na koncepci a linii ulice</a:t>
            </a:r>
          </a:p>
          <a:p>
            <a:r>
              <a:rPr lang="cs-CZ" sz="2000" dirty="0"/>
              <a:t>Navrženo jako uzavřený celek, koncepce nepočítá s plynulým rozrůstáním města</a:t>
            </a:r>
          </a:p>
          <a:p>
            <a:r>
              <a:rPr lang="cs-CZ" sz="2000" dirty="0"/>
              <a:t>Dceřiná města by vznikla zopakováním téhož schématu v sousední oblasti, tedy jako prstenec měst kolem mateřského města</a:t>
            </a:r>
          </a:p>
          <a:p>
            <a:r>
              <a:rPr lang="cs-CZ" sz="2000" dirty="0"/>
              <a:t>Z těchto zásad byly při realizaci činěny značné ústupky, protože zahradní města byla vždy navrhována do již urbanizovaného prostoru</a:t>
            </a:r>
          </a:p>
        </p:txBody>
      </p:sp>
    </p:spTree>
    <p:extLst>
      <p:ext uri="{BB962C8B-B14F-4D97-AF65-F5344CB8AC3E}">
        <p14:creationId xmlns:p14="http://schemas.microsoft.com/office/powerpoint/2010/main" val="20440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8273215-351E-465D-BD51-F0CCBA37D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0"/>
            <a:ext cx="6540246" cy="683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3">
            <a:extLst>
              <a:ext uri="{FF2B5EF4-FFF2-40B4-BE49-F238E27FC236}">
                <a16:creationId xmlns:a16="http://schemas.microsoft.com/office/drawing/2014/main" id="{A879338E-B5C6-4EE8-8E06-EB4E7FAF71F5}"/>
              </a:ext>
            </a:extLst>
          </p:cNvPr>
          <p:cNvSpPr/>
          <p:nvPr/>
        </p:nvSpPr>
        <p:spPr>
          <a:xfrm>
            <a:off x="7649306" y="6565551"/>
            <a:ext cx="45426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Koncepce zahradních měst podle </a:t>
            </a:r>
            <a:r>
              <a:rPr lang="cs-CZ" sz="1200" dirty="0" err="1"/>
              <a:t>Ebenezera</a:t>
            </a:r>
            <a:r>
              <a:rPr lang="cs-CZ" sz="1200" dirty="0"/>
              <a:t> </a:t>
            </a:r>
            <a:r>
              <a:rPr lang="cs-CZ" sz="1200" dirty="0" err="1"/>
              <a:t>Howarda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33327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869E07E-B6A7-402A-90FF-09D377D6E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39" y="-7329"/>
            <a:ext cx="9114473" cy="686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55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12A169F-B73C-420B-914C-B2478497F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540" y="0"/>
            <a:ext cx="7966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8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Postindustriální města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cs-CZ" dirty="0"/>
              <a:t>Od 2. poloviny 20. století</a:t>
            </a:r>
          </a:p>
          <a:p>
            <a:pPr>
              <a:spcBef>
                <a:spcPts val="600"/>
              </a:spcBef>
            </a:pPr>
            <a:r>
              <a:rPr lang="cs-CZ" dirty="0"/>
              <a:t>Změny přechodu od průmyslové k post-průmyslové společnosti: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Ekonomické změny zdůrazňující roli služeb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Změny ve společenské struktuře posilující roli profesionálních a technologických tříd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Zvýšený důraz na technologie a význam informací ve společenském životě</a:t>
            </a:r>
          </a:p>
          <a:p>
            <a:pPr>
              <a:spcBef>
                <a:spcPts val="600"/>
              </a:spcBef>
            </a:pPr>
            <a:r>
              <a:rPr lang="cs-CZ" dirty="0"/>
              <a:t>Dominujícím procesem postindustriálního města je prostorový a hodnotový rozptyl</a:t>
            </a:r>
          </a:p>
          <a:p>
            <a:pPr>
              <a:spcBef>
                <a:spcPts val="600"/>
              </a:spcBef>
            </a:pPr>
            <a:r>
              <a:rPr lang="cs-CZ" dirty="0"/>
              <a:t>Znakem je nepravidelné, chaotické seskupování funkcí bez výrazné centrality, významný vliv dopravy a komunikací spojující jednotlivá místa spotřeby, bydlení, produkce, ztráta komunitního charakteru města</a:t>
            </a:r>
          </a:p>
          <a:p>
            <a:pPr>
              <a:spcBef>
                <a:spcPts val="600"/>
              </a:spcBef>
            </a:pPr>
            <a:r>
              <a:rPr lang="cs-CZ" dirty="0"/>
              <a:t>Vznikají složité prostorové vzorce vztahů mezi sídly</a:t>
            </a:r>
          </a:p>
          <a:p>
            <a:pPr>
              <a:spcBef>
                <a:spcPts val="600"/>
              </a:spcBef>
            </a:pPr>
            <a:r>
              <a:rPr lang="cs-CZ" dirty="0"/>
              <a:t>Vlivem prudkého rozvoje telekomunikací dochází s neutralizaci vlivu vzdálenosti na lokalizaci různých typů aktivit – „smrt vzdálenosti“</a:t>
            </a:r>
          </a:p>
          <a:p>
            <a:pPr>
              <a:spcBef>
                <a:spcPts val="600"/>
              </a:spcBef>
            </a:pPr>
            <a:r>
              <a:rPr lang="cs-CZ" dirty="0"/>
              <a:t>Postindustriální město není vnímáno jako jednotka produkce, ale jako jednotka spotřeby</a:t>
            </a:r>
          </a:p>
          <a:p>
            <a:pPr>
              <a:spcBef>
                <a:spcPts val="600"/>
              </a:spcBef>
            </a:pPr>
            <a:r>
              <a:rPr lang="cs-CZ" dirty="0"/>
              <a:t>Stírá se rozdíl mezi městem a venkovem</a:t>
            </a:r>
          </a:p>
          <a:p>
            <a:pPr>
              <a:spcBef>
                <a:spcPts val="600"/>
              </a:spcBef>
            </a:pPr>
            <a:r>
              <a:rPr lang="cs-CZ" dirty="0"/>
              <a:t>Příklad post-industriálního města je Los Angeles</a:t>
            </a:r>
          </a:p>
        </p:txBody>
      </p:sp>
    </p:spTree>
    <p:extLst>
      <p:ext uri="{BB962C8B-B14F-4D97-AF65-F5344CB8AC3E}">
        <p14:creationId xmlns:p14="http://schemas.microsoft.com/office/powerpoint/2010/main" val="233794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7A5D401-E7CB-48E6-944B-102EB7D89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67424" cy="449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1234A9E-06F8-4FA1-BB6D-CC6FD6FBB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425" y="2713479"/>
            <a:ext cx="6124575" cy="414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3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cs-CZ" sz="4000" b="1" dirty="0"/>
              <a:t>Prostorové formace v postindustriálním městě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977880" cy="4351338"/>
          </a:xfrm>
        </p:spPr>
        <p:txBody>
          <a:bodyPr rtlCol="0">
            <a:normAutofit/>
          </a:bodyPr>
          <a:lstStyle/>
          <a:p>
            <a:r>
              <a:rPr lang="cs-CZ" b="1"/>
              <a:t>Edge cities </a:t>
            </a:r>
            <a:r>
              <a:rPr lang="cs-CZ"/>
              <a:t>– nová komerční či administrativní centra v suburbánu, bez historie, podél komunikačních tras</a:t>
            </a:r>
          </a:p>
          <a:p>
            <a:r>
              <a:rPr lang="cs-CZ" b="1"/>
              <a:t>Master planned communities </a:t>
            </a:r>
            <a:r>
              <a:rPr lang="cs-CZ"/>
              <a:t>– rozsáhlejší obytné zóny vytvořené jedním developerem, obsahující zpravidla základní prvky občanské vybavenosti</a:t>
            </a:r>
          </a:p>
          <a:p>
            <a:r>
              <a:rPr lang="cs-CZ" b="1"/>
              <a:t>Gated communities </a:t>
            </a:r>
            <a:r>
              <a:rPr lang="cs-CZ"/>
              <a:t>– rezidenční oblasti s omezeným vstupem</a:t>
            </a:r>
          </a:p>
          <a:p>
            <a:r>
              <a:rPr lang="cs-CZ" b="1"/>
              <a:t>Corporate campuses </a:t>
            </a:r>
            <a:r>
              <a:rPr lang="cs-CZ"/>
              <a:t>– rozsáhlejší firemní sídla zpravidla na „zelené louce“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228B4D-CA87-4011-A831-74111CC15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111" y="1988840"/>
            <a:ext cx="5576889" cy="27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5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3">
            <a:extLst>
              <a:ext uri="{FF2B5EF4-FFF2-40B4-BE49-F238E27FC236}">
                <a16:creationId xmlns:a16="http://schemas.microsoft.com/office/drawing/2014/main" id="{42F705C6-77B0-4CE1-9064-7BF20A358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347020"/>
            <a:ext cx="10967149" cy="423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3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Postindustriální města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249"/>
          </a:xfrm>
        </p:spPr>
        <p:txBody>
          <a:bodyPr rtlCol="0"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cs-CZ" b="1" dirty="0"/>
              <a:t>Demografické změny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Demografické stárnutí populace vyspělých zemí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Změny na trhu práce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Proměny životních stylů, vzorců spotřeby a bydlení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Mezinárodní migrace vytváření kosmopolitní a příjmově polarizované prostředí velkých městských aglomerací</a:t>
            </a:r>
          </a:p>
          <a:p>
            <a:pPr>
              <a:spcBef>
                <a:spcPts val="600"/>
              </a:spcBef>
            </a:pPr>
            <a:r>
              <a:rPr lang="cs-CZ" b="1" dirty="0"/>
              <a:t>Nové lokalizační faktory průmyslu a služeb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Rostoucí vliv environmentalistických faktorů v lokalizačních politikách firem (stále ale dominují faktory ceny práce a výhody aglomerační ekonomiky)</a:t>
            </a:r>
          </a:p>
          <a:p>
            <a:pPr>
              <a:spcBef>
                <a:spcPts val="600"/>
              </a:spcBef>
            </a:pPr>
            <a:r>
              <a:rPr lang="cs-CZ" b="1" dirty="0"/>
              <a:t>Vysoká mobilita populace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Rostoucí denní mobilita populace vede k prostorové expanzi denních městských systémů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Zvyšování denních </a:t>
            </a:r>
            <a:r>
              <a:rPr lang="cs-CZ" dirty="0" err="1"/>
              <a:t>dojížďkových</a:t>
            </a:r>
            <a:r>
              <a:rPr lang="cs-CZ" dirty="0"/>
              <a:t> vzdáleností za prací či službami </a:t>
            </a:r>
            <a:r>
              <a:rPr lang="cs-CZ" dirty="0">
                <a:cs typeface="Calibri" panose="020F0502020204030204" pitchFamily="34" charset="0"/>
              </a:rPr>
              <a:t>→ prostorová dekoncentrace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b="1" dirty="0"/>
              <a:t>Vysoká míra využití telekomunikačních technologii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Rychlý rozvoj moderních komunikačních technologií – zatím není doložen vliv na vývoj sídelních systémů, nicméně umožňuje lokalizační svobodu (práce z domu) a tím dekoncentraci práce a bydlení</a:t>
            </a:r>
          </a:p>
          <a:p>
            <a:pPr>
              <a:spcBef>
                <a:spcPts val="600"/>
              </a:spcBef>
            </a:pPr>
            <a:r>
              <a:rPr lang="cs-CZ" b="1" dirty="0"/>
              <a:t>Koncept SMART</a:t>
            </a:r>
          </a:p>
        </p:txBody>
      </p:sp>
    </p:spTree>
    <p:extLst>
      <p:ext uri="{BB962C8B-B14F-4D97-AF65-F5344CB8AC3E}">
        <p14:creationId xmlns:p14="http://schemas.microsoft.com/office/powerpoint/2010/main" val="116616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630" y="0"/>
            <a:ext cx="10140739" cy="6858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996873" y="6596390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https://mestobrno.maps.arcgis.com/apps/Cascade/index.html?appid=da44c39668f04f2f9d69f500c8bfe1d4</a:t>
            </a:r>
          </a:p>
        </p:txBody>
      </p:sp>
    </p:spTree>
    <p:extLst>
      <p:ext uri="{BB962C8B-B14F-4D97-AF65-F5344CB8AC3E}">
        <p14:creationId xmlns:p14="http://schemas.microsoft.com/office/powerpoint/2010/main" val="157603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Znaky měst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</p:spPr>
        <p:txBody>
          <a:bodyPr rtlCol="0">
            <a:normAutofit fontScale="92500" lnSpcReduction="10000"/>
          </a:bodyPr>
          <a:lstStyle/>
          <a:p>
            <a:r>
              <a:rPr lang="cs-CZ" dirty="0"/>
              <a:t>Zatímco v zaostalých a chudých oblastech nebývá problém odlišit venkov od měst, ve vyspělých bohatých zemích se </a:t>
            </a:r>
            <a:r>
              <a:rPr lang="cs-CZ" b="1" dirty="0"/>
              <a:t>rozdíly mezi venkovskými a městskými sídly rychle stírají</a:t>
            </a:r>
            <a:endParaRPr lang="cs-CZ" dirty="0"/>
          </a:p>
          <a:p>
            <a:r>
              <a:rPr lang="cs-CZ" dirty="0"/>
              <a:t>Pro vymezování městského a venkovského sídla se obvykle používají kritéria:</a:t>
            </a:r>
          </a:p>
          <a:p>
            <a:pPr lvl="1"/>
            <a:r>
              <a:rPr lang="cs-CZ" dirty="0"/>
              <a:t>administrativně právní: město – (městys) – obec</a:t>
            </a:r>
          </a:p>
          <a:p>
            <a:pPr lvl="1"/>
            <a:r>
              <a:rPr lang="cs-CZ" dirty="0"/>
              <a:t>statistická (velikostní) – různé pro různé země – minimální počet obyvatel města je na Islandu 200 osob, v Dánsku nebo Švédsku 250 osob, v Albánii 400 osob, v </a:t>
            </a:r>
            <a:r>
              <a:rPr lang="pl-PL" dirty="0"/>
              <a:t>Rakousku a Rusku 5 000 osob, v Japonsku 30 000 osob</a:t>
            </a:r>
            <a:endParaRPr lang="cs-CZ" dirty="0"/>
          </a:p>
          <a:p>
            <a:pPr lvl="1"/>
            <a:r>
              <a:rPr lang="cs-CZ" dirty="0"/>
              <a:t>kritéria fyziognomie – snadno uplatňována v minulosti, kdy byla města architektonicky zcela odlišná od venkovských  sídel</a:t>
            </a:r>
          </a:p>
          <a:p>
            <a:pPr lvl="1"/>
            <a:r>
              <a:rPr lang="cs-CZ" dirty="0"/>
              <a:t>kritéria funkce – typickou funkci venkovského sídla je zemědělství, obchod, řemesla, průmysl nebo administrativa jsou typická pro města</a:t>
            </a:r>
          </a:p>
          <a:p>
            <a:pPr lvl="1"/>
            <a:r>
              <a:rPr lang="cs-CZ" dirty="0"/>
              <a:t>kritéria „městského života“– způsob život života a trávení volného času obyvatel venkova se stále více začíná podobat způsobu života ve městech, poměšťování venkovského způsobu života nazýváme </a:t>
            </a:r>
            <a:r>
              <a:rPr lang="cs-CZ" b="1" dirty="0" err="1"/>
              <a:t>rurbanizace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49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953" y="0"/>
            <a:ext cx="9266093" cy="6858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433455" y="6596390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https://mestobrno.maps.arcgis.com/apps/Cascade/index.html?appid=da44c39668f04f2f9d69f500c8bfe1d4</a:t>
            </a:r>
          </a:p>
        </p:txBody>
      </p:sp>
    </p:spTree>
    <p:extLst>
      <p:ext uri="{BB962C8B-B14F-4D97-AF65-F5344CB8AC3E}">
        <p14:creationId xmlns:p14="http://schemas.microsoft.com/office/powerpoint/2010/main" val="386607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5C92E6-AC8D-411A-BE1C-61614294D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Smart city</a:t>
            </a:r>
            <a:endParaRPr lang="sk-SK" sz="40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A8C72F9-E20A-43CB-B22B-70D3FF4A3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Koncept, který využívá digitální, informační a komunikační technologie pro zvýšení kvality života ve městech. </a:t>
            </a:r>
          </a:p>
          <a:p>
            <a:r>
              <a:rPr lang="cs-CZ" dirty="0"/>
              <a:t>Zaměřuje se na efektivní využívání stávajících a hledání nových zdrojů, snižování spotřeby energií, eliminaci zátěží životního prostředí, optimalizaci dopravy a sdílení dat pro veřejné účely</a:t>
            </a:r>
          </a:p>
          <a:p>
            <a:r>
              <a:rPr lang="cs-CZ" b="1" dirty="0"/>
              <a:t>Smart mobility – </a:t>
            </a:r>
            <a:r>
              <a:rPr lang="cs-CZ" dirty="0"/>
              <a:t>inteligentní řízení dopravy, systémy chytrého parkování…</a:t>
            </a:r>
          </a:p>
          <a:p>
            <a:r>
              <a:rPr lang="cs-CZ" b="1" dirty="0"/>
              <a:t>Smart environment </a:t>
            </a:r>
            <a:r>
              <a:rPr lang="cs-CZ" dirty="0"/>
              <a:t>– využití moderních technologií např. při měření kvalitu ovzduší, vody, světelného znečištění …, chytré odpadkové koše, snižování emisí, zelené budovy…</a:t>
            </a:r>
          </a:p>
          <a:p>
            <a:r>
              <a:rPr lang="cs-CZ" b="1" dirty="0"/>
              <a:t>Smart </a:t>
            </a:r>
            <a:r>
              <a:rPr lang="cs-CZ" b="1" dirty="0" err="1"/>
              <a:t>people</a:t>
            </a:r>
            <a:r>
              <a:rPr lang="cs-CZ" dirty="0"/>
              <a:t> – celoživotní učení, sdílené dat, …</a:t>
            </a:r>
          </a:p>
          <a:p>
            <a:r>
              <a:rPr lang="cs-CZ" b="1" dirty="0"/>
              <a:t>Smart </a:t>
            </a:r>
            <a:r>
              <a:rPr lang="cs-CZ" b="1" dirty="0" err="1"/>
              <a:t>living</a:t>
            </a:r>
            <a:r>
              <a:rPr lang="cs-CZ" b="1" dirty="0"/>
              <a:t> </a:t>
            </a:r>
            <a:r>
              <a:rPr lang="cs-CZ" dirty="0"/>
              <a:t>– inteligentní budovy, inteligentní pouliční osvětlení, …</a:t>
            </a:r>
          </a:p>
          <a:p>
            <a:r>
              <a:rPr lang="cs-CZ" b="1" dirty="0"/>
              <a:t>Smart </a:t>
            </a:r>
            <a:r>
              <a:rPr lang="cs-CZ" b="1" dirty="0" err="1"/>
              <a:t>government</a:t>
            </a:r>
            <a:r>
              <a:rPr lang="cs-CZ" b="1" dirty="0"/>
              <a:t> </a:t>
            </a:r>
            <a:r>
              <a:rPr lang="cs-CZ" dirty="0"/>
              <a:t>– podpora elektronických služeb, participace obyvatel…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3303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Vývoj měst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2000" dirty="0"/>
              <a:t>Již v době před začátkem našeho letopočtu existovala prosperující města s několika sty tisíci obyvateli (Damašek, Jericho, … </a:t>
            </a:r>
            <a:r>
              <a:rPr lang="cs-CZ" altLang="cs-CZ" sz="2000" dirty="0">
                <a:hlinkClick r:id="rId2"/>
              </a:rPr>
              <a:t>https://www.stream.cz/top-5/10004017-5-nejstarsich-mest-sveta</a:t>
            </a:r>
            <a:r>
              <a:rPr lang="cs-CZ" altLang="cs-CZ" sz="2000" dirty="0"/>
              <a:t> )</a:t>
            </a:r>
          </a:p>
          <a:p>
            <a:pPr algn="just"/>
            <a:r>
              <a:rPr lang="cs-CZ" altLang="cs-CZ" sz="2000" dirty="0"/>
              <a:t>K bouřlivému nárůstu počtu měst a městského obyvatelstva došlo až v době průmyslové revoluce.</a:t>
            </a:r>
          </a:p>
          <a:p>
            <a:r>
              <a:rPr lang="cs-CZ" altLang="cs-CZ" sz="2000" dirty="0"/>
              <a:t>V celkovém vývoji měst rozlišujeme tři základní fáze: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dirty="0"/>
              <a:t>	– </a:t>
            </a:r>
            <a:r>
              <a:rPr lang="cs-CZ" altLang="cs-CZ" sz="2000" b="1" dirty="0"/>
              <a:t>město před-industriální</a:t>
            </a:r>
          </a:p>
          <a:p>
            <a:pPr>
              <a:buFont typeface="Wingdings" pitchFamily="2" charset="2"/>
              <a:buNone/>
            </a:pPr>
            <a:r>
              <a:rPr lang="cs-CZ" altLang="cs-CZ" sz="2000" dirty="0"/>
              <a:t>	– </a:t>
            </a:r>
            <a:r>
              <a:rPr lang="cs-CZ" altLang="cs-CZ" sz="2000" b="1" dirty="0"/>
              <a:t>město industriální</a:t>
            </a:r>
          </a:p>
          <a:p>
            <a:pPr>
              <a:buFont typeface="Wingdings" pitchFamily="2" charset="2"/>
              <a:buNone/>
            </a:pPr>
            <a:r>
              <a:rPr lang="cs-CZ" altLang="cs-CZ" sz="2000" dirty="0"/>
              <a:t>	– </a:t>
            </a:r>
            <a:r>
              <a:rPr lang="cs-CZ" altLang="cs-CZ" sz="2000" b="1" dirty="0"/>
              <a:t>město post-industriální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7899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 dirty="0"/>
              <a:t>Preindustriální města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185792" cy="4351338"/>
          </a:xfrm>
        </p:spPr>
        <p:txBody>
          <a:bodyPr rtlCol="0">
            <a:normAutofit fontScale="92500" lnSpcReduction="20000"/>
          </a:bodyPr>
          <a:lstStyle/>
          <a:p>
            <a:r>
              <a:rPr lang="cs-CZ" dirty="0"/>
              <a:t>Většina měst je malé velikosti – pouze největší města dosahují či přesahují hranici 100 000 obyvatel</a:t>
            </a:r>
          </a:p>
          <a:p>
            <a:r>
              <a:rPr lang="cs-CZ" dirty="0"/>
              <a:t>Dopravní technologie na nízké úrovni – pěší doprava, koňské povozy, obyvatelstvo a produkty imobilní</a:t>
            </a:r>
          </a:p>
          <a:p>
            <a:r>
              <a:rPr lang="cs-CZ" dirty="0"/>
              <a:t>Města mají kompaktní formu</a:t>
            </a:r>
          </a:p>
          <a:p>
            <a:r>
              <a:rPr lang="cs-CZ" dirty="0"/>
              <a:t>Zázemí města malá</a:t>
            </a:r>
          </a:p>
          <a:p>
            <a:r>
              <a:rPr lang="cs-CZ" dirty="0"/>
              <a:t>Vztahy mezi městy velice slabé</a:t>
            </a:r>
          </a:p>
          <a:p>
            <a:r>
              <a:rPr lang="cs-CZ" dirty="0"/>
              <a:t>Není významnější dělba práce či specializace jednotlivých částí měst</a:t>
            </a:r>
          </a:p>
          <a:p>
            <a:r>
              <a:rPr lang="cs-CZ" dirty="0"/>
              <a:t>Důležitou roli v prostorovém rozložení a populační velikosti sídel mají přírodní podmínky</a:t>
            </a: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0EE5829E-F339-4ADD-A4A4-982DCF2C8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175" y="1988840"/>
            <a:ext cx="5838825" cy="3343275"/>
          </a:xfrm>
          <a:prstGeom prst="rect">
            <a:avLst/>
          </a:prstGeom>
        </p:spPr>
      </p:pic>
      <p:sp>
        <p:nvSpPr>
          <p:cNvPr id="6" name="Obdélník 4">
            <a:extLst>
              <a:ext uri="{FF2B5EF4-FFF2-40B4-BE49-F238E27FC236}">
                <a16:creationId xmlns:a16="http://schemas.microsoft.com/office/drawing/2014/main" id="{921EB460-E108-4AB3-AA0B-309AB5796E14}"/>
              </a:ext>
            </a:extLst>
          </p:cNvPr>
          <p:cNvSpPr/>
          <p:nvPr/>
        </p:nvSpPr>
        <p:spPr>
          <a:xfrm>
            <a:off x="7032104" y="5365270"/>
            <a:ext cx="46538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Zdroj: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Sjoberg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Gidden.1960. "The Pre Industrial City." New York Time Press</a:t>
            </a:r>
            <a:r>
              <a:rPr lang="cs-CZ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9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Preindustriální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Nejstarší města: 3500 př. n. l. – 1000 n. l.</a:t>
            </a:r>
          </a:p>
          <a:p>
            <a:r>
              <a:rPr lang="cs-CZ" dirty="0"/>
              <a:t>Nejranější města: Mezopotámie (Ur, Babylon, nilská delta, údolí Indu, oblast Žluté řeky, jižní Mexiko, Guatemala, Belize)</a:t>
            </a:r>
          </a:p>
          <a:p>
            <a:r>
              <a:rPr lang="cs-CZ" dirty="0"/>
              <a:t>Katalyzátor vývoje: technologický pokrok v zemědělství spojený se vznikem zavlažovacími systémů </a:t>
            </a:r>
            <a:r>
              <a:rPr lang="cs-CZ" dirty="0">
                <a:cs typeface="Calibri" panose="020F0502020204030204" pitchFamily="34" charset="0"/>
              </a:rPr>
              <a:t>→ zemědělská nadvýroba</a:t>
            </a:r>
          </a:p>
          <a:p>
            <a:r>
              <a:rPr lang="cs-CZ" dirty="0">
                <a:cs typeface="Calibri" panose="020F0502020204030204" pitchFamily="34" charset="0"/>
              </a:rPr>
              <a:t>Role města byla zřejmě místa pro výměnu zemědělských přebytků</a:t>
            </a:r>
          </a:p>
          <a:p>
            <a:r>
              <a:rPr lang="cs-CZ" dirty="0">
                <a:cs typeface="Calibri" panose="020F0502020204030204" pitchFamily="34" charset="0"/>
              </a:rPr>
              <a:t>Charakteristiky raných městských civilizací: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Zvýšení počtu organizované městské populace představující širší úroveň společenské organizace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Specializace pracovní síly, vznik nezemědělských profesí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Koncentrace (zemědělských) přebytků a existence nástrojů pro uchování a správu těchto přebytků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Třídně strukturovaná společnost, existence privilegovaných společenských tříd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Nová organizace státu založená více na příslušnosti k místu/bydlišti než na příslušnosti k rodu</a:t>
            </a:r>
          </a:p>
        </p:txBody>
      </p:sp>
    </p:spTree>
    <p:extLst>
      <p:ext uri="{BB962C8B-B14F-4D97-AF65-F5344CB8AC3E}">
        <p14:creationId xmlns:p14="http://schemas.microsoft.com/office/powerpoint/2010/main" val="66093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EA7F792-5CF5-4B94-8A90-7F6686B8B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760" y="38430"/>
            <a:ext cx="12269508" cy="68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Preindustriální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cs typeface="Calibri" panose="020F0502020204030204" pitchFamily="34" charset="0"/>
              </a:rPr>
              <a:t>Zrod středověkého města lze popsat jako postupné koncentrování osídlení kolem opevněných jader (např. kolem sídel šlechty, klášterů apod.)</a:t>
            </a:r>
          </a:p>
          <a:p>
            <a:r>
              <a:rPr lang="cs-CZ" dirty="0">
                <a:cs typeface="Calibri" panose="020F0502020204030204" pitchFamily="34" charset="0"/>
              </a:rPr>
              <a:t>Dějiště místních trhů</a:t>
            </a:r>
          </a:p>
          <a:p>
            <a:r>
              <a:rPr lang="cs-CZ" dirty="0">
                <a:cs typeface="Calibri" panose="020F0502020204030204" pitchFamily="34" charset="0"/>
              </a:rPr>
              <a:t>Města závisela na nejbližším okolí, oproti kterým měla víc specializovaných skupin obyvatel</a:t>
            </a:r>
          </a:p>
          <a:p>
            <a:r>
              <a:rPr lang="cs-CZ" dirty="0">
                <a:cs typeface="Calibri" panose="020F0502020204030204" pitchFamily="34" charset="0"/>
              </a:rPr>
              <a:t>Charakteristická je multifunkčnost – dominantní byly role politické, náboženské, administrativní, kulturní a tyto funkce určovaly </a:t>
            </a:r>
            <a:r>
              <a:rPr lang="cs-CZ" dirty="0" err="1">
                <a:cs typeface="Calibri" panose="020F0502020204030204" pitchFamily="34" charset="0"/>
              </a:rPr>
              <a:t>land</a:t>
            </a:r>
            <a:r>
              <a:rPr lang="cs-CZ" dirty="0">
                <a:cs typeface="Calibri" panose="020F0502020204030204" pitchFamily="34" charset="0"/>
              </a:rPr>
              <a:t> use a společenskou strukturu města</a:t>
            </a:r>
          </a:p>
          <a:p>
            <a:r>
              <a:rPr lang="cs-CZ" dirty="0">
                <a:cs typeface="Calibri" panose="020F0502020204030204" pitchFamily="34" charset="0"/>
              </a:rPr>
              <a:t>Ve městě docházelo k oddělování jednotlivých tříd obyvatelstva – elity se vyčleňovaly do ohraničeného centra města, centrum je symbolem moci (hrad, zámek, kostel)</a:t>
            </a:r>
          </a:p>
          <a:p>
            <a:r>
              <a:rPr lang="cs-CZ" dirty="0">
                <a:cs typeface="Calibri" panose="020F0502020204030204" pitchFamily="34" charset="0"/>
              </a:rPr>
              <a:t>Prostor mimo centrum byl výrazem vztahů mezi výrobci a prodejci, resp. cechy + modifikace náboženskými skupinami</a:t>
            </a:r>
          </a:p>
        </p:txBody>
      </p:sp>
    </p:spTree>
    <p:extLst>
      <p:ext uri="{BB962C8B-B14F-4D97-AF65-F5344CB8AC3E}">
        <p14:creationId xmlns:p14="http://schemas.microsoft.com/office/powerpoint/2010/main" val="362518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RESBA MĚSTA 16 X 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525334_TF03031010_TF03031010.potx" id="{AB0B172E-ACD1-44DF-8EFA-CE0C9B3F885B}" vid="{052A090C-45A6-4BAE-B590-9125D8ECDF25}"/>
    </a:ext>
  </a:extLst>
</a:theme>
</file>

<file path=ppt/theme/theme2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Firemní prezentace se skicou města na pozadí (širokoúhlý formát)</Template>
  <TotalTime>279</TotalTime>
  <Words>2297</Words>
  <Application>Microsoft Office PowerPoint</Application>
  <PresentationFormat>Širokouhlá</PresentationFormat>
  <Paragraphs>203</Paragraphs>
  <Slides>41</Slides>
  <Notes>21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41</vt:i4>
      </vt:variant>
    </vt:vector>
  </HeadingPairs>
  <TitlesOfParts>
    <vt:vector size="47" baseType="lpstr">
      <vt:lpstr>Arial</vt:lpstr>
      <vt:lpstr>Calibri</vt:lpstr>
      <vt:lpstr>Cambria</vt:lpstr>
      <vt:lpstr>Century Schoolbook</vt:lpstr>
      <vt:lpstr>Wingdings</vt:lpstr>
      <vt:lpstr>KRESBA MĚSTA 16 X 9</vt:lpstr>
      <vt:lpstr>3. Městské osídlení</vt:lpstr>
      <vt:lpstr>Město</vt:lpstr>
      <vt:lpstr>Morfologická struktura města</vt:lpstr>
      <vt:lpstr>Znaky měst</vt:lpstr>
      <vt:lpstr>Vývoj měst</vt:lpstr>
      <vt:lpstr>Preindustriální města</vt:lpstr>
      <vt:lpstr>Preindustriální města</vt:lpstr>
      <vt:lpstr>Prezentácia programu PowerPoint</vt:lpstr>
      <vt:lpstr>Preindustriální města</vt:lpstr>
      <vt:lpstr>Industriální města</vt:lpstr>
      <vt:lpstr>Prezentácia programu PowerPoint</vt:lpstr>
      <vt:lpstr>Industriální města</vt:lpstr>
      <vt:lpstr>Geneticko-morfologická klasifikace půdorysu</vt:lpstr>
      <vt:lpstr>Industriální města (Brno)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Industriální města - Chicago</vt:lpstr>
      <vt:lpstr>Model koncentrických zón</vt:lpstr>
      <vt:lpstr>Sektorový model</vt:lpstr>
      <vt:lpstr>Vícejaderný model</vt:lpstr>
      <vt:lpstr>Prezentácia programu PowerPoint</vt:lpstr>
      <vt:lpstr>Prezentácia programu PowerPoint</vt:lpstr>
      <vt:lpstr>Kritika modelů</vt:lpstr>
      <vt:lpstr>Zahradní město</vt:lpstr>
      <vt:lpstr>Zahradní město</vt:lpstr>
      <vt:lpstr>Prezentácia programu PowerPoint</vt:lpstr>
      <vt:lpstr>Prezentácia programu PowerPoint</vt:lpstr>
      <vt:lpstr>Prezentácia programu PowerPoint</vt:lpstr>
      <vt:lpstr>Postindustriální města</vt:lpstr>
      <vt:lpstr>Prezentácia programu PowerPoint</vt:lpstr>
      <vt:lpstr>Prostorové formace v postindustriálním městě</vt:lpstr>
      <vt:lpstr>Prezentácia programu PowerPoint</vt:lpstr>
      <vt:lpstr>Postindustriální města</vt:lpstr>
      <vt:lpstr>Prezentácia programu PowerPoint</vt:lpstr>
      <vt:lpstr>Prezentácia programu PowerPoint</vt:lpstr>
      <vt:lpstr>Smart city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Ze0132 Geografie obyvatelstva a sídel</dc:title>
  <dc:creator>Jozef Lopuch</dc:creator>
  <cp:lastModifiedBy>Jozef Lopuch</cp:lastModifiedBy>
  <cp:revision>14</cp:revision>
  <dcterms:created xsi:type="dcterms:W3CDTF">2021-09-24T13:18:41Z</dcterms:created>
  <dcterms:modified xsi:type="dcterms:W3CDTF">2022-11-22T12:44:34Z</dcterms:modified>
</cp:coreProperties>
</file>