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5F942-9775-413F-B38C-BE2E4CE29F6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31E387C-E202-41D3-94E3-8E1808B66D2B}">
      <dgm:prSet phldrT="[Text]"/>
      <dgm:spPr/>
      <dgm:t>
        <a:bodyPr/>
        <a:lstStyle/>
        <a:p>
          <a:r>
            <a:rPr lang="cs-CZ" dirty="0"/>
            <a:t>Výukové, dílčí cíle</a:t>
          </a:r>
        </a:p>
      </dgm:t>
    </dgm:pt>
    <dgm:pt modelId="{E6E3A481-9EB5-4BE4-80AF-5279C6D85E60}" type="parTrans" cxnId="{56ED5819-DC0B-412F-A9D6-B55365367EE4}">
      <dgm:prSet/>
      <dgm:spPr/>
      <dgm:t>
        <a:bodyPr/>
        <a:lstStyle/>
        <a:p>
          <a:endParaRPr lang="cs-CZ"/>
        </a:p>
      </dgm:t>
    </dgm:pt>
    <dgm:pt modelId="{AE44A283-A69D-4B26-8D83-AAB99E74F855}" type="sibTrans" cxnId="{56ED5819-DC0B-412F-A9D6-B55365367EE4}">
      <dgm:prSet/>
      <dgm:spPr/>
      <dgm:t>
        <a:bodyPr/>
        <a:lstStyle/>
        <a:p>
          <a:endParaRPr lang="cs-CZ"/>
        </a:p>
      </dgm:t>
    </dgm:pt>
    <dgm:pt modelId="{909FC0DD-00D9-4E1D-A53A-6241EC0AD98B}">
      <dgm:prSet phldrT="[Text]"/>
      <dgm:spPr/>
      <dgm:t>
        <a:bodyPr/>
        <a:lstStyle/>
        <a:p>
          <a:r>
            <a:rPr lang="cs-CZ" dirty="0"/>
            <a:t>Obsah tématu hodiny</a:t>
          </a:r>
        </a:p>
      </dgm:t>
    </dgm:pt>
    <dgm:pt modelId="{01F96543-BEDD-49CA-A5FC-9578DCDCBE58}" type="parTrans" cxnId="{E6A438D4-A414-43A0-9729-AADEB0074210}">
      <dgm:prSet/>
      <dgm:spPr/>
      <dgm:t>
        <a:bodyPr/>
        <a:lstStyle/>
        <a:p>
          <a:endParaRPr lang="cs-CZ"/>
        </a:p>
      </dgm:t>
    </dgm:pt>
    <dgm:pt modelId="{C3E5D212-5AB5-4066-9ABA-3C2FEA53BFE5}" type="sibTrans" cxnId="{E6A438D4-A414-43A0-9729-AADEB0074210}">
      <dgm:prSet/>
      <dgm:spPr/>
      <dgm:t>
        <a:bodyPr/>
        <a:lstStyle/>
        <a:p>
          <a:endParaRPr lang="cs-CZ"/>
        </a:p>
      </dgm:t>
    </dgm:pt>
    <dgm:pt modelId="{9C175A44-130F-4805-AE73-373BCE1A246F}">
      <dgm:prSet phldrT="[Text]"/>
      <dgm:spPr/>
      <dgm:t>
        <a:bodyPr/>
        <a:lstStyle/>
        <a:p>
          <a:r>
            <a:rPr lang="cs-CZ"/>
            <a:t>Učební úlohy</a:t>
          </a:r>
        </a:p>
      </dgm:t>
    </dgm:pt>
    <dgm:pt modelId="{1666DF50-358E-41E4-B931-400BE0D867F5}" type="parTrans" cxnId="{7DDA0C1B-D6A7-4DCD-87BD-DA4CA73810EC}">
      <dgm:prSet/>
      <dgm:spPr/>
      <dgm:t>
        <a:bodyPr/>
        <a:lstStyle/>
        <a:p>
          <a:endParaRPr lang="cs-CZ"/>
        </a:p>
      </dgm:t>
    </dgm:pt>
    <dgm:pt modelId="{52EA431C-27E1-42C9-92B1-32E260BB5AB2}" type="sibTrans" cxnId="{7DDA0C1B-D6A7-4DCD-87BD-DA4CA73810EC}">
      <dgm:prSet/>
      <dgm:spPr/>
      <dgm:t>
        <a:bodyPr/>
        <a:lstStyle/>
        <a:p>
          <a:endParaRPr lang="cs-CZ"/>
        </a:p>
      </dgm:t>
    </dgm:pt>
    <dgm:pt modelId="{B24FD161-44D7-481C-B0B0-3E86B90EE463}">
      <dgm:prSet phldrT="[Text]"/>
      <dgm:spPr/>
      <dgm:t>
        <a:bodyPr/>
        <a:lstStyle/>
        <a:p>
          <a:r>
            <a:rPr lang="cs-CZ"/>
            <a:t>Hodnocení</a:t>
          </a:r>
        </a:p>
      </dgm:t>
    </dgm:pt>
    <dgm:pt modelId="{DAD08CE4-A8F8-437D-8792-6AFB8C1A8C1C}" type="parTrans" cxnId="{442F3D8B-C688-40D9-9FB5-A8905A22447D}">
      <dgm:prSet/>
      <dgm:spPr/>
      <dgm:t>
        <a:bodyPr/>
        <a:lstStyle/>
        <a:p>
          <a:endParaRPr lang="cs-CZ"/>
        </a:p>
      </dgm:t>
    </dgm:pt>
    <dgm:pt modelId="{B8C643AC-A4A2-4C07-B340-968A80929EA8}" type="sibTrans" cxnId="{442F3D8B-C688-40D9-9FB5-A8905A22447D}">
      <dgm:prSet/>
      <dgm:spPr/>
      <dgm:t>
        <a:bodyPr/>
        <a:lstStyle/>
        <a:p>
          <a:endParaRPr lang="cs-CZ"/>
        </a:p>
      </dgm:t>
    </dgm:pt>
    <dgm:pt modelId="{1330E58A-BD0A-4EB4-9824-E47B53C82D77}">
      <dgm:prSet phldrT="[Text]"/>
      <dgm:spPr/>
      <dgm:t>
        <a:bodyPr/>
        <a:lstStyle/>
        <a:p>
          <a:r>
            <a:rPr lang="cs-CZ"/>
            <a:t>Očekávané výstupy</a:t>
          </a:r>
        </a:p>
      </dgm:t>
    </dgm:pt>
    <dgm:pt modelId="{4567F894-7E31-4164-B882-AD13395FFB4D}" type="parTrans" cxnId="{56022B69-FD95-4801-861E-73B520D3EE31}">
      <dgm:prSet/>
      <dgm:spPr/>
      <dgm:t>
        <a:bodyPr/>
        <a:lstStyle/>
        <a:p>
          <a:endParaRPr lang="cs-CZ"/>
        </a:p>
      </dgm:t>
    </dgm:pt>
    <dgm:pt modelId="{D7515288-64D1-4E0E-96C8-4B0108C12CE6}" type="sibTrans" cxnId="{56022B69-FD95-4801-861E-73B520D3EE31}">
      <dgm:prSet/>
      <dgm:spPr/>
      <dgm:t>
        <a:bodyPr/>
        <a:lstStyle/>
        <a:p>
          <a:endParaRPr lang="cs-CZ"/>
        </a:p>
      </dgm:t>
    </dgm:pt>
    <dgm:pt modelId="{3DA620C0-4903-425D-B3E3-256834145687}" type="pres">
      <dgm:prSet presAssocID="{9035F942-9775-413F-B38C-BE2E4CE29F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85B849F-3B1A-4DDB-9E2E-9D2CD56A10FB}" type="pres">
      <dgm:prSet presAssocID="{831E387C-E202-41D3-94E3-8E1808B66D2B}" presName="dummy" presStyleCnt="0"/>
      <dgm:spPr/>
    </dgm:pt>
    <dgm:pt modelId="{BE807C63-A4C7-4DFA-8183-1C81D6AA3EDD}" type="pres">
      <dgm:prSet presAssocID="{831E387C-E202-41D3-94E3-8E1808B66D2B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E18B0E-7BC6-480D-AFF2-2F306A163932}" type="pres">
      <dgm:prSet presAssocID="{AE44A283-A69D-4B26-8D83-AAB99E74F855}" presName="sibTrans" presStyleLbl="node1" presStyleIdx="0" presStyleCnt="5"/>
      <dgm:spPr/>
      <dgm:t>
        <a:bodyPr/>
        <a:lstStyle/>
        <a:p>
          <a:endParaRPr lang="cs-CZ"/>
        </a:p>
      </dgm:t>
    </dgm:pt>
    <dgm:pt modelId="{420EE1E2-BAB8-4EE2-A883-67E5EAF9FE92}" type="pres">
      <dgm:prSet presAssocID="{909FC0DD-00D9-4E1D-A53A-6241EC0AD98B}" presName="dummy" presStyleCnt="0"/>
      <dgm:spPr/>
    </dgm:pt>
    <dgm:pt modelId="{9C9C78D5-E6E6-41A4-881A-684AAE168378}" type="pres">
      <dgm:prSet presAssocID="{909FC0DD-00D9-4E1D-A53A-6241EC0AD98B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B4E01C-D799-4A18-9931-34E9725EECD5}" type="pres">
      <dgm:prSet presAssocID="{C3E5D212-5AB5-4066-9ABA-3C2FEA53BFE5}" presName="sibTrans" presStyleLbl="node1" presStyleIdx="1" presStyleCnt="5"/>
      <dgm:spPr/>
      <dgm:t>
        <a:bodyPr/>
        <a:lstStyle/>
        <a:p>
          <a:endParaRPr lang="cs-CZ"/>
        </a:p>
      </dgm:t>
    </dgm:pt>
    <dgm:pt modelId="{C56501E0-AC46-45C2-AAED-9F5E128C21F4}" type="pres">
      <dgm:prSet presAssocID="{9C175A44-130F-4805-AE73-373BCE1A246F}" presName="dummy" presStyleCnt="0"/>
      <dgm:spPr/>
    </dgm:pt>
    <dgm:pt modelId="{CB606B42-8621-43EC-8A18-86061D0AFA38}" type="pres">
      <dgm:prSet presAssocID="{9C175A44-130F-4805-AE73-373BCE1A246F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F8F22F-8783-4E71-953B-DCA1DCA1BEE4}" type="pres">
      <dgm:prSet presAssocID="{52EA431C-27E1-42C9-92B1-32E260BB5AB2}" presName="sibTrans" presStyleLbl="node1" presStyleIdx="2" presStyleCnt="5"/>
      <dgm:spPr/>
      <dgm:t>
        <a:bodyPr/>
        <a:lstStyle/>
        <a:p>
          <a:endParaRPr lang="cs-CZ"/>
        </a:p>
      </dgm:t>
    </dgm:pt>
    <dgm:pt modelId="{1F55FBA3-1E18-4BDD-BF49-E9B9F38DAE6D}" type="pres">
      <dgm:prSet presAssocID="{B24FD161-44D7-481C-B0B0-3E86B90EE463}" presName="dummy" presStyleCnt="0"/>
      <dgm:spPr/>
    </dgm:pt>
    <dgm:pt modelId="{65EEC7CC-524A-448A-8A71-7D04C1D42335}" type="pres">
      <dgm:prSet presAssocID="{B24FD161-44D7-481C-B0B0-3E86B90EE46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6B6D9-EBCD-4F60-90AA-080955F21B7A}" type="pres">
      <dgm:prSet presAssocID="{B8C643AC-A4A2-4C07-B340-968A80929EA8}" presName="sibTrans" presStyleLbl="node1" presStyleIdx="3" presStyleCnt="5"/>
      <dgm:spPr/>
      <dgm:t>
        <a:bodyPr/>
        <a:lstStyle/>
        <a:p>
          <a:endParaRPr lang="cs-CZ"/>
        </a:p>
      </dgm:t>
    </dgm:pt>
    <dgm:pt modelId="{23B06DCA-FE3C-4528-BFA0-74914D3CC960}" type="pres">
      <dgm:prSet presAssocID="{1330E58A-BD0A-4EB4-9824-E47B53C82D77}" presName="dummy" presStyleCnt="0"/>
      <dgm:spPr/>
    </dgm:pt>
    <dgm:pt modelId="{0BAAF92E-EAC2-4BA6-893E-6D72B5A3614E}" type="pres">
      <dgm:prSet presAssocID="{1330E58A-BD0A-4EB4-9824-E47B53C82D7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3D2897-7895-48DC-968F-A49CF7BAC1CC}" type="pres">
      <dgm:prSet presAssocID="{D7515288-64D1-4E0E-96C8-4B0108C12CE6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E4B72E98-6B21-420A-8E0B-C23D5A5F81F3}" type="presOf" srcId="{D7515288-64D1-4E0E-96C8-4B0108C12CE6}" destId="{5F3D2897-7895-48DC-968F-A49CF7BAC1CC}" srcOrd="0" destOrd="0" presId="urn:microsoft.com/office/officeart/2005/8/layout/cycle1"/>
    <dgm:cxn modelId="{63002FC8-5AA9-4030-8554-976AF4702442}" type="presOf" srcId="{B24FD161-44D7-481C-B0B0-3E86B90EE463}" destId="{65EEC7CC-524A-448A-8A71-7D04C1D42335}" srcOrd="0" destOrd="0" presId="urn:microsoft.com/office/officeart/2005/8/layout/cycle1"/>
    <dgm:cxn modelId="{7DDA0C1B-D6A7-4DCD-87BD-DA4CA73810EC}" srcId="{9035F942-9775-413F-B38C-BE2E4CE29F6B}" destId="{9C175A44-130F-4805-AE73-373BCE1A246F}" srcOrd="2" destOrd="0" parTransId="{1666DF50-358E-41E4-B931-400BE0D867F5}" sibTransId="{52EA431C-27E1-42C9-92B1-32E260BB5AB2}"/>
    <dgm:cxn modelId="{442F3D8B-C688-40D9-9FB5-A8905A22447D}" srcId="{9035F942-9775-413F-B38C-BE2E4CE29F6B}" destId="{B24FD161-44D7-481C-B0B0-3E86B90EE463}" srcOrd="3" destOrd="0" parTransId="{DAD08CE4-A8F8-437D-8792-6AFB8C1A8C1C}" sibTransId="{B8C643AC-A4A2-4C07-B340-968A80929EA8}"/>
    <dgm:cxn modelId="{D0F621A0-5CD2-4AF9-A98F-5FD3EE517245}" type="presOf" srcId="{AE44A283-A69D-4B26-8D83-AAB99E74F855}" destId="{FDE18B0E-7BC6-480D-AFF2-2F306A163932}" srcOrd="0" destOrd="0" presId="urn:microsoft.com/office/officeart/2005/8/layout/cycle1"/>
    <dgm:cxn modelId="{ADE0414C-C07E-4B97-A7AF-32B207A1E09F}" type="presOf" srcId="{909FC0DD-00D9-4E1D-A53A-6241EC0AD98B}" destId="{9C9C78D5-E6E6-41A4-881A-684AAE168378}" srcOrd="0" destOrd="0" presId="urn:microsoft.com/office/officeart/2005/8/layout/cycle1"/>
    <dgm:cxn modelId="{1CE1AED0-2D8E-4BD4-BF70-3AB13B8E50D9}" type="presOf" srcId="{52EA431C-27E1-42C9-92B1-32E260BB5AB2}" destId="{50F8F22F-8783-4E71-953B-DCA1DCA1BEE4}" srcOrd="0" destOrd="0" presId="urn:microsoft.com/office/officeart/2005/8/layout/cycle1"/>
    <dgm:cxn modelId="{56ED5819-DC0B-412F-A9D6-B55365367EE4}" srcId="{9035F942-9775-413F-B38C-BE2E4CE29F6B}" destId="{831E387C-E202-41D3-94E3-8E1808B66D2B}" srcOrd="0" destOrd="0" parTransId="{E6E3A481-9EB5-4BE4-80AF-5279C6D85E60}" sibTransId="{AE44A283-A69D-4B26-8D83-AAB99E74F855}"/>
    <dgm:cxn modelId="{56022B69-FD95-4801-861E-73B520D3EE31}" srcId="{9035F942-9775-413F-B38C-BE2E4CE29F6B}" destId="{1330E58A-BD0A-4EB4-9824-E47B53C82D77}" srcOrd="4" destOrd="0" parTransId="{4567F894-7E31-4164-B882-AD13395FFB4D}" sibTransId="{D7515288-64D1-4E0E-96C8-4B0108C12CE6}"/>
    <dgm:cxn modelId="{E6A438D4-A414-43A0-9729-AADEB0074210}" srcId="{9035F942-9775-413F-B38C-BE2E4CE29F6B}" destId="{909FC0DD-00D9-4E1D-A53A-6241EC0AD98B}" srcOrd="1" destOrd="0" parTransId="{01F96543-BEDD-49CA-A5FC-9578DCDCBE58}" sibTransId="{C3E5D212-5AB5-4066-9ABA-3C2FEA53BFE5}"/>
    <dgm:cxn modelId="{8788D3DB-6B35-438A-AB64-F4D2906C140E}" type="presOf" srcId="{B8C643AC-A4A2-4C07-B340-968A80929EA8}" destId="{3146B6D9-EBCD-4F60-90AA-080955F21B7A}" srcOrd="0" destOrd="0" presId="urn:microsoft.com/office/officeart/2005/8/layout/cycle1"/>
    <dgm:cxn modelId="{DFDF7C8F-0F52-4297-A6C4-6DF30A7AC19E}" type="presOf" srcId="{9035F942-9775-413F-B38C-BE2E4CE29F6B}" destId="{3DA620C0-4903-425D-B3E3-256834145687}" srcOrd="0" destOrd="0" presId="urn:microsoft.com/office/officeart/2005/8/layout/cycle1"/>
    <dgm:cxn modelId="{A7857326-C28B-4770-AFD7-11D0A613FFD4}" type="presOf" srcId="{9C175A44-130F-4805-AE73-373BCE1A246F}" destId="{CB606B42-8621-43EC-8A18-86061D0AFA38}" srcOrd="0" destOrd="0" presId="urn:microsoft.com/office/officeart/2005/8/layout/cycle1"/>
    <dgm:cxn modelId="{BD26528D-E597-429A-9C75-0439D0B72AD9}" type="presOf" srcId="{C3E5D212-5AB5-4066-9ABA-3C2FEA53BFE5}" destId="{FEB4E01C-D799-4A18-9931-34E9725EECD5}" srcOrd="0" destOrd="0" presId="urn:microsoft.com/office/officeart/2005/8/layout/cycle1"/>
    <dgm:cxn modelId="{577C51B8-DD69-4191-B9A4-8B53EA1EB911}" type="presOf" srcId="{831E387C-E202-41D3-94E3-8E1808B66D2B}" destId="{BE807C63-A4C7-4DFA-8183-1C81D6AA3EDD}" srcOrd="0" destOrd="0" presId="urn:microsoft.com/office/officeart/2005/8/layout/cycle1"/>
    <dgm:cxn modelId="{C302435B-E4E4-4CF0-BF34-C60357E2847F}" type="presOf" srcId="{1330E58A-BD0A-4EB4-9824-E47B53C82D77}" destId="{0BAAF92E-EAC2-4BA6-893E-6D72B5A3614E}" srcOrd="0" destOrd="0" presId="urn:microsoft.com/office/officeart/2005/8/layout/cycle1"/>
    <dgm:cxn modelId="{AE5F43AA-3F50-41A7-9C45-7CCFBF1BE26B}" type="presParOf" srcId="{3DA620C0-4903-425D-B3E3-256834145687}" destId="{685B849F-3B1A-4DDB-9E2E-9D2CD56A10FB}" srcOrd="0" destOrd="0" presId="urn:microsoft.com/office/officeart/2005/8/layout/cycle1"/>
    <dgm:cxn modelId="{B5D0C0C0-F1CA-46A4-8418-5EB01B6E40CA}" type="presParOf" srcId="{3DA620C0-4903-425D-B3E3-256834145687}" destId="{BE807C63-A4C7-4DFA-8183-1C81D6AA3EDD}" srcOrd="1" destOrd="0" presId="urn:microsoft.com/office/officeart/2005/8/layout/cycle1"/>
    <dgm:cxn modelId="{E4C15E1C-7027-43B5-8206-28355F074B91}" type="presParOf" srcId="{3DA620C0-4903-425D-B3E3-256834145687}" destId="{FDE18B0E-7BC6-480D-AFF2-2F306A163932}" srcOrd="2" destOrd="0" presId="urn:microsoft.com/office/officeart/2005/8/layout/cycle1"/>
    <dgm:cxn modelId="{841A368F-20C7-4C54-B864-5AD7A5BC4B53}" type="presParOf" srcId="{3DA620C0-4903-425D-B3E3-256834145687}" destId="{420EE1E2-BAB8-4EE2-A883-67E5EAF9FE92}" srcOrd="3" destOrd="0" presId="urn:microsoft.com/office/officeart/2005/8/layout/cycle1"/>
    <dgm:cxn modelId="{544E9331-04F8-4CA8-ABEB-DD2793E57AAC}" type="presParOf" srcId="{3DA620C0-4903-425D-B3E3-256834145687}" destId="{9C9C78D5-E6E6-41A4-881A-684AAE168378}" srcOrd="4" destOrd="0" presId="urn:microsoft.com/office/officeart/2005/8/layout/cycle1"/>
    <dgm:cxn modelId="{4AC8F226-B2DB-401C-AD69-711FB884176E}" type="presParOf" srcId="{3DA620C0-4903-425D-B3E3-256834145687}" destId="{FEB4E01C-D799-4A18-9931-34E9725EECD5}" srcOrd="5" destOrd="0" presId="urn:microsoft.com/office/officeart/2005/8/layout/cycle1"/>
    <dgm:cxn modelId="{12C4A020-BD0E-4102-BBAB-9C14096E4D48}" type="presParOf" srcId="{3DA620C0-4903-425D-B3E3-256834145687}" destId="{C56501E0-AC46-45C2-AAED-9F5E128C21F4}" srcOrd="6" destOrd="0" presId="urn:microsoft.com/office/officeart/2005/8/layout/cycle1"/>
    <dgm:cxn modelId="{8D9128A9-9001-4D3A-B293-466E860020D7}" type="presParOf" srcId="{3DA620C0-4903-425D-B3E3-256834145687}" destId="{CB606B42-8621-43EC-8A18-86061D0AFA38}" srcOrd="7" destOrd="0" presId="urn:microsoft.com/office/officeart/2005/8/layout/cycle1"/>
    <dgm:cxn modelId="{630C2F28-30C3-44DB-BE6A-82D5DA815A3A}" type="presParOf" srcId="{3DA620C0-4903-425D-B3E3-256834145687}" destId="{50F8F22F-8783-4E71-953B-DCA1DCA1BEE4}" srcOrd="8" destOrd="0" presId="urn:microsoft.com/office/officeart/2005/8/layout/cycle1"/>
    <dgm:cxn modelId="{A311C09A-74CC-463E-B4E4-F32F120018E6}" type="presParOf" srcId="{3DA620C0-4903-425D-B3E3-256834145687}" destId="{1F55FBA3-1E18-4BDD-BF49-E9B9F38DAE6D}" srcOrd="9" destOrd="0" presId="urn:microsoft.com/office/officeart/2005/8/layout/cycle1"/>
    <dgm:cxn modelId="{6F023DF3-0483-4619-B2C4-BC7352770268}" type="presParOf" srcId="{3DA620C0-4903-425D-B3E3-256834145687}" destId="{65EEC7CC-524A-448A-8A71-7D04C1D42335}" srcOrd="10" destOrd="0" presId="urn:microsoft.com/office/officeart/2005/8/layout/cycle1"/>
    <dgm:cxn modelId="{02844461-5B4B-4050-90B1-504CA5D0A4C0}" type="presParOf" srcId="{3DA620C0-4903-425D-B3E3-256834145687}" destId="{3146B6D9-EBCD-4F60-90AA-080955F21B7A}" srcOrd="11" destOrd="0" presId="urn:microsoft.com/office/officeart/2005/8/layout/cycle1"/>
    <dgm:cxn modelId="{3F99DE2E-11FA-4830-BBA8-9A0324AD7DFA}" type="presParOf" srcId="{3DA620C0-4903-425D-B3E3-256834145687}" destId="{23B06DCA-FE3C-4528-BFA0-74914D3CC960}" srcOrd="12" destOrd="0" presId="urn:microsoft.com/office/officeart/2005/8/layout/cycle1"/>
    <dgm:cxn modelId="{78737C27-68C0-48DF-AB87-05CF1D8F6CC2}" type="presParOf" srcId="{3DA620C0-4903-425D-B3E3-256834145687}" destId="{0BAAF92E-EAC2-4BA6-893E-6D72B5A3614E}" srcOrd="13" destOrd="0" presId="urn:microsoft.com/office/officeart/2005/8/layout/cycle1"/>
    <dgm:cxn modelId="{769BF8A9-B1F1-4638-8B6E-C3AA531CCE22}" type="presParOf" srcId="{3DA620C0-4903-425D-B3E3-256834145687}" destId="{5F3D2897-7895-48DC-968F-A49CF7BAC1CC}" srcOrd="14" destOrd="0" presId="urn:microsoft.com/office/officeart/2005/8/layout/cycl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07C63-A4C7-4DFA-8183-1C81D6AA3EDD}">
      <dsp:nvSpPr>
        <dsp:cNvPr id="0" name=""/>
        <dsp:cNvSpPr/>
      </dsp:nvSpPr>
      <dsp:spPr>
        <a:xfrm>
          <a:off x="3121452" y="2420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Výukové, dílčí cíle</a:t>
          </a:r>
        </a:p>
      </dsp:txBody>
      <dsp:txXfrm>
        <a:off x="3121452" y="24204"/>
        <a:ext cx="791616" cy="791616"/>
      </dsp:txXfrm>
    </dsp:sp>
    <dsp:sp modelId="{FDE18B0E-7BC6-480D-AFF2-2F306A163932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21293141"/>
            <a:gd name="adj4" fmla="val 19766327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C78D5-E6E6-41A4-881A-684AAE168378}">
      <dsp:nvSpPr>
        <dsp:cNvPr id="0" name=""/>
        <dsp:cNvSpPr/>
      </dsp:nvSpPr>
      <dsp:spPr>
        <a:xfrm>
          <a:off x="3599847" y="149655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Obsah tématu hodiny</a:t>
          </a:r>
        </a:p>
      </dsp:txBody>
      <dsp:txXfrm>
        <a:off x="3599847" y="1496554"/>
        <a:ext cx="791616" cy="791616"/>
      </dsp:txXfrm>
    </dsp:sp>
    <dsp:sp modelId="{FEB4E01C-D799-4A18-9931-34E9725EECD5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4014594"/>
            <a:gd name="adj4" fmla="val 2253528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06B42-8621-43EC-8A18-86061D0AFA38}">
      <dsp:nvSpPr>
        <dsp:cNvPr id="0" name=""/>
        <dsp:cNvSpPr/>
      </dsp:nvSpPr>
      <dsp:spPr>
        <a:xfrm>
          <a:off x="2347391" y="2406517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Učební úlohy</a:t>
          </a:r>
        </a:p>
      </dsp:txBody>
      <dsp:txXfrm>
        <a:off x="2347391" y="2406517"/>
        <a:ext cx="791616" cy="791616"/>
      </dsp:txXfrm>
    </dsp:sp>
    <dsp:sp modelId="{50F8F22F-8783-4E71-953B-DCA1DCA1BEE4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8210534"/>
            <a:gd name="adj4" fmla="val 6449468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EC7CC-524A-448A-8A71-7D04C1D42335}">
      <dsp:nvSpPr>
        <dsp:cNvPr id="0" name=""/>
        <dsp:cNvSpPr/>
      </dsp:nvSpPr>
      <dsp:spPr>
        <a:xfrm>
          <a:off x="1094935" y="149655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Hodnocení</a:t>
          </a:r>
        </a:p>
      </dsp:txBody>
      <dsp:txXfrm>
        <a:off x="1094935" y="1496554"/>
        <a:ext cx="791616" cy="791616"/>
      </dsp:txXfrm>
    </dsp:sp>
    <dsp:sp modelId="{3146B6D9-EBCD-4F60-90AA-080955F21B7A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12297735"/>
            <a:gd name="adj4" fmla="val 10770921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AF92E-EAC2-4BA6-893E-6D72B5A3614E}">
      <dsp:nvSpPr>
        <dsp:cNvPr id="0" name=""/>
        <dsp:cNvSpPr/>
      </dsp:nvSpPr>
      <dsp:spPr>
        <a:xfrm>
          <a:off x="1573331" y="2420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Očekávané výstupy</a:t>
          </a:r>
        </a:p>
      </dsp:txBody>
      <dsp:txXfrm>
        <a:off x="1573331" y="24204"/>
        <a:ext cx="791616" cy="791616"/>
      </dsp:txXfrm>
    </dsp:sp>
    <dsp:sp modelId="{5F3D2897-7895-48DC-968F-A49CF7BAC1CC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16865583"/>
            <a:gd name="adj4" fmla="val 1519847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74DFA-E4D6-CAC0-B258-FDE474B81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35D1D8-4F45-58D6-6BB6-2A519451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F3846B-A5D2-DE8D-F940-3BA4A002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219B2B-2C1F-3851-CECE-1FE3C4B5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BC5E42-94AC-E17C-AB5C-A41A90EA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30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C3D85-4747-D5EA-038B-AE4F3F22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A6412D-EF1C-EE22-F3CF-72CAF39F6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BD77E6-9B69-B314-95DB-139D84E4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3EC289-709B-60EF-353A-86BE33D6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9AAA26-15E4-BA5A-FF1E-0542C924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86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857DA08-9573-A177-4CFC-F81F845C5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AF0241-5C09-526E-7546-110A9CE8C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85948-3B87-5878-B4D4-C50D1B7C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CCD4C1-BD5A-CD99-AC31-536CC0CF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C1CD4A-2A36-B281-CE52-F71361AE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87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393DE-B498-938A-407C-A81E90CF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BAC41-EB9B-9D3C-F999-6822B36C8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688CA4-A1A5-0047-2052-0FE941D8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DCA8CF-3481-8B5F-A0FC-C027C7B1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D63406-3E0F-131A-8255-7AAEB64D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38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9E34D-0441-47DD-DB64-5085F4C5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EE53F4-8201-3788-1886-424F3F2C1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7048B4-9AFD-F40E-919D-3AA77C9F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2A45BE-9C18-71AB-1E6D-D3F97DDA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D6A281-0070-256B-AF57-9ECC8B0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23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24BC8-9E23-2328-AD68-66D5243F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3DD2F-D7E5-AB5A-513B-EDA73333E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F303DB-08D8-0F93-7E74-B8D4764E3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ACBA2F-5F9C-C556-2050-445E4728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061FFE-9FB0-6A3A-AC48-04866575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0CA02A-2AAD-34F2-B3EB-D7F16D75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20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9028D-D04B-A445-9E45-CD1D2A8C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56E94A-7A3B-852F-C07A-3686A05ED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A64A6A-52D3-59DA-C1B5-AFFDD8081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2505D1-AD49-D3B5-AE6E-D6864A872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8EC24C5-6A42-BC45-6A83-1D16819DF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DC3143-B125-5EC6-1D94-AB220BEE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27FD95-B9A6-6883-971A-3708857B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9FD3BE-98F1-BFBC-FC15-94222303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8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E5BE3-65A2-258F-2E80-2C898C04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C25B37D-94C9-C774-ED0D-1F738540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8DB20B-76C4-E596-2AB5-BA83C666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A342A0-B795-55B4-6688-B82E117E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8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787BA21-08CA-3B27-CFF3-98390DE1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D1F00B-95E0-6C58-45D6-3EF6C23A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89B77E-8846-8E5F-3387-FE871954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57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15F35-E4FB-A82B-61A0-4353DEBA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282426-1A58-DE21-8EAE-612CA583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B2FFBB-6ABC-51B3-7091-6C2A72BB0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6F5FC6-2BFC-4D86-C423-85E1593A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5D370B-0FD6-3FC0-F0DB-FE843645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F637E5-915B-DC5F-3789-9470DBB2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8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93618-668C-E26B-A071-EA96126A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8ADD27C-1985-6FF1-991D-8AC7B4B55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9BA04B-5144-12E6-BBB0-EF87A44A8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FD0030-806B-DEF4-5363-E98A720E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638AF8-906E-D972-4A42-45EFD853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16A39C-80E5-F36A-9137-82B61D5D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38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285F5D-C8BC-B2C9-F442-4DF06B7E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929A5A-6815-6300-2734-2F18D6AD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2EFF4F-545B-A53A-1B4C-E12A9EF0E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C38D-8809-4484-8158-7FAB648DB61A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13FA64-C24E-1567-D9A7-03D0A955C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F42091-385F-F4C3-F745-21B47D58B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56AC-556E-45E9-995F-CE4D82E3B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71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du.cz/wp-content/uploads/2021/07/RVP-ZV-2021-zmeny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449558-B973-D1B0-28FE-326647290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cs-CZ" dirty="0"/>
              <a:t>Didaktika geografie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08FC68-FCB0-74FF-24AF-BD8DDF986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cs-CZ" dirty="0"/>
              <a:t>Štěpán Horký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B3CC201B-7488-0F80-CE3D-BB97FC8B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8859A34C-87E5-095C-8199-3B942241C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95210"/>
              </p:ext>
            </p:extLst>
          </p:nvPr>
        </p:nvGraphicFramePr>
        <p:xfrm>
          <a:off x="644434" y="512759"/>
          <a:ext cx="10162903" cy="594037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4160">
                  <a:extLst>
                    <a:ext uri="{9D8B030D-6E8A-4147-A177-3AD203B41FA5}">
                      <a16:colId xmlns:a16="http://schemas.microsoft.com/office/drawing/2014/main" val="1184674151"/>
                    </a:ext>
                  </a:extLst>
                </a:gridCol>
                <a:gridCol w="2117931">
                  <a:extLst>
                    <a:ext uri="{9D8B030D-6E8A-4147-A177-3AD203B41FA5}">
                      <a16:colId xmlns:a16="http://schemas.microsoft.com/office/drawing/2014/main" val="81642493"/>
                    </a:ext>
                  </a:extLst>
                </a:gridCol>
                <a:gridCol w="7540812">
                  <a:extLst>
                    <a:ext uri="{9D8B030D-6E8A-4147-A177-3AD203B41FA5}">
                      <a16:colId xmlns:a16="http://schemas.microsoft.com/office/drawing/2014/main" val="4227780426"/>
                    </a:ext>
                  </a:extLst>
                </a:gridCol>
              </a:tblGrid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Sm</a:t>
                      </a:r>
                      <a:r>
                        <a:rPr lang="cs-CZ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2</a:t>
                      </a: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Jméno</a:t>
                      </a:r>
                      <a:endParaRPr lang="cs-CZ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Makroregiony světa Téma pro přípravy na hodiny </a:t>
                      </a:r>
                      <a:endParaRPr lang="cs-CZ" sz="14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673642839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Drápela, Matěj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Evropský makroregion – Střední Evropa – Slovensko, Polsko, Maďarsko</a:t>
                      </a:r>
                      <a:endParaRPr lang="nn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2139733604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2.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Grénarová, Aneta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Evropský makroregion - Střední Evropa – Rakousko, Švýcarsko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2052905045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Hána, Samuel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Evropský makroregion – Severní Evropa – Švédsko, Dánsko, Norsko, Finsko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1670123829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4.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Kalas, Lukáš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Ruský makroregion – Rusko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3959725126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5.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Kovářová, Kristýna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Ruský makroregion – Kazachstán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1756566421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6.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Kročilová, Michaela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Australsko – oceánský makroregion – Nový Zéland, Papua – Nová Guinea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3030020384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7.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Litenová, Denisa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Evropský makroregion – Západní Evropa – Francie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2613475395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8.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Malivánková, Eva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Evropský makroregion – Jižní Evropa – Španělsko a Portugalsko, Itálie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1749641620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9.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Marek, Vojtěch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Evropský makroregion – Jihovýchodní Evropa – Západní Balkán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2026001112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10.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Maxová, Adéla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Čínsko-japonský makroregion – Japonsko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336320488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11.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Moos, Alexandr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Angloamerický makroregion – Spojené státy americké (USA)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2605320240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12.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Naňáková, Petra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Angloamerický makroregion - Kanada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2189501646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13.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Pokorný, Alexandr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Latinskoamerický makroregion – Mexiko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3085742922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14.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Pražák, Ondřej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Indický makroregion –(Jižní Asie) Indie, Pákistán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1651805532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15.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Zatloukalová, Sára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Indický makroregion (Jižní Asie) – Indie a Pákistán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793444295"/>
                  </a:ext>
                </a:extLst>
              </a:tr>
              <a:tr h="34943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16.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Žák, Daniel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Čínsko-japonský makroregion - Čína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5" marR="2525" marT="2525" marB="0" anchor="b"/>
                </a:tc>
                <a:extLst>
                  <a:ext uri="{0D108BD9-81ED-4DB2-BD59-A6C34878D82A}">
                    <a16:rowId xmlns:a16="http://schemas.microsoft.com/office/drawing/2014/main" val="358517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4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B777D-EFC6-7CC2-1549-2B77FF188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Celkové zadání (VE STUDIJNÍCH MATERIÁLECH):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1. Plánování a příprava určeného makroregionu bude obsahovat: </a:t>
            </a:r>
          </a:p>
          <a:p>
            <a:pPr marL="514350" indent="-514350">
              <a:buAutoNum type="alphaLcParenR"/>
            </a:pPr>
            <a:r>
              <a:rPr lang="cs-CZ" dirty="0"/>
              <a:t>Úvodní hodinu s celkovou charakteristikou regionu </a:t>
            </a:r>
          </a:p>
          <a:p>
            <a:pPr marL="514350" indent="-514350">
              <a:buAutoNum type="alphaLcParenR"/>
            </a:pPr>
            <a:r>
              <a:rPr lang="cs-CZ" dirty="0"/>
              <a:t>Procvičovací hodinu s hledáním souvislostí a faktů s vybranými tvrzeními před částí věnovanou zadanému makroregionu z učebnice Anděl a kol. Nová regionální geografie. 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Plánování a příprava určeného modelového státu bude obsahovat: </a:t>
            </a:r>
          </a:p>
          <a:p>
            <a:pPr marL="514350" indent="-514350">
              <a:buAutoNum type="alphaLcParenR"/>
            </a:pPr>
            <a:r>
              <a:rPr lang="cs-CZ" dirty="0"/>
              <a:t>Úvodní hodinu s charakteristikou státu – všeobecný přehled s důrazem na propojení jednotlivých charakteristik: Poloha, rozloha, hranice, vymezení regionů, geologická stavba a reliéf, nerostné suroviny, podnebí vodstvo, biota, obyvatelstvo a sídla, kultura, doprava a hospodářství. </a:t>
            </a:r>
          </a:p>
          <a:p>
            <a:pPr marL="514350" indent="-514350">
              <a:buAutoNum type="alphaLcParenR"/>
            </a:pPr>
            <a:r>
              <a:rPr lang="cs-CZ" dirty="0"/>
              <a:t>Procvičovací hodinu, např.: </a:t>
            </a:r>
          </a:p>
          <a:p>
            <a:pPr>
              <a:buFontTx/>
              <a:buChar char="-"/>
            </a:pPr>
            <a:r>
              <a:rPr lang="cs-CZ" dirty="0"/>
              <a:t>Případovou studii – bude se týkat určitého očekávaného výstupu nebo konceptuálního přístupu, to znamená, vysvětlení určitého jevu, který má obecnou platnost. Příkladem je Migrace z venkova v Číně – viz prezentace v IS MUNI. </a:t>
            </a:r>
          </a:p>
          <a:p>
            <a:pPr>
              <a:buFontTx/>
              <a:buChar char="-"/>
            </a:pPr>
            <a:r>
              <a:rPr lang="cs-CZ" dirty="0"/>
              <a:t>Vyhledáte text k příslušnému státu – článek z novin, časopisu, aktuální informace z internetu jakéhokoliv charakteru, popř. Video nebo jiný publicistický pořad. Vytvoříte přípravu na hodinu tak, aby si žáci dokázali uvědomit, o čem zmíněná informace je, jak si ji vysvětlit pomocí tvorby geografických otázek a hledání odpovědí. 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Použité zdroje – Podpory v IS MUNI: </a:t>
            </a:r>
          </a:p>
          <a:p>
            <a:pPr>
              <a:buFontTx/>
              <a:buChar char="-"/>
            </a:pPr>
            <a:r>
              <a:rPr lang="cs-CZ" dirty="0"/>
              <a:t>Tvorba přípravy na výuku; </a:t>
            </a:r>
          </a:p>
          <a:p>
            <a:pPr>
              <a:buFontTx/>
              <a:buChar char="-"/>
            </a:pPr>
            <a:r>
              <a:rPr lang="cs-CZ" dirty="0"/>
              <a:t>Učebnice geografie pro ZŠ – slide – příp. Studie - migrace-Čína; </a:t>
            </a:r>
          </a:p>
          <a:p>
            <a:pPr>
              <a:buFontTx/>
              <a:buChar char="-"/>
            </a:pPr>
            <a:r>
              <a:rPr lang="cs-CZ" dirty="0"/>
              <a:t>Standardy indikátory – příklady tvorby dílčích cílů; </a:t>
            </a:r>
          </a:p>
          <a:p>
            <a:pPr>
              <a:buFontTx/>
              <a:buChar char="-"/>
            </a:pPr>
            <a:r>
              <a:rPr lang="cs-CZ" dirty="0"/>
              <a:t>RVP ZV – 2021 – očekávané výsledky </a:t>
            </a:r>
          </a:p>
          <a:p>
            <a:pPr>
              <a:buFontTx/>
              <a:buChar char="-"/>
            </a:pPr>
            <a:r>
              <a:rPr lang="cs-CZ" dirty="0"/>
              <a:t>Vaše rozbory učebnic </a:t>
            </a:r>
          </a:p>
          <a:p>
            <a:pPr>
              <a:buFontTx/>
              <a:buChar char="-"/>
            </a:pPr>
            <a:r>
              <a:rPr lang="cs-CZ" dirty="0"/>
              <a:t>Konceptuální přístup k výuce geografie</a:t>
            </a:r>
          </a:p>
        </p:txBody>
      </p:sp>
    </p:spTree>
    <p:extLst>
      <p:ext uri="{BB962C8B-B14F-4D97-AF65-F5344CB8AC3E}">
        <p14:creationId xmlns:p14="http://schemas.microsoft.com/office/powerpoint/2010/main" val="4013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4759662-96FB-DCCF-10C6-F08C1FA41D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467" y="344308"/>
            <a:ext cx="10515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Tabulka pro plánování a přípravu výuky (nemusí být nutně v tomto formátu)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81646E5-4DCF-AE08-02E8-43F404D76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47757"/>
              </p:ext>
            </p:extLst>
          </p:nvPr>
        </p:nvGraphicFramePr>
        <p:xfrm>
          <a:off x="643467" y="1277757"/>
          <a:ext cx="10905066" cy="5235935"/>
        </p:xfrm>
        <a:graphic>
          <a:graphicData uri="http://schemas.openxmlformats.org/drawingml/2006/table">
            <a:tbl>
              <a:tblPr/>
              <a:tblGrid>
                <a:gridCol w="2671047">
                  <a:extLst>
                    <a:ext uri="{9D8B030D-6E8A-4147-A177-3AD203B41FA5}">
                      <a16:colId xmlns:a16="http://schemas.microsoft.com/office/drawing/2014/main" val="4256004057"/>
                    </a:ext>
                  </a:extLst>
                </a:gridCol>
                <a:gridCol w="5322887">
                  <a:extLst>
                    <a:ext uri="{9D8B030D-6E8A-4147-A177-3AD203B41FA5}">
                      <a16:colId xmlns:a16="http://schemas.microsoft.com/office/drawing/2014/main" val="2523338514"/>
                    </a:ext>
                  </a:extLst>
                </a:gridCol>
                <a:gridCol w="2911132">
                  <a:extLst>
                    <a:ext uri="{9D8B030D-6E8A-4147-A177-3AD203B41FA5}">
                      <a16:colId xmlns:a16="http://schemas.microsoft.com/office/drawing/2014/main" val="1966655599"/>
                    </a:ext>
                  </a:extLst>
                </a:gridCol>
              </a:tblGrid>
              <a:tr h="31001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Ročník:                               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88" marR="94288" marT="13096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Tematický(é) celek(y):                                                                 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88" marR="94288" marT="13096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Téma hodiny:</a:t>
                      </a:r>
                      <a:r>
                        <a:rPr lang="cs-CZ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</a:t>
                      </a:r>
                      <a:endParaRPr lang="cs-CZ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88" marR="94288" marT="13096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963479"/>
                  </a:ext>
                </a:extLst>
              </a:tr>
              <a:tr h="1548850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Očekávané výstupy: 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uvedete, který OV téma hodiny procvičuje. </a:t>
                      </a: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Porovnejte opět OV s obsahem výuky a ponechejte opravdu jen ty, které pomocí obsahu rozvíjíte. Očekávané výstupy se mohou týkat i širšího tématu než toho, který v hodině procvičujete. Můžete si pomoci i tím, že tučně zvýrazníte část, kterou budete řešit. Např.: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Z-9-3-02 </a:t>
                      </a: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porovnává 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přiměřeně hodnotí polohu, rozlohu, 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přírodní, kulturní, společenské, politické a </a:t>
                      </a: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hospodářské poměry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zvláštnosti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podobnosti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potenciál a bariéry jednotlivých světadílů, oceánů, vybraných makroregionů světa a </a:t>
                      </a: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vybraných (modelových) států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717" marR="125717" marT="62858" marB="6285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027343"/>
                  </a:ext>
                </a:extLst>
              </a:tr>
              <a:tr h="2707802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Výukové cíle, dovednosti: 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Musí být konkrétní a měřitelné. Týkají se přímo tematického celku a toho, co bude žák umět po skončení hodiny – pomohou – standardy_indikátory_019 ve studijních materiálech! </a:t>
                      </a: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Dílčí cíle především rozpracovávají očekávané výstupy a souvisí bezprostředně s obsahovou náplní výuky. Měli by pomoci především stanovit to, co si mají žáci z hodiny skutečně odnést, např.: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Žáci pomocí analýzy předložené mapy lokalizují do slepé mapy migraci lidí v Číně a popisují základní faktory migrace.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Žáci vysvětlí, co jsou jádrové a periferní oblasti (jádra a periferie) v Číně.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Žáci objasní příčiny migrace mezi periferiemi a jádry v Číně.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Pokud neuděláte hned při formulaci cílů, pak se zamyslete a uspořádejte je podle stupně obtížnosti.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717" marR="125717" marT="62858" marB="6285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183246"/>
                  </a:ext>
                </a:extLst>
              </a:tr>
              <a:tr h="669268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Náměty pro terénní výuku: 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pokud je to učivo nebo jeho část vhodné pro praktická cvičení v terénu. V případě regionální geografie světa to může být příprava na výlet, ale není nutné u všech zemí!!!</a:t>
                      </a:r>
                      <a:endParaRPr lang="cs-CZ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717" marR="125717" marT="62858" marB="62858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28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0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7B31FC7-D443-58EF-2FCD-3A3FF640A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61374"/>
              </p:ext>
            </p:extLst>
          </p:nvPr>
        </p:nvGraphicFramePr>
        <p:xfrm>
          <a:off x="668828" y="643466"/>
          <a:ext cx="10854345" cy="5571071"/>
        </p:xfrm>
        <a:graphic>
          <a:graphicData uri="http://schemas.openxmlformats.org/drawingml/2006/table">
            <a:tbl>
              <a:tblPr/>
              <a:tblGrid>
                <a:gridCol w="4571812">
                  <a:extLst>
                    <a:ext uri="{9D8B030D-6E8A-4147-A177-3AD203B41FA5}">
                      <a16:colId xmlns:a16="http://schemas.microsoft.com/office/drawing/2014/main" val="1472934424"/>
                    </a:ext>
                  </a:extLst>
                </a:gridCol>
                <a:gridCol w="1000286">
                  <a:extLst>
                    <a:ext uri="{9D8B030D-6E8A-4147-A177-3AD203B41FA5}">
                      <a16:colId xmlns:a16="http://schemas.microsoft.com/office/drawing/2014/main" val="4187303164"/>
                    </a:ext>
                  </a:extLst>
                </a:gridCol>
                <a:gridCol w="5282247">
                  <a:extLst>
                    <a:ext uri="{9D8B030D-6E8A-4147-A177-3AD203B41FA5}">
                      <a16:colId xmlns:a16="http://schemas.microsoft.com/office/drawing/2014/main" val="1036125980"/>
                    </a:ext>
                  </a:extLst>
                </a:gridCol>
              </a:tblGrid>
              <a:tr h="1039937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Sylabus tématu/začlenění do širšího rámce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Stručně uvedete, na jaké učivo navazujete a jaké učivo bude následovat.  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Mezipředmětové vazby: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které předměty téma navazuje, a které skutečně v průběhu výuky použijete.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90" marR="92890" marT="12901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244458"/>
                  </a:ext>
                </a:extLst>
              </a:tr>
              <a:tr h="548394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Pomůcky:</a:t>
                      </a:r>
                      <a:r>
                        <a:rPr lang="cs-CZ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uvedete výčet všech pomůcek</a:t>
                      </a:r>
                      <a:r>
                        <a:rPr lang="cs-CZ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Příprava učebny: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místo realizace. Pokud učebnu připravujete, nakreslete schéma.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90" marR="92890" marT="12901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079233"/>
                  </a:ext>
                </a:extLst>
              </a:tr>
              <a:tr h="659346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Individuální přístup: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Týká se případné diferenciace obtížnosti učiva – výběr pro talentované či slabší žáky. Primárně Vám v této diferenciaci pomůže stanovení výukových cílů a následnými učebními úlohami, které Vám stanoví, kam až mohou jednotliví žáci dojít.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52978"/>
                  </a:ext>
                </a:extLst>
              </a:tr>
              <a:tr h="416371"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Scénář hodiny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48391"/>
                  </a:ext>
                </a:extLst>
              </a:tr>
              <a:tr h="9289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Činnost žáků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Uvádí se, jaká činnost po jednotlivá časová období přísluší žákům.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90" marR="92890" marT="12901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čas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90" marR="92890" marT="12901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Metody/ činnost učitele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Uvádí se, jaká činnost po jednotlivá časová období přísluší učiteli.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90" marR="92890" marT="12901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458854"/>
                  </a:ext>
                </a:extLst>
              </a:tr>
              <a:tr h="659346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Pozor: v tabulce bude scénář heslovitý, ale pod tabulku bude konkrétní náplň hodiny – např. pracovní list, otázky, které budete klást žákům, atd. 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309407"/>
                  </a:ext>
                </a:extLst>
              </a:tr>
              <a:tr h="659346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Hodnocení aktivit žáků během výuky: </a:t>
                      </a:r>
                      <a:r>
                        <a:rPr lang="cs-CZ" sz="15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podle celého charakteru hodiny určíte kritéria a indikátory průběžného hodnocení žákových aktivit v hodině. 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38797"/>
                  </a:ext>
                </a:extLst>
              </a:tr>
              <a:tr h="659346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5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Hodnocení výuky – sebereflexe učitele: </a:t>
                      </a:r>
                      <a:r>
                        <a:rPr lang="cs-CZ" sz="15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zamyslíte se nad svou rolí ve vedení výuky. Zhodnotíte klady a nedostatky, které se při výuce vyskytly.</a:t>
                      </a: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853" marR="123853" marT="61927" marB="6192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362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4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6FC47A1-B9B2-D654-5364-68C7261D2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96274"/>
              </p:ext>
            </p:extLst>
          </p:nvPr>
        </p:nvGraphicFramePr>
        <p:xfrm>
          <a:off x="2250402" y="372098"/>
          <a:ext cx="7421218" cy="59591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73739">
                  <a:extLst>
                    <a:ext uri="{9D8B030D-6E8A-4147-A177-3AD203B41FA5}">
                      <a16:colId xmlns:a16="http://schemas.microsoft.com/office/drawing/2014/main" val="724748605"/>
                    </a:ext>
                  </a:extLst>
                </a:gridCol>
                <a:gridCol w="492293">
                  <a:extLst>
                    <a:ext uri="{9D8B030D-6E8A-4147-A177-3AD203B41FA5}">
                      <a16:colId xmlns:a16="http://schemas.microsoft.com/office/drawing/2014/main" val="2716947823"/>
                    </a:ext>
                  </a:extLst>
                </a:gridCol>
                <a:gridCol w="1981447">
                  <a:extLst>
                    <a:ext uri="{9D8B030D-6E8A-4147-A177-3AD203B41FA5}">
                      <a16:colId xmlns:a16="http://schemas.microsoft.com/office/drawing/2014/main" val="3800897198"/>
                    </a:ext>
                  </a:extLst>
                </a:gridCol>
                <a:gridCol w="2473739">
                  <a:extLst>
                    <a:ext uri="{9D8B030D-6E8A-4147-A177-3AD203B41FA5}">
                      <a16:colId xmlns:a16="http://schemas.microsoft.com/office/drawing/2014/main" val="3624359087"/>
                    </a:ext>
                  </a:extLst>
                </a:gridCol>
              </a:tblGrid>
              <a:tr h="249381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Téma hodiny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228452"/>
                  </a:ext>
                </a:extLst>
              </a:tr>
              <a:tr h="249381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Ročník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89662"/>
                  </a:ext>
                </a:extLst>
              </a:tr>
              <a:tr h="5641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Zařazení do RVP ZV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Tematický celek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</a:t>
                      </a: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117792"/>
                  </a:ext>
                </a:extLst>
              </a:tr>
              <a:tr h="29905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Časové rozvržení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31120"/>
                  </a:ext>
                </a:extLst>
              </a:tr>
              <a:tr h="41143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Formy, metody výuky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Terénní výuka, projektová/práce ve skupině/samostatná</a:t>
                      </a: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70789"/>
                  </a:ext>
                </a:extLst>
              </a:tr>
              <a:tr h="41143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Náměty na terénní výuku</a:t>
                      </a: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cs-CZ" sz="1200" dirty="0">
                        <a:effectLst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42938"/>
                  </a:ext>
                </a:extLst>
              </a:tr>
              <a:tr h="63046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VVC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Žák: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53736"/>
                  </a:ext>
                </a:extLst>
              </a:tr>
              <a:tr h="46773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Průřezová témata a mezipředmětové vztahy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12649"/>
                  </a:ext>
                </a:extLst>
              </a:tr>
              <a:tr h="50326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Pomůcky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084293"/>
                  </a:ext>
                </a:extLst>
              </a:tr>
              <a:tr h="101155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i="1" dirty="0">
                          <a:effectLst/>
                        </a:rPr>
                        <a:t>Pojmy</a:t>
                      </a:r>
                      <a:endParaRPr lang="cs-CZ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opěrné –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nové –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Navíc - </a:t>
                      </a: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27346"/>
                  </a:ext>
                </a:extLst>
              </a:tr>
              <a:tr h="33030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Hodnocení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05948"/>
                  </a:ext>
                </a:extLst>
              </a:tr>
              <a:tr h="33030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Scénář hodiny</a:t>
                      </a: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84400"/>
                  </a:ext>
                </a:extLst>
              </a:tr>
              <a:tr h="330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Činnost učitele</a:t>
                      </a:r>
                    </a:p>
                  </a:txBody>
                  <a:tcPr marL="23516" marR="2351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</a:t>
                      </a:r>
                    </a:p>
                  </a:txBody>
                  <a:tcPr marL="23516" marR="23516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6" marR="235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Činnost žáka</a:t>
                      </a:r>
                    </a:p>
                  </a:txBody>
                  <a:tcPr marL="23516" marR="23516" marT="0" marB="0"/>
                </a:tc>
                <a:extLst>
                  <a:ext uri="{0D108BD9-81ED-4DB2-BD59-A6C34878D82A}">
                    <a16:rowId xmlns:a16="http://schemas.microsoft.com/office/drawing/2014/main" val="95621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99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79354F-DC1C-05F1-3846-639CD455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dirty="0"/>
              <a:t>Pro dnešek vše.</a:t>
            </a:r>
            <a:br>
              <a:rPr lang="cs-CZ" dirty="0"/>
            </a:br>
            <a:r>
              <a:rPr lang="cs-CZ" dirty="0" err="1"/>
              <a:t>Adios</a:t>
            </a:r>
            <a:r>
              <a:rPr lang="cs-CZ" dirty="0"/>
              <a:t>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0E534-32C9-4304-E377-53873B51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39EA258-C994-ECB0-BFF6-F1F275C24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4814916" y="206325"/>
            <a:ext cx="6168413" cy="616841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60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B759BA-B71E-89F5-9FA7-1955FF77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cs-CZ" dirty="0"/>
              <a:t>Seminář 1 – plánování výuky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A7405641-2662-BA90-1C85-C4F941A3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5387502" cy="4351338"/>
          </a:xfrm>
        </p:spPr>
        <p:txBody>
          <a:bodyPr>
            <a:normAutofit/>
          </a:bodyPr>
          <a:lstStyle/>
          <a:p>
            <a:r>
              <a:rPr lang="cs-CZ" dirty="0"/>
              <a:t>Klíčové pojmy:</a:t>
            </a:r>
          </a:p>
          <a:p>
            <a:pPr marL="0" indent="0">
              <a:buNone/>
            </a:pPr>
            <a:r>
              <a:rPr lang="cs-CZ" dirty="0"/>
              <a:t>1) kurikulum</a:t>
            </a:r>
          </a:p>
          <a:p>
            <a:pPr marL="0" indent="0">
              <a:buNone/>
            </a:pPr>
            <a:r>
              <a:rPr lang="cs-CZ" dirty="0"/>
              <a:t>2) </a:t>
            </a:r>
            <a:r>
              <a:rPr lang="cs-CZ" dirty="0">
                <a:hlinkClick r:id="rId2"/>
              </a:rPr>
              <a:t>RVP ZV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3) ŠVP ZV</a:t>
            </a:r>
          </a:p>
          <a:p>
            <a:pPr marL="0" indent="0">
              <a:buNone/>
            </a:pPr>
            <a:r>
              <a:rPr lang="cs-CZ" dirty="0"/>
              <a:t>4) Tematický plán</a:t>
            </a:r>
          </a:p>
          <a:p>
            <a:pPr marL="0" indent="0">
              <a:buNone/>
            </a:pPr>
            <a:r>
              <a:rPr lang="cs-CZ" dirty="0"/>
              <a:t>5) Geografické vzdělávání</a:t>
            </a:r>
            <a:endParaRPr lang="en-US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A87A332-0859-C52C-DC41-9982C51D5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30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99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4C004-4706-D8BD-6963-FAC57626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3C2DE-C687-52BA-879A-335015F7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25" y="1794094"/>
            <a:ext cx="10515600" cy="4351338"/>
          </a:xfrm>
        </p:spPr>
        <p:txBody>
          <a:bodyPr/>
          <a:lstStyle/>
          <a:p>
            <a:r>
              <a:rPr lang="cs-CZ" dirty="0"/>
              <a:t>Na co je potřeba myslet při tvorbě výuky?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458FAF7-DB6B-1E14-B44A-9E40CA93F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7"/>
          <a:stretch/>
        </p:blipFill>
        <p:spPr>
          <a:xfrm>
            <a:off x="9015888" y="1295416"/>
            <a:ext cx="3176112" cy="3171481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ADA2175-6ACA-1B75-C95A-567C8B18FE14}"/>
              </a:ext>
            </a:extLst>
          </p:cNvPr>
          <p:cNvSpPr txBox="1"/>
          <p:nvPr/>
        </p:nvSpPr>
        <p:spPr>
          <a:xfrm>
            <a:off x="838200" y="2349926"/>
            <a:ext cx="2673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Návaznost na RVP ZV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Očekávané výstupy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Výukové cíle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Téma hodiny a obsah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Hodnocení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44E8AB-720E-CB9E-5D00-437F449A9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0" t="23704" r="24084" b="18963"/>
          <a:stretch/>
        </p:blipFill>
        <p:spPr>
          <a:xfrm>
            <a:off x="3343725" y="2483933"/>
            <a:ext cx="5839775" cy="3315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066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D9F2F-78EC-3DD5-FABB-558009F9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4338" cy="4351338"/>
          </a:xfrm>
        </p:spPr>
        <p:txBody>
          <a:bodyPr>
            <a:normAutofit/>
          </a:bodyPr>
          <a:lstStyle/>
          <a:p>
            <a:r>
              <a:rPr lang="cs-CZ" dirty="0"/>
              <a:t>Nebo jinak:</a:t>
            </a:r>
          </a:p>
          <a:p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Co učit? </a:t>
            </a:r>
            <a:r>
              <a:rPr lang="cs-CZ" dirty="0">
                <a:sym typeface="Wingdings" panose="05000000000000000000" pitchFamily="2" charset="2"/>
              </a:rPr>
              <a:t> učivo (obsah)</a:t>
            </a:r>
          </a:p>
          <a:p>
            <a:pPr marL="514350" indent="-514350">
              <a:buAutoNum type="arabicParenR"/>
            </a:pPr>
            <a:r>
              <a:rPr lang="cs-CZ" dirty="0">
                <a:sym typeface="Wingdings" panose="05000000000000000000" pitchFamily="2" charset="2"/>
              </a:rPr>
              <a:t>Proč učit?  výukové cíle, OV</a:t>
            </a:r>
          </a:p>
          <a:p>
            <a:pPr marL="514350" indent="-514350">
              <a:buAutoNum type="arabicParenR"/>
            </a:pPr>
            <a:r>
              <a:rPr lang="cs-CZ" dirty="0">
                <a:sym typeface="Wingdings" panose="05000000000000000000" pitchFamily="2" charset="2"/>
              </a:rPr>
              <a:t>Jak učit?  formy, metody výuky</a:t>
            </a:r>
            <a:endParaRPr lang="cs-CZ" dirty="0"/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1989FACA-4BB4-5BC6-55A1-44ACAEE55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44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194FE5-6FF9-E61A-BBF5-36CD4D7E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438" y="755902"/>
            <a:ext cx="5387502" cy="1325563"/>
          </a:xfrm>
        </p:spPr>
        <p:txBody>
          <a:bodyPr>
            <a:normAutofit/>
          </a:bodyPr>
          <a:lstStyle/>
          <a:p>
            <a:r>
              <a:rPr lang="cs-CZ" dirty="0"/>
              <a:t>Výukové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2605C1-F931-3937-357E-CEEB0D380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6918434" cy="3433763"/>
          </a:xfrm>
        </p:spPr>
        <p:txBody>
          <a:bodyPr>
            <a:normAutofit/>
          </a:bodyPr>
          <a:lstStyle/>
          <a:p>
            <a:r>
              <a:rPr lang="cs-CZ" dirty="0"/>
              <a:t>1) kognitivní (</a:t>
            </a:r>
            <a:r>
              <a:rPr lang="cs-CZ" dirty="0" err="1"/>
              <a:t>Bloomova</a:t>
            </a:r>
            <a:r>
              <a:rPr lang="cs-CZ" dirty="0"/>
              <a:t> taxonomie)</a:t>
            </a:r>
          </a:p>
          <a:p>
            <a:r>
              <a:rPr lang="cs-CZ" dirty="0"/>
              <a:t>2) afektivní</a:t>
            </a:r>
          </a:p>
          <a:p>
            <a:r>
              <a:rPr lang="cs-CZ" dirty="0"/>
              <a:t>3) psychomotorické</a:t>
            </a:r>
          </a:p>
        </p:txBody>
      </p:sp>
      <p:pic>
        <p:nvPicPr>
          <p:cNvPr id="4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38F15C0A-02F7-ED7C-669B-C3CDAC626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7"/>
          <a:stretch/>
        </p:blipFill>
        <p:spPr>
          <a:xfrm>
            <a:off x="7166378" y="458995"/>
            <a:ext cx="4084946" cy="4078990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11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4C004-4706-D8BD-6963-FAC57626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Výukové cíle - formulace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3C2DE-C687-52BA-879A-335015F7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231"/>
            <a:ext cx="10515600" cy="4351338"/>
          </a:xfrm>
        </p:spPr>
        <p:txBody>
          <a:bodyPr/>
          <a:lstStyle/>
          <a:p>
            <a:r>
              <a:rPr lang="cs-CZ" dirty="0"/>
              <a:t>Vyučovací hodina by měla obsahovat všechny tři typy VC, zejm. kognitivní pak na různých úrovních náročnosti</a:t>
            </a:r>
          </a:p>
          <a:p>
            <a:r>
              <a:rPr lang="cs-CZ" dirty="0"/>
              <a:t>Dále by cíle měly být měřitelné/kontrolovatelné </a:t>
            </a:r>
          </a:p>
          <a:p>
            <a:r>
              <a:rPr lang="cs-CZ" dirty="0"/>
              <a:t>Přiměřené k úrovni a možnostem žáka</a:t>
            </a:r>
          </a:p>
          <a:p>
            <a:r>
              <a:rPr lang="cs-CZ" dirty="0"/>
              <a:t>Konkrétní</a:t>
            </a:r>
          </a:p>
          <a:p>
            <a:pPr lvl="4"/>
            <a:r>
              <a:rPr lang="cs-CZ" dirty="0"/>
              <a:t>Časté chyby při formulaci:</a:t>
            </a:r>
          </a:p>
          <a:p>
            <a:pPr marL="1828800" lvl="4" indent="0">
              <a:buNone/>
            </a:pPr>
            <a:r>
              <a:rPr lang="cs-CZ" dirty="0"/>
              <a:t>- V cíli se objevuje činnost učitele („…naučit žáky pracovat s mapou…“) – správná formulace:</a:t>
            </a:r>
          </a:p>
          <a:p>
            <a:pPr marL="1828800" lvl="4" indent="0">
              <a:buNone/>
            </a:pPr>
            <a:r>
              <a:rPr lang="cs-CZ" dirty="0"/>
              <a:t>- Příliš obecně položený cíl „…žák zná </a:t>
            </a:r>
            <a:r>
              <a:rPr lang="cs-CZ" dirty="0" err="1"/>
              <a:t>stř</a:t>
            </a:r>
            <a:r>
              <a:rPr lang="cs-CZ" dirty="0"/>
              <a:t>. Evropu“ – správná formulace:</a:t>
            </a:r>
          </a:p>
          <a:p>
            <a:pPr marL="1828800" lvl="4" indent="0">
              <a:buNone/>
            </a:pPr>
            <a:r>
              <a:rPr lang="cs-CZ" dirty="0"/>
              <a:t>- Neodpovídají obsahu hodiny!</a:t>
            </a:r>
          </a:p>
          <a:p>
            <a:pPr marL="1828800" lvl="4" indent="0">
              <a:buNone/>
            </a:pPr>
            <a:r>
              <a:rPr lang="cs-CZ" dirty="0"/>
              <a:t>- Cíl není téma hodiny</a:t>
            </a:r>
          </a:p>
          <a:p>
            <a:pPr marL="1828800" lvl="4" indent="0">
              <a:buNone/>
            </a:pPr>
            <a:r>
              <a:rPr lang="cs-CZ" dirty="0"/>
              <a:t>- Špatná slovesa „…žák dovede vyjmenovat státy s. E.“ – správná formulace:</a:t>
            </a:r>
          </a:p>
          <a:p>
            <a:endParaRPr lang="cs-CZ" dirty="0"/>
          </a:p>
        </p:txBody>
      </p:sp>
      <p:pic>
        <p:nvPicPr>
          <p:cNvPr id="4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458FAF7-DB6B-1E14-B44A-9E40CA93F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7"/>
          <a:stretch/>
        </p:blipFill>
        <p:spPr>
          <a:xfrm>
            <a:off x="-215197" y="3820900"/>
            <a:ext cx="3176112" cy="3171481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434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021BA-9FFB-040D-A298-6EDA08E7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91097" cy="462189"/>
          </a:xfrm>
        </p:spPr>
        <p:txBody>
          <a:bodyPr>
            <a:normAutofit/>
          </a:bodyPr>
          <a:lstStyle/>
          <a:p>
            <a:r>
              <a:rPr lang="cs-CZ" sz="2000" dirty="0"/>
              <a:t>Od správně formulovaných VC se odvíjí obsah a hodnocení hodiny?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180049-0A24-DD1A-40DE-477774CF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8951"/>
            <a:ext cx="10515600" cy="1499598"/>
          </a:xfrm>
        </p:spPr>
        <p:txBody>
          <a:bodyPr>
            <a:normAutofit fontScale="77500" lnSpcReduction="20000"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POSTUP:</a:t>
            </a: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cyklus, z tohoto důvodu můžete začít kdekoliv, kde Vám to bude dávat smysl. Nejprve budete zřejmě vycházet z obsahu – tedy z toho, co budete učit.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Postupem doby se mohou Vaše prvotní preference změnit až na nejvyšší úroveň, kdy vyjdete z toho, co chcete u žáků hodnotit, k tomu nastavíte výukové cíle, očekávané výstupy a k tomuto všemu přizpůsobíte obsah hodiny, tedy to, na čem je to chcete naučit.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6D11A3A-D772-B931-8556-1D3605B80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7"/>
          <a:stretch/>
        </p:blipFill>
        <p:spPr>
          <a:xfrm>
            <a:off x="8177687" y="-222825"/>
            <a:ext cx="3930229" cy="392449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F16473-434E-DCD4-89E0-A09E5801F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391403"/>
              </p:ext>
            </p:extLst>
          </p:nvPr>
        </p:nvGraphicFramePr>
        <p:xfrm>
          <a:off x="160321" y="164855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0124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360E7-A399-AEEE-641F-8578EFFF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číslo 1 – plánování a příprava výuky</a:t>
            </a:r>
          </a:p>
        </p:txBody>
      </p:sp>
      <p:pic>
        <p:nvPicPr>
          <p:cNvPr id="4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00BCCE9E-098C-0B4F-A13F-F8231AC6A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7"/>
          <a:stretch/>
        </p:blipFill>
        <p:spPr>
          <a:xfrm>
            <a:off x="6417984" y="600890"/>
            <a:ext cx="6131068" cy="6122127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4F51277-6A73-C118-7996-E11981B9D470}"/>
              </a:ext>
            </a:extLst>
          </p:cNvPr>
          <p:cNvSpPr txBox="1"/>
          <p:nvPr/>
        </p:nvSpPr>
        <p:spPr>
          <a:xfrm>
            <a:off x="838200" y="1690688"/>
            <a:ext cx="93181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Cvičení je zaměřené na plánování a přípravu na výuku zejména vzhledem ke skutečnosti, že budete v tomto semestru absolvovat i výukovou praxi. Podobným způsobem budete pracovat i v regionální geografii. </a:t>
            </a:r>
          </a:p>
          <a:p>
            <a:endParaRPr lang="cs-CZ" dirty="0"/>
          </a:p>
          <a:p>
            <a:r>
              <a:rPr lang="cs-CZ" b="1" dirty="0"/>
              <a:t>Postup vypracování cvičení: </a:t>
            </a:r>
          </a:p>
          <a:p>
            <a:pPr marL="342900" indent="-342900">
              <a:buAutoNum type="arabicPeriod"/>
            </a:pPr>
            <a:r>
              <a:rPr lang="cs-CZ" dirty="0"/>
              <a:t>Nejprve se seznámíte se zadaným makroregionem v publikaci Anděl, Bičík, Bláha a kol. Nová regionální geografie (ve studijních materiálech). </a:t>
            </a:r>
            <a:r>
              <a:rPr lang="cs-CZ" b="1" dirty="0"/>
              <a:t>Vypracujete přípravu na hodinu </a:t>
            </a:r>
            <a:r>
              <a:rPr lang="cs-CZ" dirty="0"/>
              <a:t>podle Vašich představ tak, jako kdybyste měli jít další den učit. Ze zadaného tematického celku si vyberete </a:t>
            </a:r>
            <a:r>
              <a:rPr lang="cs-CZ" b="1" dirty="0"/>
              <a:t>úvodní hodinu s celkovou charakteristikou regionu. </a:t>
            </a:r>
          </a:p>
          <a:p>
            <a:pPr marL="342900" indent="-342900">
              <a:buAutoNum type="arabicPeriod"/>
            </a:pPr>
            <a:r>
              <a:rPr lang="cs-CZ" dirty="0"/>
              <a:t>Vaši vypracovanou přípravu zkonfrontujte s </a:t>
            </a:r>
            <a:r>
              <a:rPr lang="cs-CZ" b="1" dirty="0"/>
              <a:t>tabulkou</a:t>
            </a:r>
            <a:r>
              <a:rPr lang="cs-CZ" dirty="0"/>
              <a:t> pro plánování a přípravu na výuku. Viz příloha č. 1. </a:t>
            </a:r>
          </a:p>
          <a:p>
            <a:pPr marL="342900" indent="-342900">
              <a:buAutoNum type="arabicPeriod"/>
            </a:pPr>
            <a:r>
              <a:rPr lang="cs-CZ" dirty="0"/>
              <a:t>Výsledky Vaší práce s komentářem představíte na následujícím cvičení.</a:t>
            </a:r>
          </a:p>
        </p:txBody>
      </p:sp>
    </p:spTree>
    <p:extLst>
      <p:ext uri="{BB962C8B-B14F-4D97-AF65-F5344CB8AC3E}">
        <p14:creationId xmlns:p14="http://schemas.microsoft.com/office/powerpoint/2010/main" val="277316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71E735F-DDBE-43C4-B217-D95A3E876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6638"/>
              </p:ext>
            </p:extLst>
          </p:nvPr>
        </p:nvGraphicFramePr>
        <p:xfrm>
          <a:off x="643467" y="649088"/>
          <a:ext cx="9808614" cy="555982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03957">
                  <a:extLst>
                    <a:ext uri="{9D8B030D-6E8A-4147-A177-3AD203B41FA5}">
                      <a16:colId xmlns:a16="http://schemas.microsoft.com/office/drawing/2014/main" val="3165920828"/>
                    </a:ext>
                  </a:extLst>
                </a:gridCol>
                <a:gridCol w="2216799">
                  <a:extLst>
                    <a:ext uri="{9D8B030D-6E8A-4147-A177-3AD203B41FA5}">
                      <a16:colId xmlns:a16="http://schemas.microsoft.com/office/drawing/2014/main" val="4080044376"/>
                    </a:ext>
                  </a:extLst>
                </a:gridCol>
                <a:gridCol w="6887858">
                  <a:extLst>
                    <a:ext uri="{9D8B030D-6E8A-4147-A177-3AD203B41FA5}">
                      <a16:colId xmlns:a16="http://schemas.microsoft.com/office/drawing/2014/main" val="1901966655"/>
                    </a:ext>
                  </a:extLst>
                </a:gridCol>
              </a:tblGrid>
              <a:tr h="469577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Sm</a:t>
                      </a:r>
                      <a:r>
                        <a:rPr lang="cs-CZ" sz="15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1</a:t>
                      </a:r>
                    </a:p>
                  </a:txBody>
                  <a:tcPr marL="69444" marR="49603" marT="99206" marB="9920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Jméno</a:t>
                      </a:r>
                    </a:p>
                  </a:txBody>
                  <a:tcPr marL="69444" marR="49603" marT="99206" marB="9920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Makroregiony světa Téma pro přípravy na hodiny </a:t>
                      </a:r>
                      <a:endParaRPr lang="cs-CZ" sz="15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44" marR="49603" marT="99206" marB="9920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56644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Gutwaldová, Petra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Evropský makroregion – Střední Evropa – Německo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594685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Chromečková, Alice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Evropský makroregion – Severní Evropa – Baltské státy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28352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Križan, Róbert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Ruský makroregion - Ukrajina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69026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Krysová, Lucie Aries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Evropský makroregion – Západní Evropa – Británie, Irsko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149445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Mervart, Lukáš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Čínsko</a:t>
                      </a:r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– japonský makroregion – </a:t>
                      </a:r>
                      <a:r>
                        <a:rPr lang="cs-CZ" sz="1300" b="0" i="0" u="none" strike="noStrike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Čína/Islámský makroregion - Egypt</a:t>
                      </a:r>
                      <a:endParaRPr lang="cs-CZ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434447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Molnárová, Nikol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Evropský makroregion – Jihovýchodní Evropa – Východní Balkán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989299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Petráš, Ondřej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Australsko – oceánský makroregion – Austrálie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143928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Plšek, Antonín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Africký makroregion – republika Jižní Afrika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21486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Sedláčková, Barbora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Evropský makroregion - Střední Evropa – Slovensko, Polsko, Maďarsko, Rakousko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13174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Skalický, Martin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Indonéský makroregion – Jihovýchodní Asie Indonésie, Vietnam, Filipíny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17746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Souček, Dominik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Africký makroregion – (Subsaharská Afrika)- Etiopie, Nigérie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229051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Ševčíková, Kristýna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Latinskoamerický makroregion – Brazílie, Kuba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90629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Šulcová, Natálie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Islámský makroregion – Turecko, Írán, Izrael, Saúdská Arábie a Spojené arabské emiráty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46343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Urbášková, Eva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Evropský makroregion- Severní Evropa – Švédsko, Dánsko, Norsko, Finsko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444618"/>
                  </a:ext>
                </a:extLst>
              </a:tr>
              <a:tr h="33935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Zemánek, Michal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Islámský makroregion - Egypt</a:t>
                      </a:r>
                    </a:p>
                  </a:txBody>
                  <a:tcPr marL="69444" marR="49603" marT="2048" marB="9920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61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3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1345</Words>
  <Application>Microsoft Office PowerPoint</Application>
  <PresentationFormat>Širokoúhlá obrazovka</PresentationFormat>
  <Paragraphs>225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Motiv Office</vt:lpstr>
      <vt:lpstr>Didaktika geografie 1</vt:lpstr>
      <vt:lpstr>Seminář 1 – plánování výuky</vt:lpstr>
      <vt:lpstr>Příprava výuky</vt:lpstr>
      <vt:lpstr>Prezentace aplikace PowerPoint</vt:lpstr>
      <vt:lpstr>Výukové cíle</vt:lpstr>
      <vt:lpstr>Výukové cíle - formulace</vt:lpstr>
      <vt:lpstr>Od správně formulovaných VC se odvíjí obsah a hodnocení hodiny?</vt:lpstr>
      <vt:lpstr>Cvičení číslo 1 – plánování a příprava výuky</vt:lpstr>
      <vt:lpstr>Prezentace aplikace PowerPoint</vt:lpstr>
      <vt:lpstr>Prezentace aplikace PowerPoint</vt:lpstr>
      <vt:lpstr>Prezentace aplikace PowerPoint</vt:lpstr>
      <vt:lpstr>Tabulka pro plánování a přípravu výuky (nemusí být nutně v tomto formátu)</vt:lpstr>
      <vt:lpstr>Prezentace aplikace PowerPoint</vt:lpstr>
      <vt:lpstr>Prezentace aplikace PowerPoint</vt:lpstr>
      <vt:lpstr>Pro dnešek vše. Adios!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geografie 1</dc:title>
  <dc:creator>Štěpán Horký</dc:creator>
  <cp:lastModifiedBy>Lektor</cp:lastModifiedBy>
  <cp:revision>3</cp:revision>
  <dcterms:created xsi:type="dcterms:W3CDTF">2022-09-18T17:29:33Z</dcterms:created>
  <dcterms:modified xsi:type="dcterms:W3CDTF">2022-09-19T09:04:27Z</dcterms:modified>
</cp:coreProperties>
</file>