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70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F352C-D839-41E8-BBD5-0F1CF029CC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E8021-06E7-45F3-9211-A6230CDE0A9F}">
      <dgm:prSet custT="1"/>
      <dgm:spPr/>
      <dgm:t>
        <a:bodyPr/>
        <a:lstStyle/>
        <a:p>
          <a:r>
            <a:rPr lang="cs-CZ" sz="1600" b="1" dirty="0"/>
            <a:t>Didaktická vybavenost: </a:t>
          </a:r>
          <a:endParaRPr lang="en-US" sz="1600" b="1" dirty="0"/>
        </a:p>
      </dgm:t>
    </dgm:pt>
    <dgm:pt modelId="{8ABAFE28-3A3A-4008-AB2F-18301E30CAA7}" type="parTrans" cxnId="{658D258A-3AEA-4FFC-B2E6-1D62E273AE45}">
      <dgm:prSet/>
      <dgm:spPr/>
      <dgm:t>
        <a:bodyPr/>
        <a:lstStyle/>
        <a:p>
          <a:endParaRPr lang="en-US"/>
        </a:p>
      </dgm:t>
    </dgm:pt>
    <dgm:pt modelId="{1C0D1865-6025-4C41-A454-607DC2C1C33D}" type="sibTrans" cxnId="{658D258A-3AEA-4FFC-B2E6-1D62E273AE45}">
      <dgm:prSet/>
      <dgm:spPr/>
      <dgm:t>
        <a:bodyPr/>
        <a:lstStyle/>
        <a:p>
          <a:endParaRPr lang="en-US"/>
        </a:p>
      </dgm:t>
    </dgm:pt>
    <dgm:pt modelId="{F32577D3-A2B9-4684-9945-7FB5189FA369}">
      <dgm:prSet/>
      <dgm:spPr/>
      <dgm:t>
        <a:bodyPr/>
        <a:lstStyle/>
        <a:p>
          <a:r>
            <a:rPr lang="cs-CZ" dirty="0"/>
            <a:t>- </a:t>
          </a:r>
          <a:r>
            <a:rPr lang="cs-CZ" i="1" dirty="0"/>
            <a:t>např. rozlišení textu na základní a doplňující, propojení s mezipředmětovými vazbami, obrázky, mapky – to vše je obsaženo, ale zejména </a:t>
          </a:r>
          <a:r>
            <a:rPr lang="cs-CZ" i="1" dirty="0" err="1"/>
            <a:t>vizuálie</a:t>
          </a:r>
          <a:r>
            <a:rPr lang="cs-CZ" i="1" dirty="0"/>
            <a:t> nejsou v požadované kvalitě a postrádají větší vypovídací hodnotu.</a:t>
          </a:r>
          <a:endParaRPr lang="en-US" dirty="0"/>
        </a:p>
      </dgm:t>
    </dgm:pt>
    <dgm:pt modelId="{358C0359-6298-4055-B0EA-BA1C2E129326}" type="parTrans" cxnId="{9F373271-59F7-4164-B7FE-483861C5CDEB}">
      <dgm:prSet/>
      <dgm:spPr/>
      <dgm:t>
        <a:bodyPr/>
        <a:lstStyle/>
        <a:p>
          <a:endParaRPr lang="en-US"/>
        </a:p>
      </dgm:t>
    </dgm:pt>
    <dgm:pt modelId="{36476F0E-E125-43C2-BE76-AD545E2FE706}" type="sibTrans" cxnId="{9F373271-59F7-4164-B7FE-483861C5CDEB}">
      <dgm:prSet/>
      <dgm:spPr/>
      <dgm:t>
        <a:bodyPr/>
        <a:lstStyle/>
        <a:p>
          <a:endParaRPr lang="en-US"/>
        </a:p>
      </dgm:t>
    </dgm:pt>
    <dgm:pt modelId="{C0478857-08E0-4903-8B77-B1FB031E67F6}">
      <dgm:prSet/>
      <dgm:spPr/>
      <dgm:t>
        <a:bodyPr/>
        <a:lstStyle/>
        <a:p>
          <a:r>
            <a:rPr lang="cs-CZ" i="1"/>
            <a:t>Propojenost textu a vizuálií – nedostatečné;</a:t>
          </a:r>
          <a:endParaRPr lang="en-US"/>
        </a:p>
      </dgm:t>
    </dgm:pt>
    <dgm:pt modelId="{5B914634-FCA0-4BA4-8829-E94A0241668A}" type="parTrans" cxnId="{C669BDD0-2355-4C8A-A5DE-5C99C5D8D63E}">
      <dgm:prSet/>
      <dgm:spPr/>
      <dgm:t>
        <a:bodyPr/>
        <a:lstStyle/>
        <a:p>
          <a:endParaRPr lang="en-US"/>
        </a:p>
      </dgm:t>
    </dgm:pt>
    <dgm:pt modelId="{D9992BCF-5662-47AC-9592-FB72F74C18D1}" type="sibTrans" cxnId="{C669BDD0-2355-4C8A-A5DE-5C99C5D8D63E}">
      <dgm:prSet/>
      <dgm:spPr/>
      <dgm:t>
        <a:bodyPr/>
        <a:lstStyle/>
        <a:p>
          <a:endParaRPr lang="en-US"/>
        </a:p>
      </dgm:t>
    </dgm:pt>
    <dgm:pt modelId="{F4D891E2-A4DD-473D-96DB-64823759B275}">
      <dgm:prSet/>
      <dgm:spPr/>
      <dgm:t>
        <a:bodyPr/>
        <a:lstStyle/>
        <a:p>
          <a:r>
            <a:rPr lang="cs-CZ" i="1" dirty="0"/>
            <a:t>Souvislosti mezi texty – nedostatečné;</a:t>
          </a:r>
          <a:endParaRPr lang="en-US" dirty="0"/>
        </a:p>
      </dgm:t>
    </dgm:pt>
    <dgm:pt modelId="{23660E03-B909-47B0-A9C7-6F4D38D5DCB6}" type="parTrans" cxnId="{31142403-782B-4732-91D4-51F39C8CA3B8}">
      <dgm:prSet/>
      <dgm:spPr/>
      <dgm:t>
        <a:bodyPr/>
        <a:lstStyle/>
        <a:p>
          <a:endParaRPr lang="en-US"/>
        </a:p>
      </dgm:t>
    </dgm:pt>
    <dgm:pt modelId="{9861A978-7283-4590-8572-C5E412732A19}" type="sibTrans" cxnId="{31142403-782B-4732-91D4-51F39C8CA3B8}">
      <dgm:prSet/>
      <dgm:spPr/>
      <dgm:t>
        <a:bodyPr/>
        <a:lstStyle/>
        <a:p>
          <a:endParaRPr lang="en-US"/>
        </a:p>
      </dgm:t>
    </dgm:pt>
    <dgm:pt modelId="{A8A77686-F50F-4B8A-98D3-A2E9DB59DF6B}">
      <dgm:prSet/>
      <dgm:spPr/>
      <dgm:t>
        <a:bodyPr/>
        <a:lstStyle/>
        <a:p>
          <a:r>
            <a:rPr lang="cs-CZ" i="1" dirty="0"/>
            <a:t>Učební úlohy na mapové dovednosti – většinou absentují;</a:t>
          </a:r>
          <a:endParaRPr lang="en-US" dirty="0"/>
        </a:p>
      </dgm:t>
    </dgm:pt>
    <dgm:pt modelId="{05D777E3-C6F6-43B4-A3A8-B070E7D1ABB3}" type="parTrans" cxnId="{7644A46B-5320-438E-8F2C-637602727D05}">
      <dgm:prSet/>
      <dgm:spPr/>
      <dgm:t>
        <a:bodyPr/>
        <a:lstStyle/>
        <a:p>
          <a:endParaRPr lang="en-US"/>
        </a:p>
      </dgm:t>
    </dgm:pt>
    <dgm:pt modelId="{8114D347-C66C-4C9C-A083-B5BB831679BB}" type="sibTrans" cxnId="{7644A46B-5320-438E-8F2C-637602727D05}">
      <dgm:prSet/>
      <dgm:spPr/>
      <dgm:t>
        <a:bodyPr/>
        <a:lstStyle/>
        <a:p>
          <a:endParaRPr lang="en-US"/>
        </a:p>
      </dgm:t>
    </dgm:pt>
    <dgm:pt modelId="{D0A805F1-9C3B-48F7-A571-5B8D4848A55F}">
      <dgm:prSet/>
      <dgm:spPr/>
      <dgm:t>
        <a:bodyPr/>
        <a:lstStyle/>
        <a:p>
          <a:r>
            <a:rPr lang="cs-CZ" i="1" dirty="0"/>
            <a:t>Práce s obrázky – absentuje, většinou mají ilustrační charakter…</a:t>
          </a:r>
          <a:endParaRPr lang="en-US" dirty="0"/>
        </a:p>
      </dgm:t>
    </dgm:pt>
    <dgm:pt modelId="{615C14FA-91FF-43F4-AF84-9F6825B4874D}" type="parTrans" cxnId="{D54545FA-8606-47C0-8A27-2098D346CBD9}">
      <dgm:prSet/>
      <dgm:spPr/>
      <dgm:t>
        <a:bodyPr/>
        <a:lstStyle/>
        <a:p>
          <a:endParaRPr lang="en-US"/>
        </a:p>
      </dgm:t>
    </dgm:pt>
    <dgm:pt modelId="{C54781DE-9CFC-4EF8-B324-7B30A45DF252}" type="sibTrans" cxnId="{D54545FA-8606-47C0-8A27-2098D346CBD9}">
      <dgm:prSet/>
      <dgm:spPr/>
      <dgm:t>
        <a:bodyPr/>
        <a:lstStyle/>
        <a:p>
          <a:endParaRPr lang="en-US"/>
        </a:p>
      </dgm:t>
    </dgm:pt>
    <dgm:pt modelId="{F4D2AB12-58FC-433E-8F37-4710991B0D79}" type="pres">
      <dgm:prSet presAssocID="{F1FF352C-D839-41E8-BBD5-0F1CF029CC41}" presName="linear" presStyleCnt="0">
        <dgm:presLayoutVars>
          <dgm:animLvl val="lvl"/>
          <dgm:resizeHandles val="exact"/>
        </dgm:presLayoutVars>
      </dgm:prSet>
      <dgm:spPr/>
    </dgm:pt>
    <dgm:pt modelId="{F9DD7933-FCE6-4BE2-AA3A-F438CCB5306F}" type="pres">
      <dgm:prSet presAssocID="{A99E8021-06E7-45F3-9211-A6230CDE0A9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7894470-3F3C-4F3B-A150-61638B64BB64}" type="pres">
      <dgm:prSet presAssocID="{1C0D1865-6025-4C41-A454-607DC2C1C33D}" presName="spacer" presStyleCnt="0"/>
      <dgm:spPr/>
    </dgm:pt>
    <dgm:pt modelId="{753D0BF0-CEF1-4645-AA54-F5E7A2CF7DE5}" type="pres">
      <dgm:prSet presAssocID="{F32577D3-A2B9-4684-9945-7FB5189FA36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FCB8412-E1CF-44FF-B546-970D90DC31A0}" type="pres">
      <dgm:prSet presAssocID="{36476F0E-E125-43C2-BE76-AD545E2FE706}" presName="spacer" presStyleCnt="0"/>
      <dgm:spPr/>
    </dgm:pt>
    <dgm:pt modelId="{9F8BB926-EE20-469A-8DC9-E87140551479}" type="pres">
      <dgm:prSet presAssocID="{C0478857-08E0-4903-8B77-B1FB031E67F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D1F0B16-70F9-448A-B5E0-036487F04AE3}" type="pres">
      <dgm:prSet presAssocID="{D9992BCF-5662-47AC-9592-FB72F74C18D1}" presName="spacer" presStyleCnt="0"/>
      <dgm:spPr/>
    </dgm:pt>
    <dgm:pt modelId="{BB0E2234-9E2D-433C-A32D-4C3BFEE6D44B}" type="pres">
      <dgm:prSet presAssocID="{F4D891E2-A4DD-473D-96DB-64823759B27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753D834-792B-40D2-9149-9C74FA22AAC5}" type="pres">
      <dgm:prSet presAssocID="{9861A978-7283-4590-8572-C5E412732A19}" presName="spacer" presStyleCnt="0"/>
      <dgm:spPr/>
    </dgm:pt>
    <dgm:pt modelId="{7F32BD02-9AB1-4C57-B515-DDFE88F850BF}" type="pres">
      <dgm:prSet presAssocID="{A8A77686-F50F-4B8A-98D3-A2E9DB59DF6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3ADD658-348F-488E-9210-806F06FFF2F8}" type="pres">
      <dgm:prSet presAssocID="{8114D347-C66C-4C9C-A083-B5BB831679BB}" presName="spacer" presStyleCnt="0"/>
      <dgm:spPr/>
    </dgm:pt>
    <dgm:pt modelId="{00310CA1-F9A2-4014-9CCB-25E78E727E9E}" type="pres">
      <dgm:prSet presAssocID="{D0A805F1-9C3B-48F7-A571-5B8D4848A55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1142403-782B-4732-91D4-51F39C8CA3B8}" srcId="{F1FF352C-D839-41E8-BBD5-0F1CF029CC41}" destId="{F4D891E2-A4DD-473D-96DB-64823759B275}" srcOrd="3" destOrd="0" parTransId="{23660E03-B909-47B0-A9C7-6F4D38D5DCB6}" sibTransId="{9861A978-7283-4590-8572-C5E412732A19}"/>
    <dgm:cxn modelId="{D8B34B3F-345E-4E08-86C2-6C9123FE5825}" type="presOf" srcId="{C0478857-08E0-4903-8B77-B1FB031E67F6}" destId="{9F8BB926-EE20-469A-8DC9-E87140551479}" srcOrd="0" destOrd="0" presId="urn:microsoft.com/office/officeart/2005/8/layout/vList2"/>
    <dgm:cxn modelId="{ECED7E66-7320-4062-9DD4-44B9B0F09D87}" type="presOf" srcId="{F32577D3-A2B9-4684-9945-7FB5189FA369}" destId="{753D0BF0-CEF1-4645-AA54-F5E7A2CF7DE5}" srcOrd="0" destOrd="0" presId="urn:microsoft.com/office/officeart/2005/8/layout/vList2"/>
    <dgm:cxn modelId="{7644A46B-5320-438E-8F2C-637602727D05}" srcId="{F1FF352C-D839-41E8-BBD5-0F1CF029CC41}" destId="{A8A77686-F50F-4B8A-98D3-A2E9DB59DF6B}" srcOrd="4" destOrd="0" parTransId="{05D777E3-C6F6-43B4-A3A8-B070E7D1ABB3}" sibTransId="{8114D347-C66C-4C9C-A083-B5BB831679BB}"/>
    <dgm:cxn modelId="{9F373271-59F7-4164-B7FE-483861C5CDEB}" srcId="{F1FF352C-D839-41E8-BBD5-0F1CF029CC41}" destId="{F32577D3-A2B9-4684-9945-7FB5189FA369}" srcOrd="1" destOrd="0" parTransId="{358C0359-6298-4055-B0EA-BA1C2E129326}" sibTransId="{36476F0E-E125-43C2-BE76-AD545E2FE706}"/>
    <dgm:cxn modelId="{048B5653-7AC7-458E-881B-4F4CAB42FF66}" type="presOf" srcId="{D0A805F1-9C3B-48F7-A571-5B8D4848A55F}" destId="{00310CA1-F9A2-4014-9CCB-25E78E727E9E}" srcOrd="0" destOrd="0" presId="urn:microsoft.com/office/officeart/2005/8/layout/vList2"/>
    <dgm:cxn modelId="{2D55D159-A2AC-4E5E-9C3F-A05F0C56ED1E}" type="presOf" srcId="{A8A77686-F50F-4B8A-98D3-A2E9DB59DF6B}" destId="{7F32BD02-9AB1-4C57-B515-DDFE88F850BF}" srcOrd="0" destOrd="0" presId="urn:microsoft.com/office/officeart/2005/8/layout/vList2"/>
    <dgm:cxn modelId="{658D258A-3AEA-4FFC-B2E6-1D62E273AE45}" srcId="{F1FF352C-D839-41E8-BBD5-0F1CF029CC41}" destId="{A99E8021-06E7-45F3-9211-A6230CDE0A9F}" srcOrd="0" destOrd="0" parTransId="{8ABAFE28-3A3A-4008-AB2F-18301E30CAA7}" sibTransId="{1C0D1865-6025-4C41-A454-607DC2C1C33D}"/>
    <dgm:cxn modelId="{199C5F8F-547D-4B66-BAFB-D3EE19B31E0B}" type="presOf" srcId="{F1FF352C-D839-41E8-BBD5-0F1CF029CC41}" destId="{F4D2AB12-58FC-433E-8F37-4710991B0D79}" srcOrd="0" destOrd="0" presId="urn:microsoft.com/office/officeart/2005/8/layout/vList2"/>
    <dgm:cxn modelId="{C669BDD0-2355-4C8A-A5DE-5C99C5D8D63E}" srcId="{F1FF352C-D839-41E8-BBD5-0F1CF029CC41}" destId="{C0478857-08E0-4903-8B77-B1FB031E67F6}" srcOrd="2" destOrd="0" parTransId="{5B914634-FCA0-4BA4-8829-E94A0241668A}" sibTransId="{D9992BCF-5662-47AC-9592-FB72F74C18D1}"/>
    <dgm:cxn modelId="{6DE155F2-C64C-4F3D-90AF-6F64E7B9AD43}" type="presOf" srcId="{A99E8021-06E7-45F3-9211-A6230CDE0A9F}" destId="{F9DD7933-FCE6-4BE2-AA3A-F438CCB5306F}" srcOrd="0" destOrd="0" presId="urn:microsoft.com/office/officeart/2005/8/layout/vList2"/>
    <dgm:cxn modelId="{D54545FA-8606-47C0-8A27-2098D346CBD9}" srcId="{F1FF352C-D839-41E8-BBD5-0F1CF029CC41}" destId="{D0A805F1-9C3B-48F7-A571-5B8D4848A55F}" srcOrd="5" destOrd="0" parTransId="{615C14FA-91FF-43F4-AF84-9F6825B4874D}" sibTransId="{C54781DE-9CFC-4EF8-B324-7B30A45DF252}"/>
    <dgm:cxn modelId="{26C625FD-8659-4C14-83AE-A683CB089B73}" type="presOf" srcId="{F4D891E2-A4DD-473D-96DB-64823759B275}" destId="{BB0E2234-9E2D-433C-A32D-4C3BFEE6D44B}" srcOrd="0" destOrd="0" presId="urn:microsoft.com/office/officeart/2005/8/layout/vList2"/>
    <dgm:cxn modelId="{AA6EECA3-031E-4FF6-91A7-4B756F300D8B}" type="presParOf" srcId="{F4D2AB12-58FC-433E-8F37-4710991B0D79}" destId="{F9DD7933-FCE6-4BE2-AA3A-F438CCB5306F}" srcOrd="0" destOrd="0" presId="urn:microsoft.com/office/officeart/2005/8/layout/vList2"/>
    <dgm:cxn modelId="{EA2169AA-D694-4667-8F81-9E99DB4DC266}" type="presParOf" srcId="{F4D2AB12-58FC-433E-8F37-4710991B0D79}" destId="{D7894470-3F3C-4F3B-A150-61638B64BB64}" srcOrd="1" destOrd="0" presId="urn:microsoft.com/office/officeart/2005/8/layout/vList2"/>
    <dgm:cxn modelId="{A8EAC9C0-3614-4CF6-ABCC-1798E6E29DBB}" type="presParOf" srcId="{F4D2AB12-58FC-433E-8F37-4710991B0D79}" destId="{753D0BF0-CEF1-4645-AA54-F5E7A2CF7DE5}" srcOrd="2" destOrd="0" presId="urn:microsoft.com/office/officeart/2005/8/layout/vList2"/>
    <dgm:cxn modelId="{19A059EE-47E5-442C-953F-D0884487DB83}" type="presParOf" srcId="{F4D2AB12-58FC-433E-8F37-4710991B0D79}" destId="{CFCB8412-E1CF-44FF-B546-970D90DC31A0}" srcOrd="3" destOrd="0" presId="urn:microsoft.com/office/officeart/2005/8/layout/vList2"/>
    <dgm:cxn modelId="{5734F27C-91B3-48A7-A729-76478B7680AD}" type="presParOf" srcId="{F4D2AB12-58FC-433E-8F37-4710991B0D79}" destId="{9F8BB926-EE20-469A-8DC9-E87140551479}" srcOrd="4" destOrd="0" presId="urn:microsoft.com/office/officeart/2005/8/layout/vList2"/>
    <dgm:cxn modelId="{A166613D-B851-45C4-B78C-091C3833F2BF}" type="presParOf" srcId="{F4D2AB12-58FC-433E-8F37-4710991B0D79}" destId="{FD1F0B16-70F9-448A-B5E0-036487F04AE3}" srcOrd="5" destOrd="0" presId="urn:microsoft.com/office/officeart/2005/8/layout/vList2"/>
    <dgm:cxn modelId="{7A565D85-BE10-4565-AD94-2D41E449C9CF}" type="presParOf" srcId="{F4D2AB12-58FC-433E-8F37-4710991B0D79}" destId="{BB0E2234-9E2D-433C-A32D-4C3BFEE6D44B}" srcOrd="6" destOrd="0" presId="urn:microsoft.com/office/officeart/2005/8/layout/vList2"/>
    <dgm:cxn modelId="{391CD3B8-33B3-4CAF-BB93-22A3CE6916D0}" type="presParOf" srcId="{F4D2AB12-58FC-433E-8F37-4710991B0D79}" destId="{A753D834-792B-40D2-9149-9C74FA22AAC5}" srcOrd="7" destOrd="0" presId="urn:microsoft.com/office/officeart/2005/8/layout/vList2"/>
    <dgm:cxn modelId="{DC6F476D-23CC-4CD1-A46F-6C3CA1EE8F38}" type="presParOf" srcId="{F4D2AB12-58FC-433E-8F37-4710991B0D79}" destId="{7F32BD02-9AB1-4C57-B515-DDFE88F850BF}" srcOrd="8" destOrd="0" presId="urn:microsoft.com/office/officeart/2005/8/layout/vList2"/>
    <dgm:cxn modelId="{004759AF-D78A-4970-85FE-FE8B6D3670F1}" type="presParOf" srcId="{F4D2AB12-58FC-433E-8F37-4710991B0D79}" destId="{03ADD658-348F-488E-9210-806F06FFF2F8}" srcOrd="9" destOrd="0" presId="urn:microsoft.com/office/officeart/2005/8/layout/vList2"/>
    <dgm:cxn modelId="{44CB2470-D6BB-4BA7-833A-B4B96474D563}" type="presParOf" srcId="{F4D2AB12-58FC-433E-8F37-4710991B0D79}" destId="{00310CA1-F9A2-4014-9CCB-25E78E727E9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6C664-9058-41D7-9DEB-74050D48EC6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EBB1A2C-AF9D-43DC-8869-36EB922428FD}">
      <dgm:prSet/>
      <dgm:spPr/>
      <dgm:t>
        <a:bodyPr/>
        <a:lstStyle/>
        <a:p>
          <a:r>
            <a:rPr lang="cs-CZ"/>
            <a:t>JE TŘEBA VYŘEŠIT NÁSLEDUJÍCÍ OTÁZKY</a:t>
          </a:r>
          <a:endParaRPr lang="en-US"/>
        </a:p>
      </dgm:t>
    </dgm:pt>
    <dgm:pt modelId="{804A22CA-8DA6-41EA-9441-62D9310FE16C}" type="parTrans" cxnId="{87BB24DA-BA3A-43F6-BFF3-16D151DDA566}">
      <dgm:prSet/>
      <dgm:spPr/>
      <dgm:t>
        <a:bodyPr/>
        <a:lstStyle/>
        <a:p>
          <a:endParaRPr lang="en-US"/>
        </a:p>
      </dgm:t>
    </dgm:pt>
    <dgm:pt modelId="{3C4F044C-F8E1-4BD3-A793-8D182689857B}" type="sibTrans" cxnId="{87BB24DA-BA3A-43F6-BFF3-16D151DDA566}">
      <dgm:prSet/>
      <dgm:spPr/>
      <dgm:t>
        <a:bodyPr/>
        <a:lstStyle/>
        <a:p>
          <a:endParaRPr lang="en-US"/>
        </a:p>
      </dgm:t>
    </dgm:pt>
    <dgm:pt modelId="{3852903B-B4CF-4699-908A-C307BEE761EF}">
      <dgm:prSet/>
      <dgm:spPr/>
      <dgm:t>
        <a:bodyPr/>
        <a:lstStyle/>
        <a:p>
          <a:r>
            <a:rPr lang="cs-CZ"/>
            <a:t>Jak zůstat ve stavu, kdy je zapotřebí naučit určité penzum vědomostí – faktografie, když není čas?</a:t>
          </a:r>
          <a:endParaRPr lang="en-US"/>
        </a:p>
      </dgm:t>
    </dgm:pt>
    <dgm:pt modelId="{C4BBCD4A-7270-475D-8D3E-9A22E7E589AE}" type="parTrans" cxnId="{D3B3713B-978C-4BDA-B854-BE075B7C502F}">
      <dgm:prSet/>
      <dgm:spPr/>
      <dgm:t>
        <a:bodyPr/>
        <a:lstStyle/>
        <a:p>
          <a:endParaRPr lang="en-US"/>
        </a:p>
      </dgm:t>
    </dgm:pt>
    <dgm:pt modelId="{9D4D14B0-6CBB-4472-9044-E173F79A0BBA}" type="sibTrans" cxnId="{D3B3713B-978C-4BDA-B854-BE075B7C502F}">
      <dgm:prSet/>
      <dgm:spPr/>
      <dgm:t>
        <a:bodyPr/>
        <a:lstStyle/>
        <a:p>
          <a:endParaRPr lang="en-US"/>
        </a:p>
      </dgm:t>
    </dgm:pt>
    <dgm:pt modelId="{442ACE91-764C-468E-A30F-8940E269C243}">
      <dgm:prSet/>
      <dgm:spPr/>
      <dgm:t>
        <a:bodyPr/>
        <a:lstStyle/>
        <a:p>
          <a:r>
            <a:rPr lang="cs-CZ"/>
            <a:t>Jak by to vypadalo s výukou regionální geografie, kdybychom učili  méně makroregionů, ale do větší hloubky?</a:t>
          </a:r>
          <a:endParaRPr lang="en-US"/>
        </a:p>
      </dgm:t>
    </dgm:pt>
    <dgm:pt modelId="{5A23834B-0637-41D4-8438-365927ABDFF2}" type="parTrans" cxnId="{7345606F-CA5B-49D7-B458-63FC608D4D88}">
      <dgm:prSet/>
      <dgm:spPr/>
      <dgm:t>
        <a:bodyPr/>
        <a:lstStyle/>
        <a:p>
          <a:endParaRPr lang="en-US"/>
        </a:p>
      </dgm:t>
    </dgm:pt>
    <dgm:pt modelId="{BDD869A4-185A-4C4D-94B8-AB2CE47BFFAF}" type="sibTrans" cxnId="{7345606F-CA5B-49D7-B458-63FC608D4D88}">
      <dgm:prSet/>
      <dgm:spPr/>
      <dgm:t>
        <a:bodyPr/>
        <a:lstStyle/>
        <a:p>
          <a:endParaRPr lang="en-US"/>
        </a:p>
      </dgm:t>
    </dgm:pt>
    <dgm:pt modelId="{30ED19D4-01BA-40AC-B062-39163D38DC46}">
      <dgm:prSet/>
      <dgm:spPr/>
      <dgm:t>
        <a:bodyPr/>
        <a:lstStyle/>
        <a:p>
          <a:r>
            <a:rPr lang="cs-CZ"/>
            <a:t>O co přijdeme a co tím získáme?</a:t>
          </a:r>
          <a:endParaRPr lang="en-US"/>
        </a:p>
      </dgm:t>
    </dgm:pt>
    <dgm:pt modelId="{E0685A71-8CE7-45AA-B4B8-59F92B91383B}" type="parTrans" cxnId="{C7516332-7483-4FF3-A5F6-FC957E3CC38E}">
      <dgm:prSet/>
      <dgm:spPr/>
      <dgm:t>
        <a:bodyPr/>
        <a:lstStyle/>
        <a:p>
          <a:endParaRPr lang="en-US"/>
        </a:p>
      </dgm:t>
    </dgm:pt>
    <dgm:pt modelId="{BFAD9E07-83DD-4ACD-A4AC-32FE447C6B10}" type="sibTrans" cxnId="{C7516332-7483-4FF3-A5F6-FC957E3CC38E}">
      <dgm:prSet/>
      <dgm:spPr/>
      <dgm:t>
        <a:bodyPr/>
        <a:lstStyle/>
        <a:p>
          <a:endParaRPr lang="en-US"/>
        </a:p>
      </dgm:t>
    </dgm:pt>
    <dgm:pt modelId="{A578EBD0-9103-4BEC-951D-4929A8E62595}">
      <dgm:prSet/>
      <dgm:spPr/>
      <dgm:t>
        <a:bodyPr/>
        <a:lstStyle/>
        <a:p>
          <a:r>
            <a:rPr lang="cs-CZ"/>
            <a:t>Pracujte s frází      „Cesta je cíl!“</a:t>
          </a:r>
          <a:endParaRPr lang="en-US"/>
        </a:p>
      </dgm:t>
    </dgm:pt>
    <dgm:pt modelId="{0D050A08-D330-4586-B7C3-827D2C6C3111}" type="parTrans" cxnId="{227D8AE7-B7E7-420C-8A58-1A213FE1B02A}">
      <dgm:prSet/>
      <dgm:spPr/>
      <dgm:t>
        <a:bodyPr/>
        <a:lstStyle/>
        <a:p>
          <a:endParaRPr lang="en-US"/>
        </a:p>
      </dgm:t>
    </dgm:pt>
    <dgm:pt modelId="{C286B945-A937-4F58-BC3C-D315BDC619A9}" type="sibTrans" cxnId="{227D8AE7-B7E7-420C-8A58-1A213FE1B02A}">
      <dgm:prSet/>
      <dgm:spPr/>
      <dgm:t>
        <a:bodyPr/>
        <a:lstStyle/>
        <a:p>
          <a:endParaRPr lang="en-US"/>
        </a:p>
      </dgm:t>
    </dgm:pt>
    <dgm:pt modelId="{923732C2-BE4D-486E-963D-AAD7B4F25B82}" type="pres">
      <dgm:prSet presAssocID="{8556C664-9058-41D7-9DEB-74050D48EC61}" presName="linear" presStyleCnt="0">
        <dgm:presLayoutVars>
          <dgm:animLvl val="lvl"/>
          <dgm:resizeHandles val="exact"/>
        </dgm:presLayoutVars>
      </dgm:prSet>
      <dgm:spPr/>
    </dgm:pt>
    <dgm:pt modelId="{9BD81AAE-F728-477A-8178-721261F46F31}" type="pres">
      <dgm:prSet presAssocID="{AEBB1A2C-AF9D-43DC-8869-36EB922428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D2C8A89-FC3E-4864-9208-F58FEC78267C}" type="pres">
      <dgm:prSet presAssocID="{3C4F044C-F8E1-4BD3-A793-8D182689857B}" presName="spacer" presStyleCnt="0"/>
      <dgm:spPr/>
    </dgm:pt>
    <dgm:pt modelId="{41044E9E-8195-45CA-BA7C-1A37BF287302}" type="pres">
      <dgm:prSet presAssocID="{3852903B-B4CF-4699-908A-C307BEE761E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B89F70-8913-4DA9-8E4F-E23474C34FF4}" type="pres">
      <dgm:prSet presAssocID="{9D4D14B0-6CBB-4472-9044-E173F79A0BBA}" presName="spacer" presStyleCnt="0"/>
      <dgm:spPr/>
    </dgm:pt>
    <dgm:pt modelId="{F40EEC1B-C5C6-44D6-828D-05126897BE1F}" type="pres">
      <dgm:prSet presAssocID="{442ACE91-764C-468E-A30F-8940E269C24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567FF8-AF40-41FE-9EAB-C5E9B2FE13E8}" type="pres">
      <dgm:prSet presAssocID="{BDD869A4-185A-4C4D-94B8-AB2CE47BFFAF}" presName="spacer" presStyleCnt="0"/>
      <dgm:spPr/>
    </dgm:pt>
    <dgm:pt modelId="{08E8CF16-EFF1-42A8-9AA7-F8C2F28D2E02}" type="pres">
      <dgm:prSet presAssocID="{30ED19D4-01BA-40AC-B062-39163D38DC4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754A6DF-3D69-4743-9125-93B96FB8811D}" type="pres">
      <dgm:prSet presAssocID="{BFAD9E07-83DD-4ACD-A4AC-32FE447C6B10}" presName="spacer" presStyleCnt="0"/>
      <dgm:spPr/>
    </dgm:pt>
    <dgm:pt modelId="{FB3601A6-7070-47C2-A928-4CBC01308BF0}" type="pres">
      <dgm:prSet presAssocID="{A578EBD0-9103-4BEC-951D-4929A8E6259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7516332-7483-4FF3-A5F6-FC957E3CC38E}" srcId="{8556C664-9058-41D7-9DEB-74050D48EC61}" destId="{30ED19D4-01BA-40AC-B062-39163D38DC46}" srcOrd="3" destOrd="0" parTransId="{E0685A71-8CE7-45AA-B4B8-59F92B91383B}" sibTransId="{BFAD9E07-83DD-4ACD-A4AC-32FE447C6B10}"/>
    <dgm:cxn modelId="{CB2B8F34-A477-4A5B-B8E1-50FFE1ADF292}" type="presOf" srcId="{A578EBD0-9103-4BEC-951D-4929A8E62595}" destId="{FB3601A6-7070-47C2-A928-4CBC01308BF0}" srcOrd="0" destOrd="0" presId="urn:microsoft.com/office/officeart/2005/8/layout/vList2"/>
    <dgm:cxn modelId="{53A11939-9AF7-4174-B21D-27D2598B34EB}" type="presOf" srcId="{8556C664-9058-41D7-9DEB-74050D48EC61}" destId="{923732C2-BE4D-486E-963D-AAD7B4F25B82}" srcOrd="0" destOrd="0" presId="urn:microsoft.com/office/officeart/2005/8/layout/vList2"/>
    <dgm:cxn modelId="{D3B3713B-978C-4BDA-B854-BE075B7C502F}" srcId="{8556C664-9058-41D7-9DEB-74050D48EC61}" destId="{3852903B-B4CF-4699-908A-C307BEE761EF}" srcOrd="1" destOrd="0" parTransId="{C4BBCD4A-7270-475D-8D3E-9A22E7E589AE}" sibTransId="{9D4D14B0-6CBB-4472-9044-E173F79A0BBA}"/>
    <dgm:cxn modelId="{7345606F-CA5B-49D7-B458-63FC608D4D88}" srcId="{8556C664-9058-41D7-9DEB-74050D48EC61}" destId="{442ACE91-764C-468E-A30F-8940E269C243}" srcOrd="2" destOrd="0" parTransId="{5A23834B-0637-41D4-8438-365927ABDFF2}" sibTransId="{BDD869A4-185A-4C4D-94B8-AB2CE47BFFAF}"/>
    <dgm:cxn modelId="{171526AC-22E2-4989-998F-C480B9790660}" type="presOf" srcId="{AEBB1A2C-AF9D-43DC-8869-36EB922428FD}" destId="{9BD81AAE-F728-477A-8178-721261F46F31}" srcOrd="0" destOrd="0" presId="urn:microsoft.com/office/officeart/2005/8/layout/vList2"/>
    <dgm:cxn modelId="{B944D7B0-5FC9-44D3-88E1-CBF7669C9722}" type="presOf" srcId="{30ED19D4-01BA-40AC-B062-39163D38DC46}" destId="{08E8CF16-EFF1-42A8-9AA7-F8C2F28D2E02}" srcOrd="0" destOrd="0" presId="urn:microsoft.com/office/officeart/2005/8/layout/vList2"/>
    <dgm:cxn modelId="{87BB24DA-BA3A-43F6-BFF3-16D151DDA566}" srcId="{8556C664-9058-41D7-9DEB-74050D48EC61}" destId="{AEBB1A2C-AF9D-43DC-8869-36EB922428FD}" srcOrd="0" destOrd="0" parTransId="{804A22CA-8DA6-41EA-9441-62D9310FE16C}" sibTransId="{3C4F044C-F8E1-4BD3-A793-8D182689857B}"/>
    <dgm:cxn modelId="{AC3D76E7-767F-488C-8743-98BE15B3AB8D}" type="presOf" srcId="{3852903B-B4CF-4699-908A-C307BEE761EF}" destId="{41044E9E-8195-45CA-BA7C-1A37BF287302}" srcOrd="0" destOrd="0" presId="urn:microsoft.com/office/officeart/2005/8/layout/vList2"/>
    <dgm:cxn modelId="{227D8AE7-B7E7-420C-8A58-1A213FE1B02A}" srcId="{8556C664-9058-41D7-9DEB-74050D48EC61}" destId="{A578EBD0-9103-4BEC-951D-4929A8E62595}" srcOrd="4" destOrd="0" parTransId="{0D050A08-D330-4586-B7C3-827D2C6C3111}" sibTransId="{C286B945-A937-4F58-BC3C-D315BDC619A9}"/>
    <dgm:cxn modelId="{7E8ED7F5-8B78-4A2C-8704-8DA322C942B0}" type="presOf" srcId="{442ACE91-764C-468E-A30F-8940E269C243}" destId="{F40EEC1B-C5C6-44D6-828D-05126897BE1F}" srcOrd="0" destOrd="0" presId="urn:microsoft.com/office/officeart/2005/8/layout/vList2"/>
    <dgm:cxn modelId="{18F1E750-0D84-4898-81B1-A510152C0452}" type="presParOf" srcId="{923732C2-BE4D-486E-963D-AAD7B4F25B82}" destId="{9BD81AAE-F728-477A-8178-721261F46F31}" srcOrd="0" destOrd="0" presId="urn:microsoft.com/office/officeart/2005/8/layout/vList2"/>
    <dgm:cxn modelId="{96623130-DFF0-4328-A101-AE6AB4C65050}" type="presParOf" srcId="{923732C2-BE4D-486E-963D-AAD7B4F25B82}" destId="{8D2C8A89-FC3E-4864-9208-F58FEC78267C}" srcOrd="1" destOrd="0" presId="urn:microsoft.com/office/officeart/2005/8/layout/vList2"/>
    <dgm:cxn modelId="{083AD79E-A79A-42F5-866C-B78A70699747}" type="presParOf" srcId="{923732C2-BE4D-486E-963D-AAD7B4F25B82}" destId="{41044E9E-8195-45CA-BA7C-1A37BF287302}" srcOrd="2" destOrd="0" presId="urn:microsoft.com/office/officeart/2005/8/layout/vList2"/>
    <dgm:cxn modelId="{B1EEF736-AEF4-4A23-A03F-803532656E23}" type="presParOf" srcId="{923732C2-BE4D-486E-963D-AAD7B4F25B82}" destId="{93B89F70-8913-4DA9-8E4F-E23474C34FF4}" srcOrd="3" destOrd="0" presId="urn:microsoft.com/office/officeart/2005/8/layout/vList2"/>
    <dgm:cxn modelId="{95995DAF-3C43-4611-B2B9-3E0E0C04D5B5}" type="presParOf" srcId="{923732C2-BE4D-486E-963D-AAD7B4F25B82}" destId="{F40EEC1B-C5C6-44D6-828D-05126897BE1F}" srcOrd="4" destOrd="0" presId="urn:microsoft.com/office/officeart/2005/8/layout/vList2"/>
    <dgm:cxn modelId="{A8B603B1-B2EC-45A7-9AFE-9D624EA497B8}" type="presParOf" srcId="{923732C2-BE4D-486E-963D-AAD7B4F25B82}" destId="{EB567FF8-AF40-41FE-9EAB-C5E9B2FE13E8}" srcOrd="5" destOrd="0" presId="urn:microsoft.com/office/officeart/2005/8/layout/vList2"/>
    <dgm:cxn modelId="{1648C570-5310-4115-B4E6-BE8140630823}" type="presParOf" srcId="{923732C2-BE4D-486E-963D-AAD7B4F25B82}" destId="{08E8CF16-EFF1-42A8-9AA7-F8C2F28D2E02}" srcOrd="6" destOrd="0" presId="urn:microsoft.com/office/officeart/2005/8/layout/vList2"/>
    <dgm:cxn modelId="{AA238DFC-A32E-4A7D-94AF-491FF4259F84}" type="presParOf" srcId="{923732C2-BE4D-486E-963D-AAD7B4F25B82}" destId="{5754A6DF-3D69-4743-9125-93B96FB8811D}" srcOrd="7" destOrd="0" presId="urn:microsoft.com/office/officeart/2005/8/layout/vList2"/>
    <dgm:cxn modelId="{6705C9D4-9F92-43EC-BE16-AF24AF9713B2}" type="presParOf" srcId="{923732C2-BE4D-486E-963D-AAD7B4F25B82}" destId="{FB3601A6-7070-47C2-A928-4CBC01308B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A4D4BF-5956-4482-80C8-8672964E9DD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FC2171-99A9-4DDA-83AA-35EAAB0C4CD5}">
      <dgm:prSet/>
      <dgm:spPr/>
      <dgm:t>
        <a:bodyPr/>
        <a:lstStyle/>
        <a:p>
          <a:r>
            <a:rPr lang="cs-CZ"/>
            <a:t>Východní Balkán – Banát – migrace českého obyvatelstva;</a:t>
          </a:r>
          <a:endParaRPr lang="en-US"/>
        </a:p>
      </dgm:t>
    </dgm:pt>
    <dgm:pt modelId="{A5121C86-B96F-4C4F-A116-8F6DC408465E}" type="parTrans" cxnId="{316D8D4C-F705-4707-AB14-6F99B8E610BD}">
      <dgm:prSet/>
      <dgm:spPr/>
      <dgm:t>
        <a:bodyPr/>
        <a:lstStyle/>
        <a:p>
          <a:endParaRPr lang="en-US"/>
        </a:p>
      </dgm:t>
    </dgm:pt>
    <dgm:pt modelId="{E0F2D80F-358A-4B0F-9A96-BF3905803E26}" type="sibTrans" cxnId="{316D8D4C-F705-4707-AB14-6F99B8E610BD}">
      <dgm:prSet/>
      <dgm:spPr/>
      <dgm:t>
        <a:bodyPr/>
        <a:lstStyle/>
        <a:p>
          <a:endParaRPr lang="en-US"/>
        </a:p>
      </dgm:t>
    </dgm:pt>
    <dgm:pt modelId="{4F52F26D-7460-49EE-9F18-BADB42EADF3A}">
      <dgm:prSet/>
      <dgm:spPr/>
      <dgm:t>
        <a:bodyPr/>
        <a:lstStyle/>
        <a:p>
          <a:r>
            <a:rPr lang="cs-CZ"/>
            <a:t>Ukrajina – Černobyl – energetika;</a:t>
          </a:r>
          <a:endParaRPr lang="en-US"/>
        </a:p>
      </dgm:t>
    </dgm:pt>
    <dgm:pt modelId="{7D1BD2E6-4947-414A-ACB7-ADE16904881E}" type="parTrans" cxnId="{89FDC212-0ED1-4DD5-9BC9-B25FFD16DAF4}">
      <dgm:prSet/>
      <dgm:spPr/>
      <dgm:t>
        <a:bodyPr/>
        <a:lstStyle/>
        <a:p>
          <a:endParaRPr lang="en-US"/>
        </a:p>
      </dgm:t>
    </dgm:pt>
    <dgm:pt modelId="{B0841EFA-BB9D-487E-B269-7718D5C6F5D3}" type="sibTrans" cxnId="{89FDC212-0ED1-4DD5-9BC9-B25FFD16DAF4}">
      <dgm:prSet/>
      <dgm:spPr/>
      <dgm:t>
        <a:bodyPr/>
        <a:lstStyle/>
        <a:p>
          <a:endParaRPr lang="en-US"/>
        </a:p>
      </dgm:t>
    </dgm:pt>
    <dgm:pt modelId="{5B05D229-78B9-4391-B15A-01B3770BFA3B}">
      <dgm:prSet/>
      <dgm:spPr/>
      <dgm:t>
        <a:bodyPr/>
        <a:lstStyle/>
        <a:p>
          <a:r>
            <a:rPr lang="cs-CZ" dirty="0"/>
            <a:t>Bombardování naftových polí (obrázek) – přístup k nerostným surovinám…</a:t>
          </a:r>
          <a:endParaRPr lang="en-US" dirty="0"/>
        </a:p>
      </dgm:t>
    </dgm:pt>
    <dgm:pt modelId="{878C5672-6DB2-4A41-A8BF-12A4CC80D741}" type="parTrans" cxnId="{BEBF1799-F985-4C6D-8BB0-B7ABB79F5B76}">
      <dgm:prSet/>
      <dgm:spPr/>
      <dgm:t>
        <a:bodyPr/>
        <a:lstStyle/>
        <a:p>
          <a:endParaRPr lang="en-US"/>
        </a:p>
      </dgm:t>
    </dgm:pt>
    <dgm:pt modelId="{F4822688-451E-4A80-A3C4-EBD616B44550}" type="sibTrans" cxnId="{BEBF1799-F985-4C6D-8BB0-B7ABB79F5B76}">
      <dgm:prSet/>
      <dgm:spPr/>
      <dgm:t>
        <a:bodyPr/>
        <a:lstStyle/>
        <a:p>
          <a:endParaRPr lang="en-US"/>
        </a:p>
      </dgm:t>
    </dgm:pt>
    <dgm:pt modelId="{108C1C92-9D79-4D22-8C9E-9DC2AD4BD824}">
      <dgm:prSet/>
      <dgm:spPr/>
      <dgm:t>
        <a:bodyPr/>
        <a:lstStyle/>
        <a:p>
          <a:r>
            <a:rPr lang="cs-CZ"/>
            <a:t>Přemýšlejte</a:t>
          </a:r>
          <a:endParaRPr lang="en-US"/>
        </a:p>
      </dgm:t>
    </dgm:pt>
    <dgm:pt modelId="{E16F7142-6B78-4803-8B59-0B2CA63DF3DD}" type="parTrans" cxnId="{84816BDD-BAC2-4D1C-8EE8-EFBBF3734202}">
      <dgm:prSet/>
      <dgm:spPr/>
      <dgm:t>
        <a:bodyPr/>
        <a:lstStyle/>
        <a:p>
          <a:endParaRPr lang="en-US"/>
        </a:p>
      </dgm:t>
    </dgm:pt>
    <dgm:pt modelId="{859B3498-1215-475B-8562-ADAF52E1BA08}" type="sibTrans" cxnId="{84816BDD-BAC2-4D1C-8EE8-EFBBF3734202}">
      <dgm:prSet/>
      <dgm:spPr/>
      <dgm:t>
        <a:bodyPr/>
        <a:lstStyle/>
        <a:p>
          <a:endParaRPr lang="en-US"/>
        </a:p>
      </dgm:t>
    </dgm:pt>
    <dgm:pt modelId="{89074B10-F66C-4BD7-9719-509CDBCCBED1}" type="pres">
      <dgm:prSet presAssocID="{55A4D4BF-5956-4482-80C8-8672964E9DD6}" presName="vert0" presStyleCnt="0">
        <dgm:presLayoutVars>
          <dgm:dir/>
          <dgm:animOne val="branch"/>
          <dgm:animLvl val="lvl"/>
        </dgm:presLayoutVars>
      </dgm:prSet>
      <dgm:spPr/>
    </dgm:pt>
    <dgm:pt modelId="{E87B665C-4C93-4DE4-8C34-D45DB952B382}" type="pres">
      <dgm:prSet presAssocID="{E1FC2171-99A9-4DDA-83AA-35EAAB0C4CD5}" presName="thickLine" presStyleLbl="alignNode1" presStyleIdx="0" presStyleCnt="4"/>
      <dgm:spPr/>
    </dgm:pt>
    <dgm:pt modelId="{F1C57651-62C0-4168-B468-93E4CBC3FDA2}" type="pres">
      <dgm:prSet presAssocID="{E1FC2171-99A9-4DDA-83AA-35EAAB0C4CD5}" presName="horz1" presStyleCnt="0"/>
      <dgm:spPr/>
    </dgm:pt>
    <dgm:pt modelId="{AC562845-C834-4271-B908-4F9D04B320D7}" type="pres">
      <dgm:prSet presAssocID="{E1FC2171-99A9-4DDA-83AA-35EAAB0C4CD5}" presName="tx1" presStyleLbl="revTx" presStyleIdx="0" presStyleCnt="4"/>
      <dgm:spPr/>
    </dgm:pt>
    <dgm:pt modelId="{BE1E0FAA-D0ED-44DB-9D2B-CE6F199834B2}" type="pres">
      <dgm:prSet presAssocID="{E1FC2171-99A9-4DDA-83AA-35EAAB0C4CD5}" presName="vert1" presStyleCnt="0"/>
      <dgm:spPr/>
    </dgm:pt>
    <dgm:pt modelId="{51EB434A-CEFA-473F-AD18-EFD607077273}" type="pres">
      <dgm:prSet presAssocID="{4F52F26D-7460-49EE-9F18-BADB42EADF3A}" presName="thickLine" presStyleLbl="alignNode1" presStyleIdx="1" presStyleCnt="4"/>
      <dgm:spPr/>
    </dgm:pt>
    <dgm:pt modelId="{E4B6A467-A38E-4410-83A8-A0178961C713}" type="pres">
      <dgm:prSet presAssocID="{4F52F26D-7460-49EE-9F18-BADB42EADF3A}" presName="horz1" presStyleCnt="0"/>
      <dgm:spPr/>
    </dgm:pt>
    <dgm:pt modelId="{7960B0A5-1D3B-45E3-AEC8-2F65A56061BF}" type="pres">
      <dgm:prSet presAssocID="{4F52F26D-7460-49EE-9F18-BADB42EADF3A}" presName="tx1" presStyleLbl="revTx" presStyleIdx="1" presStyleCnt="4"/>
      <dgm:spPr/>
    </dgm:pt>
    <dgm:pt modelId="{DFC6C80A-596B-4E1D-AA10-C34AEF178CA4}" type="pres">
      <dgm:prSet presAssocID="{4F52F26D-7460-49EE-9F18-BADB42EADF3A}" presName="vert1" presStyleCnt="0"/>
      <dgm:spPr/>
    </dgm:pt>
    <dgm:pt modelId="{D07C9BB3-23DA-4B66-8F15-7FE08C441718}" type="pres">
      <dgm:prSet presAssocID="{5B05D229-78B9-4391-B15A-01B3770BFA3B}" presName="thickLine" presStyleLbl="alignNode1" presStyleIdx="2" presStyleCnt="4"/>
      <dgm:spPr/>
    </dgm:pt>
    <dgm:pt modelId="{7980B034-857A-44B7-B9E4-915D48BE76E3}" type="pres">
      <dgm:prSet presAssocID="{5B05D229-78B9-4391-B15A-01B3770BFA3B}" presName="horz1" presStyleCnt="0"/>
      <dgm:spPr/>
    </dgm:pt>
    <dgm:pt modelId="{755CEE54-9DD3-4299-B654-020648AB2364}" type="pres">
      <dgm:prSet presAssocID="{5B05D229-78B9-4391-B15A-01B3770BFA3B}" presName="tx1" presStyleLbl="revTx" presStyleIdx="2" presStyleCnt="4"/>
      <dgm:spPr/>
    </dgm:pt>
    <dgm:pt modelId="{604BC0E7-143F-45E4-8D0F-1E8E8692CF36}" type="pres">
      <dgm:prSet presAssocID="{5B05D229-78B9-4391-B15A-01B3770BFA3B}" presName="vert1" presStyleCnt="0"/>
      <dgm:spPr/>
    </dgm:pt>
    <dgm:pt modelId="{454C2359-6D04-4FED-9E1B-BC3F91180DEE}" type="pres">
      <dgm:prSet presAssocID="{108C1C92-9D79-4D22-8C9E-9DC2AD4BD824}" presName="thickLine" presStyleLbl="alignNode1" presStyleIdx="3" presStyleCnt="4"/>
      <dgm:spPr/>
    </dgm:pt>
    <dgm:pt modelId="{C21E250C-185B-48F7-B1B8-2626B4C7C24E}" type="pres">
      <dgm:prSet presAssocID="{108C1C92-9D79-4D22-8C9E-9DC2AD4BD824}" presName="horz1" presStyleCnt="0"/>
      <dgm:spPr/>
    </dgm:pt>
    <dgm:pt modelId="{55A1CED3-A8EC-4935-ADC0-0162CC2913DF}" type="pres">
      <dgm:prSet presAssocID="{108C1C92-9D79-4D22-8C9E-9DC2AD4BD824}" presName="tx1" presStyleLbl="revTx" presStyleIdx="3" presStyleCnt="4"/>
      <dgm:spPr/>
    </dgm:pt>
    <dgm:pt modelId="{4A3EF67B-64B4-469A-A8F3-D92D78224B42}" type="pres">
      <dgm:prSet presAssocID="{108C1C92-9D79-4D22-8C9E-9DC2AD4BD824}" presName="vert1" presStyleCnt="0"/>
      <dgm:spPr/>
    </dgm:pt>
  </dgm:ptLst>
  <dgm:cxnLst>
    <dgm:cxn modelId="{89FDC212-0ED1-4DD5-9BC9-B25FFD16DAF4}" srcId="{55A4D4BF-5956-4482-80C8-8672964E9DD6}" destId="{4F52F26D-7460-49EE-9F18-BADB42EADF3A}" srcOrd="1" destOrd="0" parTransId="{7D1BD2E6-4947-414A-ACB7-ADE16904881E}" sibTransId="{B0841EFA-BB9D-487E-B269-7718D5C6F5D3}"/>
    <dgm:cxn modelId="{316D8D4C-F705-4707-AB14-6F99B8E610BD}" srcId="{55A4D4BF-5956-4482-80C8-8672964E9DD6}" destId="{E1FC2171-99A9-4DDA-83AA-35EAAB0C4CD5}" srcOrd="0" destOrd="0" parTransId="{A5121C86-B96F-4C4F-A116-8F6DC408465E}" sibTransId="{E0F2D80F-358A-4B0F-9A96-BF3905803E26}"/>
    <dgm:cxn modelId="{4492D25A-C931-46F6-B617-034CF9A7DA93}" type="presOf" srcId="{55A4D4BF-5956-4482-80C8-8672964E9DD6}" destId="{89074B10-F66C-4BD7-9719-509CDBCCBED1}" srcOrd="0" destOrd="0" presId="urn:microsoft.com/office/officeart/2008/layout/LinedList"/>
    <dgm:cxn modelId="{FCDD0A85-7716-45AC-A661-CD93676C1BF5}" type="presOf" srcId="{108C1C92-9D79-4D22-8C9E-9DC2AD4BD824}" destId="{55A1CED3-A8EC-4935-ADC0-0162CC2913DF}" srcOrd="0" destOrd="0" presId="urn:microsoft.com/office/officeart/2008/layout/LinedList"/>
    <dgm:cxn modelId="{BEBF1799-F985-4C6D-8BB0-B7ABB79F5B76}" srcId="{55A4D4BF-5956-4482-80C8-8672964E9DD6}" destId="{5B05D229-78B9-4391-B15A-01B3770BFA3B}" srcOrd="2" destOrd="0" parTransId="{878C5672-6DB2-4A41-A8BF-12A4CC80D741}" sibTransId="{F4822688-451E-4A80-A3C4-EBD616B44550}"/>
    <dgm:cxn modelId="{E5EDE3D1-672A-482C-92A2-A30C9DF2DFF0}" type="presOf" srcId="{E1FC2171-99A9-4DDA-83AA-35EAAB0C4CD5}" destId="{AC562845-C834-4271-B908-4F9D04B320D7}" srcOrd="0" destOrd="0" presId="urn:microsoft.com/office/officeart/2008/layout/LinedList"/>
    <dgm:cxn modelId="{18D67CD9-BD1E-4D31-8C0D-31B31B3DAB94}" type="presOf" srcId="{4F52F26D-7460-49EE-9F18-BADB42EADF3A}" destId="{7960B0A5-1D3B-45E3-AEC8-2F65A56061BF}" srcOrd="0" destOrd="0" presId="urn:microsoft.com/office/officeart/2008/layout/LinedList"/>
    <dgm:cxn modelId="{84816BDD-BAC2-4D1C-8EE8-EFBBF3734202}" srcId="{55A4D4BF-5956-4482-80C8-8672964E9DD6}" destId="{108C1C92-9D79-4D22-8C9E-9DC2AD4BD824}" srcOrd="3" destOrd="0" parTransId="{E16F7142-6B78-4803-8B59-0B2CA63DF3DD}" sibTransId="{859B3498-1215-475B-8562-ADAF52E1BA08}"/>
    <dgm:cxn modelId="{325A03EE-A7D6-4163-AE08-9E591672C280}" type="presOf" srcId="{5B05D229-78B9-4391-B15A-01B3770BFA3B}" destId="{755CEE54-9DD3-4299-B654-020648AB2364}" srcOrd="0" destOrd="0" presId="urn:microsoft.com/office/officeart/2008/layout/LinedList"/>
    <dgm:cxn modelId="{E47BE0C4-449A-4B0D-A53E-A2FB44381DA8}" type="presParOf" srcId="{89074B10-F66C-4BD7-9719-509CDBCCBED1}" destId="{E87B665C-4C93-4DE4-8C34-D45DB952B382}" srcOrd="0" destOrd="0" presId="urn:microsoft.com/office/officeart/2008/layout/LinedList"/>
    <dgm:cxn modelId="{30F025CE-810C-468C-86C9-F487924C7FC2}" type="presParOf" srcId="{89074B10-F66C-4BD7-9719-509CDBCCBED1}" destId="{F1C57651-62C0-4168-B468-93E4CBC3FDA2}" srcOrd="1" destOrd="0" presId="urn:microsoft.com/office/officeart/2008/layout/LinedList"/>
    <dgm:cxn modelId="{83DD0B85-BC9D-4B68-9178-5B8D24567C48}" type="presParOf" srcId="{F1C57651-62C0-4168-B468-93E4CBC3FDA2}" destId="{AC562845-C834-4271-B908-4F9D04B320D7}" srcOrd="0" destOrd="0" presId="urn:microsoft.com/office/officeart/2008/layout/LinedList"/>
    <dgm:cxn modelId="{CD75C104-3056-471F-A26E-E06D6EFDA283}" type="presParOf" srcId="{F1C57651-62C0-4168-B468-93E4CBC3FDA2}" destId="{BE1E0FAA-D0ED-44DB-9D2B-CE6F199834B2}" srcOrd="1" destOrd="0" presId="urn:microsoft.com/office/officeart/2008/layout/LinedList"/>
    <dgm:cxn modelId="{CE7EAB43-079F-4299-A867-BD632FA5175D}" type="presParOf" srcId="{89074B10-F66C-4BD7-9719-509CDBCCBED1}" destId="{51EB434A-CEFA-473F-AD18-EFD607077273}" srcOrd="2" destOrd="0" presId="urn:microsoft.com/office/officeart/2008/layout/LinedList"/>
    <dgm:cxn modelId="{2F8C8ABD-AD4C-4400-AD92-C47C325BBA3E}" type="presParOf" srcId="{89074B10-F66C-4BD7-9719-509CDBCCBED1}" destId="{E4B6A467-A38E-4410-83A8-A0178961C713}" srcOrd="3" destOrd="0" presId="urn:microsoft.com/office/officeart/2008/layout/LinedList"/>
    <dgm:cxn modelId="{8D969BBF-6B0E-4E85-9C49-6227DB9D8727}" type="presParOf" srcId="{E4B6A467-A38E-4410-83A8-A0178961C713}" destId="{7960B0A5-1D3B-45E3-AEC8-2F65A56061BF}" srcOrd="0" destOrd="0" presId="urn:microsoft.com/office/officeart/2008/layout/LinedList"/>
    <dgm:cxn modelId="{5A2FAEAE-D299-44D8-995B-FE0D1B84E3F7}" type="presParOf" srcId="{E4B6A467-A38E-4410-83A8-A0178961C713}" destId="{DFC6C80A-596B-4E1D-AA10-C34AEF178CA4}" srcOrd="1" destOrd="0" presId="urn:microsoft.com/office/officeart/2008/layout/LinedList"/>
    <dgm:cxn modelId="{914B49CF-A0DA-4F01-95DA-7295A72C7605}" type="presParOf" srcId="{89074B10-F66C-4BD7-9719-509CDBCCBED1}" destId="{D07C9BB3-23DA-4B66-8F15-7FE08C441718}" srcOrd="4" destOrd="0" presId="urn:microsoft.com/office/officeart/2008/layout/LinedList"/>
    <dgm:cxn modelId="{08039C91-27C9-4895-942F-5099FEFF8CC5}" type="presParOf" srcId="{89074B10-F66C-4BD7-9719-509CDBCCBED1}" destId="{7980B034-857A-44B7-B9E4-915D48BE76E3}" srcOrd="5" destOrd="0" presId="urn:microsoft.com/office/officeart/2008/layout/LinedList"/>
    <dgm:cxn modelId="{9C9BAC20-848A-48A0-AA1F-2855472C8A0E}" type="presParOf" srcId="{7980B034-857A-44B7-B9E4-915D48BE76E3}" destId="{755CEE54-9DD3-4299-B654-020648AB2364}" srcOrd="0" destOrd="0" presId="urn:microsoft.com/office/officeart/2008/layout/LinedList"/>
    <dgm:cxn modelId="{63D62111-CFAB-4B14-A96F-5653638E7F89}" type="presParOf" srcId="{7980B034-857A-44B7-B9E4-915D48BE76E3}" destId="{604BC0E7-143F-45E4-8D0F-1E8E8692CF36}" srcOrd="1" destOrd="0" presId="urn:microsoft.com/office/officeart/2008/layout/LinedList"/>
    <dgm:cxn modelId="{F748F39E-9026-4C9E-8871-8B8B981F5E2E}" type="presParOf" srcId="{89074B10-F66C-4BD7-9719-509CDBCCBED1}" destId="{454C2359-6D04-4FED-9E1B-BC3F91180DEE}" srcOrd="6" destOrd="0" presId="urn:microsoft.com/office/officeart/2008/layout/LinedList"/>
    <dgm:cxn modelId="{AA50FEDE-6195-47C7-BFBB-06E7E3AD1215}" type="presParOf" srcId="{89074B10-F66C-4BD7-9719-509CDBCCBED1}" destId="{C21E250C-185B-48F7-B1B8-2626B4C7C24E}" srcOrd="7" destOrd="0" presId="urn:microsoft.com/office/officeart/2008/layout/LinedList"/>
    <dgm:cxn modelId="{5991F863-5B0C-42F7-B5B9-753500C2EC2A}" type="presParOf" srcId="{C21E250C-185B-48F7-B1B8-2626B4C7C24E}" destId="{55A1CED3-A8EC-4935-ADC0-0162CC2913DF}" srcOrd="0" destOrd="0" presId="urn:microsoft.com/office/officeart/2008/layout/LinedList"/>
    <dgm:cxn modelId="{B8BD9C3B-2919-4524-84AD-4239DA44FA38}" type="presParOf" srcId="{C21E250C-185B-48F7-B1B8-2626B4C7C24E}" destId="{4A3EF67B-64B4-469A-A8F3-D92D78224B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D7933-FCE6-4BE2-AA3A-F438CCB5306F}">
      <dsp:nvSpPr>
        <dsp:cNvPr id="0" name=""/>
        <dsp:cNvSpPr/>
      </dsp:nvSpPr>
      <dsp:spPr>
        <a:xfrm>
          <a:off x="0" y="110562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Didaktická vybavenost: </a:t>
          </a:r>
          <a:endParaRPr lang="en-US" sz="1600" b="1" kern="1200" dirty="0"/>
        </a:p>
      </dsp:txBody>
      <dsp:txXfrm>
        <a:off x="41230" y="151792"/>
        <a:ext cx="6181180" cy="762133"/>
      </dsp:txXfrm>
    </dsp:sp>
    <dsp:sp modelId="{753D0BF0-CEF1-4645-AA54-F5E7A2CF7DE5}">
      <dsp:nvSpPr>
        <dsp:cNvPr id="0" name=""/>
        <dsp:cNvSpPr/>
      </dsp:nvSpPr>
      <dsp:spPr>
        <a:xfrm>
          <a:off x="0" y="998356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- </a:t>
          </a:r>
          <a:r>
            <a:rPr lang="cs-CZ" sz="1500" i="1" kern="1200" dirty="0"/>
            <a:t>např. rozlišení textu na základní a doplňující, propojení s mezipředmětovými vazbami, obrázky, mapky – to vše je obsaženo, ale zejména </a:t>
          </a:r>
          <a:r>
            <a:rPr lang="cs-CZ" sz="1500" i="1" kern="1200" dirty="0" err="1"/>
            <a:t>vizuálie</a:t>
          </a:r>
          <a:r>
            <a:rPr lang="cs-CZ" sz="1500" i="1" kern="1200" dirty="0"/>
            <a:t> nejsou v požadované kvalitě a postrádají větší vypovídací hodnotu.</a:t>
          </a:r>
          <a:endParaRPr lang="en-US" sz="1500" kern="1200" dirty="0"/>
        </a:p>
      </dsp:txBody>
      <dsp:txXfrm>
        <a:off x="41230" y="1039586"/>
        <a:ext cx="6181180" cy="762133"/>
      </dsp:txXfrm>
    </dsp:sp>
    <dsp:sp modelId="{9F8BB926-EE20-469A-8DC9-E87140551479}">
      <dsp:nvSpPr>
        <dsp:cNvPr id="0" name=""/>
        <dsp:cNvSpPr/>
      </dsp:nvSpPr>
      <dsp:spPr>
        <a:xfrm>
          <a:off x="0" y="1886150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i="1" kern="1200"/>
            <a:t>Propojenost textu a vizuálií – nedostatečné;</a:t>
          </a:r>
          <a:endParaRPr lang="en-US" sz="1500" kern="1200"/>
        </a:p>
      </dsp:txBody>
      <dsp:txXfrm>
        <a:off x="41230" y="1927380"/>
        <a:ext cx="6181180" cy="762133"/>
      </dsp:txXfrm>
    </dsp:sp>
    <dsp:sp modelId="{BB0E2234-9E2D-433C-A32D-4C3BFEE6D44B}">
      <dsp:nvSpPr>
        <dsp:cNvPr id="0" name=""/>
        <dsp:cNvSpPr/>
      </dsp:nvSpPr>
      <dsp:spPr>
        <a:xfrm>
          <a:off x="0" y="2773944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i="1" kern="1200" dirty="0"/>
            <a:t>Souvislosti mezi texty – nedostatečné;</a:t>
          </a:r>
          <a:endParaRPr lang="en-US" sz="1500" kern="1200" dirty="0"/>
        </a:p>
      </dsp:txBody>
      <dsp:txXfrm>
        <a:off x="41230" y="2815174"/>
        <a:ext cx="6181180" cy="762133"/>
      </dsp:txXfrm>
    </dsp:sp>
    <dsp:sp modelId="{7F32BD02-9AB1-4C57-B515-DDFE88F850BF}">
      <dsp:nvSpPr>
        <dsp:cNvPr id="0" name=""/>
        <dsp:cNvSpPr/>
      </dsp:nvSpPr>
      <dsp:spPr>
        <a:xfrm>
          <a:off x="0" y="3661737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i="1" kern="1200" dirty="0"/>
            <a:t>Učební úlohy na mapové dovednosti – většinou absentují;</a:t>
          </a:r>
          <a:endParaRPr lang="en-US" sz="1500" kern="1200" dirty="0"/>
        </a:p>
      </dsp:txBody>
      <dsp:txXfrm>
        <a:off x="41230" y="3702967"/>
        <a:ext cx="6181180" cy="762133"/>
      </dsp:txXfrm>
    </dsp:sp>
    <dsp:sp modelId="{00310CA1-F9A2-4014-9CCB-25E78E727E9E}">
      <dsp:nvSpPr>
        <dsp:cNvPr id="0" name=""/>
        <dsp:cNvSpPr/>
      </dsp:nvSpPr>
      <dsp:spPr>
        <a:xfrm>
          <a:off x="0" y="4549531"/>
          <a:ext cx="626364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i="1" kern="1200" dirty="0"/>
            <a:t>Práce s obrázky – absentuje, většinou mají ilustrační charakter…</a:t>
          </a:r>
          <a:endParaRPr lang="en-US" sz="1500" kern="1200" dirty="0"/>
        </a:p>
      </dsp:txBody>
      <dsp:txXfrm>
        <a:off x="41230" y="4590761"/>
        <a:ext cx="6181180" cy="76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81AAE-F728-477A-8178-721261F46F31}">
      <dsp:nvSpPr>
        <dsp:cNvPr id="0" name=""/>
        <dsp:cNvSpPr/>
      </dsp:nvSpPr>
      <dsp:spPr>
        <a:xfrm>
          <a:off x="0" y="755959"/>
          <a:ext cx="6263640" cy="7547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JE TŘEBA VYŘEŠIT NÁSLEDUJÍCÍ OTÁZKY</a:t>
          </a:r>
          <a:endParaRPr lang="en-US" sz="1900" kern="1200"/>
        </a:p>
      </dsp:txBody>
      <dsp:txXfrm>
        <a:off x="36845" y="792804"/>
        <a:ext cx="6189950" cy="681087"/>
      </dsp:txXfrm>
    </dsp:sp>
    <dsp:sp modelId="{41044E9E-8195-45CA-BA7C-1A37BF287302}">
      <dsp:nvSpPr>
        <dsp:cNvPr id="0" name=""/>
        <dsp:cNvSpPr/>
      </dsp:nvSpPr>
      <dsp:spPr>
        <a:xfrm>
          <a:off x="0" y="1565457"/>
          <a:ext cx="6263640" cy="754777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Jak zůstat ve stavu, kdy je zapotřebí naučit určité penzum vědomostí – faktografie, když není čas?</a:t>
          </a:r>
          <a:endParaRPr lang="en-US" sz="1900" kern="1200"/>
        </a:p>
      </dsp:txBody>
      <dsp:txXfrm>
        <a:off x="36845" y="1602302"/>
        <a:ext cx="6189950" cy="681087"/>
      </dsp:txXfrm>
    </dsp:sp>
    <dsp:sp modelId="{F40EEC1B-C5C6-44D6-828D-05126897BE1F}">
      <dsp:nvSpPr>
        <dsp:cNvPr id="0" name=""/>
        <dsp:cNvSpPr/>
      </dsp:nvSpPr>
      <dsp:spPr>
        <a:xfrm>
          <a:off x="0" y="2374955"/>
          <a:ext cx="6263640" cy="75477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Jak by to vypadalo s výukou regionální geografie, kdybychom učili  méně makroregionů, ale do větší hloubky?</a:t>
          </a:r>
          <a:endParaRPr lang="en-US" sz="1900" kern="1200"/>
        </a:p>
      </dsp:txBody>
      <dsp:txXfrm>
        <a:off x="36845" y="2411800"/>
        <a:ext cx="6189950" cy="681087"/>
      </dsp:txXfrm>
    </dsp:sp>
    <dsp:sp modelId="{08E8CF16-EFF1-42A8-9AA7-F8C2F28D2E02}">
      <dsp:nvSpPr>
        <dsp:cNvPr id="0" name=""/>
        <dsp:cNvSpPr/>
      </dsp:nvSpPr>
      <dsp:spPr>
        <a:xfrm>
          <a:off x="0" y="3184452"/>
          <a:ext cx="6263640" cy="754777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O co přijdeme a co tím získáme?</a:t>
          </a:r>
          <a:endParaRPr lang="en-US" sz="1900" kern="1200"/>
        </a:p>
      </dsp:txBody>
      <dsp:txXfrm>
        <a:off x="36845" y="3221297"/>
        <a:ext cx="6189950" cy="681087"/>
      </dsp:txXfrm>
    </dsp:sp>
    <dsp:sp modelId="{FB3601A6-7070-47C2-A928-4CBC01308BF0}">
      <dsp:nvSpPr>
        <dsp:cNvPr id="0" name=""/>
        <dsp:cNvSpPr/>
      </dsp:nvSpPr>
      <dsp:spPr>
        <a:xfrm>
          <a:off x="0" y="3993950"/>
          <a:ext cx="6263640" cy="75477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Pracujte s frází      „Cesta je cíl!“</a:t>
          </a:r>
          <a:endParaRPr lang="en-US" sz="1900" kern="1200"/>
        </a:p>
      </dsp:txBody>
      <dsp:txXfrm>
        <a:off x="36845" y="4030795"/>
        <a:ext cx="6189950" cy="68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665C-4C93-4DE4-8C34-D45DB952B382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62845-C834-4271-B908-4F9D04B320D7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Východní Balkán – Banát – migrace českého obyvatelstva;</a:t>
          </a:r>
          <a:endParaRPr lang="en-US" sz="3000" kern="1200"/>
        </a:p>
      </dsp:txBody>
      <dsp:txXfrm>
        <a:off x="0" y="0"/>
        <a:ext cx="6492875" cy="1276350"/>
      </dsp:txXfrm>
    </dsp:sp>
    <dsp:sp modelId="{51EB434A-CEFA-473F-AD18-EFD607077273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0B0A5-1D3B-45E3-AEC8-2F65A56061BF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Ukrajina – Černobyl – energetika;</a:t>
          </a:r>
          <a:endParaRPr lang="en-US" sz="3000" kern="1200"/>
        </a:p>
      </dsp:txBody>
      <dsp:txXfrm>
        <a:off x="0" y="1276350"/>
        <a:ext cx="6492875" cy="1276350"/>
      </dsp:txXfrm>
    </dsp:sp>
    <dsp:sp modelId="{D07C9BB3-23DA-4B66-8F15-7FE08C441718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CEE54-9DD3-4299-B654-020648AB2364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Bombardování naftových polí (obrázek) – přístup k nerostným surovinám…</a:t>
          </a:r>
          <a:endParaRPr lang="en-US" sz="3000" kern="1200" dirty="0"/>
        </a:p>
      </dsp:txBody>
      <dsp:txXfrm>
        <a:off x="0" y="2552700"/>
        <a:ext cx="6492875" cy="1276350"/>
      </dsp:txXfrm>
    </dsp:sp>
    <dsp:sp modelId="{454C2359-6D04-4FED-9E1B-BC3F91180DEE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1CED3-A8EC-4935-ADC0-0162CC2913DF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Přemýšlejte</a:t>
          </a:r>
          <a:endParaRPr lang="en-US" sz="3000" kern="1200"/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56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0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54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78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00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27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177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72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68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54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55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420BC-74C4-4ADF-8B8F-E38A888C53C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F985A-33AE-4EB8-A71C-47F5D41D1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7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asopisveronica.cz/clanek.php?id=1143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669" y="1031353"/>
            <a:ext cx="7736255" cy="3181135"/>
          </a:xfrm>
        </p:spPr>
        <p:txBody>
          <a:bodyPr anchor="ctr">
            <a:normAutofit/>
          </a:bodyPr>
          <a:lstStyle/>
          <a:p>
            <a:pPr algn="l"/>
            <a:r>
              <a:rPr lang="cs-CZ" sz="6600">
                <a:solidFill>
                  <a:srgbClr val="FFFFFF"/>
                </a:solidFill>
              </a:rPr>
              <a:t>Příprava na výuku regionální geografie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669" y="5184138"/>
            <a:ext cx="10008863" cy="963741"/>
          </a:xfrm>
        </p:spPr>
        <p:txBody>
          <a:bodyPr anchor="ctr">
            <a:normAutofit/>
          </a:bodyPr>
          <a:lstStyle/>
          <a:p>
            <a:pPr algn="l"/>
            <a:endParaRPr lang="cs-CZ" sz="15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cs-CZ" sz="1500" b="1">
                <a:solidFill>
                  <a:schemeClr val="tx1">
                    <a:lumMod val="95000"/>
                    <a:lumOff val="5000"/>
                  </a:schemeClr>
                </a:solidFill>
              </a:rPr>
              <a:t>Cesta je cíl</a:t>
            </a:r>
          </a:p>
          <a:p>
            <a:pPr algn="l"/>
            <a:r>
              <a:rPr lang="cs-CZ" sz="15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</a:t>
            </a:r>
            <a:r>
              <a:rPr lang="cs-CZ" sz="1500">
                <a:solidFill>
                  <a:schemeClr val="tx1">
                    <a:lumMod val="95000"/>
                    <a:lumOff val="5000"/>
                  </a:schemeClr>
                </a:solidFill>
              </a:rPr>
              <a:t>E.H.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800" t="32103" r="52844" b="19714"/>
          <a:stretch/>
        </p:blipFill>
        <p:spPr>
          <a:xfrm>
            <a:off x="792117" y="1056680"/>
            <a:ext cx="4980769" cy="4598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60901" t="38170" r="17983" b="31215"/>
          <a:stretch/>
        </p:blipFill>
        <p:spPr>
          <a:xfrm>
            <a:off x="6122472" y="1387113"/>
            <a:ext cx="5050475" cy="41189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225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CCABAE-C285-4DBA-AC68-BC4FE6E0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6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39" y="881606"/>
            <a:ext cx="6048672" cy="41764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14880" y="44340"/>
            <a:ext cx="71287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400" b="1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PRÁCE S OBRÁZKY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400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Ukázka úvodní kapitoly z francouzské učebnice zeměpisu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400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(Zdroj: </a:t>
            </a:r>
            <a:r>
              <a:rPr lang="cs-CZ" sz="1400" i="1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Histoire</a:t>
            </a:r>
            <a:r>
              <a:rPr lang="cs-CZ" sz="1400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, </a:t>
            </a:r>
            <a:r>
              <a:rPr lang="cs-CZ" sz="1400" i="1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Géographie</a:t>
            </a:r>
            <a:r>
              <a:rPr lang="cs-CZ" sz="1400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, </a:t>
            </a:r>
            <a:r>
              <a:rPr lang="cs-CZ" sz="1400" i="1" dirty="0" err="1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Hachette</a:t>
            </a:r>
            <a:r>
              <a:rPr lang="cs-CZ" sz="1400" i="1" dirty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2012)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75131" y="5267614"/>
            <a:ext cx="81369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Žáci jsou vedeni k samostatnému uvažování a velmi často se setkáváme s úkolem popsat dva protikladné obrázky. U tohoto tématu popisují rozdíly v městské aglomeraci a na venkově. 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2299" y="1024285"/>
            <a:ext cx="2707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Na prvním obrázku mají žáci označené to, čeho by si měli všímat. Budovy jsou pojmenované a dalším úkolem je, zjistit, jaký mají význam ve smyslu národního nebo nadnárodního významu.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65806" y="910476"/>
            <a:ext cx="2594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Na druhém obrázku popisují venkovskou krajinu a doplňujícím úkolem je přemýšlet s jakými potížemi se museli stavitelé mostu vypořádat při jeho výstavbě.</a:t>
            </a:r>
          </a:p>
        </p:txBody>
      </p:sp>
    </p:spTree>
    <p:extLst>
      <p:ext uri="{BB962C8B-B14F-4D97-AF65-F5344CB8AC3E}">
        <p14:creationId xmlns:p14="http://schemas.microsoft.com/office/powerpoint/2010/main" val="164231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0669" y="1097339"/>
            <a:ext cx="10011831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Začít musíte od sebe s vědomím, že  žádný učený z nebe nespadl.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226159" y="4843002"/>
            <a:ext cx="5760850" cy="1234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Pamatujte:</a:t>
            </a:r>
          </a:p>
          <a:p>
            <a:pPr algn="ctr"/>
            <a:endParaRPr lang="en-US" sz="20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„Svět se mění“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cs-CZ" sz="5200"/>
              <a:t>Rozbor učebnic zeměpisu - závěry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5218075A-8848-47F0-8F78-EC5C48EC9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34755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581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cs-CZ" sz="3700"/>
              <a:t>Při koncipování hodin regionální geografie nezapomínejte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</a:t>
            </a:r>
            <a:r>
              <a:rPr lang="cs-CZ" sz="2400" dirty="0"/>
              <a:t>Kdo jsou naši odběratelé?</a:t>
            </a:r>
            <a:endParaRPr lang="cs-CZ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accent5"/>
                </a:solidFill>
              </a:rPr>
              <a:t>Kupředu…,</a:t>
            </a:r>
            <a:r>
              <a:rPr lang="cs-CZ" sz="6000" dirty="0">
                <a:solidFill>
                  <a:schemeClr val="accent5"/>
                </a:solidFill>
              </a:rPr>
              <a:t>                            …ale opatrně!!!</a:t>
            </a:r>
            <a:endParaRPr lang="cs-CZ" sz="60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F26F93B-F256-417E-85E5-76DB098E08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88439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80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Cvičení</a:t>
            </a:r>
            <a:r>
              <a:rPr lang="en-US" sz="1700" b="1" dirty="0">
                <a:effectLst/>
              </a:rPr>
              <a:t> č. 3 </a:t>
            </a:r>
            <a:endParaRPr lang="en-US" sz="17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Zadání</a:t>
            </a:r>
            <a:r>
              <a:rPr lang="en-US" sz="1700" b="1" dirty="0">
                <a:effectLst/>
              </a:rPr>
              <a:t>:</a:t>
            </a:r>
            <a:endParaRPr lang="en-US" sz="17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Plánování</a:t>
            </a:r>
            <a:r>
              <a:rPr lang="en-US" sz="1700" b="1" dirty="0">
                <a:effectLst/>
              </a:rPr>
              <a:t> a </a:t>
            </a:r>
            <a:r>
              <a:rPr lang="en-US" sz="1700" b="1" dirty="0" err="1">
                <a:effectLst/>
              </a:rPr>
              <a:t>příprava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určeného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modelového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státu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bude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obsahovat</a:t>
            </a:r>
            <a:r>
              <a:rPr lang="en-US" sz="1700" b="1" dirty="0">
                <a:effectLst/>
              </a:rPr>
              <a:t>:</a:t>
            </a:r>
            <a:endParaRPr lang="en-US" sz="17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Úvodní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hodinu</a:t>
            </a:r>
            <a:r>
              <a:rPr lang="en-US" sz="1700" dirty="0">
                <a:effectLst/>
              </a:rPr>
              <a:t> s </a:t>
            </a:r>
            <a:r>
              <a:rPr lang="en-US" sz="1700" dirty="0" err="1">
                <a:effectLst/>
              </a:rPr>
              <a:t>charakteristikou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státu</a:t>
            </a:r>
            <a:r>
              <a:rPr lang="en-US" sz="1700" dirty="0">
                <a:effectLst/>
              </a:rPr>
              <a:t> – </a:t>
            </a:r>
            <a:r>
              <a:rPr lang="en-US" sz="1700" dirty="0" err="1">
                <a:effectLst/>
              </a:rPr>
              <a:t>všeobecný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přehled</a:t>
            </a:r>
            <a:r>
              <a:rPr lang="en-US" sz="1700" dirty="0">
                <a:effectLst/>
              </a:rPr>
              <a:t>.</a:t>
            </a:r>
            <a:endParaRPr lang="cs-CZ" sz="1700" dirty="0">
              <a:effectLst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cs-CZ" sz="1400" i="1" dirty="0"/>
              <a:t>Poloha, rozloha, hranice, vymezení regionů, geologická stavba a reliéf, nerostné suroviny, podnebí vodstvo, biota, obyvatelstvo a sídla, kultura, doprava a hospodářství. </a:t>
            </a:r>
            <a:endParaRPr lang="en-US" sz="17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effectLst/>
              </a:rPr>
              <a:t>Procvičovací</a:t>
            </a:r>
            <a:r>
              <a:rPr lang="en-US" sz="1700" b="1" dirty="0">
                <a:effectLst/>
              </a:rPr>
              <a:t> </a:t>
            </a:r>
            <a:r>
              <a:rPr lang="en-US" sz="1700" b="1" dirty="0" err="1">
                <a:effectLst/>
              </a:rPr>
              <a:t>hodinu</a:t>
            </a:r>
            <a:r>
              <a:rPr lang="en-US" sz="1700" b="1" dirty="0">
                <a:effectLst/>
              </a:rPr>
              <a:t>, </a:t>
            </a:r>
            <a:r>
              <a:rPr lang="en-US" sz="1700" b="1" dirty="0" err="1">
                <a:effectLst/>
              </a:rPr>
              <a:t>např</a:t>
            </a:r>
            <a:r>
              <a:rPr lang="en-US" sz="1700" b="1" dirty="0">
                <a:effectLst/>
              </a:rPr>
              <a:t>.:</a:t>
            </a:r>
            <a:endParaRPr lang="en-US" sz="17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Případovou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studii</a:t>
            </a:r>
            <a:r>
              <a:rPr lang="en-US" sz="1700" dirty="0">
                <a:effectLst/>
              </a:rPr>
              <a:t> – </a:t>
            </a:r>
            <a:r>
              <a:rPr lang="en-US" sz="1700" dirty="0" err="1">
                <a:effectLst/>
              </a:rPr>
              <a:t>bude</a:t>
            </a:r>
            <a:r>
              <a:rPr lang="en-US" sz="1700" dirty="0">
                <a:effectLst/>
              </a:rPr>
              <a:t> se </a:t>
            </a:r>
            <a:r>
              <a:rPr lang="en-US" sz="1700" dirty="0" err="1">
                <a:effectLst/>
              </a:rPr>
              <a:t>týkat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určitého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očekávaného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výstupu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nebo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konceptuálního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přístupu</a:t>
            </a:r>
            <a:r>
              <a:rPr lang="en-US" sz="1700" dirty="0">
                <a:effectLst/>
              </a:rPr>
              <a:t>, to </a:t>
            </a:r>
            <a:r>
              <a:rPr lang="en-US" sz="1700" dirty="0" err="1">
                <a:effectLst/>
              </a:rPr>
              <a:t>znamená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vysvětlení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určitého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jevu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kt</a:t>
            </a:r>
            <a:r>
              <a:rPr lang="cs-CZ" sz="1700" dirty="0">
                <a:effectLst/>
              </a:rPr>
              <a:t>e</a:t>
            </a:r>
            <a:r>
              <a:rPr lang="en-US" sz="1700" dirty="0" err="1">
                <a:effectLst/>
              </a:rPr>
              <a:t>rý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má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obecnou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platnost</a:t>
            </a:r>
            <a:r>
              <a:rPr lang="en-US" sz="1700" dirty="0">
                <a:effectLst/>
              </a:rPr>
              <a:t>. </a:t>
            </a:r>
            <a:r>
              <a:rPr lang="en-US" sz="1700" dirty="0" err="1">
                <a:effectLst/>
              </a:rPr>
              <a:t>Příkladem</a:t>
            </a:r>
            <a:r>
              <a:rPr lang="en-US" sz="1700" dirty="0">
                <a:effectLst/>
              </a:rPr>
              <a:t> je </a:t>
            </a:r>
            <a:r>
              <a:rPr lang="en-US" sz="1700" dirty="0" err="1">
                <a:effectLst/>
              </a:rPr>
              <a:t>Migrace</a:t>
            </a:r>
            <a:r>
              <a:rPr lang="en-US" sz="1700" dirty="0">
                <a:effectLst/>
              </a:rPr>
              <a:t> z </a:t>
            </a:r>
            <a:r>
              <a:rPr lang="en-US" sz="1700" dirty="0" err="1">
                <a:effectLst/>
              </a:rPr>
              <a:t>venkova</a:t>
            </a:r>
            <a:r>
              <a:rPr lang="en-US" sz="1700" dirty="0">
                <a:effectLst/>
              </a:rPr>
              <a:t> v </a:t>
            </a:r>
            <a:r>
              <a:rPr lang="en-US" sz="1700" dirty="0" err="1">
                <a:effectLst/>
              </a:rPr>
              <a:t>Číně</a:t>
            </a:r>
            <a:r>
              <a:rPr lang="en-US" sz="1700" dirty="0">
                <a:effectLst/>
              </a:rPr>
              <a:t> – </a:t>
            </a:r>
            <a:r>
              <a:rPr lang="en-US" sz="1700" dirty="0" err="1">
                <a:effectLst/>
              </a:rPr>
              <a:t>viz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prezentace</a:t>
            </a:r>
            <a:r>
              <a:rPr lang="en-US" sz="1700" dirty="0">
                <a:effectLst/>
              </a:rPr>
              <a:t> v IS MUNI</a:t>
            </a:r>
            <a:r>
              <a:rPr lang="cs-CZ" sz="1700" dirty="0">
                <a:effectLst/>
              </a:rPr>
              <a:t> a prezentace v Hodnocení výuky.</a:t>
            </a:r>
            <a:endParaRPr lang="en-US" sz="1700" dirty="0">
              <a:effectLst/>
            </a:endParaRPr>
          </a:p>
          <a:p>
            <a:pPr marL="114300" lvl="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effectLst/>
              </a:rPr>
              <a:t>Vyhledáte</a:t>
            </a:r>
            <a:r>
              <a:rPr lang="en-US" sz="1700" dirty="0">
                <a:effectLst/>
              </a:rPr>
              <a:t> text k </a:t>
            </a:r>
            <a:r>
              <a:rPr lang="en-US" sz="1700" dirty="0" err="1">
                <a:effectLst/>
              </a:rPr>
              <a:t>příslušnému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státu</a:t>
            </a:r>
            <a:r>
              <a:rPr lang="en-US" sz="1700" dirty="0">
                <a:effectLst/>
              </a:rPr>
              <a:t> – </a:t>
            </a:r>
            <a:r>
              <a:rPr lang="en-US" sz="1700" dirty="0" err="1">
                <a:effectLst/>
              </a:rPr>
              <a:t>článek</a:t>
            </a:r>
            <a:r>
              <a:rPr lang="en-US" sz="1700" dirty="0">
                <a:effectLst/>
              </a:rPr>
              <a:t> z </a:t>
            </a:r>
            <a:r>
              <a:rPr lang="en-US" sz="1700" dirty="0" err="1">
                <a:effectLst/>
              </a:rPr>
              <a:t>novin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časopisu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aktuální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informace</a:t>
            </a:r>
            <a:r>
              <a:rPr lang="en-US" sz="1700" dirty="0">
                <a:effectLst/>
              </a:rPr>
              <a:t> z </a:t>
            </a:r>
            <a:r>
              <a:rPr lang="en-US" sz="1700" dirty="0" err="1">
                <a:effectLst/>
              </a:rPr>
              <a:t>internetu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jakéhokoliv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charakteru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popř</a:t>
            </a:r>
            <a:r>
              <a:rPr lang="en-US" sz="1700" dirty="0">
                <a:effectLst/>
              </a:rPr>
              <a:t>. Video </a:t>
            </a:r>
            <a:r>
              <a:rPr lang="en-US" sz="1700" dirty="0" err="1">
                <a:effectLst/>
              </a:rPr>
              <a:t>nebo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jiný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publiscistický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pořad</a:t>
            </a:r>
            <a:r>
              <a:rPr lang="en-US" sz="1700" dirty="0">
                <a:effectLst/>
              </a:rPr>
              <a:t>. </a:t>
            </a:r>
            <a:r>
              <a:rPr lang="en-US" sz="1700" dirty="0" err="1">
                <a:effectLst/>
              </a:rPr>
              <a:t>Vytvoříte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přípravu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na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hodinu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tak</a:t>
            </a:r>
            <a:r>
              <a:rPr lang="en-US" sz="1700" dirty="0">
                <a:effectLst/>
              </a:rPr>
              <a:t>, aby </a:t>
            </a:r>
            <a:r>
              <a:rPr lang="en-US" sz="1700" dirty="0" err="1">
                <a:effectLst/>
              </a:rPr>
              <a:t>si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žáci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dokázali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uvědomit</a:t>
            </a:r>
            <a:r>
              <a:rPr lang="en-US" sz="1700" dirty="0">
                <a:effectLst/>
              </a:rPr>
              <a:t>, o </a:t>
            </a:r>
            <a:r>
              <a:rPr lang="en-US" sz="1700" dirty="0" err="1">
                <a:effectLst/>
              </a:rPr>
              <a:t>čem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zmíněná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informace</a:t>
            </a:r>
            <a:r>
              <a:rPr lang="en-US" sz="1700" dirty="0">
                <a:effectLst/>
              </a:rPr>
              <a:t> je, </a:t>
            </a:r>
            <a:r>
              <a:rPr lang="en-US" sz="1700" dirty="0" err="1">
                <a:effectLst/>
              </a:rPr>
              <a:t>jak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si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ji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vysvětlit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pomocí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tvorby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geografických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otázek</a:t>
            </a:r>
            <a:r>
              <a:rPr lang="en-US" sz="1700" dirty="0">
                <a:effectLst/>
              </a:rPr>
              <a:t> a </a:t>
            </a:r>
            <a:r>
              <a:rPr lang="en-US" sz="1700" dirty="0" err="1">
                <a:effectLst/>
              </a:rPr>
              <a:t>hledání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odpovědí</a:t>
            </a:r>
            <a:r>
              <a:rPr lang="en-US" sz="17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88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Práce s textem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1700"/>
              <a:t>Příloha: </a:t>
            </a:r>
            <a:r>
              <a:rPr lang="cs-CZ" sz="1700" u="sng">
                <a:hlinkClick r:id="rId2"/>
              </a:rPr>
              <a:t>http://casopisveronica.cz/clanek.php?id=1143</a:t>
            </a:r>
            <a:endParaRPr lang="cs-CZ" sz="1700"/>
          </a:p>
          <a:p>
            <a:pPr marL="0" indent="0">
              <a:buNone/>
            </a:pPr>
            <a:r>
              <a:rPr lang="cs-CZ" sz="1700" b="1"/>
              <a:t>                                                           Proč v Egyptě ubývá půdy?</a:t>
            </a:r>
            <a:endParaRPr lang="cs-CZ" sz="1700"/>
          </a:p>
          <a:p>
            <a:r>
              <a:rPr lang="cs-CZ" sz="1700"/>
              <a:t>„…Hlavní příčina je trojí - kontaminace a zasolování půd, zastavování zemědělské půdy a výroba cihel. Kontaminace je způsobena tím, že Nil se mění na stoku a mnoho sídel na smetiště. Egyptské zemědělství má jednu z největších spotřeb umělých hnojiv na osobu (podle některých statistik je Egypt dokonce na prvním místě). Je to způsobeno tím, že po postavení Asuánské přehrady, která eliminovala záplavy, a tím i přínos úrodného nilského bahna, začala vláda rozdělovat umělá hnojiva zadarmo. Lidí tehdy bylo méně, hnojiva lacinější. Dnes Egypt musí dovážet hlavně laciná fosfátová hnojiva, která mají přirozeně zvýšené obsahy kadmia a dalších stopových prvků.</a:t>
            </a:r>
          </a:p>
          <a:p>
            <a:r>
              <a:rPr lang="cs-CZ" sz="1700"/>
              <a:t>V nilské deltě dochází ke kompakci sedimentů, Nil již nepřináší žádný další silt, takže půda klesá. Hladina moře se následkem termální expanze v teplejším klimatu zvyšuje. Osmanské věže, které kdysi strážily pobřeží, už stojí daleko v moři. Čerpá se příliš mnoho vody, takže pod deltu každým rokem dál a dál proniká slaná voda. Studny se stávají brakickými a sůl se hromadí v půdách…“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77235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8931" y="2438401"/>
            <a:ext cx="3667036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1. Jaká je hustota obyvatelstva fotografovaných míst (1,4,5) 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2. Najděte větu, která uvádí důvod odchodu do Šanghaje (2,4).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3. Jak je na mapě znázorněná migrace lidí z venkova (2,3).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Upravte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4. Napište krátký text, který vysvětluje: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V jakém prostoru se koncentruje čínská populace;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Proč tento prostor přitahuje stále více lidí.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</p:txBody>
      </p:sp>
      <p:sp>
        <p:nvSpPr>
          <p:cNvPr id="35844" name="Rectangle 7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753" r="9450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F0E73FF-3E2D-4843-A1F2-AA7DDC724695}"/>
              </a:ext>
            </a:extLst>
          </p:cNvPr>
          <p:cNvSpPr txBox="1"/>
          <p:nvPr/>
        </p:nvSpPr>
        <p:spPr>
          <a:xfrm>
            <a:off x="648931" y="838200"/>
            <a:ext cx="32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Případová studie</a:t>
            </a:r>
          </a:p>
        </p:txBody>
      </p:sp>
    </p:spTree>
    <p:extLst>
      <p:ext uri="{BB962C8B-B14F-4D97-AF65-F5344CB8AC3E}">
        <p14:creationId xmlns:p14="http://schemas.microsoft.com/office/powerpoint/2010/main" val="232438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Další náměty od Vás 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02BE881-B06A-4D83-98C2-075B633D73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597027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766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Makroregiony světa</a:t>
            </a:r>
            <a:br>
              <a:rPr lang="cs-CZ">
                <a:solidFill>
                  <a:schemeClr val="bg1"/>
                </a:solidFill>
              </a:rPr>
            </a:br>
            <a:r>
              <a:rPr lang="cs-CZ">
                <a:solidFill>
                  <a:schemeClr val="bg1"/>
                </a:solidFill>
              </a:rPr>
              <a:t>Anděl, Bičík, Bláha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Pracujte s mapovými podklady z této učebnice, vymyslete pro ně úkoly. Výhodou je, že budete mít ke všem makroregionům a modelovým státům stejný typ map. Musíte si k nim dodat legendu, která je v úvodu publikace pro všechny mapy a upravit si je.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800" t="14534" r="55740" b="28642"/>
          <a:stretch/>
        </p:blipFill>
        <p:spPr>
          <a:xfrm>
            <a:off x="7286968" y="369913"/>
            <a:ext cx="2305090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2242" t="39943" r="16835" b="16855"/>
          <a:stretch/>
        </p:blipFill>
        <p:spPr>
          <a:xfrm>
            <a:off x="8061334" y="3730267"/>
            <a:ext cx="3543294" cy="27845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328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831</Words>
  <Application>Microsoft Office PowerPoint</Application>
  <PresentationFormat>Širokoúhlá obrazovka</PresentationFormat>
  <Paragraphs>62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Příprava na výuku regionální geografie</vt:lpstr>
      <vt:lpstr>Rozbor učebnic zeměpisu - závěry</vt:lpstr>
      <vt:lpstr>Při koncipování hodin regionální geografie nezapomínejte</vt:lpstr>
      <vt:lpstr>Kupředu…,                            …ale opatrně!!!</vt:lpstr>
      <vt:lpstr>Prezentace aplikace PowerPoint</vt:lpstr>
      <vt:lpstr>Práce s textem</vt:lpstr>
      <vt:lpstr>Prezentace aplikace PowerPoint</vt:lpstr>
      <vt:lpstr>Další náměty od Vás </vt:lpstr>
      <vt:lpstr>Makroregiony světa Anděl, Bičík, Bláha</vt:lpstr>
      <vt:lpstr>Prezentace aplikace PowerPoint</vt:lpstr>
      <vt:lpstr>Prezentace aplikace PowerPoint</vt:lpstr>
      <vt:lpstr>Prezentace aplikace PowerPoint</vt:lpstr>
      <vt:lpstr>Začít musíte od sebe s vědomím, že  žádný učený z nebe nespadl.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Příprava na výuku regionálné geografie</dc:title>
  <dc:creator>Hofmann</dc:creator>
  <cp:lastModifiedBy>Eduard Hofmann</cp:lastModifiedBy>
  <cp:revision>17</cp:revision>
  <dcterms:created xsi:type="dcterms:W3CDTF">2021-10-19T10:18:55Z</dcterms:created>
  <dcterms:modified xsi:type="dcterms:W3CDTF">2022-09-15T07:49:07Z</dcterms:modified>
</cp:coreProperties>
</file>