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4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8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9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8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6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7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1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9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42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B7304F-E6C0-414A-A6DA-6D87129AC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a globe">
            <a:extLst>
              <a:ext uri="{FF2B5EF4-FFF2-40B4-BE49-F238E27FC236}">
                <a16:creationId xmlns:a16="http://schemas.microsoft.com/office/drawing/2014/main" id="{FACA05B1-C574-48D8-4578-A218628D7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5462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BF9993C-BD5B-2D9E-2D80-4C210111C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2" y="66262"/>
            <a:ext cx="12013097" cy="4974636"/>
          </a:xfrm>
        </p:spPr>
        <p:txBody>
          <a:bodyPr anchor="t">
            <a:normAutofit/>
          </a:bodyPr>
          <a:lstStyle/>
          <a:p>
            <a:r>
              <a:rPr lang="cs-CZ" sz="11500" dirty="0" err="1">
                <a:solidFill>
                  <a:srgbClr val="FFFFFF"/>
                </a:solidFill>
              </a:rPr>
              <a:t>Bettering</a:t>
            </a:r>
            <a:r>
              <a:rPr lang="cs-CZ" sz="11500" dirty="0">
                <a:solidFill>
                  <a:srgbClr val="FFFFFF"/>
                </a:solidFill>
              </a:rPr>
              <a:t> </a:t>
            </a:r>
            <a:r>
              <a:rPr lang="cs-CZ" sz="11500" dirty="0" err="1">
                <a:solidFill>
                  <a:srgbClr val="FFFFFF"/>
                </a:solidFill>
              </a:rPr>
              <a:t>the</a:t>
            </a:r>
            <a:r>
              <a:rPr lang="cs-CZ" sz="11500" dirty="0">
                <a:solidFill>
                  <a:srgbClr val="FFFFFF"/>
                </a:solidFill>
              </a:rPr>
              <a:t> </a:t>
            </a:r>
            <a:r>
              <a:rPr lang="cs-CZ" sz="11500" dirty="0" err="1">
                <a:solidFill>
                  <a:srgbClr val="FFFFFF"/>
                </a:solidFill>
              </a:rPr>
              <a:t>World</a:t>
            </a:r>
            <a:br>
              <a:rPr lang="cs-CZ" sz="11500" dirty="0">
                <a:solidFill>
                  <a:srgbClr val="FFFFFF"/>
                </a:solidFill>
              </a:rPr>
            </a:br>
            <a:r>
              <a:rPr lang="cs-CZ" sz="115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7BFED50-B0E8-BFB5-187C-8F321CD5E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1100" y="3825380"/>
            <a:ext cx="9929231" cy="2073459"/>
          </a:xfrm>
        </p:spPr>
        <p:txBody>
          <a:bodyPr anchor="b">
            <a:normAutofit/>
          </a:bodyPr>
          <a:lstStyle/>
          <a:p>
            <a:pPr algn="r">
              <a:lnSpc>
                <a:spcPct val="110000"/>
              </a:lnSpc>
            </a:pPr>
            <a:r>
              <a:rPr lang="cs-CZ" sz="6400" dirty="0" err="1">
                <a:solidFill>
                  <a:srgbClr val="FFFFFF"/>
                </a:solidFill>
              </a:rPr>
              <a:t>through</a:t>
            </a:r>
            <a:r>
              <a:rPr lang="cs-CZ" sz="6400" dirty="0">
                <a:solidFill>
                  <a:srgbClr val="FFFFFF"/>
                </a:solidFill>
              </a:rPr>
              <a:t> </a:t>
            </a:r>
            <a:r>
              <a:rPr lang="cs-CZ" sz="6400" dirty="0" err="1">
                <a:solidFill>
                  <a:srgbClr val="FFFFFF"/>
                </a:solidFill>
              </a:rPr>
              <a:t>Literature</a:t>
            </a:r>
            <a:endParaRPr lang="cs-CZ" sz="6400" dirty="0">
              <a:solidFill>
                <a:srgbClr val="FFFFFF"/>
              </a:solidFill>
            </a:endParaRPr>
          </a:p>
          <a:p>
            <a:pPr algn="r">
              <a:lnSpc>
                <a:spcPct val="110000"/>
              </a:lnSpc>
            </a:pPr>
            <a:r>
              <a:rPr lang="cs-CZ" sz="3200" dirty="0">
                <a:solidFill>
                  <a:srgbClr val="FFFFFF"/>
                </a:solidFill>
              </a:rPr>
              <a:t>An </a:t>
            </a:r>
            <a:r>
              <a:rPr lang="cs-CZ" sz="3200" dirty="0" err="1">
                <a:solidFill>
                  <a:srgbClr val="FFFFFF"/>
                </a:solidFill>
              </a:rPr>
              <a:t>Introduction</a:t>
            </a:r>
            <a:endParaRPr lang="cs-CZ" sz="3200" dirty="0">
              <a:solidFill>
                <a:srgbClr val="FFFFFF"/>
              </a:solidFill>
            </a:endParaRPr>
          </a:p>
          <a:p>
            <a:pPr algn="r">
              <a:lnSpc>
                <a:spcPct val="110000"/>
              </a:lnSpc>
            </a:pPr>
            <a:endParaRPr lang="cs-CZ" sz="17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63B6C4-0500-4B1A-9149-4A6C7EDA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387805" y="5715292"/>
            <a:ext cx="804195" cy="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04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BAB60E1-3066-43D0-BDD2-96DC8AC58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7FB93-E092-450C-8675-960F10D5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lue coloured book">
            <a:extLst>
              <a:ext uri="{FF2B5EF4-FFF2-40B4-BE49-F238E27FC236}">
                <a16:creationId xmlns:a16="http://schemas.microsoft.com/office/drawing/2014/main" id="{A1B3A743-71A9-1B0F-BFC3-1AFD52957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604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BA7C81-4360-9C39-849F-A840AC97D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69848"/>
            <a:ext cx="10084271" cy="1820488"/>
          </a:xfrm>
        </p:spPr>
        <p:txBody>
          <a:bodyPr>
            <a:normAutofit/>
          </a:bodyPr>
          <a:lstStyle/>
          <a:p>
            <a:r>
              <a:rPr lang="cs-CZ" sz="6000" dirty="0" err="1">
                <a:solidFill>
                  <a:srgbClr val="FFFFFF"/>
                </a:solidFill>
              </a:rPr>
              <a:t>The</a:t>
            </a:r>
            <a:r>
              <a:rPr lang="cs-CZ" sz="6000" dirty="0">
                <a:solidFill>
                  <a:srgbClr val="FFFFFF"/>
                </a:solidFill>
              </a:rPr>
              <a:t> </a:t>
            </a:r>
            <a:r>
              <a:rPr lang="cs-CZ" sz="6000" dirty="0" err="1">
                <a:solidFill>
                  <a:srgbClr val="FFFFFF"/>
                </a:solidFill>
              </a:rPr>
              <a:t>power</a:t>
            </a:r>
            <a:r>
              <a:rPr lang="cs-CZ" sz="6000" dirty="0">
                <a:solidFill>
                  <a:srgbClr val="FFFFFF"/>
                </a:solidFill>
              </a:rPr>
              <a:t> </a:t>
            </a:r>
            <a:r>
              <a:rPr lang="cs-CZ" sz="6000" dirty="0" err="1">
                <a:solidFill>
                  <a:srgbClr val="FFFFFF"/>
                </a:solidFill>
              </a:rPr>
              <a:t>of</a:t>
            </a:r>
            <a:r>
              <a:rPr lang="cs-CZ" sz="6000" dirty="0">
                <a:solidFill>
                  <a:srgbClr val="FFFFFF"/>
                </a:solidFill>
              </a:rPr>
              <a:t> </a:t>
            </a:r>
            <a:r>
              <a:rPr lang="cs-CZ" sz="6000" dirty="0" err="1">
                <a:solidFill>
                  <a:srgbClr val="FFFFFF"/>
                </a:solidFill>
              </a:rPr>
              <a:t>stories</a:t>
            </a:r>
            <a:endParaRPr lang="cs-CZ" sz="6000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3881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522EC2DE-792E-D1CF-2BDE-5A23F9CB6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3001297"/>
            <a:ext cx="3695700" cy="2949676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b="1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Now let´s get on and change the world, one page at a time.</a:t>
            </a:r>
            <a:r>
              <a:rPr lang="cs-CZ">
                <a:solidFill>
                  <a:srgbClr val="FFFFFF"/>
                </a:solidFill>
                <a:latin typeface="-apple-system"/>
              </a:rPr>
              <a:t> </a:t>
            </a:r>
          </a:p>
          <a:p>
            <a:pPr marL="0" indent="0">
              <a:buNone/>
            </a:pPr>
            <a:r>
              <a:rPr lang="cs-CZ" b="1" i="0">
                <a:solidFill>
                  <a:srgbClr val="FFFFFF"/>
                </a:solidFill>
                <a:effectLst/>
                <a:latin typeface="-apple-system"/>
              </a:rPr>
              <a:t>(</a:t>
            </a:r>
            <a:r>
              <a:rPr lang="en-US" b="1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Mem Fox,</a:t>
            </a:r>
            <a:r>
              <a:rPr lang="en-US" b="1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Reading Magic</a:t>
            </a:r>
            <a:r>
              <a:rPr lang="cs-CZ" b="1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1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2001)</a:t>
            </a:r>
            <a:endParaRPr lang="en-US" b="0" i="0">
              <a:solidFill>
                <a:srgbClr val="FFFFFF"/>
              </a:solidFill>
              <a:effectLst/>
              <a:latin typeface="-apple-system"/>
            </a:endParaRPr>
          </a:p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21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4637EE-576E-5374-1A6A-C1102A27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5239008" cy="2042160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cs-CZ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18th-century </a:t>
            </a:r>
            <a:r>
              <a:rPr kumimoji="0" lang="cs-CZ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Enlightenment</a:t>
            </a:r>
            <a:br>
              <a:rPr kumimoji="0" lang="cs-CZ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</a:br>
            <a:br>
              <a:rPr kumimoji="0" lang="cs-CZ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</a:br>
            <a:r>
              <a:rPr kumimoji="0" lang="cs-CZ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</a:br>
            <a:endParaRPr lang="cs-CZ" sz="4000" dirty="0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80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1153D7-DF5E-9E53-DD3F-B64A4AA5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06" y="2369976"/>
            <a:ext cx="4717530" cy="3800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>
                <a:solidFill>
                  <a:srgbClr val="FF0000"/>
                </a:solidFill>
              </a:rPr>
              <a:t>reason</a:t>
            </a:r>
            <a:r>
              <a:rPr lang="cs-CZ" dirty="0"/>
              <a:t>  </a:t>
            </a:r>
            <a:r>
              <a:rPr lang="cs-CZ" dirty="0" err="1">
                <a:solidFill>
                  <a:srgbClr val="92D050"/>
                </a:solidFill>
              </a:rPr>
              <a:t>logic</a:t>
            </a:r>
            <a:r>
              <a:rPr lang="cs-CZ" dirty="0"/>
              <a:t> </a:t>
            </a:r>
            <a:r>
              <a:rPr lang="cs-CZ" dirty="0">
                <a:solidFill>
                  <a:srgbClr val="00B0F0"/>
                </a:solidFill>
              </a:rPr>
              <a:t>chronology</a:t>
            </a:r>
            <a:r>
              <a:rPr lang="cs-CZ" dirty="0"/>
              <a:t> </a:t>
            </a:r>
            <a:r>
              <a:rPr lang="cs-CZ" dirty="0">
                <a:solidFill>
                  <a:srgbClr val="7030A0"/>
                </a:solidFill>
              </a:rPr>
              <a:t>linearity</a:t>
            </a:r>
          </a:p>
          <a:p>
            <a:pPr marL="0" indent="0">
              <a:buNone/>
            </a:pPr>
            <a:r>
              <a:rPr lang="cs-CZ" dirty="0"/>
              <a:t>Input                      </a:t>
            </a:r>
            <a:r>
              <a:rPr lang="cs-CZ" dirty="0" err="1"/>
              <a:t>Outcome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teach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– </a:t>
            </a:r>
            <a:r>
              <a:rPr lang="cs-CZ" dirty="0" err="1"/>
              <a:t>learn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– </a:t>
            </a:r>
            <a:r>
              <a:rPr lang="cs-CZ" dirty="0" err="1"/>
              <a:t>know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– </a:t>
            </a:r>
            <a:r>
              <a:rPr lang="cs-CZ" dirty="0" err="1"/>
              <a:t>apply</a:t>
            </a:r>
            <a:r>
              <a:rPr lang="cs-CZ" dirty="0"/>
              <a:t> </a:t>
            </a:r>
            <a:r>
              <a:rPr lang="cs-CZ" dirty="0" err="1"/>
              <a:t>it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Doesn</a:t>
            </a:r>
            <a:r>
              <a:rPr lang="en-US" dirty="0"/>
              <a:t>’t work?</a:t>
            </a:r>
          </a:p>
          <a:p>
            <a:pPr marL="0" indent="0">
              <a:buNone/>
            </a:pPr>
            <a:r>
              <a:rPr lang="en-US" dirty="0"/>
              <a:t>Change the methods!</a:t>
            </a:r>
          </a:p>
          <a:p>
            <a:pPr marL="0" indent="0">
              <a:buNone/>
            </a:pPr>
            <a:r>
              <a:rPr lang="en-US" dirty="0"/>
              <a:t>Change the teachers!</a:t>
            </a:r>
          </a:p>
          <a:p>
            <a:pPr marL="0" indent="0">
              <a:buNone/>
            </a:pPr>
            <a:r>
              <a:rPr lang="en-US" dirty="0"/>
              <a:t>Change the curriculum!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…. (and on and on …)</a:t>
            </a:r>
            <a:endParaRPr lang="cs-CZ" dirty="0"/>
          </a:p>
        </p:txBody>
      </p:sp>
      <p:pic>
        <p:nvPicPr>
          <p:cNvPr id="1026" name="Picture 2" descr="History 112 Enlightenment Memes | North and South Esk Regional High School">
            <a:extLst>
              <a:ext uri="{FF2B5EF4-FFF2-40B4-BE49-F238E27FC236}">
                <a16:creationId xmlns:a16="http://schemas.microsoft.com/office/drawing/2014/main" id="{C7922324-96F8-1BAE-13D1-6B5FAF694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9466" y="2600044"/>
            <a:ext cx="3872112" cy="225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367E0439-B520-0ACC-8502-0A7C75E317F2}"/>
              </a:ext>
            </a:extLst>
          </p:cNvPr>
          <p:cNvSpPr/>
          <p:nvPr/>
        </p:nvSpPr>
        <p:spPr>
          <a:xfrm>
            <a:off x="1383840" y="2908139"/>
            <a:ext cx="953435" cy="3796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" name="Picture 2" descr="What Does “I Think, Therefore I Am” Really Mean?">
            <a:extLst>
              <a:ext uri="{FF2B5EF4-FFF2-40B4-BE49-F238E27FC236}">
                <a16:creationId xmlns:a16="http://schemas.microsoft.com/office/drawing/2014/main" id="{4496756D-C63B-8BF6-3923-4987C878F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730" y="121220"/>
            <a:ext cx="4100181" cy="235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Age of Reason Drawing by Eduàrd Zibnitski | Saatchi Art">
            <a:extLst>
              <a:ext uri="{FF2B5EF4-FFF2-40B4-BE49-F238E27FC236}">
                <a16:creationId xmlns:a16="http://schemas.microsoft.com/office/drawing/2014/main" id="{5829A4C1-1499-13F6-65C9-5406B1E9E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06" y="3953341"/>
            <a:ext cx="3500668" cy="26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76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3CFFC5-2D51-241C-A25E-08C3A43DA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4147804" cy="2042160"/>
          </a:xfrm>
        </p:spPr>
        <p:txBody>
          <a:bodyPr>
            <a:normAutofit/>
          </a:bodyPr>
          <a:lstStyle/>
          <a:p>
            <a:r>
              <a:rPr lang="en-US" sz="3100"/>
              <a:t>A learner is a complex human being ,</a:t>
            </a:r>
            <a:br>
              <a:rPr lang="en-US" sz="3100"/>
            </a:br>
            <a:r>
              <a:rPr lang="en-US" sz="3100"/>
              <a:t>not an empty vessel</a:t>
            </a:r>
            <a:endParaRPr lang="cs-CZ" sz="3100"/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80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CC2345-6D52-B212-E435-97B6B8CA3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232" y="3204755"/>
            <a:ext cx="4147804" cy="296604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700" dirty="0"/>
              <a:t>Affective filter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700" dirty="0"/>
              <a:t>Brain studies  </a:t>
            </a:r>
            <a:r>
              <a:rPr lang="cs-CZ" sz="1700" dirty="0"/>
              <a:t>-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reading</a:t>
            </a:r>
            <a:r>
              <a:rPr lang="cs-CZ" sz="1700" dirty="0"/>
              <a:t> brain</a:t>
            </a:r>
            <a:endParaRPr lang="en-US" sz="17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700" dirty="0"/>
              <a:t>Mental health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700" dirty="0"/>
              <a:t>Wellbeing, SEE learning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700" dirty="0"/>
              <a:t>The 4 c’s: critical thinking, creativity, communication and collaboration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700" dirty="0"/>
              <a:t>CREATIVE THINKING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700" dirty="0"/>
          </a:p>
          <a:p>
            <a:pPr marL="0" indent="0">
              <a:lnSpc>
                <a:spcPct val="120000"/>
              </a:lnSpc>
              <a:buNone/>
            </a:pPr>
            <a:endParaRPr lang="en-US" sz="1700" dirty="0"/>
          </a:p>
        </p:txBody>
      </p:sp>
      <p:pic>
        <p:nvPicPr>
          <p:cNvPr id="2050" name="Picture 2" descr="Is the Affective Filter Blocking Instruction? – Ensemble Learning">
            <a:extLst>
              <a:ext uri="{FF2B5EF4-FFF2-40B4-BE49-F238E27FC236}">
                <a16:creationId xmlns:a16="http://schemas.microsoft.com/office/drawing/2014/main" id="{DB7E2E42-97EA-7766-3A56-A58621B2E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143000"/>
            <a:ext cx="5492377" cy="46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872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0F806-F6C3-D27F-7F45-D6741D5B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reading, power of learning</a:t>
            </a:r>
            <a:endParaRPr lang="cs-CZ" dirty="0"/>
          </a:p>
        </p:txBody>
      </p:sp>
      <p:pic>
        <p:nvPicPr>
          <p:cNvPr id="3074" name="Picture 2" descr="Curve of Forgetting | Campus Wellness | University of Waterloo">
            <a:extLst>
              <a:ext uri="{FF2B5EF4-FFF2-40B4-BE49-F238E27FC236}">
                <a16:creationId xmlns:a16="http://schemas.microsoft.com/office/drawing/2014/main" id="{A96E8B22-25B1-9A5B-177A-EB8E5CF536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76" y="2169869"/>
            <a:ext cx="47625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et Peeve: Learning Curve Misuse – Tom Malaher's BrainScan">
            <a:extLst>
              <a:ext uri="{FF2B5EF4-FFF2-40B4-BE49-F238E27FC236}">
                <a16:creationId xmlns:a16="http://schemas.microsoft.com/office/drawing/2014/main" id="{DB45C3A1-57CE-6544-46B3-111FFDCF4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2344228"/>
            <a:ext cx="4680856" cy="22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0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E4BCD3-C850-828C-4507-EAFEBB5B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Human connection and sharing</a:t>
            </a:r>
            <a:endParaRPr lang="cs-CZ" dirty="0"/>
          </a:p>
        </p:txBody>
      </p:sp>
      <p:pic>
        <p:nvPicPr>
          <p:cNvPr id="4098" name="Picture 2" descr="The Benefits of Shared Book Reading">
            <a:extLst>
              <a:ext uri="{FF2B5EF4-FFF2-40B4-BE49-F238E27FC236}">
                <a16:creationId xmlns:a16="http://schemas.microsoft.com/office/drawing/2014/main" id="{88C01FE9-689D-8FFF-9D95-C307757453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47" y="2447925"/>
            <a:ext cx="9098844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72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49A40-9983-2104-498F-8C6FC128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err="1"/>
              <a:t>Adding</a:t>
            </a:r>
            <a:r>
              <a:rPr lang="cs-CZ" sz="4000" dirty="0"/>
              <a:t> </a:t>
            </a:r>
            <a:r>
              <a:rPr lang="cs-CZ" sz="4000" dirty="0" err="1"/>
              <a:t>complexity</a:t>
            </a:r>
            <a:r>
              <a:rPr lang="cs-CZ" sz="4000" dirty="0"/>
              <a:t>, </a:t>
            </a:r>
            <a:r>
              <a:rPr lang="cs-CZ" sz="4000" dirty="0" err="1"/>
              <a:t>adding</a:t>
            </a:r>
            <a:r>
              <a:rPr lang="cs-CZ" sz="4000" dirty="0"/>
              <a:t> </a:t>
            </a:r>
            <a:r>
              <a:rPr lang="cs-CZ" sz="4000" dirty="0" err="1"/>
              <a:t>experience</a:t>
            </a:r>
            <a:endParaRPr lang="cs-CZ" sz="4000" dirty="0"/>
          </a:p>
        </p:txBody>
      </p:sp>
      <p:pic>
        <p:nvPicPr>
          <p:cNvPr id="1026" name="Picture 2" descr="Děti z Bullerbynu | Zabav děti - Inspirace pro rodiče a vedoucí">
            <a:extLst>
              <a:ext uri="{FF2B5EF4-FFF2-40B4-BE49-F238E27FC236}">
                <a16:creationId xmlns:a16="http://schemas.microsoft.com/office/drawing/2014/main" id="{91E5368B-C65F-B34E-BF69-31D88390CE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0" y="1737359"/>
            <a:ext cx="3803848" cy="21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ké jste milovali Vinnetouovu krásnou sestru Nšo-či? Její představitelce  je už osmdesát. Sobota Pavla Přeučila | Krajské listy.cz">
            <a:extLst>
              <a:ext uri="{FF2B5EF4-FFF2-40B4-BE49-F238E27FC236}">
                <a16:creationId xmlns:a16="http://schemas.microsoft.com/office/drawing/2014/main" id="{196B3A4B-DF38-E0B7-0FF9-49D782EC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27" y="4714840"/>
            <a:ext cx="3091743" cy="192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lena Bonham Carter as Lucy Honeychurch in &quot;A Room with a View&quot; | Helena  bonham carter, Edwardian fashion, Helena bonham">
            <a:extLst>
              <a:ext uri="{FF2B5EF4-FFF2-40B4-BE49-F238E27FC236}">
                <a16:creationId xmlns:a16="http://schemas.microsoft.com/office/drawing/2014/main" id="{01AD1FE9-A7FC-4CF3-CE9C-47EFDC0A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059" y="1775227"/>
            <a:ext cx="2077795" cy="31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662A62-7011-98FF-2339-944092D49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368" y="3889541"/>
            <a:ext cx="1653311" cy="2870148"/>
          </a:xfrm>
          <a:prstGeom prst="rect">
            <a:avLst/>
          </a:prstGeom>
        </p:spPr>
      </p:pic>
      <p:pic>
        <p:nvPicPr>
          <p:cNvPr id="1034" name="Picture 10" descr="Děti z Bullerbynu | KNIHCENTRUM.cz">
            <a:extLst>
              <a:ext uri="{FF2B5EF4-FFF2-40B4-BE49-F238E27FC236}">
                <a16:creationId xmlns:a16="http://schemas.microsoft.com/office/drawing/2014/main" id="{E5401D71-BEBE-95F0-BD18-86E3D99DF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4" y="3646260"/>
            <a:ext cx="1873123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FF94A8-849F-724A-B503-1CAE9E361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984" y="2052827"/>
            <a:ext cx="1743075" cy="26289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FEC5D2F-39AC-1992-892C-8A6657432B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6500" y="1924901"/>
            <a:ext cx="2597818" cy="346548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C517B5F-2A70-1162-02DB-6564F4DECE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1097" y="3283858"/>
            <a:ext cx="2145106" cy="29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6CCFE-94DD-175D-2346-E513CEB94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format</a:t>
            </a:r>
            <a:r>
              <a:rPr lang="cs-CZ" dirty="0"/>
              <a:t> and </a:t>
            </a:r>
            <a:r>
              <a:rPr lang="cs-CZ" dirty="0" err="1"/>
              <a:t>requirements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FFB8C6-7684-E54E-32D6-E7FA180D9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Teacher</a:t>
            </a:r>
            <a:r>
              <a:rPr lang="cs-CZ" dirty="0"/>
              <a:t> Talk</a:t>
            </a:r>
          </a:p>
          <a:p>
            <a:pPr marL="0" indent="0">
              <a:buNone/>
            </a:pPr>
            <a:r>
              <a:rPr lang="cs-CZ" dirty="0"/>
              <a:t>	Input on: </a:t>
            </a:r>
            <a:r>
              <a:rPr lang="cs-CZ" dirty="0" err="1"/>
              <a:t>the</a:t>
            </a:r>
            <a:r>
              <a:rPr lang="cs-CZ" dirty="0"/>
              <a:t> science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reading</a:t>
            </a:r>
            <a:r>
              <a:rPr lang="cs-CZ" dirty="0"/>
              <a:t>, </a:t>
            </a:r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books</a:t>
            </a:r>
            <a:r>
              <a:rPr lang="cs-CZ" dirty="0"/>
              <a:t> and </a:t>
            </a:r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reading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Planning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reading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	</a:t>
            </a:r>
            <a:r>
              <a:rPr lang="cs-CZ" dirty="0" err="1"/>
              <a:t>choose</a:t>
            </a:r>
            <a:r>
              <a:rPr lang="cs-CZ" dirty="0"/>
              <a:t> a place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	</a:t>
            </a:r>
            <a:r>
              <a:rPr lang="cs-CZ" dirty="0" err="1"/>
              <a:t>choose</a:t>
            </a:r>
            <a:r>
              <a:rPr lang="cs-CZ" dirty="0"/>
              <a:t> a person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	</a:t>
            </a:r>
            <a:r>
              <a:rPr lang="cs-CZ" dirty="0" err="1"/>
              <a:t>choose</a:t>
            </a:r>
            <a:r>
              <a:rPr lang="cs-CZ" dirty="0"/>
              <a:t> a </a:t>
            </a:r>
            <a:r>
              <a:rPr lang="cs-CZ" dirty="0" err="1"/>
              <a:t>book</a:t>
            </a:r>
            <a:r>
              <a:rPr lang="cs-CZ" dirty="0"/>
              <a:t>	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	</a:t>
            </a:r>
            <a:r>
              <a:rPr lang="cs-CZ" dirty="0" err="1"/>
              <a:t>create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setting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	</a:t>
            </a:r>
            <a:r>
              <a:rPr lang="cs-CZ" dirty="0" err="1"/>
              <a:t>plan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and </a:t>
            </a:r>
            <a:r>
              <a:rPr lang="cs-CZ" dirty="0" err="1"/>
              <a:t>frequency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5044894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AnalogousFromDarkSeedLeftStep">
      <a:dk1>
        <a:srgbClr val="000000"/>
      </a:dk1>
      <a:lt1>
        <a:srgbClr val="FFFFFF"/>
      </a:lt1>
      <a:dk2>
        <a:srgbClr val="412E24"/>
      </a:dk2>
      <a:lt2>
        <a:srgbClr val="E7E2E8"/>
      </a:lt2>
      <a:accent1>
        <a:srgbClr val="5BB346"/>
      </a:accent1>
      <a:accent2>
        <a:srgbClr val="80AD39"/>
      </a:accent2>
      <a:accent3>
        <a:srgbClr val="A7A441"/>
      </a:accent3>
      <a:accent4>
        <a:srgbClr val="B17D3B"/>
      </a:accent4>
      <a:accent5>
        <a:srgbClr val="C35E4D"/>
      </a:accent5>
      <a:accent6>
        <a:srgbClr val="B13B5B"/>
      </a:accent6>
      <a:hlink>
        <a:srgbClr val="BF673F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190</Words>
  <Application>Microsoft Office PowerPoint</Application>
  <PresentationFormat>Širokoúhlá obrazovka</PresentationFormat>
  <Paragraphs>34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-apple-system</vt:lpstr>
      <vt:lpstr>Arial</vt:lpstr>
      <vt:lpstr>Neue Haas Grotesk Text Pro</vt:lpstr>
      <vt:lpstr>Wingdings</vt:lpstr>
      <vt:lpstr>BjornVTI</vt:lpstr>
      <vt:lpstr>Bettering the World  </vt:lpstr>
      <vt:lpstr>The power of stories</vt:lpstr>
      <vt:lpstr>18th-century Enlightenment    </vt:lpstr>
      <vt:lpstr>A learner is a complex human being , not an empty vessel</vt:lpstr>
      <vt:lpstr>Power of reading, power of learning</vt:lpstr>
      <vt:lpstr>Human connection and sharing</vt:lpstr>
      <vt:lpstr>Adding complexity, adding experience</vt:lpstr>
      <vt:lpstr>Course format and requirements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Bettering the World </dc:title>
  <dc:creator>Lucie Podrouzkova</dc:creator>
  <cp:lastModifiedBy>Lucie Podrouzkova</cp:lastModifiedBy>
  <cp:revision>5</cp:revision>
  <dcterms:created xsi:type="dcterms:W3CDTF">2023-09-18T10:23:04Z</dcterms:created>
  <dcterms:modified xsi:type="dcterms:W3CDTF">2023-09-18T17:58:39Z</dcterms:modified>
</cp:coreProperties>
</file>