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56" r:id="rId2"/>
    <p:sldId id="257" r:id="rId3"/>
    <p:sldId id="258" r:id="rId4"/>
    <p:sldId id="303" r:id="rId5"/>
    <p:sldId id="304" r:id="rId6"/>
    <p:sldId id="305" r:id="rId7"/>
    <p:sldId id="259" r:id="rId8"/>
    <p:sldId id="299" r:id="rId9"/>
    <p:sldId id="260" r:id="rId10"/>
    <p:sldId id="301" r:id="rId11"/>
    <p:sldId id="264" r:id="rId12"/>
    <p:sldId id="295" r:id="rId13"/>
    <p:sldId id="306" r:id="rId14"/>
    <p:sldId id="297" r:id="rId15"/>
    <p:sldId id="266" r:id="rId16"/>
    <p:sldId id="30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08" r:id="rId32"/>
    <p:sldId id="309" r:id="rId33"/>
    <p:sldId id="293" r:id="rId34"/>
    <p:sldId id="300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8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ksop.ped.muni.cz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ksop.ped.muni.cz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B82F3-F359-4B06-A76F-C9EC7763DB4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3212F4-7071-4CB4-A594-C1C969C4371D}">
      <dgm:prSet/>
      <dgm:spPr/>
      <dgm:t>
        <a:bodyPr/>
        <a:lstStyle/>
        <a:p>
          <a:r>
            <a:rPr lang="cs-CZ" b="1" dirty="0"/>
            <a:t>Zabývá se prostředí ve vztahu k aktivizaci a podpoře jedince, skupiny i komunity</a:t>
          </a:r>
          <a:endParaRPr lang="en-US" dirty="0"/>
        </a:p>
      </dgm:t>
    </dgm:pt>
    <dgm:pt modelId="{35039DA6-5B00-457B-A3C2-2F83FB2A5F19}" type="parTrans" cxnId="{13FD08CF-E003-4984-8E84-7560C0CF26CF}">
      <dgm:prSet/>
      <dgm:spPr/>
      <dgm:t>
        <a:bodyPr/>
        <a:lstStyle/>
        <a:p>
          <a:endParaRPr lang="en-US"/>
        </a:p>
      </dgm:t>
    </dgm:pt>
    <dgm:pt modelId="{8E3A72D9-EDE6-4F33-94BA-55324726310B}" type="sibTrans" cxnId="{13FD08CF-E003-4984-8E84-7560C0CF26CF}">
      <dgm:prSet/>
      <dgm:spPr/>
      <dgm:t>
        <a:bodyPr/>
        <a:lstStyle/>
        <a:p>
          <a:endParaRPr lang="en-US"/>
        </a:p>
      </dgm:t>
    </dgm:pt>
    <dgm:pt modelId="{DB279FF5-66FD-44B8-BFEE-2151FC6B4087}">
      <dgm:prSet custT="1"/>
      <dgm:spPr/>
      <dgm:t>
        <a:bodyPr/>
        <a:lstStyle/>
        <a:p>
          <a:r>
            <a:rPr lang="cs-CZ" sz="2400" b="1" dirty="0"/>
            <a:t>Zájem o skupiny se sociálním znevýhodněním</a:t>
          </a:r>
          <a:endParaRPr lang="en-US" sz="2400" dirty="0"/>
        </a:p>
      </dgm:t>
    </dgm:pt>
    <dgm:pt modelId="{3780975F-AAFD-413A-85A6-0EBD92C67427}" type="parTrans" cxnId="{9AF49A13-343D-4589-9529-25E56C4BC3C3}">
      <dgm:prSet/>
      <dgm:spPr/>
      <dgm:t>
        <a:bodyPr/>
        <a:lstStyle/>
        <a:p>
          <a:endParaRPr lang="en-US"/>
        </a:p>
      </dgm:t>
    </dgm:pt>
    <dgm:pt modelId="{557835B6-E217-45FC-B545-D42FE785A3BE}" type="sibTrans" cxnId="{9AF49A13-343D-4589-9529-25E56C4BC3C3}">
      <dgm:prSet/>
      <dgm:spPr/>
      <dgm:t>
        <a:bodyPr/>
        <a:lstStyle/>
        <a:p>
          <a:endParaRPr lang="en-US"/>
        </a:p>
      </dgm:t>
    </dgm:pt>
    <dgm:pt modelId="{F6D08BEE-0066-4EAC-9E38-1563DD457689}">
      <dgm:prSet custT="1"/>
      <dgm:spPr/>
      <dgm:t>
        <a:bodyPr/>
        <a:lstStyle/>
        <a:p>
          <a:r>
            <a:rPr lang="cs-CZ" sz="2400" b="1" dirty="0"/>
            <a:t>Sociální a výzkumné projekty</a:t>
          </a:r>
          <a:r>
            <a:rPr lang="cs-CZ" sz="1700" b="1" dirty="0"/>
            <a:t>, </a:t>
          </a:r>
          <a:r>
            <a:rPr lang="cs-CZ" sz="1700" b="1" dirty="0">
              <a:hlinkClick xmlns:r="http://schemas.openxmlformats.org/officeDocument/2006/relationships" r:id="rId1"/>
            </a:rPr>
            <a:t>https://ksop.ped.muni.cz/</a:t>
          </a:r>
          <a:endParaRPr lang="en-US" sz="1700" dirty="0"/>
        </a:p>
      </dgm:t>
    </dgm:pt>
    <dgm:pt modelId="{DC74FA24-E3DE-46C8-842E-175CA84F1183}" type="parTrans" cxnId="{3DF942E5-F315-4D03-A807-A36178AD5978}">
      <dgm:prSet/>
      <dgm:spPr/>
      <dgm:t>
        <a:bodyPr/>
        <a:lstStyle/>
        <a:p>
          <a:endParaRPr lang="en-US"/>
        </a:p>
      </dgm:t>
    </dgm:pt>
    <dgm:pt modelId="{45CF507C-434F-4CA7-8F1E-63E1347B4BDD}" type="sibTrans" cxnId="{3DF942E5-F315-4D03-A807-A36178AD5978}">
      <dgm:prSet/>
      <dgm:spPr/>
      <dgm:t>
        <a:bodyPr/>
        <a:lstStyle/>
        <a:p>
          <a:endParaRPr lang="en-US"/>
        </a:p>
      </dgm:t>
    </dgm:pt>
    <dgm:pt modelId="{BE29E81C-E809-42D6-B06C-8AEB89F20341}">
      <dgm:prSet/>
      <dgm:spPr/>
      <dgm:t>
        <a:bodyPr/>
        <a:lstStyle/>
        <a:p>
          <a:r>
            <a:rPr lang="cs-CZ" b="1" dirty="0"/>
            <a:t>Studium školního prostředí, nové profese a role ve školním prostředí (asistent pedagoga, sociální pedagog)</a:t>
          </a:r>
          <a:endParaRPr lang="en-US" dirty="0"/>
        </a:p>
      </dgm:t>
    </dgm:pt>
    <dgm:pt modelId="{03C09690-2A05-4489-950B-779C24A68167}" type="parTrans" cxnId="{F614A192-C4E4-42AB-A732-88F751FFF6AA}">
      <dgm:prSet/>
      <dgm:spPr/>
      <dgm:t>
        <a:bodyPr/>
        <a:lstStyle/>
        <a:p>
          <a:endParaRPr lang="en-US"/>
        </a:p>
      </dgm:t>
    </dgm:pt>
    <dgm:pt modelId="{CFB29201-434D-4E45-BE9A-E9C7C686D8F8}" type="sibTrans" cxnId="{F614A192-C4E4-42AB-A732-88F751FFF6AA}">
      <dgm:prSet/>
      <dgm:spPr/>
      <dgm:t>
        <a:bodyPr/>
        <a:lstStyle/>
        <a:p>
          <a:endParaRPr lang="en-US"/>
        </a:p>
      </dgm:t>
    </dgm:pt>
    <dgm:pt modelId="{DF36F35A-343F-41F6-B70F-8ADF5CA97FA6}">
      <dgm:prSet/>
      <dgm:spPr/>
      <dgm:t>
        <a:bodyPr/>
        <a:lstStyle/>
        <a:p>
          <a:r>
            <a:rPr lang="cs-CZ" b="1" dirty="0"/>
            <a:t>Nové předměty zacílené na rozvoj školního prostředí a podporu inkluze (vč. </a:t>
          </a:r>
          <a:r>
            <a:rPr lang="cs-CZ" b="1" dirty="0" err="1"/>
            <a:t>asistent.praxe</a:t>
          </a:r>
          <a:r>
            <a:rPr lang="cs-CZ" b="1" dirty="0"/>
            <a:t>)</a:t>
          </a:r>
          <a:endParaRPr lang="en-US" dirty="0"/>
        </a:p>
      </dgm:t>
    </dgm:pt>
    <dgm:pt modelId="{19ACF11D-3BA9-4A5A-B79C-518DAEA8B1C9}" type="parTrans" cxnId="{CD817A90-4A3C-4A32-ACF5-2F6C642C8B51}">
      <dgm:prSet/>
      <dgm:spPr/>
      <dgm:t>
        <a:bodyPr/>
        <a:lstStyle/>
        <a:p>
          <a:endParaRPr lang="en-US"/>
        </a:p>
      </dgm:t>
    </dgm:pt>
    <dgm:pt modelId="{CBC70A44-566E-4444-9A6E-2A0A8990CFCC}" type="sibTrans" cxnId="{CD817A90-4A3C-4A32-ACF5-2F6C642C8B51}">
      <dgm:prSet/>
      <dgm:spPr/>
      <dgm:t>
        <a:bodyPr/>
        <a:lstStyle/>
        <a:p>
          <a:endParaRPr lang="en-US"/>
        </a:p>
      </dgm:t>
    </dgm:pt>
    <dgm:pt modelId="{E0BD30F8-4A0D-487C-9F91-29E4E6E3D8FE}" type="pres">
      <dgm:prSet presAssocID="{7C8B82F3-F359-4B06-A76F-C9EC7763DB46}" presName="linear" presStyleCnt="0">
        <dgm:presLayoutVars>
          <dgm:animLvl val="lvl"/>
          <dgm:resizeHandles val="exact"/>
        </dgm:presLayoutVars>
      </dgm:prSet>
      <dgm:spPr/>
    </dgm:pt>
    <dgm:pt modelId="{E95A96B3-6C0E-402E-85DE-211923F5B1BD}" type="pres">
      <dgm:prSet presAssocID="{533212F4-7071-4CB4-A594-C1C969C437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77CFF31-9CAE-4BC0-9DE4-16EDC4AB8EF3}" type="pres">
      <dgm:prSet presAssocID="{8E3A72D9-EDE6-4F33-94BA-55324726310B}" presName="spacer" presStyleCnt="0"/>
      <dgm:spPr/>
    </dgm:pt>
    <dgm:pt modelId="{9FD2A569-C314-4423-A6E2-1EA16A6E925E}" type="pres">
      <dgm:prSet presAssocID="{DB279FF5-66FD-44B8-BFEE-2151FC6B40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D3BD5D5-9B4A-4DAB-857A-97CDBB96D990}" type="pres">
      <dgm:prSet presAssocID="{557835B6-E217-45FC-B545-D42FE785A3BE}" presName="spacer" presStyleCnt="0"/>
      <dgm:spPr/>
    </dgm:pt>
    <dgm:pt modelId="{CCEE504D-691B-45EC-8222-03E3D8C41559}" type="pres">
      <dgm:prSet presAssocID="{F6D08BEE-0066-4EAC-9E38-1563DD45768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B6EAF4-8462-4B97-8010-162841E1023A}" type="pres">
      <dgm:prSet presAssocID="{45CF507C-434F-4CA7-8F1E-63E1347B4BDD}" presName="spacer" presStyleCnt="0"/>
      <dgm:spPr/>
    </dgm:pt>
    <dgm:pt modelId="{B79E186C-12E2-4B97-A992-F18456D1560C}" type="pres">
      <dgm:prSet presAssocID="{BE29E81C-E809-42D6-B06C-8AEB89F2034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D473F0-6BF6-4963-A601-EDED19E3B1AA}" type="pres">
      <dgm:prSet presAssocID="{CFB29201-434D-4E45-BE9A-E9C7C686D8F8}" presName="spacer" presStyleCnt="0"/>
      <dgm:spPr/>
    </dgm:pt>
    <dgm:pt modelId="{27F7F8A5-D55B-49DF-B123-AB85485961D3}" type="pres">
      <dgm:prSet presAssocID="{DF36F35A-343F-41F6-B70F-8ADF5CA97FA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AF49A13-343D-4589-9529-25E56C4BC3C3}" srcId="{7C8B82F3-F359-4B06-A76F-C9EC7763DB46}" destId="{DB279FF5-66FD-44B8-BFEE-2151FC6B4087}" srcOrd="1" destOrd="0" parTransId="{3780975F-AAFD-413A-85A6-0EBD92C67427}" sibTransId="{557835B6-E217-45FC-B545-D42FE785A3BE}"/>
    <dgm:cxn modelId="{92F73616-AB14-473B-B5E8-4900C8FA9D1B}" type="presOf" srcId="{533212F4-7071-4CB4-A594-C1C969C4371D}" destId="{E95A96B3-6C0E-402E-85DE-211923F5B1BD}" srcOrd="0" destOrd="0" presId="urn:microsoft.com/office/officeart/2005/8/layout/vList2"/>
    <dgm:cxn modelId="{DB0B812A-B800-4369-8A5C-FE3ED9F8D263}" type="presOf" srcId="{7C8B82F3-F359-4B06-A76F-C9EC7763DB46}" destId="{E0BD30F8-4A0D-487C-9F91-29E4E6E3D8FE}" srcOrd="0" destOrd="0" presId="urn:microsoft.com/office/officeart/2005/8/layout/vList2"/>
    <dgm:cxn modelId="{1D50D133-E239-4BE2-A0AB-B96375321B43}" type="presOf" srcId="{DB279FF5-66FD-44B8-BFEE-2151FC6B4087}" destId="{9FD2A569-C314-4423-A6E2-1EA16A6E925E}" srcOrd="0" destOrd="0" presId="urn:microsoft.com/office/officeart/2005/8/layout/vList2"/>
    <dgm:cxn modelId="{F0605D75-0C9F-4D71-B591-21BB71E2A011}" type="presOf" srcId="{DF36F35A-343F-41F6-B70F-8ADF5CA97FA6}" destId="{27F7F8A5-D55B-49DF-B123-AB85485961D3}" srcOrd="0" destOrd="0" presId="urn:microsoft.com/office/officeart/2005/8/layout/vList2"/>
    <dgm:cxn modelId="{CD817A90-4A3C-4A32-ACF5-2F6C642C8B51}" srcId="{7C8B82F3-F359-4B06-A76F-C9EC7763DB46}" destId="{DF36F35A-343F-41F6-B70F-8ADF5CA97FA6}" srcOrd="4" destOrd="0" parTransId="{19ACF11D-3BA9-4A5A-B79C-518DAEA8B1C9}" sibTransId="{CBC70A44-566E-4444-9A6E-2A0A8990CFCC}"/>
    <dgm:cxn modelId="{F614A192-C4E4-42AB-A732-88F751FFF6AA}" srcId="{7C8B82F3-F359-4B06-A76F-C9EC7763DB46}" destId="{BE29E81C-E809-42D6-B06C-8AEB89F20341}" srcOrd="3" destOrd="0" parTransId="{03C09690-2A05-4489-950B-779C24A68167}" sibTransId="{CFB29201-434D-4E45-BE9A-E9C7C686D8F8}"/>
    <dgm:cxn modelId="{1CB3C8C1-098D-4842-A5A0-A87E5B053E14}" type="presOf" srcId="{F6D08BEE-0066-4EAC-9E38-1563DD457689}" destId="{CCEE504D-691B-45EC-8222-03E3D8C41559}" srcOrd="0" destOrd="0" presId="urn:microsoft.com/office/officeart/2005/8/layout/vList2"/>
    <dgm:cxn modelId="{13FD08CF-E003-4984-8E84-7560C0CF26CF}" srcId="{7C8B82F3-F359-4B06-A76F-C9EC7763DB46}" destId="{533212F4-7071-4CB4-A594-C1C969C4371D}" srcOrd="0" destOrd="0" parTransId="{35039DA6-5B00-457B-A3C2-2F83FB2A5F19}" sibTransId="{8E3A72D9-EDE6-4F33-94BA-55324726310B}"/>
    <dgm:cxn modelId="{CB033FD2-6B64-4234-966F-A0231346B403}" type="presOf" srcId="{BE29E81C-E809-42D6-B06C-8AEB89F20341}" destId="{B79E186C-12E2-4B97-A992-F18456D1560C}" srcOrd="0" destOrd="0" presId="urn:microsoft.com/office/officeart/2005/8/layout/vList2"/>
    <dgm:cxn modelId="{3DF942E5-F315-4D03-A807-A36178AD5978}" srcId="{7C8B82F3-F359-4B06-A76F-C9EC7763DB46}" destId="{F6D08BEE-0066-4EAC-9E38-1563DD457689}" srcOrd="2" destOrd="0" parTransId="{DC74FA24-E3DE-46C8-842E-175CA84F1183}" sibTransId="{45CF507C-434F-4CA7-8F1E-63E1347B4BDD}"/>
    <dgm:cxn modelId="{8F4A3939-AF31-4C29-AEB0-37D809C50341}" type="presParOf" srcId="{E0BD30F8-4A0D-487C-9F91-29E4E6E3D8FE}" destId="{E95A96B3-6C0E-402E-85DE-211923F5B1BD}" srcOrd="0" destOrd="0" presId="urn:microsoft.com/office/officeart/2005/8/layout/vList2"/>
    <dgm:cxn modelId="{275D97C5-13EA-479A-85A8-FF122027F976}" type="presParOf" srcId="{E0BD30F8-4A0D-487C-9F91-29E4E6E3D8FE}" destId="{B77CFF31-9CAE-4BC0-9DE4-16EDC4AB8EF3}" srcOrd="1" destOrd="0" presId="urn:microsoft.com/office/officeart/2005/8/layout/vList2"/>
    <dgm:cxn modelId="{A52706A3-68D4-463D-A13D-932C6A3E7E12}" type="presParOf" srcId="{E0BD30F8-4A0D-487C-9F91-29E4E6E3D8FE}" destId="{9FD2A569-C314-4423-A6E2-1EA16A6E925E}" srcOrd="2" destOrd="0" presId="urn:microsoft.com/office/officeart/2005/8/layout/vList2"/>
    <dgm:cxn modelId="{799AD053-239B-48C3-8211-F342C67F820F}" type="presParOf" srcId="{E0BD30F8-4A0D-487C-9F91-29E4E6E3D8FE}" destId="{7D3BD5D5-9B4A-4DAB-857A-97CDBB96D990}" srcOrd="3" destOrd="0" presId="urn:microsoft.com/office/officeart/2005/8/layout/vList2"/>
    <dgm:cxn modelId="{02E6522F-BA7E-428B-9D4B-E5D8F497CF2B}" type="presParOf" srcId="{E0BD30F8-4A0D-487C-9F91-29E4E6E3D8FE}" destId="{CCEE504D-691B-45EC-8222-03E3D8C41559}" srcOrd="4" destOrd="0" presId="urn:microsoft.com/office/officeart/2005/8/layout/vList2"/>
    <dgm:cxn modelId="{D0C3D9B1-8954-4372-BB3F-6A2C1E0DC6C6}" type="presParOf" srcId="{E0BD30F8-4A0D-487C-9F91-29E4E6E3D8FE}" destId="{1BB6EAF4-8462-4B97-8010-162841E1023A}" srcOrd="5" destOrd="0" presId="urn:microsoft.com/office/officeart/2005/8/layout/vList2"/>
    <dgm:cxn modelId="{5A2EB640-EDF1-40AE-A9EB-339AF0F4F188}" type="presParOf" srcId="{E0BD30F8-4A0D-487C-9F91-29E4E6E3D8FE}" destId="{B79E186C-12E2-4B97-A992-F18456D1560C}" srcOrd="6" destOrd="0" presId="urn:microsoft.com/office/officeart/2005/8/layout/vList2"/>
    <dgm:cxn modelId="{8CABD610-6744-4D9C-9089-BCE545EA4B31}" type="presParOf" srcId="{E0BD30F8-4A0D-487C-9F91-29E4E6E3D8FE}" destId="{4CD473F0-6BF6-4963-A601-EDED19E3B1AA}" srcOrd="7" destOrd="0" presId="urn:microsoft.com/office/officeart/2005/8/layout/vList2"/>
    <dgm:cxn modelId="{6CC29777-8009-4ABB-921E-843D5A0FB0CD}" type="presParOf" srcId="{E0BD30F8-4A0D-487C-9F91-29E4E6E3D8FE}" destId="{27F7F8A5-D55B-49DF-B123-AB85485961D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86F7DC-A80F-488E-BB75-4714809803FD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B88A16C-F20F-4812-80BC-35CBFD6E7F35}">
      <dgm:prSet/>
      <dgm:spPr/>
      <dgm:t>
        <a:bodyPr/>
        <a:lstStyle/>
        <a:p>
          <a:r>
            <a:rPr lang="cs-CZ"/>
            <a:t>Učitel je nejen odborník na svou specializaci/aprobaci </a:t>
          </a:r>
          <a:endParaRPr lang="en-US"/>
        </a:p>
      </dgm:t>
    </dgm:pt>
    <dgm:pt modelId="{E9F50BDD-0DDC-41CA-A9A2-B844437F992C}" type="parTrans" cxnId="{2407792B-97A2-4AC5-B431-E9D4184D55B2}">
      <dgm:prSet/>
      <dgm:spPr/>
      <dgm:t>
        <a:bodyPr/>
        <a:lstStyle/>
        <a:p>
          <a:endParaRPr lang="en-US"/>
        </a:p>
      </dgm:t>
    </dgm:pt>
    <dgm:pt modelId="{AB41FC03-F6CD-41A1-9EE0-D46AFE62F856}" type="sibTrans" cxnId="{2407792B-97A2-4AC5-B431-E9D4184D55B2}">
      <dgm:prSet/>
      <dgm:spPr/>
      <dgm:t>
        <a:bodyPr/>
        <a:lstStyle/>
        <a:p>
          <a:endParaRPr lang="en-US"/>
        </a:p>
      </dgm:t>
    </dgm:pt>
    <dgm:pt modelId="{37B37F6E-281E-4026-9007-8AB160993FFF}">
      <dgm:prSet/>
      <dgm:spPr/>
      <dgm:t>
        <a:bodyPr/>
        <a:lstStyle/>
        <a:p>
          <a:r>
            <a:rPr lang="cs-CZ" b="1"/>
            <a:t>Náročné prostředí třídy/školy jako odraz složitého prostředí doby</a:t>
          </a:r>
          <a:endParaRPr lang="en-US"/>
        </a:p>
      </dgm:t>
    </dgm:pt>
    <dgm:pt modelId="{69BC8554-E0F7-4CE7-8098-007B9B5E4BFA}" type="parTrans" cxnId="{0274B618-21BF-4FD5-BAEF-CAAEAB534F7A}">
      <dgm:prSet/>
      <dgm:spPr/>
      <dgm:t>
        <a:bodyPr/>
        <a:lstStyle/>
        <a:p>
          <a:endParaRPr lang="en-US"/>
        </a:p>
      </dgm:t>
    </dgm:pt>
    <dgm:pt modelId="{35FCBCD9-DE29-4539-8FFA-5C52894B3BD9}" type="sibTrans" cxnId="{0274B618-21BF-4FD5-BAEF-CAAEAB534F7A}">
      <dgm:prSet/>
      <dgm:spPr/>
      <dgm:t>
        <a:bodyPr/>
        <a:lstStyle/>
        <a:p>
          <a:endParaRPr lang="en-US"/>
        </a:p>
      </dgm:t>
    </dgm:pt>
    <dgm:pt modelId="{82AA3938-806E-4D31-A03A-7D0ACD59BEAB}">
      <dgm:prSet/>
      <dgm:spPr/>
      <dgm:t>
        <a:bodyPr/>
        <a:lstStyle/>
        <a:p>
          <a:r>
            <a:rPr lang="cs-CZ"/>
            <a:t>Děti a žáci se sociálním znevýhodněním </a:t>
          </a:r>
          <a:endParaRPr lang="en-US"/>
        </a:p>
      </dgm:t>
    </dgm:pt>
    <dgm:pt modelId="{544F90F5-D2B2-43F2-BC6A-EE1906A93C23}" type="parTrans" cxnId="{88E7266E-52D6-49D2-B4A6-6CCF913BB45F}">
      <dgm:prSet/>
      <dgm:spPr/>
      <dgm:t>
        <a:bodyPr/>
        <a:lstStyle/>
        <a:p>
          <a:endParaRPr lang="en-US"/>
        </a:p>
      </dgm:t>
    </dgm:pt>
    <dgm:pt modelId="{AF2B5C7A-85FF-469B-9E8B-21665A386621}" type="sibTrans" cxnId="{88E7266E-52D6-49D2-B4A6-6CCF913BB45F}">
      <dgm:prSet/>
      <dgm:spPr/>
      <dgm:t>
        <a:bodyPr/>
        <a:lstStyle/>
        <a:p>
          <a:endParaRPr lang="en-US"/>
        </a:p>
      </dgm:t>
    </dgm:pt>
    <dgm:pt modelId="{9A0FD65F-C905-4D59-B137-F68B19E35594}">
      <dgm:prSet/>
      <dgm:spPr/>
      <dgm:t>
        <a:bodyPr/>
        <a:lstStyle/>
        <a:p>
          <a:r>
            <a:rPr lang="cs-CZ"/>
            <a:t>Zacházení s jinakostí </a:t>
          </a:r>
          <a:endParaRPr lang="en-US"/>
        </a:p>
      </dgm:t>
    </dgm:pt>
    <dgm:pt modelId="{E9777778-6744-442F-B3E3-E09C5FB622BF}" type="parTrans" cxnId="{9C543F54-9A89-4A51-9185-46D59A520377}">
      <dgm:prSet/>
      <dgm:spPr/>
      <dgm:t>
        <a:bodyPr/>
        <a:lstStyle/>
        <a:p>
          <a:endParaRPr lang="en-US"/>
        </a:p>
      </dgm:t>
    </dgm:pt>
    <dgm:pt modelId="{47421A13-E884-4516-A5F2-0648C83A44EA}" type="sibTrans" cxnId="{9C543F54-9A89-4A51-9185-46D59A520377}">
      <dgm:prSet/>
      <dgm:spPr/>
      <dgm:t>
        <a:bodyPr/>
        <a:lstStyle/>
        <a:p>
          <a:endParaRPr lang="en-US"/>
        </a:p>
      </dgm:t>
    </dgm:pt>
    <dgm:pt modelId="{7D8921C1-A53A-4AF0-A556-0E356AEC100F}">
      <dgm:prSet/>
      <dgm:spPr/>
      <dgm:t>
        <a:bodyPr/>
        <a:lstStyle/>
        <a:p>
          <a:r>
            <a:rPr lang="cs-CZ"/>
            <a:t>(nejen)ve školním prostředí</a:t>
          </a:r>
          <a:endParaRPr lang="en-US"/>
        </a:p>
      </dgm:t>
    </dgm:pt>
    <dgm:pt modelId="{6274105C-A5CE-42D3-BAD2-20CD7DB46433}" type="parTrans" cxnId="{DF817E61-88C9-4A50-BA6A-69AF9AD8CE87}">
      <dgm:prSet/>
      <dgm:spPr/>
      <dgm:t>
        <a:bodyPr/>
        <a:lstStyle/>
        <a:p>
          <a:endParaRPr lang="en-US"/>
        </a:p>
      </dgm:t>
    </dgm:pt>
    <dgm:pt modelId="{E7F47B73-8E67-44DC-876E-4C6D6B5CCC3A}" type="sibTrans" cxnId="{DF817E61-88C9-4A50-BA6A-69AF9AD8CE87}">
      <dgm:prSet/>
      <dgm:spPr/>
      <dgm:t>
        <a:bodyPr/>
        <a:lstStyle/>
        <a:p>
          <a:endParaRPr lang="en-US"/>
        </a:p>
      </dgm:t>
    </dgm:pt>
    <dgm:pt modelId="{64336F11-8645-43BE-8C0E-401E40C4E885}" type="pres">
      <dgm:prSet presAssocID="{2A86F7DC-A80F-488E-BB75-4714809803FD}" presName="diagram" presStyleCnt="0">
        <dgm:presLayoutVars>
          <dgm:dir/>
          <dgm:resizeHandles val="exact"/>
        </dgm:presLayoutVars>
      </dgm:prSet>
      <dgm:spPr/>
    </dgm:pt>
    <dgm:pt modelId="{7A06CEC5-676F-4AFD-A248-F7D6A167EF06}" type="pres">
      <dgm:prSet presAssocID="{2B88A16C-F20F-4812-80BC-35CBFD6E7F35}" presName="node" presStyleLbl="node1" presStyleIdx="0" presStyleCnt="5">
        <dgm:presLayoutVars>
          <dgm:bulletEnabled val="1"/>
        </dgm:presLayoutVars>
      </dgm:prSet>
      <dgm:spPr/>
    </dgm:pt>
    <dgm:pt modelId="{8BAD90DA-FC43-401B-A7E3-2A92372BFBBE}" type="pres">
      <dgm:prSet presAssocID="{AB41FC03-F6CD-41A1-9EE0-D46AFE62F856}" presName="sibTrans" presStyleCnt="0"/>
      <dgm:spPr/>
    </dgm:pt>
    <dgm:pt modelId="{A3768589-B702-48C2-A493-684E950776C8}" type="pres">
      <dgm:prSet presAssocID="{37B37F6E-281E-4026-9007-8AB160993FFF}" presName="node" presStyleLbl="node1" presStyleIdx="1" presStyleCnt="5">
        <dgm:presLayoutVars>
          <dgm:bulletEnabled val="1"/>
        </dgm:presLayoutVars>
      </dgm:prSet>
      <dgm:spPr/>
    </dgm:pt>
    <dgm:pt modelId="{13DC31D4-662B-4EBF-8AEB-D2E58592CE82}" type="pres">
      <dgm:prSet presAssocID="{35FCBCD9-DE29-4539-8FFA-5C52894B3BD9}" presName="sibTrans" presStyleCnt="0"/>
      <dgm:spPr/>
    </dgm:pt>
    <dgm:pt modelId="{D83736EE-905B-411D-B5FB-BC85A6ED8A03}" type="pres">
      <dgm:prSet presAssocID="{82AA3938-806E-4D31-A03A-7D0ACD59BEAB}" presName="node" presStyleLbl="node1" presStyleIdx="2" presStyleCnt="5">
        <dgm:presLayoutVars>
          <dgm:bulletEnabled val="1"/>
        </dgm:presLayoutVars>
      </dgm:prSet>
      <dgm:spPr/>
    </dgm:pt>
    <dgm:pt modelId="{666F59F8-FD23-4483-9B01-DA2EF9B3BEAC}" type="pres">
      <dgm:prSet presAssocID="{AF2B5C7A-85FF-469B-9E8B-21665A386621}" presName="sibTrans" presStyleCnt="0"/>
      <dgm:spPr/>
    </dgm:pt>
    <dgm:pt modelId="{501FCF19-F8A1-4A5A-B124-465138615910}" type="pres">
      <dgm:prSet presAssocID="{9A0FD65F-C905-4D59-B137-F68B19E35594}" presName="node" presStyleLbl="node1" presStyleIdx="3" presStyleCnt="5">
        <dgm:presLayoutVars>
          <dgm:bulletEnabled val="1"/>
        </dgm:presLayoutVars>
      </dgm:prSet>
      <dgm:spPr/>
    </dgm:pt>
    <dgm:pt modelId="{7DB81F7E-D233-4A0F-9813-A59F229249F9}" type="pres">
      <dgm:prSet presAssocID="{47421A13-E884-4516-A5F2-0648C83A44EA}" presName="sibTrans" presStyleCnt="0"/>
      <dgm:spPr/>
    </dgm:pt>
    <dgm:pt modelId="{719005C6-D7F4-47DA-B676-C297B52ABB68}" type="pres">
      <dgm:prSet presAssocID="{7D8921C1-A53A-4AF0-A556-0E356AEC100F}" presName="node" presStyleLbl="node1" presStyleIdx="4" presStyleCnt="5">
        <dgm:presLayoutVars>
          <dgm:bulletEnabled val="1"/>
        </dgm:presLayoutVars>
      </dgm:prSet>
      <dgm:spPr/>
    </dgm:pt>
  </dgm:ptLst>
  <dgm:cxnLst>
    <dgm:cxn modelId="{0274B618-21BF-4FD5-BAEF-CAAEAB534F7A}" srcId="{2A86F7DC-A80F-488E-BB75-4714809803FD}" destId="{37B37F6E-281E-4026-9007-8AB160993FFF}" srcOrd="1" destOrd="0" parTransId="{69BC8554-E0F7-4CE7-8098-007B9B5E4BFA}" sibTransId="{35FCBCD9-DE29-4539-8FFA-5C52894B3BD9}"/>
    <dgm:cxn modelId="{2407792B-97A2-4AC5-B431-E9D4184D55B2}" srcId="{2A86F7DC-A80F-488E-BB75-4714809803FD}" destId="{2B88A16C-F20F-4812-80BC-35CBFD6E7F35}" srcOrd="0" destOrd="0" parTransId="{E9F50BDD-0DDC-41CA-A9A2-B844437F992C}" sibTransId="{AB41FC03-F6CD-41A1-9EE0-D46AFE62F856}"/>
    <dgm:cxn modelId="{541C1E2C-E8A4-4C9C-84DF-A4E03C86CC3F}" type="presOf" srcId="{37B37F6E-281E-4026-9007-8AB160993FFF}" destId="{A3768589-B702-48C2-A493-684E950776C8}" srcOrd="0" destOrd="0" presId="urn:microsoft.com/office/officeart/2005/8/layout/default"/>
    <dgm:cxn modelId="{5A74163D-4305-4AF7-81FD-AF6A87224F2D}" type="presOf" srcId="{2A86F7DC-A80F-488E-BB75-4714809803FD}" destId="{64336F11-8645-43BE-8C0E-401E40C4E885}" srcOrd="0" destOrd="0" presId="urn:microsoft.com/office/officeart/2005/8/layout/default"/>
    <dgm:cxn modelId="{45536C5F-4FA4-4B04-86B7-8B74FE497507}" type="presOf" srcId="{2B88A16C-F20F-4812-80BC-35CBFD6E7F35}" destId="{7A06CEC5-676F-4AFD-A248-F7D6A167EF06}" srcOrd="0" destOrd="0" presId="urn:microsoft.com/office/officeart/2005/8/layout/default"/>
    <dgm:cxn modelId="{DF817E61-88C9-4A50-BA6A-69AF9AD8CE87}" srcId="{2A86F7DC-A80F-488E-BB75-4714809803FD}" destId="{7D8921C1-A53A-4AF0-A556-0E356AEC100F}" srcOrd="4" destOrd="0" parTransId="{6274105C-A5CE-42D3-BAD2-20CD7DB46433}" sibTransId="{E7F47B73-8E67-44DC-876E-4C6D6B5CCC3A}"/>
    <dgm:cxn modelId="{88E7266E-52D6-49D2-B4A6-6CCF913BB45F}" srcId="{2A86F7DC-A80F-488E-BB75-4714809803FD}" destId="{82AA3938-806E-4D31-A03A-7D0ACD59BEAB}" srcOrd="2" destOrd="0" parTransId="{544F90F5-D2B2-43F2-BC6A-EE1906A93C23}" sibTransId="{AF2B5C7A-85FF-469B-9E8B-21665A386621}"/>
    <dgm:cxn modelId="{9C543F54-9A89-4A51-9185-46D59A520377}" srcId="{2A86F7DC-A80F-488E-BB75-4714809803FD}" destId="{9A0FD65F-C905-4D59-B137-F68B19E35594}" srcOrd="3" destOrd="0" parTransId="{E9777778-6744-442F-B3E3-E09C5FB622BF}" sibTransId="{47421A13-E884-4516-A5F2-0648C83A44EA}"/>
    <dgm:cxn modelId="{C6185B7B-31A3-404B-A3F1-4DB44D16B651}" type="presOf" srcId="{9A0FD65F-C905-4D59-B137-F68B19E35594}" destId="{501FCF19-F8A1-4A5A-B124-465138615910}" srcOrd="0" destOrd="0" presId="urn:microsoft.com/office/officeart/2005/8/layout/default"/>
    <dgm:cxn modelId="{4CB41B7C-837E-43D9-8731-193E0AD66F8A}" type="presOf" srcId="{7D8921C1-A53A-4AF0-A556-0E356AEC100F}" destId="{719005C6-D7F4-47DA-B676-C297B52ABB68}" srcOrd="0" destOrd="0" presId="urn:microsoft.com/office/officeart/2005/8/layout/default"/>
    <dgm:cxn modelId="{6D0AE3E9-CA3D-4114-B256-6F924A07E46F}" type="presOf" srcId="{82AA3938-806E-4D31-A03A-7D0ACD59BEAB}" destId="{D83736EE-905B-411D-B5FB-BC85A6ED8A03}" srcOrd="0" destOrd="0" presId="urn:microsoft.com/office/officeart/2005/8/layout/default"/>
    <dgm:cxn modelId="{68A40C35-1C40-41A8-992C-7819B0627D90}" type="presParOf" srcId="{64336F11-8645-43BE-8C0E-401E40C4E885}" destId="{7A06CEC5-676F-4AFD-A248-F7D6A167EF06}" srcOrd="0" destOrd="0" presId="urn:microsoft.com/office/officeart/2005/8/layout/default"/>
    <dgm:cxn modelId="{3D3C5D18-836D-4D9F-8FE1-E8D2774F8350}" type="presParOf" srcId="{64336F11-8645-43BE-8C0E-401E40C4E885}" destId="{8BAD90DA-FC43-401B-A7E3-2A92372BFBBE}" srcOrd="1" destOrd="0" presId="urn:microsoft.com/office/officeart/2005/8/layout/default"/>
    <dgm:cxn modelId="{97A5F962-06E4-48EA-AA5D-683B1437A411}" type="presParOf" srcId="{64336F11-8645-43BE-8C0E-401E40C4E885}" destId="{A3768589-B702-48C2-A493-684E950776C8}" srcOrd="2" destOrd="0" presId="urn:microsoft.com/office/officeart/2005/8/layout/default"/>
    <dgm:cxn modelId="{124DCD2B-6FC9-49FD-8927-8330E2A55ED9}" type="presParOf" srcId="{64336F11-8645-43BE-8C0E-401E40C4E885}" destId="{13DC31D4-662B-4EBF-8AEB-D2E58592CE82}" srcOrd="3" destOrd="0" presId="urn:microsoft.com/office/officeart/2005/8/layout/default"/>
    <dgm:cxn modelId="{76D42217-8F7F-4DC5-9987-F202627F3053}" type="presParOf" srcId="{64336F11-8645-43BE-8C0E-401E40C4E885}" destId="{D83736EE-905B-411D-B5FB-BC85A6ED8A03}" srcOrd="4" destOrd="0" presId="urn:microsoft.com/office/officeart/2005/8/layout/default"/>
    <dgm:cxn modelId="{E6D7D58D-0DD4-4A13-B74D-9CE56A3C5246}" type="presParOf" srcId="{64336F11-8645-43BE-8C0E-401E40C4E885}" destId="{666F59F8-FD23-4483-9B01-DA2EF9B3BEAC}" srcOrd="5" destOrd="0" presId="urn:microsoft.com/office/officeart/2005/8/layout/default"/>
    <dgm:cxn modelId="{1C142951-3A71-4BE4-9421-25E750068C18}" type="presParOf" srcId="{64336F11-8645-43BE-8C0E-401E40C4E885}" destId="{501FCF19-F8A1-4A5A-B124-465138615910}" srcOrd="6" destOrd="0" presId="urn:microsoft.com/office/officeart/2005/8/layout/default"/>
    <dgm:cxn modelId="{BB9E32D2-C330-4433-AADA-468555CB9156}" type="presParOf" srcId="{64336F11-8645-43BE-8C0E-401E40C4E885}" destId="{7DB81F7E-D233-4A0F-9813-A59F229249F9}" srcOrd="7" destOrd="0" presId="urn:microsoft.com/office/officeart/2005/8/layout/default"/>
    <dgm:cxn modelId="{63F9312C-1DE0-4273-AA9A-33BA0D696B1B}" type="presParOf" srcId="{64336F11-8645-43BE-8C0E-401E40C4E885}" destId="{719005C6-D7F4-47DA-B676-C297B52ABB6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1981A1-80E4-449B-8CC6-16F1E13769F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F6A790-64F7-44B3-A646-DFC5453187C0}">
      <dgm:prSet/>
      <dgm:spPr/>
      <dgm:t>
        <a:bodyPr/>
        <a:lstStyle/>
        <a:p>
          <a:pPr algn="just"/>
          <a:r>
            <a:rPr lang="x-none" b="1" dirty="0"/>
            <a:t>Dle </a:t>
          </a:r>
          <a:r>
            <a:rPr lang="cs-CZ" b="1" dirty="0"/>
            <a:t>v</a:t>
          </a:r>
          <a:r>
            <a:rPr lang="x-none" b="1" dirty="0"/>
            <a:t>yhlášky č. 27/2016 Sb.</a:t>
          </a:r>
          <a:r>
            <a:rPr lang="cs-CZ" b="1" dirty="0"/>
            <a:t>, o vzdělávání žáků se speciálními vzdělávacími potřebami a žáků nadaných patří do této skupiny žák se sociálním znevýhodněním</a:t>
          </a:r>
          <a:endParaRPr lang="en-US" dirty="0"/>
        </a:p>
      </dgm:t>
    </dgm:pt>
    <dgm:pt modelId="{42933053-2417-4AE5-A492-C896A2B87564}" type="parTrans" cxnId="{EBDB3FBD-F952-4940-B926-D705608D5D53}">
      <dgm:prSet/>
      <dgm:spPr/>
      <dgm:t>
        <a:bodyPr/>
        <a:lstStyle/>
        <a:p>
          <a:endParaRPr lang="en-US"/>
        </a:p>
      </dgm:t>
    </dgm:pt>
    <dgm:pt modelId="{E91868A2-6E64-43C4-B861-A4589D796F0D}" type="sibTrans" cxnId="{EBDB3FBD-F952-4940-B926-D705608D5D53}">
      <dgm:prSet/>
      <dgm:spPr/>
      <dgm:t>
        <a:bodyPr/>
        <a:lstStyle/>
        <a:p>
          <a:endParaRPr lang="en-US"/>
        </a:p>
      </dgm:t>
    </dgm:pt>
    <dgm:pt modelId="{BA31D4DC-1547-4881-8873-E74A534EE318}">
      <dgm:prSet/>
      <dgm:spPr/>
      <dgm:t>
        <a:bodyPr/>
        <a:lstStyle/>
        <a:p>
          <a:endParaRPr lang="cs-CZ" dirty="0"/>
        </a:p>
        <a:p>
          <a:r>
            <a:rPr lang="cs-CZ" dirty="0"/>
            <a:t>Různí odborníci se pokouší definovat, kdo je sociálně znevýhodněný jedinec</a:t>
          </a:r>
          <a:endParaRPr lang="en-US" dirty="0"/>
        </a:p>
      </dgm:t>
    </dgm:pt>
    <dgm:pt modelId="{E581FFBA-E478-4DC8-AB7C-A8449C7AF44A}" type="parTrans" cxnId="{D074F0FC-9CDF-4056-968C-4AB3B226AC0E}">
      <dgm:prSet/>
      <dgm:spPr/>
      <dgm:t>
        <a:bodyPr/>
        <a:lstStyle/>
        <a:p>
          <a:endParaRPr lang="en-US"/>
        </a:p>
      </dgm:t>
    </dgm:pt>
    <dgm:pt modelId="{02AAD285-D911-40F2-A271-D191BB74DD3C}" type="sibTrans" cxnId="{D074F0FC-9CDF-4056-968C-4AB3B226AC0E}">
      <dgm:prSet/>
      <dgm:spPr/>
      <dgm:t>
        <a:bodyPr/>
        <a:lstStyle/>
        <a:p>
          <a:endParaRPr lang="en-US"/>
        </a:p>
      </dgm:t>
    </dgm:pt>
    <dgm:pt modelId="{04110F6E-3768-4F09-8BA3-4D8F53B67ABE}" type="pres">
      <dgm:prSet presAssocID="{FA1981A1-80E4-449B-8CC6-16F1E13769F0}" presName="vert0" presStyleCnt="0">
        <dgm:presLayoutVars>
          <dgm:dir/>
          <dgm:animOne val="branch"/>
          <dgm:animLvl val="lvl"/>
        </dgm:presLayoutVars>
      </dgm:prSet>
      <dgm:spPr/>
    </dgm:pt>
    <dgm:pt modelId="{A26892BA-BC60-4153-B0CA-D1C762244603}" type="pres">
      <dgm:prSet presAssocID="{2BF6A790-64F7-44B3-A646-DFC5453187C0}" presName="thickLine" presStyleLbl="alignNode1" presStyleIdx="0" presStyleCnt="2"/>
      <dgm:spPr/>
    </dgm:pt>
    <dgm:pt modelId="{15CF89A5-7D8C-4A18-A535-ADE9351C223B}" type="pres">
      <dgm:prSet presAssocID="{2BF6A790-64F7-44B3-A646-DFC5453187C0}" presName="horz1" presStyleCnt="0"/>
      <dgm:spPr/>
    </dgm:pt>
    <dgm:pt modelId="{F3E4E973-8DAE-42F8-B1FD-2EEACEE5C305}" type="pres">
      <dgm:prSet presAssocID="{2BF6A790-64F7-44B3-A646-DFC5453187C0}" presName="tx1" presStyleLbl="revTx" presStyleIdx="0" presStyleCnt="2"/>
      <dgm:spPr/>
    </dgm:pt>
    <dgm:pt modelId="{08450565-0B6D-4106-94C0-7B66034167E4}" type="pres">
      <dgm:prSet presAssocID="{2BF6A790-64F7-44B3-A646-DFC5453187C0}" presName="vert1" presStyleCnt="0"/>
      <dgm:spPr/>
    </dgm:pt>
    <dgm:pt modelId="{7E1A64E6-ADFF-4D14-8F28-299E7EB825D3}" type="pres">
      <dgm:prSet presAssocID="{BA31D4DC-1547-4881-8873-E74A534EE318}" presName="thickLine" presStyleLbl="alignNode1" presStyleIdx="1" presStyleCnt="2"/>
      <dgm:spPr/>
    </dgm:pt>
    <dgm:pt modelId="{9B97B51C-947D-4178-B052-3534CEB74889}" type="pres">
      <dgm:prSet presAssocID="{BA31D4DC-1547-4881-8873-E74A534EE318}" presName="horz1" presStyleCnt="0"/>
      <dgm:spPr/>
    </dgm:pt>
    <dgm:pt modelId="{BF3E4B9B-9430-4E9F-A2A4-247E7AAA743B}" type="pres">
      <dgm:prSet presAssocID="{BA31D4DC-1547-4881-8873-E74A534EE318}" presName="tx1" presStyleLbl="revTx" presStyleIdx="1" presStyleCnt="2"/>
      <dgm:spPr/>
    </dgm:pt>
    <dgm:pt modelId="{7E926DCE-5888-47A5-9965-97CC62F4EE0D}" type="pres">
      <dgm:prSet presAssocID="{BA31D4DC-1547-4881-8873-E74A534EE318}" presName="vert1" presStyleCnt="0"/>
      <dgm:spPr/>
    </dgm:pt>
  </dgm:ptLst>
  <dgm:cxnLst>
    <dgm:cxn modelId="{63B335AC-6048-4374-892D-A0F35D44EE33}" type="presOf" srcId="{BA31D4DC-1547-4881-8873-E74A534EE318}" destId="{BF3E4B9B-9430-4E9F-A2A4-247E7AAA743B}" srcOrd="0" destOrd="0" presId="urn:microsoft.com/office/officeart/2008/layout/LinedList"/>
    <dgm:cxn modelId="{EBDB3FBD-F952-4940-B926-D705608D5D53}" srcId="{FA1981A1-80E4-449B-8CC6-16F1E13769F0}" destId="{2BF6A790-64F7-44B3-A646-DFC5453187C0}" srcOrd="0" destOrd="0" parTransId="{42933053-2417-4AE5-A492-C896A2B87564}" sibTransId="{E91868A2-6E64-43C4-B861-A4589D796F0D}"/>
    <dgm:cxn modelId="{E988BCD4-F58E-4F0B-9C9E-8BD71D72F601}" type="presOf" srcId="{2BF6A790-64F7-44B3-A646-DFC5453187C0}" destId="{F3E4E973-8DAE-42F8-B1FD-2EEACEE5C305}" srcOrd="0" destOrd="0" presId="urn:microsoft.com/office/officeart/2008/layout/LinedList"/>
    <dgm:cxn modelId="{B2EA31F1-953D-4C64-BAB3-0CC8AA96F291}" type="presOf" srcId="{FA1981A1-80E4-449B-8CC6-16F1E13769F0}" destId="{04110F6E-3768-4F09-8BA3-4D8F53B67ABE}" srcOrd="0" destOrd="0" presId="urn:microsoft.com/office/officeart/2008/layout/LinedList"/>
    <dgm:cxn modelId="{D074F0FC-9CDF-4056-968C-4AB3B226AC0E}" srcId="{FA1981A1-80E4-449B-8CC6-16F1E13769F0}" destId="{BA31D4DC-1547-4881-8873-E74A534EE318}" srcOrd="1" destOrd="0" parTransId="{E581FFBA-E478-4DC8-AB7C-A8449C7AF44A}" sibTransId="{02AAD285-D911-40F2-A271-D191BB74DD3C}"/>
    <dgm:cxn modelId="{98F884DA-0B72-4843-9C5A-B292601BE5FE}" type="presParOf" srcId="{04110F6E-3768-4F09-8BA3-4D8F53B67ABE}" destId="{A26892BA-BC60-4153-B0CA-D1C762244603}" srcOrd="0" destOrd="0" presId="urn:microsoft.com/office/officeart/2008/layout/LinedList"/>
    <dgm:cxn modelId="{36A7AB6D-E17E-4AC1-9374-1FC3266B897B}" type="presParOf" srcId="{04110F6E-3768-4F09-8BA3-4D8F53B67ABE}" destId="{15CF89A5-7D8C-4A18-A535-ADE9351C223B}" srcOrd="1" destOrd="0" presId="urn:microsoft.com/office/officeart/2008/layout/LinedList"/>
    <dgm:cxn modelId="{1336A1DB-C6D6-4AE7-8C71-D860EB6C0F04}" type="presParOf" srcId="{15CF89A5-7D8C-4A18-A535-ADE9351C223B}" destId="{F3E4E973-8DAE-42F8-B1FD-2EEACEE5C305}" srcOrd="0" destOrd="0" presId="urn:microsoft.com/office/officeart/2008/layout/LinedList"/>
    <dgm:cxn modelId="{E50EC41E-82FA-445A-BC48-F651EA7B00CB}" type="presParOf" srcId="{15CF89A5-7D8C-4A18-A535-ADE9351C223B}" destId="{08450565-0B6D-4106-94C0-7B66034167E4}" srcOrd="1" destOrd="0" presId="urn:microsoft.com/office/officeart/2008/layout/LinedList"/>
    <dgm:cxn modelId="{C59300FC-AE63-4B5B-9494-51276F562C8D}" type="presParOf" srcId="{04110F6E-3768-4F09-8BA3-4D8F53B67ABE}" destId="{7E1A64E6-ADFF-4D14-8F28-299E7EB825D3}" srcOrd="2" destOrd="0" presId="urn:microsoft.com/office/officeart/2008/layout/LinedList"/>
    <dgm:cxn modelId="{48910E46-A000-431B-A5F5-FA1711A5EA2E}" type="presParOf" srcId="{04110F6E-3768-4F09-8BA3-4D8F53B67ABE}" destId="{9B97B51C-947D-4178-B052-3534CEB74889}" srcOrd="3" destOrd="0" presId="urn:microsoft.com/office/officeart/2008/layout/LinedList"/>
    <dgm:cxn modelId="{ACB0AF16-AB72-40CA-9FCC-4160BEEB6A06}" type="presParOf" srcId="{9B97B51C-947D-4178-B052-3534CEB74889}" destId="{BF3E4B9B-9430-4E9F-A2A4-247E7AAA743B}" srcOrd="0" destOrd="0" presId="urn:microsoft.com/office/officeart/2008/layout/LinedList"/>
    <dgm:cxn modelId="{A9D1DF60-86FB-4118-9ED1-CE68A959D2C8}" type="presParOf" srcId="{9B97B51C-947D-4178-B052-3534CEB74889}" destId="{7E926DCE-5888-47A5-9965-97CC62F4EE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B07BFD-88BC-4934-8FD6-B1A2413306BA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5DA8E7C-A4AA-4E56-91C1-FC342D8642A0}">
      <dgm:prSet/>
      <dgm:spPr/>
      <dgm:t>
        <a:bodyPr/>
        <a:lstStyle/>
        <a:p>
          <a:r>
            <a:rPr lang="cs-CZ"/>
            <a:t>Jelení kultura rozvíjí člověka podle toho;  </a:t>
          </a:r>
          <a:r>
            <a:rPr lang="cs-CZ" b="1"/>
            <a:t>abych dosáhl svého uznání, musím znevažovat úspěchy jiných. </a:t>
          </a:r>
          <a:endParaRPr lang="en-US"/>
        </a:p>
      </dgm:t>
    </dgm:pt>
    <dgm:pt modelId="{9B43F880-189E-4F4E-86B9-3978E1D94151}" type="parTrans" cxnId="{2F1250F2-677B-4A80-BDA1-8FA6980E4851}">
      <dgm:prSet/>
      <dgm:spPr/>
      <dgm:t>
        <a:bodyPr/>
        <a:lstStyle/>
        <a:p>
          <a:endParaRPr lang="en-US"/>
        </a:p>
      </dgm:t>
    </dgm:pt>
    <dgm:pt modelId="{E3BAA466-66C9-46F6-A8F4-0F5926A5774C}" type="sibTrans" cxnId="{2F1250F2-677B-4A80-BDA1-8FA6980E4851}">
      <dgm:prSet/>
      <dgm:spPr/>
      <dgm:t>
        <a:bodyPr/>
        <a:lstStyle/>
        <a:p>
          <a:endParaRPr lang="en-US"/>
        </a:p>
      </dgm:t>
    </dgm:pt>
    <dgm:pt modelId="{8D417544-2427-4F5A-A031-DBEAB81BAE50}">
      <dgm:prSet/>
      <dgm:spPr/>
      <dgm:t>
        <a:bodyPr/>
        <a:lstStyle/>
        <a:p>
          <a:r>
            <a:rPr lang="cs-CZ" b="1"/>
            <a:t>Největší kulturní úspěchy vznikají skrze spolupráci ne konkurenci </a:t>
          </a:r>
          <a:r>
            <a:rPr lang="cs-CZ"/>
            <a:t>(jazyk, kultura, náboženství,…rozvíjí se, protože lidé spolupracují). </a:t>
          </a:r>
          <a:endParaRPr lang="en-US"/>
        </a:p>
      </dgm:t>
    </dgm:pt>
    <dgm:pt modelId="{3F724445-771A-48C2-8170-8E8499449411}" type="parTrans" cxnId="{D0F1F36C-C6A9-4DED-8E2C-DFB6916602FB}">
      <dgm:prSet/>
      <dgm:spPr/>
      <dgm:t>
        <a:bodyPr/>
        <a:lstStyle/>
        <a:p>
          <a:endParaRPr lang="en-US"/>
        </a:p>
      </dgm:t>
    </dgm:pt>
    <dgm:pt modelId="{714095FD-719D-4982-9596-CC8F6E3451F7}" type="sibTrans" cxnId="{D0F1F36C-C6A9-4DED-8E2C-DFB6916602FB}">
      <dgm:prSet/>
      <dgm:spPr/>
      <dgm:t>
        <a:bodyPr/>
        <a:lstStyle/>
        <a:p>
          <a:endParaRPr lang="en-US"/>
        </a:p>
      </dgm:t>
    </dgm:pt>
    <dgm:pt modelId="{5819930E-C40A-4036-9DF8-73B551A75803}" type="pres">
      <dgm:prSet presAssocID="{DEB07BFD-88BC-4934-8FD6-B1A2413306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2CFA5E-6277-44F2-90CF-3954B1266FC4}" type="pres">
      <dgm:prSet presAssocID="{45DA8E7C-A4AA-4E56-91C1-FC342D8642A0}" presName="hierRoot1" presStyleCnt="0"/>
      <dgm:spPr/>
    </dgm:pt>
    <dgm:pt modelId="{C9E33174-0B3B-4C63-9522-631D231F871C}" type="pres">
      <dgm:prSet presAssocID="{45DA8E7C-A4AA-4E56-91C1-FC342D8642A0}" presName="composite" presStyleCnt="0"/>
      <dgm:spPr/>
    </dgm:pt>
    <dgm:pt modelId="{C6CAD538-972F-42F3-9B6B-4A203867627C}" type="pres">
      <dgm:prSet presAssocID="{45DA8E7C-A4AA-4E56-91C1-FC342D8642A0}" presName="background" presStyleLbl="node0" presStyleIdx="0" presStyleCnt="2"/>
      <dgm:spPr/>
    </dgm:pt>
    <dgm:pt modelId="{F8FAC8C1-DC4E-4549-94D0-31E49E3688EC}" type="pres">
      <dgm:prSet presAssocID="{45DA8E7C-A4AA-4E56-91C1-FC342D8642A0}" presName="text" presStyleLbl="fgAcc0" presStyleIdx="0" presStyleCnt="2">
        <dgm:presLayoutVars>
          <dgm:chPref val="3"/>
        </dgm:presLayoutVars>
      </dgm:prSet>
      <dgm:spPr/>
    </dgm:pt>
    <dgm:pt modelId="{489B7DE8-7AAE-4AA3-B8D3-708FB4E567FE}" type="pres">
      <dgm:prSet presAssocID="{45DA8E7C-A4AA-4E56-91C1-FC342D8642A0}" presName="hierChild2" presStyleCnt="0"/>
      <dgm:spPr/>
    </dgm:pt>
    <dgm:pt modelId="{AA13F036-5474-4484-9F2B-902A8C0DA322}" type="pres">
      <dgm:prSet presAssocID="{8D417544-2427-4F5A-A031-DBEAB81BAE50}" presName="hierRoot1" presStyleCnt="0"/>
      <dgm:spPr/>
    </dgm:pt>
    <dgm:pt modelId="{A78AD71A-C97A-4DC0-9424-8F752A6683EC}" type="pres">
      <dgm:prSet presAssocID="{8D417544-2427-4F5A-A031-DBEAB81BAE50}" presName="composite" presStyleCnt="0"/>
      <dgm:spPr/>
    </dgm:pt>
    <dgm:pt modelId="{12E54ED4-9AA5-4054-83EC-29BD343AD86F}" type="pres">
      <dgm:prSet presAssocID="{8D417544-2427-4F5A-A031-DBEAB81BAE50}" presName="background" presStyleLbl="node0" presStyleIdx="1" presStyleCnt="2"/>
      <dgm:spPr/>
    </dgm:pt>
    <dgm:pt modelId="{CA8B2A2D-8D62-4E62-8688-66291C8638B6}" type="pres">
      <dgm:prSet presAssocID="{8D417544-2427-4F5A-A031-DBEAB81BAE50}" presName="text" presStyleLbl="fgAcc0" presStyleIdx="1" presStyleCnt="2">
        <dgm:presLayoutVars>
          <dgm:chPref val="3"/>
        </dgm:presLayoutVars>
      </dgm:prSet>
      <dgm:spPr/>
    </dgm:pt>
    <dgm:pt modelId="{A0927A7C-6B1B-4D2A-B47F-7254C011397D}" type="pres">
      <dgm:prSet presAssocID="{8D417544-2427-4F5A-A031-DBEAB81BAE50}" presName="hierChild2" presStyleCnt="0"/>
      <dgm:spPr/>
    </dgm:pt>
  </dgm:ptLst>
  <dgm:cxnLst>
    <dgm:cxn modelId="{E6EB273C-18FD-48FD-A0FF-0018F33C5111}" type="presOf" srcId="{45DA8E7C-A4AA-4E56-91C1-FC342D8642A0}" destId="{F8FAC8C1-DC4E-4549-94D0-31E49E3688EC}" srcOrd="0" destOrd="0" presId="urn:microsoft.com/office/officeart/2005/8/layout/hierarchy1"/>
    <dgm:cxn modelId="{D0F1F36C-C6A9-4DED-8E2C-DFB6916602FB}" srcId="{DEB07BFD-88BC-4934-8FD6-B1A2413306BA}" destId="{8D417544-2427-4F5A-A031-DBEAB81BAE50}" srcOrd="1" destOrd="0" parTransId="{3F724445-771A-48C2-8170-8E8499449411}" sibTransId="{714095FD-719D-4982-9596-CC8F6E3451F7}"/>
    <dgm:cxn modelId="{EDD0E78F-D11B-4978-8A68-5F1123DE59AE}" type="presOf" srcId="{DEB07BFD-88BC-4934-8FD6-B1A2413306BA}" destId="{5819930E-C40A-4036-9DF8-73B551A75803}" srcOrd="0" destOrd="0" presId="urn:microsoft.com/office/officeart/2005/8/layout/hierarchy1"/>
    <dgm:cxn modelId="{3FB6DFA5-F3E4-45CE-9781-79AC67F32143}" type="presOf" srcId="{8D417544-2427-4F5A-A031-DBEAB81BAE50}" destId="{CA8B2A2D-8D62-4E62-8688-66291C8638B6}" srcOrd="0" destOrd="0" presId="urn:microsoft.com/office/officeart/2005/8/layout/hierarchy1"/>
    <dgm:cxn modelId="{2F1250F2-677B-4A80-BDA1-8FA6980E4851}" srcId="{DEB07BFD-88BC-4934-8FD6-B1A2413306BA}" destId="{45DA8E7C-A4AA-4E56-91C1-FC342D8642A0}" srcOrd="0" destOrd="0" parTransId="{9B43F880-189E-4F4E-86B9-3978E1D94151}" sibTransId="{E3BAA466-66C9-46F6-A8F4-0F5926A5774C}"/>
    <dgm:cxn modelId="{EAB34C66-B483-49AB-A2C7-455F3E0220FD}" type="presParOf" srcId="{5819930E-C40A-4036-9DF8-73B551A75803}" destId="{232CFA5E-6277-44F2-90CF-3954B1266FC4}" srcOrd="0" destOrd="0" presId="urn:microsoft.com/office/officeart/2005/8/layout/hierarchy1"/>
    <dgm:cxn modelId="{F660F579-9D68-4AE3-BAFF-F2CD6CF30D49}" type="presParOf" srcId="{232CFA5E-6277-44F2-90CF-3954B1266FC4}" destId="{C9E33174-0B3B-4C63-9522-631D231F871C}" srcOrd="0" destOrd="0" presId="urn:microsoft.com/office/officeart/2005/8/layout/hierarchy1"/>
    <dgm:cxn modelId="{C5441C52-531D-4D2B-9D13-4E9160D56E1A}" type="presParOf" srcId="{C9E33174-0B3B-4C63-9522-631D231F871C}" destId="{C6CAD538-972F-42F3-9B6B-4A203867627C}" srcOrd="0" destOrd="0" presId="urn:microsoft.com/office/officeart/2005/8/layout/hierarchy1"/>
    <dgm:cxn modelId="{65A75B16-6AB2-4C72-89F8-AF8F6D22BBF1}" type="presParOf" srcId="{C9E33174-0B3B-4C63-9522-631D231F871C}" destId="{F8FAC8C1-DC4E-4549-94D0-31E49E3688EC}" srcOrd="1" destOrd="0" presId="urn:microsoft.com/office/officeart/2005/8/layout/hierarchy1"/>
    <dgm:cxn modelId="{86ECA768-4ADF-4207-8EDC-3E1E46C74CDD}" type="presParOf" srcId="{232CFA5E-6277-44F2-90CF-3954B1266FC4}" destId="{489B7DE8-7AAE-4AA3-B8D3-708FB4E567FE}" srcOrd="1" destOrd="0" presId="urn:microsoft.com/office/officeart/2005/8/layout/hierarchy1"/>
    <dgm:cxn modelId="{00DE8C9E-71BF-42DF-813E-EF95D59B78F2}" type="presParOf" srcId="{5819930E-C40A-4036-9DF8-73B551A75803}" destId="{AA13F036-5474-4484-9F2B-902A8C0DA322}" srcOrd="1" destOrd="0" presId="urn:microsoft.com/office/officeart/2005/8/layout/hierarchy1"/>
    <dgm:cxn modelId="{DA7585FB-E9C2-4C48-8627-4C7B066A8E66}" type="presParOf" srcId="{AA13F036-5474-4484-9F2B-902A8C0DA322}" destId="{A78AD71A-C97A-4DC0-9424-8F752A6683EC}" srcOrd="0" destOrd="0" presId="urn:microsoft.com/office/officeart/2005/8/layout/hierarchy1"/>
    <dgm:cxn modelId="{FA933D4F-CC0F-4B2F-9D03-808AE0CB70E2}" type="presParOf" srcId="{A78AD71A-C97A-4DC0-9424-8F752A6683EC}" destId="{12E54ED4-9AA5-4054-83EC-29BD343AD86F}" srcOrd="0" destOrd="0" presId="urn:microsoft.com/office/officeart/2005/8/layout/hierarchy1"/>
    <dgm:cxn modelId="{F92B80D2-7492-4E99-8266-573B1E18FA53}" type="presParOf" srcId="{A78AD71A-C97A-4DC0-9424-8F752A6683EC}" destId="{CA8B2A2D-8D62-4E62-8688-66291C8638B6}" srcOrd="1" destOrd="0" presId="urn:microsoft.com/office/officeart/2005/8/layout/hierarchy1"/>
    <dgm:cxn modelId="{E70EF6B9-6230-49B9-BCBD-48C981E0A5BC}" type="presParOf" srcId="{AA13F036-5474-4484-9F2B-902A8C0DA322}" destId="{A0927A7C-6B1B-4D2A-B47F-7254C01139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388F27-243D-4D24-A4A3-7B5BBEF1F8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6B77DE-B918-4063-B53B-228486381C37}">
      <dgm:prSet/>
      <dgm:spPr/>
      <dgm:t>
        <a:bodyPr/>
        <a:lstStyle/>
        <a:p>
          <a:r>
            <a:rPr lang="cs-CZ"/>
            <a:t>Kritérium auditu demokracie: zohlednění marginalizovananých skupin </a:t>
          </a:r>
          <a:endParaRPr lang="en-US"/>
        </a:p>
      </dgm:t>
    </dgm:pt>
    <dgm:pt modelId="{29A4F307-D05F-4117-86B2-1A53EF74CB46}" type="parTrans" cxnId="{4AAFB731-FACE-4181-AE39-8C0762F3D6F2}">
      <dgm:prSet/>
      <dgm:spPr/>
      <dgm:t>
        <a:bodyPr/>
        <a:lstStyle/>
        <a:p>
          <a:endParaRPr lang="en-US"/>
        </a:p>
      </dgm:t>
    </dgm:pt>
    <dgm:pt modelId="{FEC8AC0B-DA40-4164-A0EA-EF9A97852245}" type="sibTrans" cxnId="{4AAFB731-FACE-4181-AE39-8C0762F3D6F2}">
      <dgm:prSet/>
      <dgm:spPr/>
      <dgm:t>
        <a:bodyPr/>
        <a:lstStyle/>
        <a:p>
          <a:endParaRPr lang="en-US"/>
        </a:p>
      </dgm:t>
    </dgm:pt>
    <dgm:pt modelId="{01AB5706-B1D5-4E16-98CD-25ABC14BF4E0}">
      <dgm:prSet/>
      <dgm:spPr/>
      <dgm:t>
        <a:bodyPr/>
        <a:lstStyle/>
        <a:p>
          <a:r>
            <a:rPr lang="cs-CZ" b="1"/>
            <a:t>Kvalita demokracie je měřená i tím, jak přistupuje k menšinám </a:t>
          </a:r>
          <a:endParaRPr lang="en-US"/>
        </a:p>
      </dgm:t>
    </dgm:pt>
    <dgm:pt modelId="{BE048A48-5E9B-4869-9A98-AF791F0CF3D2}" type="parTrans" cxnId="{3D3C999F-F089-4A6E-8331-A26E98835368}">
      <dgm:prSet/>
      <dgm:spPr/>
      <dgm:t>
        <a:bodyPr/>
        <a:lstStyle/>
        <a:p>
          <a:endParaRPr lang="en-US"/>
        </a:p>
      </dgm:t>
    </dgm:pt>
    <dgm:pt modelId="{F6B7AFE8-3B46-42E5-9D3A-68981C4E9C0F}" type="sibTrans" cxnId="{3D3C999F-F089-4A6E-8331-A26E98835368}">
      <dgm:prSet/>
      <dgm:spPr/>
      <dgm:t>
        <a:bodyPr/>
        <a:lstStyle/>
        <a:p>
          <a:endParaRPr lang="en-US"/>
        </a:p>
      </dgm:t>
    </dgm:pt>
    <dgm:pt modelId="{E596D19F-B0ED-4C02-AB40-98D69F8CF6AA}" type="pres">
      <dgm:prSet presAssocID="{32388F27-243D-4D24-A4A3-7B5BBEF1F8DC}" presName="root" presStyleCnt="0">
        <dgm:presLayoutVars>
          <dgm:dir/>
          <dgm:resizeHandles val="exact"/>
        </dgm:presLayoutVars>
      </dgm:prSet>
      <dgm:spPr/>
    </dgm:pt>
    <dgm:pt modelId="{9110B019-4163-430B-80A8-DC1D1BD8B8E2}" type="pres">
      <dgm:prSet presAssocID="{026B77DE-B918-4063-B53B-228486381C37}" presName="compNode" presStyleCnt="0"/>
      <dgm:spPr/>
    </dgm:pt>
    <dgm:pt modelId="{32C3E567-5687-4BD3-913D-23ABEE13B623}" type="pres">
      <dgm:prSet presAssocID="{026B77DE-B918-4063-B53B-228486381C37}" presName="bgRect" presStyleLbl="bgShp" presStyleIdx="0" presStyleCnt="2"/>
      <dgm:spPr/>
    </dgm:pt>
    <dgm:pt modelId="{9A45E33A-9DF2-4C18-8B48-78959B92BD60}" type="pres">
      <dgm:prSet presAssocID="{026B77DE-B918-4063-B53B-228486381C3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12A96809-9292-4CCC-B610-C39FEDE5B50C}" type="pres">
      <dgm:prSet presAssocID="{026B77DE-B918-4063-B53B-228486381C37}" presName="spaceRect" presStyleCnt="0"/>
      <dgm:spPr/>
    </dgm:pt>
    <dgm:pt modelId="{6102410A-E6EF-4A7A-B712-6E05E958506C}" type="pres">
      <dgm:prSet presAssocID="{026B77DE-B918-4063-B53B-228486381C37}" presName="parTx" presStyleLbl="revTx" presStyleIdx="0" presStyleCnt="2">
        <dgm:presLayoutVars>
          <dgm:chMax val="0"/>
          <dgm:chPref val="0"/>
        </dgm:presLayoutVars>
      </dgm:prSet>
      <dgm:spPr/>
    </dgm:pt>
    <dgm:pt modelId="{A96CEEB6-2433-4F73-9529-0E4DAA62AC8A}" type="pres">
      <dgm:prSet presAssocID="{FEC8AC0B-DA40-4164-A0EA-EF9A97852245}" presName="sibTrans" presStyleCnt="0"/>
      <dgm:spPr/>
    </dgm:pt>
    <dgm:pt modelId="{B87A474E-15B9-4FDD-994B-40E6675BD780}" type="pres">
      <dgm:prSet presAssocID="{01AB5706-B1D5-4E16-98CD-25ABC14BF4E0}" presName="compNode" presStyleCnt="0"/>
      <dgm:spPr/>
    </dgm:pt>
    <dgm:pt modelId="{87A60204-310F-494D-B188-82197A32E42C}" type="pres">
      <dgm:prSet presAssocID="{01AB5706-B1D5-4E16-98CD-25ABC14BF4E0}" presName="bgRect" presStyleLbl="bgShp" presStyleIdx="1" presStyleCnt="2"/>
      <dgm:spPr/>
    </dgm:pt>
    <dgm:pt modelId="{02C4C962-94A3-41E3-9BE8-F6E24F43964C}" type="pres">
      <dgm:prSet presAssocID="{01AB5706-B1D5-4E16-98CD-25ABC14BF4E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7ABD0317-B767-481D-A745-77F547A8E7AE}" type="pres">
      <dgm:prSet presAssocID="{01AB5706-B1D5-4E16-98CD-25ABC14BF4E0}" presName="spaceRect" presStyleCnt="0"/>
      <dgm:spPr/>
    </dgm:pt>
    <dgm:pt modelId="{85616222-2A41-4E10-BD9F-3A8769B294AD}" type="pres">
      <dgm:prSet presAssocID="{01AB5706-B1D5-4E16-98CD-25ABC14BF4E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C3A2408-59ED-4011-BBE8-F771F7441739}" type="presOf" srcId="{32388F27-243D-4D24-A4A3-7B5BBEF1F8DC}" destId="{E596D19F-B0ED-4C02-AB40-98D69F8CF6AA}" srcOrd="0" destOrd="0" presId="urn:microsoft.com/office/officeart/2018/2/layout/IconVerticalSolidList"/>
    <dgm:cxn modelId="{28888515-9B9C-4E50-A70D-E11DA2F4868D}" type="presOf" srcId="{026B77DE-B918-4063-B53B-228486381C37}" destId="{6102410A-E6EF-4A7A-B712-6E05E958506C}" srcOrd="0" destOrd="0" presId="urn:microsoft.com/office/officeart/2018/2/layout/IconVerticalSolidList"/>
    <dgm:cxn modelId="{4AAFB731-FACE-4181-AE39-8C0762F3D6F2}" srcId="{32388F27-243D-4D24-A4A3-7B5BBEF1F8DC}" destId="{026B77DE-B918-4063-B53B-228486381C37}" srcOrd="0" destOrd="0" parTransId="{29A4F307-D05F-4117-86B2-1A53EF74CB46}" sibTransId="{FEC8AC0B-DA40-4164-A0EA-EF9A97852245}"/>
    <dgm:cxn modelId="{95B95388-2FAD-407B-A1C8-8B22122DD6EA}" type="presOf" srcId="{01AB5706-B1D5-4E16-98CD-25ABC14BF4E0}" destId="{85616222-2A41-4E10-BD9F-3A8769B294AD}" srcOrd="0" destOrd="0" presId="urn:microsoft.com/office/officeart/2018/2/layout/IconVerticalSolidList"/>
    <dgm:cxn modelId="{3D3C999F-F089-4A6E-8331-A26E98835368}" srcId="{32388F27-243D-4D24-A4A3-7B5BBEF1F8DC}" destId="{01AB5706-B1D5-4E16-98CD-25ABC14BF4E0}" srcOrd="1" destOrd="0" parTransId="{BE048A48-5E9B-4869-9A98-AF791F0CF3D2}" sibTransId="{F6B7AFE8-3B46-42E5-9D3A-68981C4E9C0F}"/>
    <dgm:cxn modelId="{300C5AA3-A2F9-4C73-A304-86DFAB573F43}" type="presParOf" srcId="{E596D19F-B0ED-4C02-AB40-98D69F8CF6AA}" destId="{9110B019-4163-430B-80A8-DC1D1BD8B8E2}" srcOrd="0" destOrd="0" presId="urn:microsoft.com/office/officeart/2018/2/layout/IconVerticalSolidList"/>
    <dgm:cxn modelId="{032E6DA1-FA62-44E3-9426-659850B0024B}" type="presParOf" srcId="{9110B019-4163-430B-80A8-DC1D1BD8B8E2}" destId="{32C3E567-5687-4BD3-913D-23ABEE13B623}" srcOrd="0" destOrd="0" presId="urn:microsoft.com/office/officeart/2018/2/layout/IconVerticalSolidList"/>
    <dgm:cxn modelId="{E604F545-CCD4-43CB-A903-9F5B015F4D8A}" type="presParOf" srcId="{9110B019-4163-430B-80A8-DC1D1BD8B8E2}" destId="{9A45E33A-9DF2-4C18-8B48-78959B92BD60}" srcOrd="1" destOrd="0" presId="urn:microsoft.com/office/officeart/2018/2/layout/IconVerticalSolidList"/>
    <dgm:cxn modelId="{5373CE8A-56A0-4C2F-A173-E4E47C57D142}" type="presParOf" srcId="{9110B019-4163-430B-80A8-DC1D1BD8B8E2}" destId="{12A96809-9292-4CCC-B610-C39FEDE5B50C}" srcOrd="2" destOrd="0" presId="urn:microsoft.com/office/officeart/2018/2/layout/IconVerticalSolidList"/>
    <dgm:cxn modelId="{8C3D0D99-7872-4F25-AA32-7CFBCB5D0A95}" type="presParOf" srcId="{9110B019-4163-430B-80A8-DC1D1BD8B8E2}" destId="{6102410A-E6EF-4A7A-B712-6E05E958506C}" srcOrd="3" destOrd="0" presId="urn:microsoft.com/office/officeart/2018/2/layout/IconVerticalSolidList"/>
    <dgm:cxn modelId="{9E864B75-FD43-4971-88ED-2277F8F9446F}" type="presParOf" srcId="{E596D19F-B0ED-4C02-AB40-98D69F8CF6AA}" destId="{A96CEEB6-2433-4F73-9529-0E4DAA62AC8A}" srcOrd="1" destOrd="0" presId="urn:microsoft.com/office/officeart/2018/2/layout/IconVerticalSolidList"/>
    <dgm:cxn modelId="{E7443E8D-97A6-43FF-BBDB-4557304C7494}" type="presParOf" srcId="{E596D19F-B0ED-4C02-AB40-98D69F8CF6AA}" destId="{B87A474E-15B9-4FDD-994B-40E6675BD780}" srcOrd="2" destOrd="0" presId="urn:microsoft.com/office/officeart/2018/2/layout/IconVerticalSolidList"/>
    <dgm:cxn modelId="{E36AD6D9-C938-4326-81ED-888B0DB4DA96}" type="presParOf" srcId="{B87A474E-15B9-4FDD-994B-40E6675BD780}" destId="{87A60204-310F-494D-B188-82197A32E42C}" srcOrd="0" destOrd="0" presId="urn:microsoft.com/office/officeart/2018/2/layout/IconVerticalSolidList"/>
    <dgm:cxn modelId="{8C9ED88A-B0AC-4481-A349-9AE46F48FFBB}" type="presParOf" srcId="{B87A474E-15B9-4FDD-994B-40E6675BD780}" destId="{02C4C962-94A3-41E3-9BE8-F6E24F43964C}" srcOrd="1" destOrd="0" presId="urn:microsoft.com/office/officeart/2018/2/layout/IconVerticalSolidList"/>
    <dgm:cxn modelId="{34A9D979-010B-42AF-AA89-929F1B643A1F}" type="presParOf" srcId="{B87A474E-15B9-4FDD-994B-40E6675BD780}" destId="{7ABD0317-B767-481D-A745-77F547A8E7AE}" srcOrd="2" destOrd="0" presId="urn:microsoft.com/office/officeart/2018/2/layout/IconVerticalSolidList"/>
    <dgm:cxn modelId="{0CB241FB-38C7-4AAE-A3B3-EC6C38256C3B}" type="presParOf" srcId="{B87A474E-15B9-4FDD-994B-40E6675BD780}" destId="{85616222-2A41-4E10-BD9F-3A8769B294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C90764-3740-4C68-9A7F-EA4F5654954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E1BC5F-8CB3-4A2F-B881-0031448CA1A8}">
      <dgm:prSet/>
      <dgm:spPr/>
      <dgm:t>
        <a:bodyPr/>
        <a:lstStyle/>
        <a:p>
          <a:r>
            <a:rPr lang="cs-CZ"/>
            <a:t>Dynamická výměna kulturních statků</a:t>
          </a:r>
          <a:endParaRPr lang="en-US"/>
        </a:p>
      </dgm:t>
    </dgm:pt>
    <dgm:pt modelId="{C4B055DE-F94F-499D-B0DB-A7FAD4402014}" type="parTrans" cxnId="{65C6C63B-3F6D-4767-AD13-7C03C1E06104}">
      <dgm:prSet/>
      <dgm:spPr/>
      <dgm:t>
        <a:bodyPr/>
        <a:lstStyle/>
        <a:p>
          <a:endParaRPr lang="en-US"/>
        </a:p>
      </dgm:t>
    </dgm:pt>
    <dgm:pt modelId="{288C6C11-54DF-48FD-B0F3-1196E212E39D}" type="sibTrans" cxnId="{65C6C63B-3F6D-4767-AD13-7C03C1E06104}">
      <dgm:prSet/>
      <dgm:spPr/>
      <dgm:t>
        <a:bodyPr/>
        <a:lstStyle/>
        <a:p>
          <a:endParaRPr lang="en-US"/>
        </a:p>
      </dgm:t>
    </dgm:pt>
    <dgm:pt modelId="{08152CC5-207E-4FC1-8093-277019F573D9}">
      <dgm:prSet/>
      <dgm:spPr/>
      <dgm:t>
        <a:bodyPr/>
        <a:lstStyle/>
        <a:p>
          <a:r>
            <a:rPr lang="cs-CZ"/>
            <a:t>Vzájemné ovlivňování</a:t>
          </a:r>
          <a:endParaRPr lang="en-US"/>
        </a:p>
      </dgm:t>
    </dgm:pt>
    <dgm:pt modelId="{BC4CBE0E-70FC-4428-8C2D-0ABDB0A2AE35}" type="parTrans" cxnId="{1FDC86A3-01C3-4BE6-8AC6-FE95BEAAB357}">
      <dgm:prSet/>
      <dgm:spPr/>
      <dgm:t>
        <a:bodyPr/>
        <a:lstStyle/>
        <a:p>
          <a:endParaRPr lang="en-US"/>
        </a:p>
      </dgm:t>
    </dgm:pt>
    <dgm:pt modelId="{3F0399C4-BB04-4FA3-9063-4869F4B6849D}" type="sibTrans" cxnId="{1FDC86A3-01C3-4BE6-8AC6-FE95BEAAB357}">
      <dgm:prSet/>
      <dgm:spPr/>
      <dgm:t>
        <a:bodyPr/>
        <a:lstStyle/>
        <a:p>
          <a:endParaRPr lang="en-US"/>
        </a:p>
      </dgm:t>
    </dgm:pt>
    <dgm:pt modelId="{F89011EB-8779-4CD3-9281-783FDDC8C3FD}">
      <dgm:prSet/>
      <dgm:spPr/>
      <dgm:t>
        <a:bodyPr/>
        <a:lstStyle/>
        <a:p>
          <a:r>
            <a:rPr lang="cs-CZ"/>
            <a:t>Vznik nových systémů</a:t>
          </a:r>
          <a:endParaRPr lang="en-US"/>
        </a:p>
      </dgm:t>
    </dgm:pt>
    <dgm:pt modelId="{526306CE-8D5F-4D36-828E-CD6BAB367E95}" type="parTrans" cxnId="{4D3AF554-ADBE-48F2-9214-D7FA1CA6BC7C}">
      <dgm:prSet/>
      <dgm:spPr/>
      <dgm:t>
        <a:bodyPr/>
        <a:lstStyle/>
        <a:p>
          <a:endParaRPr lang="en-US"/>
        </a:p>
      </dgm:t>
    </dgm:pt>
    <dgm:pt modelId="{76298C0D-41B5-4E49-A03B-D310CBF3AADA}" type="sibTrans" cxnId="{4D3AF554-ADBE-48F2-9214-D7FA1CA6BC7C}">
      <dgm:prSet/>
      <dgm:spPr/>
      <dgm:t>
        <a:bodyPr/>
        <a:lstStyle/>
        <a:p>
          <a:endParaRPr lang="en-US"/>
        </a:p>
      </dgm:t>
    </dgm:pt>
    <dgm:pt modelId="{D4D8620C-A24B-42F4-91DB-3D0C96169FE1}" type="pres">
      <dgm:prSet presAssocID="{F3C90764-3740-4C68-9A7F-EA4F56549543}" presName="linear" presStyleCnt="0">
        <dgm:presLayoutVars>
          <dgm:animLvl val="lvl"/>
          <dgm:resizeHandles val="exact"/>
        </dgm:presLayoutVars>
      </dgm:prSet>
      <dgm:spPr/>
    </dgm:pt>
    <dgm:pt modelId="{02C7E908-9D8F-49C8-83A9-E50F3AB292DA}" type="pres">
      <dgm:prSet presAssocID="{5FE1BC5F-8CB3-4A2F-B881-0031448CA1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D24702-55B9-46AC-8070-6FDDC8757ECA}" type="pres">
      <dgm:prSet presAssocID="{288C6C11-54DF-48FD-B0F3-1196E212E39D}" presName="spacer" presStyleCnt="0"/>
      <dgm:spPr/>
    </dgm:pt>
    <dgm:pt modelId="{58258A14-36FC-479A-9CA7-D5F7900ADDA9}" type="pres">
      <dgm:prSet presAssocID="{08152CC5-207E-4FC1-8093-277019F573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D5D356-43FA-4598-BDA9-BCD81425068A}" type="pres">
      <dgm:prSet presAssocID="{3F0399C4-BB04-4FA3-9063-4869F4B6849D}" presName="spacer" presStyleCnt="0"/>
      <dgm:spPr/>
    </dgm:pt>
    <dgm:pt modelId="{4A9C5946-ADC3-4EA4-901F-983DE69322E0}" type="pres">
      <dgm:prSet presAssocID="{F89011EB-8779-4CD3-9281-783FDDC8C3F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C80F51C-38E6-478B-ABEB-FA9DBF81C8AC}" type="presOf" srcId="{5FE1BC5F-8CB3-4A2F-B881-0031448CA1A8}" destId="{02C7E908-9D8F-49C8-83A9-E50F3AB292DA}" srcOrd="0" destOrd="0" presId="urn:microsoft.com/office/officeart/2005/8/layout/vList2"/>
    <dgm:cxn modelId="{B4707432-8FE6-4760-B1A9-CD356CF7C2F1}" type="presOf" srcId="{08152CC5-207E-4FC1-8093-277019F573D9}" destId="{58258A14-36FC-479A-9CA7-D5F7900ADDA9}" srcOrd="0" destOrd="0" presId="urn:microsoft.com/office/officeart/2005/8/layout/vList2"/>
    <dgm:cxn modelId="{65C6C63B-3F6D-4767-AD13-7C03C1E06104}" srcId="{F3C90764-3740-4C68-9A7F-EA4F56549543}" destId="{5FE1BC5F-8CB3-4A2F-B881-0031448CA1A8}" srcOrd="0" destOrd="0" parTransId="{C4B055DE-F94F-499D-B0DB-A7FAD4402014}" sibTransId="{288C6C11-54DF-48FD-B0F3-1196E212E39D}"/>
    <dgm:cxn modelId="{7C023170-7B58-4E47-9832-1189DE16D779}" type="presOf" srcId="{F3C90764-3740-4C68-9A7F-EA4F56549543}" destId="{D4D8620C-A24B-42F4-91DB-3D0C96169FE1}" srcOrd="0" destOrd="0" presId="urn:microsoft.com/office/officeart/2005/8/layout/vList2"/>
    <dgm:cxn modelId="{4D3AF554-ADBE-48F2-9214-D7FA1CA6BC7C}" srcId="{F3C90764-3740-4C68-9A7F-EA4F56549543}" destId="{F89011EB-8779-4CD3-9281-783FDDC8C3FD}" srcOrd="2" destOrd="0" parTransId="{526306CE-8D5F-4D36-828E-CD6BAB367E95}" sibTransId="{76298C0D-41B5-4E49-A03B-D310CBF3AADA}"/>
    <dgm:cxn modelId="{1FDC86A3-01C3-4BE6-8AC6-FE95BEAAB357}" srcId="{F3C90764-3740-4C68-9A7F-EA4F56549543}" destId="{08152CC5-207E-4FC1-8093-277019F573D9}" srcOrd="1" destOrd="0" parTransId="{BC4CBE0E-70FC-4428-8C2D-0ABDB0A2AE35}" sibTransId="{3F0399C4-BB04-4FA3-9063-4869F4B6849D}"/>
    <dgm:cxn modelId="{7D86ADB3-F799-46FB-8C53-F708E42892C4}" type="presOf" srcId="{F89011EB-8779-4CD3-9281-783FDDC8C3FD}" destId="{4A9C5946-ADC3-4EA4-901F-983DE69322E0}" srcOrd="0" destOrd="0" presId="urn:microsoft.com/office/officeart/2005/8/layout/vList2"/>
    <dgm:cxn modelId="{2EB284AB-1F57-4BE6-A8A4-5D63D3BCBB8D}" type="presParOf" srcId="{D4D8620C-A24B-42F4-91DB-3D0C96169FE1}" destId="{02C7E908-9D8F-49C8-83A9-E50F3AB292DA}" srcOrd="0" destOrd="0" presId="urn:microsoft.com/office/officeart/2005/8/layout/vList2"/>
    <dgm:cxn modelId="{96FB052B-C4FD-4B7C-85B0-FBB1C780C9C4}" type="presParOf" srcId="{D4D8620C-A24B-42F4-91DB-3D0C96169FE1}" destId="{ADD24702-55B9-46AC-8070-6FDDC8757ECA}" srcOrd="1" destOrd="0" presId="urn:microsoft.com/office/officeart/2005/8/layout/vList2"/>
    <dgm:cxn modelId="{CD7EA3BB-F9C6-4F56-B6D9-69E23C3C912C}" type="presParOf" srcId="{D4D8620C-A24B-42F4-91DB-3D0C96169FE1}" destId="{58258A14-36FC-479A-9CA7-D5F7900ADDA9}" srcOrd="2" destOrd="0" presId="urn:microsoft.com/office/officeart/2005/8/layout/vList2"/>
    <dgm:cxn modelId="{55B1F22D-C92D-4B8D-8D80-1CAAAC1B3ED6}" type="presParOf" srcId="{D4D8620C-A24B-42F4-91DB-3D0C96169FE1}" destId="{83D5D356-43FA-4598-BDA9-BCD81425068A}" srcOrd="3" destOrd="0" presId="urn:microsoft.com/office/officeart/2005/8/layout/vList2"/>
    <dgm:cxn modelId="{B650AD97-C444-4D9C-B158-54CFB896C6A6}" type="presParOf" srcId="{D4D8620C-A24B-42F4-91DB-3D0C96169FE1}" destId="{4A9C5946-ADC3-4EA4-901F-983DE69322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A96B3-6C0E-402E-85DE-211923F5B1BD}">
      <dsp:nvSpPr>
        <dsp:cNvPr id="0" name=""/>
        <dsp:cNvSpPr/>
      </dsp:nvSpPr>
      <dsp:spPr>
        <a:xfrm>
          <a:off x="0" y="20380"/>
          <a:ext cx="4551040" cy="867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Zabývá se prostředí ve vztahu k aktivizaci a podpoře jedince, skupiny i komunity</a:t>
          </a:r>
          <a:endParaRPr lang="en-US" sz="1700" kern="1200" dirty="0"/>
        </a:p>
      </dsp:txBody>
      <dsp:txXfrm>
        <a:off x="42327" y="62707"/>
        <a:ext cx="4466386" cy="782425"/>
      </dsp:txXfrm>
    </dsp:sp>
    <dsp:sp modelId="{9FD2A569-C314-4423-A6E2-1EA16A6E925E}">
      <dsp:nvSpPr>
        <dsp:cNvPr id="0" name=""/>
        <dsp:cNvSpPr/>
      </dsp:nvSpPr>
      <dsp:spPr>
        <a:xfrm>
          <a:off x="0" y="936420"/>
          <a:ext cx="4551040" cy="867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Zájem o skupiny se sociálním znevýhodněním</a:t>
          </a:r>
          <a:endParaRPr lang="en-US" sz="2400" kern="1200" dirty="0"/>
        </a:p>
      </dsp:txBody>
      <dsp:txXfrm>
        <a:off x="42327" y="978747"/>
        <a:ext cx="4466386" cy="782425"/>
      </dsp:txXfrm>
    </dsp:sp>
    <dsp:sp modelId="{CCEE504D-691B-45EC-8222-03E3D8C41559}">
      <dsp:nvSpPr>
        <dsp:cNvPr id="0" name=""/>
        <dsp:cNvSpPr/>
      </dsp:nvSpPr>
      <dsp:spPr>
        <a:xfrm>
          <a:off x="0" y="1852460"/>
          <a:ext cx="4551040" cy="867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Sociální a výzkumné projekty</a:t>
          </a:r>
          <a:r>
            <a:rPr lang="cs-CZ" sz="1700" b="1" kern="1200" dirty="0"/>
            <a:t>, </a:t>
          </a:r>
          <a:r>
            <a:rPr lang="cs-CZ" sz="1700" b="1" kern="1200" dirty="0">
              <a:hlinkClick xmlns:r="http://schemas.openxmlformats.org/officeDocument/2006/relationships" r:id="rId1"/>
            </a:rPr>
            <a:t>https://ksop.ped.muni.cz/</a:t>
          </a:r>
          <a:endParaRPr lang="en-US" sz="1700" kern="1200" dirty="0"/>
        </a:p>
      </dsp:txBody>
      <dsp:txXfrm>
        <a:off x="42327" y="1894787"/>
        <a:ext cx="4466386" cy="782425"/>
      </dsp:txXfrm>
    </dsp:sp>
    <dsp:sp modelId="{B79E186C-12E2-4B97-A992-F18456D1560C}">
      <dsp:nvSpPr>
        <dsp:cNvPr id="0" name=""/>
        <dsp:cNvSpPr/>
      </dsp:nvSpPr>
      <dsp:spPr>
        <a:xfrm>
          <a:off x="0" y="2768499"/>
          <a:ext cx="4551040" cy="867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Studium školního prostředí, nové profese a role ve školním prostředí (asistent pedagoga, sociální pedagog)</a:t>
          </a:r>
          <a:endParaRPr lang="en-US" sz="1700" kern="1200" dirty="0"/>
        </a:p>
      </dsp:txBody>
      <dsp:txXfrm>
        <a:off x="42327" y="2810826"/>
        <a:ext cx="4466386" cy="782425"/>
      </dsp:txXfrm>
    </dsp:sp>
    <dsp:sp modelId="{27F7F8A5-D55B-49DF-B123-AB85485961D3}">
      <dsp:nvSpPr>
        <dsp:cNvPr id="0" name=""/>
        <dsp:cNvSpPr/>
      </dsp:nvSpPr>
      <dsp:spPr>
        <a:xfrm>
          <a:off x="0" y="3684539"/>
          <a:ext cx="4551040" cy="867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Nové předměty zacílené na rozvoj školního prostředí a podporu inkluze (vč. </a:t>
          </a:r>
          <a:r>
            <a:rPr lang="cs-CZ" sz="1700" b="1" kern="1200" dirty="0" err="1"/>
            <a:t>asistent.praxe</a:t>
          </a:r>
          <a:r>
            <a:rPr lang="cs-CZ" sz="1700" b="1" kern="1200" dirty="0"/>
            <a:t>)</a:t>
          </a:r>
          <a:endParaRPr lang="en-US" sz="1700" kern="1200" dirty="0"/>
        </a:p>
      </dsp:txBody>
      <dsp:txXfrm>
        <a:off x="42327" y="3726866"/>
        <a:ext cx="4466386" cy="782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CEC5-676F-4AFD-A248-F7D6A167EF06}">
      <dsp:nvSpPr>
        <dsp:cNvPr id="0" name=""/>
        <dsp:cNvSpPr/>
      </dsp:nvSpPr>
      <dsp:spPr>
        <a:xfrm>
          <a:off x="0" y="591740"/>
          <a:ext cx="2547937" cy="1528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Učitel je nejen odborník na svou specializaci/aprobaci </a:t>
          </a:r>
          <a:endParaRPr lang="en-US" sz="2100" kern="1200"/>
        </a:p>
      </dsp:txBody>
      <dsp:txXfrm>
        <a:off x="0" y="591740"/>
        <a:ext cx="2547937" cy="1528762"/>
      </dsp:txXfrm>
    </dsp:sp>
    <dsp:sp modelId="{A3768589-B702-48C2-A493-684E950776C8}">
      <dsp:nvSpPr>
        <dsp:cNvPr id="0" name=""/>
        <dsp:cNvSpPr/>
      </dsp:nvSpPr>
      <dsp:spPr>
        <a:xfrm>
          <a:off x="2802731" y="591740"/>
          <a:ext cx="2547937" cy="1528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Náročné prostředí třídy/školy jako odraz složitého prostředí doby</a:t>
          </a:r>
          <a:endParaRPr lang="en-US" sz="2100" kern="1200"/>
        </a:p>
      </dsp:txBody>
      <dsp:txXfrm>
        <a:off x="2802731" y="591740"/>
        <a:ext cx="2547937" cy="1528762"/>
      </dsp:txXfrm>
    </dsp:sp>
    <dsp:sp modelId="{D83736EE-905B-411D-B5FB-BC85A6ED8A03}">
      <dsp:nvSpPr>
        <dsp:cNvPr id="0" name=""/>
        <dsp:cNvSpPr/>
      </dsp:nvSpPr>
      <dsp:spPr>
        <a:xfrm>
          <a:off x="5605462" y="591740"/>
          <a:ext cx="2547937" cy="1528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Děti a žáci se sociálním znevýhodněním </a:t>
          </a:r>
          <a:endParaRPr lang="en-US" sz="2100" kern="1200"/>
        </a:p>
      </dsp:txBody>
      <dsp:txXfrm>
        <a:off x="5605462" y="591740"/>
        <a:ext cx="2547937" cy="1528762"/>
      </dsp:txXfrm>
    </dsp:sp>
    <dsp:sp modelId="{501FCF19-F8A1-4A5A-B124-465138615910}">
      <dsp:nvSpPr>
        <dsp:cNvPr id="0" name=""/>
        <dsp:cNvSpPr/>
      </dsp:nvSpPr>
      <dsp:spPr>
        <a:xfrm>
          <a:off x="1401365" y="2375296"/>
          <a:ext cx="2547937" cy="1528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Zacházení s jinakostí </a:t>
          </a:r>
          <a:endParaRPr lang="en-US" sz="2100" kern="1200"/>
        </a:p>
      </dsp:txBody>
      <dsp:txXfrm>
        <a:off x="1401365" y="2375296"/>
        <a:ext cx="2547937" cy="1528762"/>
      </dsp:txXfrm>
    </dsp:sp>
    <dsp:sp modelId="{719005C6-D7F4-47DA-B676-C297B52ABB68}">
      <dsp:nvSpPr>
        <dsp:cNvPr id="0" name=""/>
        <dsp:cNvSpPr/>
      </dsp:nvSpPr>
      <dsp:spPr>
        <a:xfrm>
          <a:off x="4204096" y="2375296"/>
          <a:ext cx="2547937" cy="1528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(nejen)ve školním prostředí</a:t>
          </a:r>
          <a:endParaRPr lang="en-US" sz="2100" kern="1200"/>
        </a:p>
      </dsp:txBody>
      <dsp:txXfrm>
        <a:off x="4204096" y="2375296"/>
        <a:ext cx="2547937" cy="1528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892BA-BC60-4153-B0CA-D1C762244603}">
      <dsp:nvSpPr>
        <dsp:cNvPr id="0" name=""/>
        <dsp:cNvSpPr/>
      </dsp:nvSpPr>
      <dsp:spPr>
        <a:xfrm>
          <a:off x="0" y="0"/>
          <a:ext cx="6400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4E973-8DAE-42F8-B1FD-2EEACEE5C305}">
      <dsp:nvSpPr>
        <dsp:cNvPr id="0" name=""/>
        <dsp:cNvSpPr/>
      </dsp:nvSpPr>
      <dsp:spPr>
        <a:xfrm>
          <a:off x="0" y="0"/>
          <a:ext cx="6400800" cy="220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3100" b="1" kern="1200" dirty="0"/>
            <a:t>Dle </a:t>
          </a:r>
          <a:r>
            <a:rPr lang="cs-CZ" sz="3100" b="1" kern="1200" dirty="0"/>
            <a:t>v</a:t>
          </a:r>
          <a:r>
            <a:rPr lang="x-none" sz="3100" b="1" kern="1200" dirty="0"/>
            <a:t>yhlášky č. 27/2016 Sb.</a:t>
          </a:r>
          <a:r>
            <a:rPr lang="cs-CZ" sz="3100" b="1" kern="1200" dirty="0"/>
            <a:t>, o vzdělávání žáků se speciálními vzdělávacími potřebami a žáků nadaných patří do této skupiny žák se sociálním znevýhodněním</a:t>
          </a:r>
          <a:endParaRPr lang="en-US" sz="3100" kern="1200" dirty="0"/>
        </a:p>
      </dsp:txBody>
      <dsp:txXfrm>
        <a:off x="0" y="0"/>
        <a:ext cx="6400800" cy="2209800"/>
      </dsp:txXfrm>
    </dsp:sp>
    <dsp:sp modelId="{7E1A64E6-ADFF-4D14-8F28-299E7EB825D3}">
      <dsp:nvSpPr>
        <dsp:cNvPr id="0" name=""/>
        <dsp:cNvSpPr/>
      </dsp:nvSpPr>
      <dsp:spPr>
        <a:xfrm>
          <a:off x="0" y="2209800"/>
          <a:ext cx="6400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E4B9B-9430-4E9F-A2A4-247E7AAA743B}">
      <dsp:nvSpPr>
        <dsp:cNvPr id="0" name=""/>
        <dsp:cNvSpPr/>
      </dsp:nvSpPr>
      <dsp:spPr>
        <a:xfrm>
          <a:off x="0" y="2209800"/>
          <a:ext cx="6400800" cy="220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Různí odborníci se pokouší definovat, kdo je sociálně znevýhodněný jedinec</a:t>
          </a:r>
          <a:endParaRPr lang="en-US" sz="3100" kern="1200" dirty="0"/>
        </a:p>
      </dsp:txBody>
      <dsp:txXfrm>
        <a:off x="0" y="2209800"/>
        <a:ext cx="6400800" cy="2209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AD538-972F-42F3-9B6B-4A203867627C}">
      <dsp:nvSpPr>
        <dsp:cNvPr id="0" name=""/>
        <dsp:cNvSpPr/>
      </dsp:nvSpPr>
      <dsp:spPr>
        <a:xfrm>
          <a:off x="995" y="954348"/>
          <a:ext cx="3493461" cy="22183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FAC8C1-DC4E-4549-94D0-31E49E3688EC}">
      <dsp:nvSpPr>
        <dsp:cNvPr id="0" name=""/>
        <dsp:cNvSpPr/>
      </dsp:nvSpPr>
      <dsp:spPr>
        <a:xfrm>
          <a:off x="389157" y="1323103"/>
          <a:ext cx="3493461" cy="2218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Jelení kultura rozvíjí člověka podle toho;  </a:t>
          </a:r>
          <a:r>
            <a:rPr lang="cs-CZ" sz="2400" b="1" kern="1200"/>
            <a:t>abych dosáhl svého uznání, musím znevažovat úspěchy jiných. </a:t>
          </a:r>
          <a:endParaRPr lang="en-US" sz="2400" kern="1200"/>
        </a:p>
      </dsp:txBody>
      <dsp:txXfrm>
        <a:off x="454130" y="1388076"/>
        <a:ext cx="3363515" cy="2088401"/>
      </dsp:txXfrm>
    </dsp:sp>
    <dsp:sp modelId="{12E54ED4-9AA5-4054-83EC-29BD343AD86F}">
      <dsp:nvSpPr>
        <dsp:cNvPr id="0" name=""/>
        <dsp:cNvSpPr/>
      </dsp:nvSpPr>
      <dsp:spPr>
        <a:xfrm>
          <a:off x="4270781" y="954348"/>
          <a:ext cx="3493461" cy="22183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8B2A2D-8D62-4E62-8688-66291C8638B6}">
      <dsp:nvSpPr>
        <dsp:cNvPr id="0" name=""/>
        <dsp:cNvSpPr/>
      </dsp:nvSpPr>
      <dsp:spPr>
        <a:xfrm>
          <a:off x="4658943" y="1323103"/>
          <a:ext cx="3493461" cy="2218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Největší kulturní úspěchy vznikají skrze spolupráci ne konkurenci </a:t>
          </a:r>
          <a:r>
            <a:rPr lang="cs-CZ" sz="2400" kern="1200"/>
            <a:t>(jazyk, kultura, náboženství,…rozvíjí se, protože lidé spolupracují). </a:t>
          </a:r>
          <a:endParaRPr lang="en-US" sz="2400" kern="1200"/>
        </a:p>
      </dsp:txBody>
      <dsp:txXfrm>
        <a:off x="4723916" y="1388076"/>
        <a:ext cx="3363515" cy="2088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3E567-5687-4BD3-913D-23ABEE13B623}">
      <dsp:nvSpPr>
        <dsp:cNvPr id="0" name=""/>
        <dsp:cNvSpPr/>
      </dsp:nvSpPr>
      <dsp:spPr>
        <a:xfrm>
          <a:off x="0" y="730567"/>
          <a:ext cx="8153400" cy="13487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5E33A-9DF2-4C18-8B48-78959B92BD60}">
      <dsp:nvSpPr>
        <dsp:cNvPr id="0" name=""/>
        <dsp:cNvSpPr/>
      </dsp:nvSpPr>
      <dsp:spPr>
        <a:xfrm>
          <a:off x="407993" y="1034033"/>
          <a:ext cx="741807" cy="741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2410A-E6EF-4A7A-B712-6E05E958506C}">
      <dsp:nvSpPr>
        <dsp:cNvPr id="0" name=""/>
        <dsp:cNvSpPr/>
      </dsp:nvSpPr>
      <dsp:spPr>
        <a:xfrm>
          <a:off x="1557794" y="730567"/>
          <a:ext cx="6595605" cy="134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42" tIns="142742" rIns="142742" bIns="14274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Kritérium auditu demokracie: zohlednění marginalizovananých skupin </a:t>
          </a:r>
          <a:endParaRPr lang="en-US" sz="2500" kern="1200"/>
        </a:p>
      </dsp:txBody>
      <dsp:txXfrm>
        <a:off x="1557794" y="730567"/>
        <a:ext cx="6595605" cy="1348740"/>
      </dsp:txXfrm>
    </dsp:sp>
    <dsp:sp modelId="{87A60204-310F-494D-B188-82197A32E42C}">
      <dsp:nvSpPr>
        <dsp:cNvPr id="0" name=""/>
        <dsp:cNvSpPr/>
      </dsp:nvSpPr>
      <dsp:spPr>
        <a:xfrm>
          <a:off x="0" y="2416492"/>
          <a:ext cx="8153400" cy="13487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4C962-94A3-41E3-9BE8-F6E24F43964C}">
      <dsp:nvSpPr>
        <dsp:cNvPr id="0" name=""/>
        <dsp:cNvSpPr/>
      </dsp:nvSpPr>
      <dsp:spPr>
        <a:xfrm>
          <a:off x="407993" y="2719959"/>
          <a:ext cx="741807" cy="741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16222-2A41-4E10-BD9F-3A8769B294AD}">
      <dsp:nvSpPr>
        <dsp:cNvPr id="0" name=""/>
        <dsp:cNvSpPr/>
      </dsp:nvSpPr>
      <dsp:spPr>
        <a:xfrm>
          <a:off x="1557794" y="2416492"/>
          <a:ext cx="6595605" cy="134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42" tIns="142742" rIns="142742" bIns="14274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Kvalita demokracie je měřená i tím, jak přistupuje k menšinám </a:t>
          </a:r>
          <a:endParaRPr lang="en-US" sz="2500" kern="1200"/>
        </a:p>
      </dsp:txBody>
      <dsp:txXfrm>
        <a:off x="1557794" y="2416492"/>
        <a:ext cx="6595605" cy="1348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7E908-9D8F-49C8-83A9-E50F3AB292DA}">
      <dsp:nvSpPr>
        <dsp:cNvPr id="0" name=""/>
        <dsp:cNvSpPr/>
      </dsp:nvSpPr>
      <dsp:spPr>
        <a:xfrm>
          <a:off x="0" y="32970"/>
          <a:ext cx="6400800" cy="1378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Dynamická výměna kulturních statků</a:t>
          </a:r>
          <a:endParaRPr lang="en-US" sz="3800" kern="1200"/>
        </a:p>
      </dsp:txBody>
      <dsp:txXfrm>
        <a:off x="67281" y="100251"/>
        <a:ext cx="6266238" cy="1243697"/>
      </dsp:txXfrm>
    </dsp:sp>
    <dsp:sp modelId="{58258A14-36FC-479A-9CA7-D5F7900ADDA9}">
      <dsp:nvSpPr>
        <dsp:cNvPr id="0" name=""/>
        <dsp:cNvSpPr/>
      </dsp:nvSpPr>
      <dsp:spPr>
        <a:xfrm>
          <a:off x="0" y="1520670"/>
          <a:ext cx="6400800" cy="1378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Vzájemné ovlivňování</a:t>
          </a:r>
          <a:endParaRPr lang="en-US" sz="3800" kern="1200"/>
        </a:p>
      </dsp:txBody>
      <dsp:txXfrm>
        <a:off x="67281" y="1587951"/>
        <a:ext cx="6266238" cy="1243697"/>
      </dsp:txXfrm>
    </dsp:sp>
    <dsp:sp modelId="{4A9C5946-ADC3-4EA4-901F-983DE69322E0}">
      <dsp:nvSpPr>
        <dsp:cNvPr id="0" name=""/>
        <dsp:cNvSpPr/>
      </dsp:nvSpPr>
      <dsp:spPr>
        <a:xfrm>
          <a:off x="0" y="3008370"/>
          <a:ext cx="6400800" cy="1378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Vznik nových systémů</a:t>
          </a:r>
          <a:endParaRPr lang="en-US" sz="3800" kern="1200"/>
        </a:p>
      </dsp:txBody>
      <dsp:txXfrm>
        <a:off x="67281" y="3075651"/>
        <a:ext cx="6266238" cy="1243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6E07E-3A92-4246-BE1D-DC3BAD11E933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494FB-A240-46E7-A1BA-FCA287E6AD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08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494FB-A240-46E7-A1BA-FCA287E6ADF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37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93D1D3-CDED-4BB3-A55E-75A9E2924752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C34519-EB5D-4AAC-BB00-AF9D6F12B6E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TMV_Zacházení</a:t>
            </a:r>
            <a:r>
              <a:rPr lang="cs-CZ" sz="3200" b="1" dirty="0"/>
              <a:t> s jinakostí, žák se sociálním znevýhodněním, hodnoty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Lenka Gulová, Katedra sociální pedagogiky, 2023</a:t>
            </a:r>
          </a:p>
        </p:txBody>
      </p:sp>
    </p:spTree>
    <p:extLst>
      <p:ext uri="{BB962C8B-B14F-4D97-AF65-F5344CB8AC3E}">
        <p14:creationId xmlns:p14="http://schemas.microsoft.com/office/powerpoint/2010/main" val="202319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Příklady dětí/žáků se sociálním znevýhodněním, kteří mohou být ve třídě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b="1" dirty="0"/>
              <a:t>Romské dítě </a:t>
            </a:r>
            <a:r>
              <a:rPr lang="cs-CZ" dirty="0"/>
              <a:t>(často žijící v zajetí chudoby, v sociálně vyloučené lokalitě, náročné životní podmínky, často nízký status vzdělání v rodině, nepodnětné prostředí a segregované školství, možné kulturní rozdíly, předsudky)</a:t>
            </a:r>
          </a:p>
          <a:p>
            <a:pPr algn="just"/>
            <a:r>
              <a:rPr lang="cs-CZ" b="1" dirty="0"/>
              <a:t>Děti migrujících cizinců </a:t>
            </a:r>
            <a:r>
              <a:rPr lang="cs-CZ" dirty="0"/>
              <a:t>(kulturní rozdíly, náročná situace v rodinách – rozdělené rodiny, finance, předsudky společnosti – aktuálně velmi silné vůči muslimům/v českém školství i vůči dalším náboženstvím)</a:t>
            </a:r>
          </a:p>
          <a:p>
            <a:pPr algn="just"/>
            <a:r>
              <a:rPr lang="cs-CZ" b="1" dirty="0"/>
              <a:t>Dítě se SVP </a:t>
            </a:r>
            <a:r>
              <a:rPr lang="cs-CZ" dirty="0"/>
              <a:t>(zdravotním, tělesným a psychickým)</a:t>
            </a:r>
          </a:p>
          <a:p>
            <a:pPr algn="just"/>
            <a:r>
              <a:rPr lang="cs-CZ" b="1" dirty="0"/>
              <a:t>Nadané děti </a:t>
            </a:r>
            <a:r>
              <a:rPr lang="cs-CZ" dirty="0"/>
              <a:t>(specifická situace mnohých dětí)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80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448056" indent="-384048" algn="just">
              <a:lnSpc>
                <a:spcPct val="80000"/>
              </a:lnSpc>
              <a:buFont typeface="Wingdings 2"/>
              <a:buChar char=""/>
              <a:defRPr/>
            </a:pPr>
            <a:r>
              <a:rPr lang="cs-CZ" altLang="cs-CZ" b="1" dirty="0"/>
              <a:t>Prozatím jsme se naučili tento pojem používat v představě, že se jedná o někoho, kdo nemá dostatečně silné socioekonomické zázemí</a:t>
            </a:r>
          </a:p>
          <a:p>
            <a:pPr marL="448056" indent="-384048" algn="just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 marL="448056" indent="-384048" algn="just">
              <a:lnSpc>
                <a:spcPct val="80000"/>
              </a:lnSpc>
              <a:buFont typeface="Wingdings 2"/>
              <a:buChar char=""/>
              <a:defRPr/>
            </a:pPr>
            <a:r>
              <a:rPr lang="cs-CZ" altLang="cs-CZ" dirty="0"/>
              <a:t>V této souvislosti se musí nutně vybavit prostředí mnohých rodin, které se potýkají s řadou problematických situací</a:t>
            </a:r>
          </a:p>
          <a:p>
            <a:pPr marL="64008" indent="0" algn="just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 marL="448056" indent="-384048" algn="just">
              <a:lnSpc>
                <a:spcPct val="80000"/>
              </a:lnSpc>
              <a:buFont typeface="Wingdings 2"/>
              <a:buChar char=""/>
              <a:defRPr/>
            </a:pPr>
            <a:r>
              <a:rPr lang="cs-CZ" altLang="cs-CZ" i="1" dirty="0"/>
              <a:t>Sociálně znevýhodněný může být každý </a:t>
            </a:r>
            <a:r>
              <a:rPr lang="cs-CZ" altLang="cs-CZ" dirty="0"/>
              <a:t>(?)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Mnozí žáci žijí ve velmi složitých situacích</a:t>
            </a:r>
          </a:p>
          <a:p>
            <a:pPr algn="just"/>
            <a:r>
              <a:rPr lang="cs-CZ" dirty="0"/>
              <a:t>Často ve spojení se sociálními patologiemi (chudoba, rozvodovost, agresivita, závislosti, šikana aj.)</a:t>
            </a:r>
          </a:p>
          <a:p>
            <a:pPr algn="just"/>
            <a:r>
              <a:rPr lang="cs-CZ" dirty="0"/>
              <a:t>V osamělosti</a:t>
            </a:r>
          </a:p>
          <a:p>
            <a:pPr algn="just"/>
            <a:r>
              <a:rPr lang="cs-CZ" dirty="0"/>
              <a:t>Přetěžováni rodiči</a:t>
            </a:r>
          </a:p>
          <a:p>
            <a:pPr algn="just"/>
            <a:r>
              <a:rPr lang="cs-CZ" dirty="0"/>
              <a:t>Zanedbáváni a týráni</a:t>
            </a:r>
          </a:p>
          <a:p>
            <a:pPr algn="just"/>
            <a:r>
              <a:rPr lang="cs-CZ" dirty="0"/>
              <a:t>Bez výchovného působení rodičů, bez příkladů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97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/>
              <a:t>K úvaze pro učitele; </a:t>
            </a:r>
            <a:br>
              <a:rPr lang="cs-CZ"/>
            </a:br>
            <a:r>
              <a:rPr lang="cs-CZ"/>
              <a:t>kdo může být ve třídě?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sz="3100" dirty="0"/>
              <a:t>Děti, které zažívají rozvodové situace rodičů; velmi časté</a:t>
            </a:r>
          </a:p>
          <a:p>
            <a:pPr algn="just"/>
            <a:r>
              <a:rPr lang="cs-CZ" sz="3100" dirty="0"/>
              <a:t>Žijí v rodinách, kde je tíživá finanční situace (nezaměstnanost, matky samoživitelky, rodiny žijící na ubytovnách aj.)</a:t>
            </a:r>
          </a:p>
          <a:p>
            <a:pPr algn="just"/>
            <a:r>
              <a:rPr lang="cs-CZ" sz="3100" dirty="0"/>
              <a:t>Rodiny, kde dětí trpí nevěrou partnera, konflikty v rodinách, domácím násilí, kriminalitou (řada příkladů)</a:t>
            </a:r>
          </a:p>
          <a:p>
            <a:pPr algn="just"/>
            <a:r>
              <a:rPr lang="cs-CZ" sz="3100" dirty="0"/>
              <a:t>Děti, které trpí workoholismem rodičů</a:t>
            </a:r>
          </a:p>
          <a:p>
            <a:pPr algn="just"/>
            <a:r>
              <a:rPr lang="cs-CZ" sz="3100" dirty="0"/>
              <a:t>Rodiny, které se dlouhodobě starají o rodinného příslušníka s postižením, nemocného, sendvičová generace (př. sestra)</a:t>
            </a:r>
          </a:p>
          <a:p>
            <a:pPr algn="just"/>
            <a:r>
              <a:rPr lang="cs-CZ" sz="3100" dirty="0"/>
              <a:t>Rodiny, kde jsou rodinní příslušníci psychicky nemocní (matka, př.)</a:t>
            </a:r>
          </a:p>
          <a:p>
            <a:pPr algn="just"/>
            <a:r>
              <a:rPr lang="cs-CZ" sz="3100" dirty="0"/>
              <a:t>Děti, které nemají přátele, žijící s depresí, ve stresu</a:t>
            </a:r>
          </a:p>
          <a:p>
            <a:pPr algn="r"/>
            <a:r>
              <a:rPr lang="cs-CZ" sz="3100" i="1" dirty="0"/>
              <a:t>Děti a dospívající, kteří se necítí ve škole dobře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47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prostředí na školní úspěšnost žáka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48056" indent="-384048" algn="just">
              <a:lnSpc>
                <a:spcPct val="80000"/>
              </a:lnSpc>
              <a:buFont typeface="Wingdings 2"/>
              <a:buChar char=""/>
              <a:defRPr/>
            </a:pPr>
            <a:r>
              <a:rPr lang="cs-CZ" altLang="cs-CZ" sz="2800" dirty="0"/>
              <a:t>Význam koncepce ve školském systému, který by byl schopen přijmout každého žáka a s přihlédnutím k jeho situaci nabídnout škálu mechanismů, které ho postaví na startovací čáru se všemi ostatními žáky. </a:t>
            </a:r>
          </a:p>
          <a:p>
            <a:pPr marL="448056" indent="-384048" algn="just">
              <a:lnSpc>
                <a:spcPct val="80000"/>
              </a:lnSpc>
              <a:buFont typeface="Wingdings 2"/>
              <a:buChar char=""/>
              <a:defRPr/>
            </a:pPr>
            <a:r>
              <a:rPr lang="cs-CZ" altLang="cs-CZ" sz="2800" dirty="0"/>
              <a:t>Výsledky českých žáků ve škole velmi silně závisí na jejich socioekonomickém zázemí</a:t>
            </a:r>
            <a:r>
              <a:rPr lang="cs-CZ" altLang="cs-CZ" sz="2800" dirty="0">
                <a:hlinkClick r:id="rId2" action="ppaction://hlinksldjump"/>
              </a:rPr>
              <a:t>[5]</a:t>
            </a:r>
            <a:r>
              <a:rPr lang="cs-CZ" altLang="cs-CZ" sz="2800" dirty="0"/>
              <a:t> a to znamená, že výsledky jednotlivých žáků vykazují závislost na jejich rodinné situaci a sociálně ekonomické charakteristice</a:t>
            </a:r>
            <a:r>
              <a:rPr lang="cs-CZ" altLang="cs-CZ" sz="2800" b="1" dirty="0"/>
              <a:t>.</a:t>
            </a:r>
            <a:r>
              <a:rPr lang="cs-CZ" altLang="cs-CZ" sz="2800" b="1" dirty="0">
                <a:hlinkClick r:id="rId2" action="ppaction://hlinksldjump"/>
              </a:rPr>
              <a:t>[6]</a:t>
            </a:r>
            <a:r>
              <a:rPr lang="cs-CZ" altLang="cs-CZ" sz="2800" b="1" dirty="0"/>
              <a:t> </a:t>
            </a:r>
          </a:p>
          <a:p>
            <a:pPr marL="448056" indent="-384048">
              <a:lnSpc>
                <a:spcPct val="80000"/>
              </a:lnSpc>
              <a:buNone/>
              <a:defRPr/>
            </a:pPr>
            <a:r>
              <a:rPr lang="cs-CZ" altLang="cs-CZ" dirty="0">
                <a:hlinkClick r:id="rId2" action="ppaction://hlinksldjump"/>
              </a:rPr>
              <a:t>[</a:t>
            </a:r>
            <a:r>
              <a:rPr lang="cs-CZ" altLang="cs-CZ" sz="1800" i="1" dirty="0">
                <a:hlinkClick r:id="rId2" action="ppaction://hlinksldjump"/>
              </a:rPr>
              <a:t>5]</a:t>
            </a:r>
            <a:r>
              <a:rPr lang="cs-CZ" altLang="cs-CZ" sz="1800" i="1" dirty="0"/>
              <a:t> Zpráva OECD</a:t>
            </a:r>
            <a:endParaRPr lang="cs-CZ" altLang="cs-CZ" sz="1800" i="1" dirty="0">
              <a:hlinkClick r:id="rId2" action="ppaction://hlinksldjump"/>
            </a:endParaRPr>
          </a:p>
          <a:p>
            <a:pPr marL="448056" indent="-384048">
              <a:lnSpc>
                <a:spcPct val="80000"/>
              </a:lnSpc>
              <a:buNone/>
              <a:defRPr/>
            </a:pPr>
            <a:r>
              <a:rPr lang="cs-CZ" altLang="cs-CZ" sz="1800" i="1" dirty="0">
                <a:hlinkClick r:id="rId2" action="ppaction://hlinksldjump"/>
              </a:rPr>
              <a:t>[6]</a:t>
            </a:r>
            <a:r>
              <a:rPr lang="cs-CZ" altLang="cs-CZ" sz="1800" i="1" dirty="0"/>
              <a:t> Pokud se rodiče rozvádí nebo je rodina zasažena různými sociálně patologickými jevy, mezi něž patří alkoholismus, delikvence rodičů, kriminalita, chudoba, nezaměstnanost, atd., tak mnohé z dětí vykazují zhoršené výsledky ve škole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40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inspiraci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b="1" dirty="0"/>
              <a:t>Znalosti z oblasti sociální práce </a:t>
            </a:r>
            <a:r>
              <a:rPr lang="cs-CZ" dirty="0"/>
              <a:t>(spolupracovat s OSPOD/orgán sociálně-právní ochrany děti, s různými organizacemi, které nabízí pomoc)</a:t>
            </a:r>
          </a:p>
          <a:p>
            <a:pPr algn="just"/>
            <a:r>
              <a:rPr lang="cs-CZ" b="1" dirty="0"/>
              <a:t>Neustále se vzdělávat</a:t>
            </a:r>
            <a:r>
              <a:rPr lang="cs-CZ" dirty="0"/>
              <a:t> (šikana, </a:t>
            </a:r>
            <a:r>
              <a:rPr lang="cs-CZ" dirty="0" err="1"/>
              <a:t>kyberšikana</a:t>
            </a:r>
            <a:r>
              <a:rPr lang="cs-CZ" dirty="0"/>
              <a:t>, závislosti, multikulturní výchova, zacházení s jinakostí aj.)</a:t>
            </a:r>
          </a:p>
          <a:p>
            <a:pPr algn="just"/>
            <a:r>
              <a:rPr lang="cs-CZ" b="1" dirty="0"/>
              <a:t>Nové metody a přístupy </a:t>
            </a:r>
            <a:r>
              <a:rPr lang="cs-CZ" dirty="0"/>
              <a:t>(nové role ve škole), alternativy</a:t>
            </a:r>
          </a:p>
          <a:p>
            <a:pPr algn="just"/>
            <a:r>
              <a:rPr lang="cs-CZ" b="1" dirty="0"/>
              <a:t>Aktivní spolupráce s dalšími pedagogickými profesemi ve škole</a:t>
            </a:r>
          </a:p>
          <a:p>
            <a:pPr algn="just"/>
            <a:r>
              <a:rPr lang="cs-CZ" b="1" dirty="0"/>
              <a:t>Aktivní spolupráce s rodinou, podpora rozvoje komunity</a:t>
            </a:r>
          </a:p>
          <a:p>
            <a:pPr algn="r"/>
            <a:r>
              <a:rPr lang="cs-CZ" sz="3500" b="1" dirty="0"/>
              <a:t>Naučit se tvořit a realizovat projekty!!!</a:t>
            </a:r>
          </a:p>
        </p:txBody>
      </p:sp>
    </p:spTree>
    <p:extLst>
      <p:ext uri="{BB962C8B-B14F-4D97-AF65-F5344CB8AC3E}">
        <p14:creationId xmlns:p14="http://schemas.microsoft.com/office/powerpoint/2010/main" val="379113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Jak pracovat se žáky se sociálním znevýhodněním?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>
            <a:normAutofit/>
          </a:bodyPr>
          <a:lstStyle/>
          <a:p>
            <a:pPr algn="just"/>
            <a:r>
              <a:rPr lang="cs-CZ" sz="4000" dirty="0"/>
              <a:t>Nejlépe ve vztahu k inkluzi, tedy </a:t>
            </a:r>
            <a:r>
              <a:rPr lang="cs-CZ" sz="4000" b="1" dirty="0"/>
              <a:t>pracovat se všemi</a:t>
            </a:r>
            <a:r>
              <a:rPr lang="cs-CZ" sz="4000" dirty="0"/>
              <a:t>, zapojit všechny bez rozdílu, v rovnosti, zažít sounáležitost ve škole, přenést si ji do osobního života a naopak</a:t>
            </a:r>
          </a:p>
          <a:p>
            <a:pPr algn="r"/>
            <a:r>
              <a:rPr lang="cs-CZ" sz="4000" b="1" dirty="0"/>
              <a:t>Velká výzva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82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Směrem k inkluzivnímu a spravedlivému kvalitnímu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1.1. Právo na vzdělání:</a:t>
            </a:r>
            <a:br>
              <a:rPr lang="cs-CZ" dirty="0"/>
            </a:br>
            <a:r>
              <a:rPr lang="cs-CZ" dirty="0"/>
              <a:t>čl. 26 Všeobecná deklarace lidských práv, 1948</a:t>
            </a:r>
            <a:br>
              <a:rPr lang="cs-CZ" dirty="0"/>
            </a:br>
            <a:r>
              <a:rPr lang="cs-CZ" dirty="0"/>
              <a:t>čl. 28 Úmluva o právech dítěte, 1990</a:t>
            </a:r>
            <a:br>
              <a:rPr lang="cs-CZ" dirty="0"/>
            </a:br>
            <a:r>
              <a:rPr lang="cs-CZ" dirty="0"/>
              <a:t>čl. 24 OSN Úmluva OSN o právech osob se zdravotním postižením, 2006</a:t>
            </a:r>
            <a:br>
              <a:rPr lang="cs-CZ" dirty="0"/>
            </a:br>
            <a:r>
              <a:rPr lang="cs-CZ" dirty="0"/>
              <a:t>"(A) </a:t>
            </a:r>
            <a:r>
              <a:rPr lang="cs-CZ" i="1" dirty="0"/>
              <a:t>plný rozvoj lidského potenciálu a smyslu pro vlastní důstojnost a uvědomění si vlastní hodnoty, stejně jako na posilování úcty k lidským právům, základním svobodám a lidské různorodosti</a:t>
            </a:r>
            <a:r>
              <a:rPr lang="cs-CZ" dirty="0"/>
              <a:t>;" (. Článek 24)</a:t>
            </a:r>
            <a:br>
              <a:rPr lang="cs-CZ" dirty="0"/>
            </a:br>
            <a:r>
              <a:rPr lang="cs-CZ" dirty="0"/>
              <a:t>1. 2. Inkluze</a:t>
            </a:r>
            <a:br>
              <a:rPr lang="cs-CZ" dirty="0"/>
            </a:br>
            <a:r>
              <a:rPr lang="cs-CZ" dirty="0"/>
              <a:t>- Pokyny UNESCO politiky pro začleňování ve vzdělávání (2009)</a:t>
            </a:r>
            <a:br>
              <a:rPr lang="cs-CZ" dirty="0"/>
            </a:br>
            <a:r>
              <a:rPr lang="cs-CZ" dirty="0"/>
              <a:t>"</a:t>
            </a:r>
            <a:r>
              <a:rPr lang="cs-CZ" i="1" dirty="0"/>
              <a:t>Inkluzivní vzdělávání (...) je stále více chápán šířeji jako reformy, která podporuje a vítá rozmanitost mezi všemi žáky."</a:t>
            </a:r>
            <a:br>
              <a:rPr lang="cs-CZ" i="1" dirty="0"/>
            </a:br>
            <a:r>
              <a:rPr lang="cs-CZ" dirty="0"/>
              <a:t>- Cíl udržitelný rozvoj (SDG) 4 (2015): Vzdělávání</a:t>
            </a:r>
            <a:br>
              <a:rPr lang="cs-CZ" dirty="0"/>
            </a:br>
            <a:r>
              <a:rPr lang="cs-CZ" dirty="0"/>
              <a:t>"</a:t>
            </a:r>
            <a:r>
              <a:rPr lang="cs-CZ" sz="4000" b="1" dirty="0"/>
              <a:t>Zajistit inkluzivní a spravedlivé kvalitní vzdělání </a:t>
            </a:r>
            <a:r>
              <a:rPr lang="cs-CZ" sz="4000" dirty="0"/>
              <a:t>(...) pro všechny."</a:t>
            </a:r>
            <a:br>
              <a:rPr lang="cs-CZ" sz="4000" dirty="0"/>
            </a:br>
            <a:r>
              <a:rPr lang="cs-CZ" sz="4000" dirty="0"/>
              <a:t>UNESCO Vzdělání 2030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53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Zacházení s jinakostí – jak se žije ve škole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EA6CBD2-8542-A047-B198-9A9927A4C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112195"/>
              </p:ext>
            </p:extLst>
          </p:nvPr>
        </p:nvGraphicFramePr>
        <p:xfrm>
          <a:off x="612775" y="4437112"/>
          <a:ext cx="8153400" cy="1152128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298217257"/>
                    </a:ext>
                  </a:extLst>
                </a:gridCol>
              </a:tblGrid>
              <a:tr h="434806">
                <a:tc>
                  <a:txBody>
                    <a:bodyPr/>
                    <a:lstStyle/>
                    <a:p>
                      <a:pPr algn="l" fontAlgn="t"/>
                      <a:endParaRPr lang="cs-CZ" sz="1400" b="0" dirty="0">
                        <a:effectLst/>
                      </a:endParaRPr>
                    </a:p>
                  </a:txBody>
                  <a:tcPr marL="22222" marR="22222" marT="22222" marB="2222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86017"/>
                  </a:ext>
                </a:extLst>
              </a:tr>
              <a:tr h="717322">
                <a:tc>
                  <a:txBody>
                    <a:bodyPr/>
                    <a:lstStyle/>
                    <a:p>
                      <a:br>
                        <a:rPr lang="cs-CZ" sz="1400" b="0" dirty="0">
                          <a:effectLst/>
                        </a:rPr>
                      </a:br>
                      <a:endParaRPr lang="cs-CZ" sz="1400" dirty="0"/>
                    </a:p>
                  </a:txBody>
                  <a:tcPr marL="22222" marR="22222" marT="22222" marB="2222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8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566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Lidská důstojnost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cs-CZ" i="1" dirty="0"/>
              <a:t>"</a:t>
            </a:r>
            <a:r>
              <a:rPr lang="cs-CZ" sz="3200" i="1" dirty="0"/>
              <a:t>Všichni lidé se rodí svobodní a sobě rovní co do důstojnosti a práv." </a:t>
            </a:r>
            <a:r>
              <a:rPr lang="cs-CZ" sz="3200" dirty="0"/>
              <a:t>(Všeobecná deklarace lidských práv, čl. 1)</a:t>
            </a:r>
            <a:br>
              <a:rPr lang="cs-CZ" sz="3200" dirty="0"/>
            </a:br>
            <a:r>
              <a:rPr lang="cs-CZ" sz="3200" dirty="0"/>
              <a:t>„</a:t>
            </a:r>
            <a:r>
              <a:rPr lang="cs-CZ" sz="3200" i="1" dirty="0"/>
              <a:t>Ignorování a pohrdání lidskými právy  vedlo k barbarským činům, urážejícím svědomí lidstva</a:t>
            </a:r>
            <a:r>
              <a:rPr lang="cs-CZ" sz="3200" dirty="0"/>
              <a:t>" (Všeobecné deklarace lidských práv, preambule) Humanistické a náboženské motivy mohou zdůvodnit důstojnost člověka. </a:t>
            </a:r>
          </a:p>
          <a:p>
            <a:pPr algn="just"/>
            <a:r>
              <a:rPr lang="cs-CZ" sz="3200" b="1" dirty="0"/>
              <a:t>„</a:t>
            </a:r>
            <a:r>
              <a:rPr lang="cs-CZ" sz="3200" b="1" i="1" dirty="0"/>
              <a:t>Lidé mnohé unesou: vezmou jim majetek, ztratí domov zaměstnání, partnera/ partnerku. To nejhorší však, co může člověka potkat, je, když přijde o svou důstojnost.“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49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…realita ponižování, (M.Jaggle,2014)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/>
          </a:p>
          <a:p>
            <a:r>
              <a:rPr lang="cs-CZ" b="1" dirty="0"/>
              <a:t>Zvláštní rozhořčení nad ponižováním lidí a poškozováním jejich života ve „zranitelných letech“ </a:t>
            </a:r>
          </a:p>
          <a:p>
            <a:pPr algn="ctr"/>
            <a:r>
              <a:rPr lang="cs-CZ" i="1" dirty="0"/>
              <a:t>O přání „být úplný“, jedinečný a uznaný, doceněný, mít vztahy </a:t>
            </a:r>
          </a:p>
          <a:p>
            <a:r>
              <a:rPr lang="cs-CZ" dirty="0"/>
              <a:t>Cílem „politiky důstojnosti“ (A. </a:t>
            </a:r>
            <a:r>
              <a:rPr lang="cs-CZ" dirty="0" err="1"/>
              <a:t>Magalith</a:t>
            </a:r>
            <a:r>
              <a:rPr lang="cs-CZ" dirty="0"/>
              <a:t>) je společnost, jejíž instituce neponižují lidi </a:t>
            </a:r>
          </a:p>
          <a:p>
            <a:r>
              <a:rPr lang="cs-CZ" dirty="0"/>
              <a:t>Ponižující jsou »… </a:t>
            </a:r>
            <a:r>
              <a:rPr lang="cs-CZ" i="1" dirty="0"/>
              <a:t>všechny formy jednání a vztahů, které osobě dávají rozumný důvod vnímat se poškozen ve svém sebe-uznání</a:t>
            </a:r>
            <a:r>
              <a:rPr lang="cs-CZ" dirty="0"/>
              <a:t>…«. </a:t>
            </a:r>
          </a:p>
          <a:p>
            <a:pPr algn="just"/>
            <a:r>
              <a:rPr lang="cs-CZ" b="1" dirty="0"/>
              <a:t>Nejen školy jsou (příliš) často vnímány jako místa ponižování.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12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/>
          <a:p>
            <a:r>
              <a:rPr lang="cs-CZ" dirty="0"/>
              <a:t>Cíl přednášky: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4DAA5D-F3A5-F152-8195-43D1298E16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sz="2700"/>
              <a:t>Představit </a:t>
            </a:r>
            <a:r>
              <a:rPr lang="cs-CZ" sz="2700" b="1"/>
              <a:t>sociálně pedagogický aspekt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cs-CZ" sz="2700"/>
              <a:t>ve vzdělávání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cs-CZ" sz="2700"/>
              <a:t>Sociální znevýhodnění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cs-CZ" sz="2700"/>
              <a:t>Prostředí třídy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cs-CZ" sz="2700"/>
              <a:t>Přiblížit význam </a:t>
            </a:r>
            <a:r>
              <a:rPr lang="cs-CZ" sz="2700" b="1"/>
              <a:t>pedagogizace prostředí a aktivizace jedince </a:t>
            </a:r>
            <a:r>
              <a:rPr lang="cs-CZ" sz="2700"/>
              <a:t>a skupiny jako součásti  výchovného procesu ve škole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cs-CZ" sz="2700" b="1"/>
              <a:t>Práce s hodnotami </a:t>
            </a:r>
            <a:r>
              <a:rPr lang="cs-CZ" sz="2700"/>
              <a:t>jako součást učitelské profese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cs-CZ" sz="2700"/>
              <a:t>Inkluze jako šance</a:t>
            </a:r>
          </a:p>
          <a:p>
            <a:pPr>
              <a:lnSpc>
                <a:spcPct val="90000"/>
              </a:lnSpc>
            </a:pPr>
            <a:endParaRPr lang="cs-CZ" sz="2700"/>
          </a:p>
        </p:txBody>
      </p:sp>
    </p:spTree>
    <p:extLst>
      <p:ext uri="{BB962C8B-B14F-4D97-AF65-F5344CB8AC3E}">
        <p14:creationId xmlns:p14="http://schemas.microsoft.com/office/powerpoint/2010/main" val="851589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 ze zkaženého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200" dirty="0"/>
              <a:t>Školní rituály dávají prostor úctě nebo znevážení. </a:t>
            </a:r>
          </a:p>
          <a:p>
            <a:r>
              <a:rPr lang="cs-CZ" sz="3200" dirty="0"/>
              <a:t>Utváření prostoru: Znevážení se děje podle určitých stálých pravidel: </a:t>
            </a:r>
          </a:p>
          <a:p>
            <a:pPr marL="0" indent="0">
              <a:buNone/>
            </a:pPr>
            <a:r>
              <a:rPr lang="cs-CZ" sz="3200" dirty="0"/>
              <a:t>„</a:t>
            </a:r>
            <a:r>
              <a:rPr lang="cs-CZ" sz="3200" i="1" dirty="0"/>
              <a:t>Musím se předvést v předpokládané bezvýchodné situaci před třídou. Dopředu daný neúspěch. Musím vytrpět ostudu... </a:t>
            </a:r>
            <a:r>
              <a:rPr lang="cs-CZ" sz="3200" dirty="0"/>
              <a:t>„Zkoušení před tabulí…zkoušet nezkoušet…</a:t>
            </a:r>
          </a:p>
          <a:p>
            <a:r>
              <a:rPr lang="cs-CZ" sz="3200" dirty="0"/>
              <a:t>Dotyční jsou vystaveni tísni, cítí se malí a na nevhodném místě. </a:t>
            </a:r>
          </a:p>
          <a:p>
            <a:r>
              <a:rPr lang="cs-CZ" sz="3200" dirty="0"/>
              <a:t>Tělesnost: Zvláštní rys nabydou tyto rituály, když jsou provázány s tělesností (např. sport, hodiny tělocviku, zpěv aj.). </a:t>
            </a:r>
          </a:p>
          <a:p>
            <a:r>
              <a:rPr lang="cs-CZ" sz="3200" dirty="0"/>
              <a:t>Kontrola výkonu, </a:t>
            </a:r>
            <a:r>
              <a:rPr lang="cs-CZ" sz="3200" dirty="0" err="1"/>
              <a:t>Feedbackkultur</a:t>
            </a:r>
            <a:r>
              <a:rPr lang="cs-CZ" sz="32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976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dirty="0"/>
              <a:t>Návštěva lékaře – forma ponižování</a:t>
            </a:r>
          </a:p>
          <a:p>
            <a:r>
              <a:rPr lang="cs-CZ" sz="3000" dirty="0"/>
              <a:t>Nebo úřady – není to demokracie, ale relikt dřívějších forem fungování společnosti</a:t>
            </a:r>
          </a:p>
          <a:p>
            <a:pPr algn="just"/>
            <a:r>
              <a:rPr lang="cs-CZ" sz="3000" b="1" dirty="0"/>
              <a:t>Škola – školní rituály (co se tam děje – dává prostor k vyjádření úcty nebo ke znevážení dotyčných)</a:t>
            </a:r>
          </a:p>
          <a:p>
            <a:pPr algn="just"/>
            <a:r>
              <a:rPr lang="cs-CZ" sz="3000" dirty="0"/>
              <a:t>Dítě musí jít k tabuli – vystaveno na obdiv těm ostatním, u tabule může předvést svůj výkon – neúspěch takové aktivity může mít svoje důsledky</a:t>
            </a:r>
          </a:p>
          <a:p>
            <a:pPr algn="just"/>
            <a:r>
              <a:rPr lang="cs-CZ" sz="3000" b="1" dirty="0"/>
              <a:t>Musíme připravit ideální podmínky, aby děti mohly předvést to, co umí</a:t>
            </a:r>
          </a:p>
          <a:p>
            <a:pPr marL="0" indent="0" algn="just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950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Předvést cviky pro které nemáte dispozice, zpěv před ostatními (Franta) </a:t>
            </a:r>
          </a:p>
          <a:p>
            <a:r>
              <a:rPr lang="cs-CZ" dirty="0"/>
              <a:t>Další oblast může být  jazyk – například romské děti, směsice češtiny, romštiny…</a:t>
            </a:r>
          </a:p>
          <a:p>
            <a:pPr algn="ctr"/>
            <a:r>
              <a:rPr lang="cs-CZ" dirty="0"/>
              <a:t>Vyzvedávání nejlepších žáků – ponížení pro ty, co nikdy nebudou nejlepšími…příklady z rakouských škol – nejlepší skokan…</a:t>
            </a:r>
          </a:p>
          <a:p>
            <a:pPr algn="just"/>
            <a:r>
              <a:rPr lang="cs-CZ" b="1" dirty="0"/>
              <a:t>Ponížení skrze dominantnost – já budu mít úspěch, jen když jsem nad někým nebo když přijmu svoje poražení. Získat si uznání druhého pouze problematickými formami, buď mocí, nebo podřízením…</a:t>
            </a:r>
          </a:p>
          <a:p>
            <a:pPr algn="just"/>
            <a:r>
              <a:rPr lang="cs-CZ" dirty="0"/>
              <a:t>Škola vyzvedává dominanci. </a:t>
            </a:r>
            <a:r>
              <a:rPr lang="cs-CZ" i="1" dirty="0"/>
              <a:t>Vyučující, kteří fungují v systému dominance vůči žákům ji tím podporují.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051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„Jelení kultura“ – silnější vítězí (</a:t>
            </a:r>
            <a:r>
              <a:rPr lang="cs-CZ" b="1" dirty="0" err="1"/>
              <a:t>M.Jaggle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„</a:t>
            </a:r>
            <a:r>
              <a:rPr lang="cs-CZ" i="1" dirty="0"/>
              <a:t>pevný jako kůže, silný jako ocel</a:t>
            </a:r>
            <a:r>
              <a:rPr lang="cs-CZ" dirty="0"/>
              <a:t>“ (národní socialismus) </a:t>
            </a:r>
          </a:p>
          <a:p>
            <a:r>
              <a:rPr lang="pl-PL" sz="2800" dirty="0"/>
              <a:t>škola podporuje konkurenci, orientuje k osobnímu prospěchu; </a:t>
            </a:r>
          </a:p>
          <a:p>
            <a:r>
              <a:rPr lang="cs-CZ" sz="2800" dirty="0"/>
              <a:t>upřednostňuje typy, které vědí, že k vlastnímu rozvoji patří znevážení úspěchů druhých; </a:t>
            </a:r>
          </a:p>
          <a:p>
            <a:r>
              <a:rPr lang="cs-CZ" sz="2800" dirty="0"/>
              <a:t>podkopává humánní utváření charakteru; </a:t>
            </a:r>
          </a:p>
          <a:p>
            <a:pPr marL="0" indent="0" algn="just">
              <a:buNone/>
            </a:pPr>
            <a:r>
              <a:rPr lang="cs-CZ" i="1" dirty="0"/>
              <a:t>„Humanita společnosti a humanita školy se stává zřejmou v jejich nakládání se slabostí. </a:t>
            </a:r>
            <a:r>
              <a:rPr lang="cs-CZ" b="1" i="1" dirty="0"/>
              <a:t>Humanita jedince se projevuje v jeho schopnosti akceptovat svou slabost a slabosti druhých</a:t>
            </a:r>
            <a:r>
              <a:rPr lang="cs-CZ" i="1" dirty="0"/>
              <a:t>.“ </a:t>
            </a:r>
            <a:r>
              <a:rPr lang="cs-CZ" dirty="0"/>
              <a:t>(Fritz </a:t>
            </a:r>
            <a:r>
              <a:rPr lang="cs-CZ" dirty="0" err="1"/>
              <a:t>Bohnsack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50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anchor="ctr">
            <a:normAutofit/>
          </a:bodyPr>
          <a:lstStyle/>
          <a:p>
            <a:r>
              <a:rPr lang="cs-CZ" dirty="0"/>
              <a:t>K úvaze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7F263CD-237A-72E4-293E-018AA354AEF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1462875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6323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Diferenciace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Lidé jsou bytosti rozmanité </a:t>
            </a:r>
          </a:p>
          <a:p>
            <a:pPr algn="just"/>
            <a:r>
              <a:rPr lang="cs-CZ" sz="3600" b="1" dirty="0"/>
              <a:t>Utlumení diference, která zakládá identitu,  podporuje znevážení, posměch, ponížení </a:t>
            </a:r>
          </a:p>
          <a:p>
            <a:r>
              <a:rPr lang="cs-CZ" sz="3600" dirty="0"/>
              <a:t>…je ochuzením o uznání </a:t>
            </a:r>
          </a:p>
          <a:p>
            <a:r>
              <a:rPr lang="cs-CZ" sz="3600" b="1" dirty="0"/>
              <a:t>„… lepší stav je ten, ve kterém lze být beze strachu jiný</a:t>
            </a:r>
            <a:r>
              <a:rPr lang="cs-CZ" sz="3600" dirty="0"/>
              <a:t>.“ (</a:t>
            </a:r>
            <a:r>
              <a:rPr lang="cs-CZ" sz="3600" dirty="0" err="1"/>
              <a:t>Adorno</a:t>
            </a:r>
            <a:r>
              <a:rPr lang="cs-CZ" sz="3600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361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Inkluzivní vzdělávání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Normální je různost, normální je zranitelnost </a:t>
            </a:r>
          </a:p>
          <a:p>
            <a:pPr algn="ctr"/>
            <a:r>
              <a:rPr lang="cs-CZ" b="1" dirty="0"/>
              <a:t>V atmosféře lhostejnosti nebo skrytého násilí nemůže povstat nic nového a tím méně probíhat učení se</a:t>
            </a:r>
          </a:p>
          <a:p>
            <a:pPr algn="just"/>
            <a:r>
              <a:rPr lang="cs-CZ" dirty="0"/>
              <a:t>Respekt pro vzájemný růst v různosti a pro zranitelnost druhého </a:t>
            </a:r>
          </a:p>
          <a:p>
            <a:pPr algn="just"/>
            <a:r>
              <a:rPr lang="cs-CZ" b="1" dirty="0"/>
              <a:t>Inkluzivní vzdělávání: </a:t>
            </a:r>
            <a:r>
              <a:rPr lang="cs-CZ" dirty="0"/>
              <a:t>solidární nebo lidské vyučování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56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Kroky ke „kultuře uznání“ (M.J.)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pPr algn="just"/>
            <a:r>
              <a:rPr lang="cs-CZ" dirty="0"/>
              <a:t>„</a:t>
            </a:r>
            <a:r>
              <a:rPr lang="cs-CZ" sz="3100" i="1" dirty="0"/>
              <a:t>Jako nejméně přátelské prostředí ze všech 34 zemí OECD… vnímají mladí z ČR školu.“ (</a:t>
            </a:r>
            <a:r>
              <a:rPr lang="cs-CZ" sz="3100" i="1" dirty="0" err="1"/>
              <a:t>Radio</a:t>
            </a:r>
            <a:r>
              <a:rPr lang="cs-CZ" sz="3100" i="1" dirty="0"/>
              <a:t> Praha, 4.12.2013) </a:t>
            </a:r>
          </a:p>
          <a:p>
            <a:r>
              <a:rPr lang="cs-CZ" sz="3100" b="1" dirty="0"/>
              <a:t>O kvalitě a úspěchu školy nerozhodují tvrdá data </a:t>
            </a:r>
            <a:r>
              <a:rPr lang="cs-CZ" sz="3100" dirty="0"/>
              <a:t>(finance, infrastruktura…), </a:t>
            </a:r>
            <a:r>
              <a:rPr lang="cs-CZ" sz="3100" b="1" dirty="0"/>
              <a:t>nýbrž měkké faktory</a:t>
            </a:r>
            <a:r>
              <a:rPr lang="cs-CZ" sz="3100" dirty="0"/>
              <a:t> (školní klima, …). </a:t>
            </a:r>
          </a:p>
          <a:p>
            <a:pPr marL="0" indent="0">
              <a:buNone/>
            </a:pPr>
            <a:r>
              <a:rPr lang="cs-CZ" sz="3100" dirty="0"/>
              <a:t>Školní kultura může… </a:t>
            </a:r>
          </a:p>
          <a:p>
            <a:r>
              <a:rPr lang="cs-CZ" sz="3100" dirty="0"/>
              <a:t>působit k podpoře nebo k umenšení násilí,</a:t>
            </a:r>
          </a:p>
          <a:p>
            <a:r>
              <a:rPr lang="cs-CZ" sz="3100" dirty="0"/>
              <a:t>působit k podpoře nebo k umenšení strachu, </a:t>
            </a:r>
          </a:p>
          <a:p>
            <a:r>
              <a:rPr lang="cs-CZ" sz="3100" dirty="0"/>
              <a:t>působit k podpoře nebo k umenšení vlastní hodnoty. </a:t>
            </a:r>
          </a:p>
          <a:p>
            <a:endParaRPr lang="cs-CZ" sz="3100" dirty="0"/>
          </a:p>
          <a:p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3754440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8F1BDB5-22CF-BF85-0DAC-39CBC95D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6684847-763F-0517-4E9E-55871FA6864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49951242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091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dobré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Dobrá škola se pozná podle toho, jak vnímá lidi a jejich rozdílnost, jak nakládá se sociální nerovností, s kulturní a náboženskou diverzitou. </a:t>
            </a:r>
          </a:p>
          <a:p>
            <a:pPr algn="just"/>
            <a:r>
              <a:rPr lang="cs-CZ" dirty="0"/>
              <a:t>Udržitelný rozvoj školy vnímá individuální, sociální, kulturní, náboženskou a další diferenci jako zdroje. </a:t>
            </a:r>
          </a:p>
          <a:p>
            <a:pPr algn="just"/>
            <a:r>
              <a:rPr lang="cs-CZ" dirty="0"/>
              <a:t>Cílem rozvoje školy je „kultura uznání“. </a:t>
            </a:r>
          </a:p>
          <a:p>
            <a:pPr algn="just"/>
            <a:r>
              <a:rPr lang="cs-CZ" b="1" dirty="0"/>
              <a:t>Rozvoj školy vyžaduje nasměrování na hodnoty důstojnosti jednotlivce, na uctivé nakládání s diverzitou a na hodnotné struktury demokratické spoluúčasti. </a:t>
            </a:r>
          </a:p>
          <a:p>
            <a:pPr algn="just"/>
            <a:r>
              <a:rPr lang="cs-CZ" dirty="0"/>
              <a:t>Kultura uznání před každým výkonem, vůči všem podobám různosti a všemi zúčastněnými charakterizuje vyučování, postoj vyučujících, formy komunikace ve škole, jednání vedení školy, utváření života školy nebo procesy sebereflexe a obnovy. (</a:t>
            </a:r>
            <a:r>
              <a:rPr lang="cs-CZ" dirty="0" err="1"/>
              <a:t>M.Jaggle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75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r>
              <a:rPr lang="cs-CZ" dirty="0"/>
              <a:t>Sociální pedagogika - kontext</a:t>
            </a: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79978FB2-3392-AC12-DA6A-AE7D6BAD5A38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79439861"/>
              </p:ext>
            </p:extLst>
          </p:nvPr>
        </p:nvGraphicFramePr>
        <p:xfrm>
          <a:off x="4211960" y="1700808"/>
          <a:ext cx="455104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Základní škola a Mateřská škola Rašovice: října 2019">
            <a:extLst>
              <a:ext uri="{FF2B5EF4-FFF2-40B4-BE49-F238E27FC236}">
                <a16:creationId xmlns:a16="http://schemas.microsoft.com/office/drawing/2014/main" id="{D986BB64-BD0C-8C10-83F9-71843978355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3" y="2417763"/>
            <a:ext cx="3844595" cy="28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67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Jak jsou lidé ve škole vnímání? </a:t>
            </a:r>
          </a:p>
          <a:p>
            <a:r>
              <a:rPr lang="cs-CZ" b="1" dirty="0"/>
              <a:t>Co potřebují žáci a žákyně a vyučující, aby mohli být »beze strachu jiní«? </a:t>
            </a:r>
          </a:p>
          <a:p>
            <a:r>
              <a:rPr lang="cs-CZ" dirty="0"/>
              <a:t>Jaké formy ponižování jsou přítomné ve škole? </a:t>
            </a:r>
          </a:p>
          <a:p>
            <a:r>
              <a:rPr lang="cs-CZ" dirty="0"/>
              <a:t>Kdo, jaké skupiny jsou přehlíženy, nezohledněny? </a:t>
            </a:r>
          </a:p>
          <a:p>
            <a:r>
              <a:rPr lang="cs-CZ" dirty="0"/>
              <a:t>Čí sebeúcta budující identitu je zraňována? </a:t>
            </a:r>
          </a:p>
          <a:p>
            <a:r>
              <a:rPr lang="cs-CZ" dirty="0"/>
              <a:t>Jaké jsou rozvinuty nediskriminující formy komunikace (vzhledem ke kulturní, náboženské,… diferenci)? </a:t>
            </a:r>
          </a:p>
          <a:p>
            <a:r>
              <a:rPr lang="cs-CZ" b="1" dirty="0"/>
              <a:t>Jaké formy komunikace dávají vzniknout důvěryplným vztahům? </a:t>
            </a:r>
          </a:p>
          <a:p>
            <a:r>
              <a:rPr lang="pl-PL" b="1" dirty="0"/>
              <a:t>Jak jsou takovéto formy komunikace podporovány?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066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…úryvek z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„…klasická autorita a klasická výuka už skoro nefunguje,</a:t>
            </a:r>
          </a:p>
          <a:p>
            <a:r>
              <a:rPr lang="cs-CZ" i="1" dirty="0"/>
              <a:t>děti jsou hodně náročné a jsou zvyklé si prosazovat svoje</a:t>
            </a:r>
          </a:p>
          <a:p>
            <a:r>
              <a:rPr lang="cs-CZ" b="1" i="1" dirty="0"/>
              <a:t>hodně dětí má nějaký problém</a:t>
            </a:r>
            <a:r>
              <a:rPr lang="cs-CZ" i="1" dirty="0"/>
              <a:t>,</a:t>
            </a:r>
          </a:p>
          <a:p>
            <a:r>
              <a:rPr lang="cs-CZ" i="1" dirty="0"/>
              <a:t>více než 20 dětí ve třídě je náročné, učitel nedokáže všem věnovat plnou pozornost,</a:t>
            </a:r>
          </a:p>
          <a:p>
            <a:pPr algn="ctr"/>
            <a:r>
              <a:rPr lang="cs-CZ" b="1" i="1" dirty="0"/>
              <a:t>místo klidu, pořádku a autority vytvářím bezpečné prostředí, kde se děti budou cítit dobře, </a:t>
            </a:r>
          </a:p>
          <a:p>
            <a:r>
              <a:rPr lang="cs-CZ" i="1" dirty="0"/>
              <a:t>hodně se mi vrací, že nejsem mentor, ale </a:t>
            </a:r>
            <a:r>
              <a:rPr lang="cs-CZ" b="1" i="1" dirty="0"/>
              <a:t>nechám je hodně mluvit,</a:t>
            </a:r>
            <a:r>
              <a:rPr lang="cs-CZ" i="1" dirty="0"/>
              <a:t> do školy si přináší spoustu informací, které dokáží poskládat i sami mezi sebou,</a:t>
            </a:r>
          </a:p>
        </p:txBody>
      </p:sp>
    </p:spTree>
    <p:extLst>
      <p:ext uri="{BB962C8B-B14F-4D97-AF65-F5344CB8AC3E}">
        <p14:creationId xmlns:p14="http://schemas.microsoft.com/office/powerpoint/2010/main" val="742922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nechám děti, aby si svobodně vybraly (např. uspořádání prostoru ve třídě)</a:t>
            </a:r>
          </a:p>
          <a:p>
            <a:r>
              <a:rPr lang="cs-CZ" i="1" dirty="0"/>
              <a:t>nejvíc mi vadí známkování dětí, dávám přednost slovnímu hodnocení, děti se hodnotí, nevedeme je k tomu, aby se srovnávaly mezi sebou, narůstá tím jejich tolerance k druhému, </a:t>
            </a:r>
          </a:p>
          <a:p>
            <a:r>
              <a:rPr lang="cs-CZ" i="1" dirty="0"/>
              <a:t>pořád se učím,… nejsem učitelka, co říká informace, ale jsem pro ně jistota a průvodce,</a:t>
            </a:r>
          </a:p>
          <a:p>
            <a:r>
              <a:rPr lang="cs-CZ" i="1" dirty="0"/>
              <a:t>podporujeme a vzděláváme rodiče, s rodiči je to velmi náročné, jsme neustále kritizováni,</a:t>
            </a:r>
          </a:p>
          <a:p>
            <a:r>
              <a:rPr lang="cs-CZ" i="1" dirty="0"/>
              <a:t>důležité je dostat do školství víc chlapů a mladých,…“</a:t>
            </a:r>
          </a:p>
        </p:txBody>
      </p:sp>
    </p:spTree>
    <p:extLst>
      <p:ext uri="{BB962C8B-B14F-4D97-AF65-F5344CB8AC3E}">
        <p14:creationId xmlns:p14="http://schemas.microsoft.com/office/powerpoint/2010/main" val="1549987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v práci učitele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4000" dirty="0"/>
              <a:t>Jedna z bezpečných cest vedoucích ke komunikaci</a:t>
            </a:r>
          </a:p>
          <a:p>
            <a:r>
              <a:rPr lang="cs-CZ" sz="4000" dirty="0"/>
              <a:t>Hodnotová výchova</a:t>
            </a:r>
          </a:p>
          <a:p>
            <a:r>
              <a:rPr lang="cs-CZ" sz="4000" dirty="0"/>
              <a:t>Historický kontext výchovy k hodnotám</a:t>
            </a:r>
          </a:p>
          <a:p>
            <a:r>
              <a:rPr lang="cs-CZ" sz="4000" dirty="0"/>
              <a:t>Dialog</a:t>
            </a:r>
          </a:p>
          <a:p>
            <a:r>
              <a:rPr lang="cs-CZ" sz="4000" dirty="0"/>
              <a:t>Sdílení hodnot, předávání hodnot (př. pyramida hodnot)</a:t>
            </a:r>
          </a:p>
          <a:p>
            <a:r>
              <a:rPr lang="cs-CZ" sz="4000" dirty="0"/>
              <a:t>Různé koncepty (hodnotové vzdělávání podle Cyril </a:t>
            </a:r>
            <a:r>
              <a:rPr lang="cs-CZ" sz="4000" dirty="0" err="1"/>
              <a:t>Mooney</a:t>
            </a:r>
            <a:r>
              <a:rPr lang="cs-CZ" sz="4000" dirty="0"/>
              <a:t>)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953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Důležitost výukových metod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Zážitkových</a:t>
            </a:r>
          </a:p>
          <a:p>
            <a:r>
              <a:rPr lang="cs-CZ" dirty="0"/>
              <a:t>Aktivizačních</a:t>
            </a:r>
          </a:p>
          <a:p>
            <a:r>
              <a:rPr lang="cs-CZ" dirty="0"/>
              <a:t>Projektová výuka</a:t>
            </a:r>
          </a:p>
          <a:p>
            <a:r>
              <a:rPr lang="cs-CZ" dirty="0"/>
              <a:t>Alternativní metody</a:t>
            </a:r>
          </a:p>
          <a:p>
            <a:r>
              <a:rPr lang="cs-CZ" dirty="0"/>
              <a:t>Diskusní aj.</a:t>
            </a:r>
          </a:p>
          <a:p>
            <a:pPr algn="r"/>
            <a:r>
              <a:rPr lang="cs-CZ" b="1" dirty="0"/>
              <a:t>Prostě učit jinak, nespoléhat se jen na frontální výuku</a:t>
            </a:r>
          </a:p>
          <a:p>
            <a:pPr algn="r"/>
            <a:r>
              <a:rPr lang="cs-CZ" b="1" dirty="0"/>
              <a:t>Děti si nosí do školy spoustu informací, ptát se jich, nechat je hovořit,…</a:t>
            </a:r>
          </a:p>
        </p:txBody>
      </p:sp>
    </p:spTree>
    <p:extLst>
      <p:ext uri="{BB962C8B-B14F-4D97-AF65-F5344CB8AC3E}">
        <p14:creationId xmlns:p14="http://schemas.microsoft.com/office/powerpoint/2010/main" val="3105298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Multikulturní výchova – jedna z možností v práci s jinakostí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altLang="cs-CZ" sz="3200" b="1" dirty="0"/>
              <a:t>Multikulturní výchova </a:t>
            </a:r>
            <a:r>
              <a:rPr lang="cs-CZ" altLang="cs-CZ" sz="3200" b="1" u="sng" dirty="0"/>
              <a:t>vyjadřuje snahy </a:t>
            </a:r>
            <a:r>
              <a:rPr lang="cs-CZ" altLang="cs-CZ" sz="3200" b="1" dirty="0"/>
              <a:t>prostřednictvím vzdělávacích programů vytvářet způsobilost lidí chápat a respektovat jiné kultury než svou vlastní.</a:t>
            </a:r>
            <a:r>
              <a:rPr lang="cs-CZ" altLang="cs-CZ" sz="3200" dirty="0"/>
              <a:t> </a:t>
            </a:r>
          </a:p>
          <a:p>
            <a:pPr algn="ctr">
              <a:buNone/>
            </a:pPr>
            <a:r>
              <a:rPr lang="cs-CZ" altLang="cs-CZ" sz="3200" dirty="0"/>
              <a:t>Multikulturní výchova má </a:t>
            </a:r>
            <a:r>
              <a:rPr lang="cs-CZ" altLang="cs-CZ" sz="3200" dirty="0" err="1"/>
              <a:t>filozoficko</a:t>
            </a:r>
            <a:r>
              <a:rPr lang="cs-CZ" altLang="cs-CZ" sz="3200" dirty="0"/>
              <a:t> – politický základ, filozoficky vychází z multikulturalismu, </a:t>
            </a:r>
          </a:p>
          <a:p>
            <a:pPr algn="ctr">
              <a:buNone/>
            </a:pPr>
            <a:r>
              <a:rPr lang="cs-CZ" altLang="cs-CZ" sz="3200" dirty="0"/>
              <a:t>který je vymezován jako </a:t>
            </a:r>
          </a:p>
          <a:p>
            <a:pPr algn="ctr">
              <a:buNone/>
            </a:pPr>
            <a:r>
              <a:rPr lang="cs-CZ" altLang="cs-CZ" sz="3200" dirty="0"/>
              <a:t>„</a:t>
            </a:r>
            <a:r>
              <a:rPr lang="cs-CZ" altLang="cs-CZ" sz="3200" b="1" dirty="0"/>
              <a:t>ideál harmonické koexistence odlišných kulturních a etnických skupin v pluralitní společnosti“.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879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A08929-A0C8-7471-3FEB-08596F7B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C0B085E-56BD-2BF5-0C18-61BFD2BF65C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15EE895-2F77-B8B9-DCA2-40F73853DB1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7340555"/>
              </p:ext>
            </p:extLst>
          </p:nvPr>
        </p:nvGraphicFramePr>
        <p:xfrm>
          <a:off x="2362200" y="1752600"/>
          <a:ext cx="640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165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altLang="cs-CZ" sz="5400" b="1" dirty="0"/>
              <a:t>Respekt</a:t>
            </a:r>
          </a:p>
          <a:p>
            <a:pPr algn="ctr">
              <a:buFont typeface="Wingdings" pitchFamily="2" charset="2"/>
              <a:buChar char="§"/>
            </a:pPr>
            <a:r>
              <a:rPr lang="cs-CZ" altLang="cs-CZ" sz="5400" b="1" dirty="0"/>
              <a:t>Tolerance</a:t>
            </a:r>
          </a:p>
          <a:p>
            <a:pPr algn="ctr">
              <a:buFont typeface="Wingdings" pitchFamily="2" charset="2"/>
              <a:buChar char="§"/>
            </a:pPr>
            <a:r>
              <a:rPr lang="cs-CZ" altLang="cs-CZ" sz="5400" b="1" dirty="0"/>
              <a:t>Dialog </a:t>
            </a:r>
          </a:p>
          <a:p>
            <a:pPr algn="ctr">
              <a:buFont typeface="Wingdings" pitchFamily="2" charset="2"/>
              <a:buChar char="§"/>
            </a:pPr>
            <a:r>
              <a:rPr lang="cs-CZ" altLang="cs-CZ" sz="5400" b="1" dirty="0"/>
              <a:t>Konstruktivní spolupráce</a:t>
            </a:r>
          </a:p>
          <a:p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96373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Jednota v různosti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de-AT" altLang="cs-CZ" sz="3200" dirty="0">
                <a:latin typeface="Arial" charset="0"/>
              </a:rPr>
              <a:t>E</a:t>
            </a:r>
            <a:r>
              <a:rPr lang="cs-CZ" altLang="cs-CZ" sz="3200" dirty="0" err="1">
                <a:latin typeface="Arial" charset="0"/>
              </a:rPr>
              <a:t>vropské</a:t>
            </a:r>
            <a:r>
              <a:rPr lang="cs-CZ" altLang="cs-CZ" sz="3200" dirty="0">
                <a:latin typeface="Arial" charset="0"/>
              </a:rPr>
              <a:t> dějiny, </a:t>
            </a:r>
            <a:r>
              <a:rPr lang="de-AT" altLang="cs-CZ" sz="3200" dirty="0">
                <a:latin typeface="Arial" charset="0"/>
              </a:rPr>
              <a:t> </a:t>
            </a:r>
            <a:br>
              <a:rPr lang="de-AT" altLang="cs-CZ" sz="3200" dirty="0">
                <a:latin typeface="Arial" charset="0"/>
              </a:rPr>
            </a:br>
            <a:r>
              <a:rPr lang="cs-CZ" altLang="cs-CZ" sz="3200" dirty="0">
                <a:latin typeface="Arial" charset="0"/>
              </a:rPr>
              <a:t>dějiny exkluze</a:t>
            </a:r>
            <a:r>
              <a:rPr lang="de-AT" altLang="cs-CZ" sz="3200" dirty="0">
                <a:latin typeface="Arial" charset="0"/>
              </a:rPr>
              <a:t> (</a:t>
            </a:r>
            <a:r>
              <a:rPr lang="cs-CZ" altLang="cs-CZ" sz="3200" dirty="0">
                <a:latin typeface="Arial" charset="0"/>
              </a:rPr>
              <a:t>d</a:t>
            </a:r>
            <a:r>
              <a:rPr lang="de-AT" altLang="cs-CZ" sz="3200" dirty="0" err="1">
                <a:latin typeface="Arial" charset="0"/>
              </a:rPr>
              <a:t>iskrimi</a:t>
            </a:r>
            <a:r>
              <a:rPr lang="cs-CZ" altLang="cs-CZ" sz="3200" dirty="0" err="1">
                <a:latin typeface="Arial" charset="0"/>
              </a:rPr>
              <a:t>nace</a:t>
            </a:r>
            <a:r>
              <a:rPr lang="cs-CZ" altLang="cs-CZ" sz="3200" dirty="0">
                <a:latin typeface="Arial" charset="0"/>
              </a:rPr>
              <a:t>, vyhnání, ničení.. 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de-AT" altLang="cs-CZ" sz="3200" i="1" dirty="0">
                <a:latin typeface="Arial" charset="0"/>
              </a:rPr>
              <a:t>„</a:t>
            </a:r>
            <a:r>
              <a:rPr lang="cs-CZ" altLang="cs-CZ" sz="3200" i="1" dirty="0">
                <a:latin typeface="Arial" charset="0"/>
              </a:rPr>
              <a:t>Nemuset se bát být jiný“ </a:t>
            </a:r>
            <a:r>
              <a:rPr lang="de-AT" altLang="cs-CZ" sz="3200" i="1" dirty="0">
                <a:latin typeface="Arial" charset="0"/>
              </a:rPr>
              <a:t> </a:t>
            </a:r>
            <a:r>
              <a:rPr lang="de-AT" altLang="cs-CZ" sz="3200" dirty="0">
                <a:latin typeface="Arial" charset="0"/>
              </a:rPr>
              <a:t>(Adorno)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3200" dirty="0">
                <a:latin typeface="Arial" charset="0"/>
              </a:rPr>
              <a:t>Heslo </a:t>
            </a:r>
            <a:r>
              <a:rPr lang="de-AT" altLang="cs-CZ" sz="3200" dirty="0">
                <a:latin typeface="Arial" charset="0"/>
              </a:rPr>
              <a:t>EU „</a:t>
            </a:r>
            <a:r>
              <a:rPr lang="cs-CZ" altLang="cs-CZ" sz="3200" dirty="0">
                <a:latin typeface="Arial" charset="0"/>
              </a:rPr>
              <a:t>jednota v různosti“</a:t>
            </a:r>
            <a:endParaRPr lang="de-AT" altLang="cs-CZ" sz="3200" dirty="0">
              <a:latin typeface="Arial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de-AT" altLang="cs-CZ" sz="3200" dirty="0">
                <a:latin typeface="Arial" charset="0"/>
              </a:rPr>
              <a:t>„Union </a:t>
            </a:r>
            <a:r>
              <a:rPr lang="de-AT" altLang="cs-CZ" sz="3200" dirty="0" err="1">
                <a:latin typeface="Arial" charset="0"/>
              </a:rPr>
              <a:t>of</a:t>
            </a:r>
            <a:r>
              <a:rPr lang="de-AT" altLang="cs-CZ" sz="3200" dirty="0">
                <a:latin typeface="Arial" charset="0"/>
              </a:rPr>
              <a:t> </a:t>
            </a:r>
            <a:r>
              <a:rPr lang="de-AT" altLang="cs-CZ" sz="3200" dirty="0" err="1">
                <a:latin typeface="Arial" charset="0"/>
              </a:rPr>
              <a:t>diversity</a:t>
            </a:r>
            <a:r>
              <a:rPr lang="de-AT" altLang="cs-CZ" sz="3200" dirty="0">
                <a:latin typeface="Arial" charset="0"/>
              </a:rPr>
              <a:t>“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de-AT" altLang="cs-CZ" sz="3200" dirty="0">
                <a:latin typeface="Arial" charset="0"/>
              </a:rPr>
              <a:t>Pluralismus </a:t>
            </a:r>
            <a:r>
              <a:rPr lang="cs-CZ" altLang="cs-CZ" sz="3200" dirty="0">
                <a:latin typeface="Arial" charset="0"/>
              </a:rPr>
              <a:t>jako hodnota</a:t>
            </a:r>
            <a:r>
              <a:rPr lang="de-AT" altLang="cs-CZ" sz="3200" dirty="0">
                <a:latin typeface="Arial" charset="0"/>
              </a:rPr>
              <a:t> (</a:t>
            </a:r>
            <a:r>
              <a:rPr lang="cs-CZ" altLang="cs-CZ" sz="3200" dirty="0">
                <a:latin typeface="Arial" charset="0"/>
              </a:rPr>
              <a:t>Lisabonská smlouva, </a:t>
            </a:r>
            <a:r>
              <a:rPr lang="de-AT" altLang="cs-CZ" sz="3200" dirty="0">
                <a:latin typeface="Arial" charset="0"/>
              </a:rPr>
              <a:t>2)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3200" dirty="0">
                <a:latin typeface="Arial" charset="0"/>
              </a:rPr>
              <a:t>Různost jako bohatství </a:t>
            </a:r>
            <a:r>
              <a:rPr lang="de-AT" altLang="cs-CZ" sz="3200" dirty="0">
                <a:latin typeface="Arial" charset="0"/>
              </a:rPr>
              <a:t> (</a:t>
            </a:r>
            <a:r>
              <a:rPr lang="cs-CZ" altLang="cs-CZ" sz="3200" dirty="0">
                <a:latin typeface="Arial" charset="0"/>
              </a:rPr>
              <a:t>Lisabonská smlouva,</a:t>
            </a:r>
            <a:r>
              <a:rPr lang="de-AT" altLang="cs-CZ" sz="3200" dirty="0">
                <a:latin typeface="Arial" charset="0"/>
              </a:rPr>
              <a:t> 3/3)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189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cs-CZ" sz="3600" dirty="0"/>
              <a:t>S pluralitou jsou také spojeny konflikty. </a:t>
            </a:r>
          </a:p>
          <a:p>
            <a:pPr marL="0" indent="0" algn="ctr">
              <a:buNone/>
              <a:defRPr/>
            </a:pPr>
            <a:r>
              <a:rPr lang="cs-CZ" sz="3600" i="1" dirty="0"/>
              <a:t>Viděno ze společenského hlediska však nejde </a:t>
            </a:r>
            <a:r>
              <a:rPr lang="pl-PL" sz="3600" i="1" dirty="0"/>
              <a:t>primárně o to, abychom se vyhnuli konfliktům, </a:t>
            </a:r>
          </a:p>
          <a:p>
            <a:pPr marL="0" indent="0" algn="ctr">
              <a:buNone/>
              <a:defRPr/>
            </a:pPr>
            <a:r>
              <a:rPr lang="pl-PL" sz="3600" i="1" dirty="0"/>
              <a:t>ale abychom dokázali s konflikty </a:t>
            </a:r>
            <a:r>
              <a:rPr lang="cs-CZ" sz="3600" i="1" dirty="0"/>
              <a:t>přiměřeně zacházet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40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E:\fotky_angola_dět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225"/>
            <a:ext cx="4104456" cy="27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ky_angola_sociálně pedagogické centrum MU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315417"/>
            <a:ext cx="4464496" cy="29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fotka_angola_animátoři s dětmi_1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54257"/>
            <a:ext cx="4932040" cy="33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Angola VZ\P10106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2401808"/>
            <a:ext cx="46085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Angola VZ\P10106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6" y="4725143"/>
            <a:ext cx="4716016" cy="26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ulova\Documents\foto - Saša\P10902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92" y="1719992"/>
            <a:ext cx="2195968" cy="16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76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cs-CZ" sz="4000" i="1" dirty="0"/>
              <a:t>Kdo jsem?“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sz="4000" i="1" dirty="0"/>
              <a:t>„Jak se vyrovnám, jak zvládnu diverzitu?“ </a:t>
            </a:r>
          </a:p>
          <a:p>
            <a:pPr marL="0" indent="0">
              <a:buNone/>
              <a:defRPr/>
            </a:pPr>
            <a:r>
              <a:rPr lang="cs-CZ" b="1" dirty="0"/>
              <a:t>Jde </a:t>
            </a:r>
            <a:r>
              <a:rPr lang="pl-PL" b="1" dirty="0"/>
              <a:t>tedy o to, abychom dokázali v situaci plurality</a:t>
            </a:r>
          </a:p>
          <a:p>
            <a:pPr marL="0" indent="0">
              <a:buNone/>
              <a:defRPr/>
            </a:pPr>
            <a:r>
              <a:rPr lang="cs-CZ" b="1" dirty="0"/>
              <a:t>rozvíjet identitu a zvládat diverzitu. </a:t>
            </a:r>
          </a:p>
          <a:p>
            <a:pPr marL="0" indent="0">
              <a:buNone/>
              <a:defRPr/>
            </a:pPr>
            <a:r>
              <a:rPr lang="cs-CZ" dirty="0"/>
              <a:t>Vzdělávací zařízení stojí před těmito výzvami: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dirty="0"/>
              <a:t> „Jak dokážeme zvládat situaci vzdělání, přitom abychom zvládali také rozdílnost, případně odlišnost?“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dirty="0"/>
              <a:t> „Jaký přínos zde může vykonat práce s rozvíjením identity mladých lidí?“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dirty="0"/>
              <a:t> „Jakým přínosem může být zacházení s růzností?“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76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C896ACB-830B-49DD-7980-3F8CF688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712B46C-2897-1956-A5F3-6E636902F0B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>
            <a:normAutofit lnSpcReduction="10000"/>
          </a:bodyPr>
          <a:lstStyle/>
          <a:p>
            <a:pPr marL="274320" indent="-274320">
              <a:buFont typeface="Wingdings 2"/>
              <a:buChar char=""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b="1" dirty="0"/>
              <a:t>Sebereflexe pedagogického pracovníka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dirty="0"/>
              <a:t>Uvědomění si vlastních hodnot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dirty="0"/>
              <a:t>Vlastních předsudků…</a:t>
            </a:r>
          </a:p>
          <a:p>
            <a:pPr marL="274320" indent="-274320">
              <a:buFont typeface="Wingdings 2"/>
              <a:buChar char=""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Vycházet z konkrétních situací ve třídě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Cesta – inkluzivní procesy, </a:t>
            </a:r>
            <a:r>
              <a:rPr lang="cs-CZ" dirty="0" err="1"/>
              <a:t>well-being</a:t>
            </a:r>
            <a:r>
              <a:rPr lang="cs-CZ" dirty="0"/>
              <a:t>, alternativy…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105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350096"/>
          </a:xfrm>
        </p:spPr>
        <p:txBody>
          <a:bodyPr>
            <a:normAutofit/>
          </a:bodyPr>
          <a:lstStyle/>
          <a:p>
            <a:r>
              <a:rPr lang="cs-CZ" sz="6600" dirty="0"/>
              <a:t>Nebát se být jiní…</a:t>
            </a:r>
          </a:p>
          <a:p>
            <a:endParaRPr lang="cs-CZ" sz="6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DC8C0AF-51E0-27F0-8DC5-131F33E3B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16983"/>
              </p:ext>
            </p:extLst>
          </p:nvPr>
        </p:nvGraphicFramePr>
        <p:xfrm>
          <a:off x="612775" y="4267201"/>
          <a:ext cx="8153400" cy="2470759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76558127"/>
                    </a:ext>
                  </a:extLst>
                </a:gridCol>
              </a:tblGrid>
              <a:tr h="1588620">
                <a:tc>
                  <a:txBody>
                    <a:bodyPr/>
                    <a:lstStyle/>
                    <a:p>
                      <a:pPr algn="just" fontAlgn="t"/>
                      <a:r>
                        <a:rPr lang="cs-CZ" sz="2400" b="0" dirty="0">
                          <a:effectLst/>
                        </a:rPr>
                        <a:t>ŠÍP, Radim, Denisa DENGLEROVÁ, Miroslav BIELIK, Lenka ĎULÍKOVÁ, Jan KALENDA, Markéta KOŠATKOVÁ, Martina KUROWSKI, Lenka GULOVÁ a František TRAPL. </a:t>
                      </a:r>
                      <a:r>
                        <a:rPr lang="cs-CZ" sz="2400" b="0" i="1" dirty="0">
                          <a:effectLst/>
                        </a:rPr>
                        <a:t>Na cestě k inkluzivní škole: interakce a norma</a:t>
                      </a:r>
                      <a:r>
                        <a:rPr lang="cs-CZ" sz="2400" b="0" dirty="0">
                          <a:effectLst/>
                        </a:rPr>
                        <a:t>. Brno: Masarykova univerzita, 2022. 275 s. ISBN 978-80-280-0124-7.</a:t>
                      </a:r>
                    </a:p>
                  </a:txBody>
                  <a:tcPr marL="22222" marR="22222" marT="22222" marB="2222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30796"/>
                  </a:ext>
                </a:extLst>
              </a:tr>
              <a:tr h="597515">
                <a:tc>
                  <a:txBody>
                    <a:bodyPr/>
                    <a:lstStyle/>
                    <a:p>
                      <a:br>
                        <a:rPr lang="cs-CZ" sz="1400" b="0" dirty="0">
                          <a:effectLst/>
                        </a:rPr>
                      </a:br>
                      <a:endParaRPr lang="cs-CZ" sz="1400" dirty="0"/>
                    </a:p>
                  </a:txBody>
                  <a:tcPr marL="22222" marR="22222" marT="22222" marB="2222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93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6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E:\fotokrym12_1\PA011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620688"/>
            <a:ext cx="4212976" cy="31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fotokrym12_1\PA031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289011" cy="32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fotokrym12_1\PA042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KRYM 2012  foto\P92916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87" y="412169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1124744"/>
            <a:ext cx="2711971" cy="1807981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0554"/>
            <a:ext cx="3238262" cy="2157612"/>
          </a:xfrm>
        </p:spPr>
      </p:pic>
    </p:spTree>
    <p:extLst>
      <p:ext uri="{BB962C8B-B14F-4D97-AF65-F5344CB8AC3E}">
        <p14:creationId xmlns:p14="http://schemas.microsoft.com/office/powerpoint/2010/main" val="363621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Examples of groups excluded from/or marginalized within education (UNESCO) </a:t>
            </a:r>
            <a:endParaRPr lang="cs-CZ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1869"/>
            <a:ext cx="5976664" cy="43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36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anchor="ctr">
            <a:normAutofit/>
          </a:bodyPr>
          <a:lstStyle/>
          <a:p>
            <a:r>
              <a:rPr lang="cs-CZ" dirty="0"/>
              <a:t>K úvaze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8FF7154-BF40-EE39-DF26-EB3DC95349B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1198627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84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04F77E9-F1B2-93B7-A330-C290CF2E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221956-8E99-22EC-3B77-3465DAB5A6D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0A14A1A-8AFF-FCEB-266D-6BB7A301EE6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9142065"/>
              </p:ext>
            </p:extLst>
          </p:nvPr>
        </p:nvGraphicFramePr>
        <p:xfrm>
          <a:off x="2362200" y="1752600"/>
          <a:ext cx="640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43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Žák se sociálním znevýhodněním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x-none"/>
              <a:t>Sociálním znevýhodněním je dle školského zákona myšleno:</a:t>
            </a:r>
            <a:endParaRPr lang="cs-CZ" dirty="0"/>
          </a:p>
          <a:p>
            <a:pPr marL="0" indent="0" algn="just">
              <a:buNone/>
            </a:pPr>
            <a:r>
              <a:rPr lang="x-none" i="1"/>
              <a:t>a) </a:t>
            </a:r>
            <a:r>
              <a:rPr lang="cs-CZ" i="1" dirty="0"/>
              <a:t>„</a:t>
            </a:r>
            <a:r>
              <a:rPr lang="x-none" i="1"/>
              <a:t>rodinné prostředí s nízkým sociálně kulturním postavením, ohrožení sociálně patologickými jevy, </a:t>
            </a:r>
            <a:endParaRPr lang="cs-CZ" dirty="0"/>
          </a:p>
          <a:p>
            <a:pPr marL="0" indent="0" algn="just">
              <a:buNone/>
            </a:pPr>
            <a:r>
              <a:rPr lang="x-none" i="1"/>
              <a:t>b) nařízená ústavní výchova nebo uložená ochranná výchova, nebo </a:t>
            </a:r>
            <a:endParaRPr lang="cs-CZ" dirty="0"/>
          </a:p>
          <a:p>
            <a:pPr marL="0" indent="0" algn="just">
              <a:buNone/>
            </a:pPr>
            <a:r>
              <a:rPr lang="x-none" i="1"/>
              <a:t>c) postavení azylanta, osoby požívající doplňkové ochrany a účastníka řízení o udělení mezinárodní ochrany na území České republiky podle zvláštního právního předpisu“ </a:t>
            </a:r>
            <a:r>
              <a:rPr lang="x-none"/>
              <a:t>(zákon č. 561/2004Sb., § 16, odst. 1 - 4).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Aktuálně se všechny děti s postižením (zdrav., těl. a sociál.) řadí pod skupinu žáků se SVP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757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642</TotalTime>
  <Words>2587</Words>
  <Application>Microsoft Office PowerPoint</Application>
  <PresentationFormat>Předvádění na obrazovce (4:3)</PresentationFormat>
  <Paragraphs>225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Tw Cen MT</vt:lpstr>
      <vt:lpstr>Wingdings</vt:lpstr>
      <vt:lpstr>Wingdings 2</vt:lpstr>
      <vt:lpstr>Medián</vt:lpstr>
      <vt:lpstr>TMV_Zacházení s jinakostí, žák se sociálním znevýhodněním, hodnoty  </vt:lpstr>
      <vt:lpstr>Cíl přednášky:</vt:lpstr>
      <vt:lpstr>Sociální pedagogika - kontext</vt:lpstr>
      <vt:lpstr>Prezentace aplikace PowerPoint</vt:lpstr>
      <vt:lpstr>Prezentace aplikace PowerPoint</vt:lpstr>
      <vt:lpstr>Examples of groups excluded from/or marginalized within education (UNESCO) </vt:lpstr>
      <vt:lpstr>K úvaze</vt:lpstr>
      <vt:lpstr>Prezentace aplikace PowerPoint</vt:lpstr>
      <vt:lpstr>Žák se sociálním znevýhodněním</vt:lpstr>
      <vt:lpstr>Příklady dětí/žáků se sociálním znevýhodněním, kteří mohou být ve třídě</vt:lpstr>
      <vt:lpstr>Prezentace aplikace PowerPoint</vt:lpstr>
      <vt:lpstr>K úvaze pro učitele;  kdo může být ve třídě?</vt:lpstr>
      <vt:lpstr>Vliv prostředí na školní úspěšnost žáka</vt:lpstr>
      <vt:lpstr>Pro inspiraci</vt:lpstr>
      <vt:lpstr>Jak pracovat se žáky se sociálním znevýhodněním? </vt:lpstr>
      <vt:lpstr>1. Směrem k inkluzivnímu a spravedlivému kvalitnímu vzdělávání</vt:lpstr>
      <vt:lpstr>Prezentace aplikace PowerPoint</vt:lpstr>
      <vt:lpstr>Lidská důstojnost</vt:lpstr>
      <vt:lpstr>…realita ponižování, (M.Jaggle,2014)</vt:lpstr>
      <vt:lpstr>Bolest ze zkaženého života</vt:lpstr>
      <vt:lpstr>Příklady</vt:lpstr>
      <vt:lpstr>Příklady</vt:lpstr>
      <vt:lpstr>„Jelení kultura“ – silnější vítězí (M.Jaggle)</vt:lpstr>
      <vt:lpstr>K úvaze</vt:lpstr>
      <vt:lpstr>Diferenciace</vt:lpstr>
      <vt:lpstr>Inkluzivní vzdělávání </vt:lpstr>
      <vt:lpstr>Kroky ke „kultuře uznání“ (M.J.)</vt:lpstr>
      <vt:lpstr>Prezentace aplikace PowerPoint</vt:lpstr>
      <vt:lpstr>Rozvoj dobré školy</vt:lpstr>
      <vt:lpstr>Otázky</vt:lpstr>
      <vt:lpstr>…úryvek z výzkumu</vt:lpstr>
      <vt:lpstr>Prezentace aplikace PowerPoint</vt:lpstr>
      <vt:lpstr>Hodnoty v práci učitele</vt:lpstr>
      <vt:lpstr>Důležitost výukových metod</vt:lpstr>
      <vt:lpstr>Multikulturní výchova – jedna z možností v práci s jinakostí</vt:lpstr>
      <vt:lpstr>Prezentace aplikace PowerPoint</vt:lpstr>
      <vt:lpstr>Důležité pojmy</vt:lpstr>
      <vt:lpstr>Jednota v různosti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Gulova</dc:creator>
  <cp:lastModifiedBy>učitel</cp:lastModifiedBy>
  <cp:revision>30</cp:revision>
  <dcterms:created xsi:type="dcterms:W3CDTF">2019-03-10T21:35:04Z</dcterms:created>
  <dcterms:modified xsi:type="dcterms:W3CDTF">2023-12-09T11:16:47Z</dcterms:modified>
</cp:coreProperties>
</file>