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5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1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874F6-8ADE-426F-A0BF-A57A8B3F7F47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723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FB5371-D292-439F-A510-7038C6994E21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589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E88EB-26E3-48AB-A621-49D29717018E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626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E646FD-E07A-4B75-9ECC-519D134A03A7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9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21C565-12A5-49CD-969B-11262A1B2FB6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99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D4CB8-2C06-4272-B179-041552046441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7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842DA-9090-41D3-A57F-88D7AD1A9F71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58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2E7F16-244A-42BD-85A7-925821DCB076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6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BE4AE1-7DD9-4D45-9388-66FE1F812CCE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42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635E1A-29CB-4603-A07B-7CCA6C60669D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2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07581-DCE4-4B48-9249-4D7666E3420F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2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B3997-56B3-4455-860C-0ADE93724B15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582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0897CC-F81A-4487-B215-10ECCB67E3EE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6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E51B5C-95A8-4640-85E0-8111EDDCB926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86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328FA-F7F4-4263-8B29-EA027FDD1CB4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2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1BA4A1-1755-4323-8183-E70E0FFE6BBE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541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EABFE-BE4F-4D9B-971F-C17733860B0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570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313EC-69C0-48A7-8DED-7EE2B3A5362D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174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B9E66D-A2BC-4F18-AA91-7190E0345CF1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701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3C8F49-C966-47C4-BDCB-314ED374B236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945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70454-6C14-4D96-BB18-F41C69554F9D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266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34AF2-8B9D-4EDB-B619-9F55FF90EFF9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38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BE05A-9398-4E68-BB31-D8BCDC25E68A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799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D7EFFE-71DA-41C3-AE8A-377B09BDF2AD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1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oustava_%C5%BEl%C3%A1z_s_vnit%C5%99n%C3%AD_sekrec%C3%AD" TargetMode="External"/><Relationship Id="rId7" Type="http://schemas.openxmlformats.org/officeDocument/2006/relationships/hyperlink" Target="https://cs.wikipedia.org/wiki/Glukagon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s.wikipedia.org/wiki/Inzulin" TargetMode="External"/><Relationship Id="rId5" Type="http://schemas.openxmlformats.org/officeDocument/2006/relationships/hyperlink" Target="https://cs.wikipedia.org/wiki/Dvan%C3%A1ctn%C3%ADk" TargetMode="External"/><Relationship Id="rId4" Type="http://schemas.openxmlformats.org/officeDocument/2006/relationships/hyperlink" Target="https://cs.wikipedia.org/wiki/Pankreatick%C3%A1_%C5%A1%C5%A5%C3%A1v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590800" y="914401"/>
            <a:ext cx="7010400" cy="606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Fyziologie živočichů (a člověka)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Bi2BP_FYZP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III. ročník   1</a:t>
            </a:r>
            <a:r>
              <a:rPr lang="cs-CZ" altLang="cs-CZ" sz="1800">
                <a:solidFill>
                  <a:srgbClr val="000000"/>
                </a:solidFill>
              </a:rPr>
              <a:t>/0/2</a:t>
            </a:r>
            <a:r>
              <a:rPr lang="cs-CZ" altLang="cs-CZ" sz="1800" b="1">
                <a:solidFill>
                  <a:srgbClr val="000000"/>
                </a:solidFill>
              </a:rPr>
              <a:t> Zk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II. část – metabolické funkce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Soustavy:</a:t>
            </a:r>
            <a:r>
              <a:rPr lang="cs-CZ" altLang="cs-CZ" sz="1800" b="1">
                <a:solidFill>
                  <a:srgbClr val="000000"/>
                </a:solidFill>
              </a:rPr>
              <a:t> trávicí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dýchací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cévní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homeostatické mechanismy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	osmoregulace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	exkrece – vylučovací soustava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	termoregulace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                           				</a:t>
            </a:r>
            <a:r>
              <a:rPr lang="cs-CZ" altLang="cs-CZ" sz="2000" b="1">
                <a:solidFill>
                  <a:srgbClr val="000000"/>
                </a:solidFill>
              </a:rPr>
              <a:t>B. Rychnovský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					A. Žákovská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6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bdélník 1"/>
          <p:cNvSpPr>
            <a:spLocks noChangeArrowheads="1"/>
          </p:cNvSpPr>
          <p:nvPr/>
        </p:nvSpPr>
        <p:spPr bwMode="auto">
          <a:xfrm>
            <a:off x="1375023" y="330540"/>
            <a:ext cx="478608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Funkce trávicího systému: </a:t>
            </a:r>
            <a:r>
              <a:rPr lang="cs-CZ" altLang="cs-CZ" sz="2400" dirty="0">
                <a:solidFill>
                  <a:srgbClr val="000000"/>
                </a:solidFill>
              </a:rPr>
              <a:t>získat potřebné látky z potravy pro zabezpečení metabolických a energetických potřeb organismu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•Příjem látek, mechanické a chemické zpracování, vstřebávání látek, vylučování odpadních produktů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</a:t>
            </a:r>
            <a:r>
              <a:rPr lang="cs-CZ" altLang="cs-CZ" sz="2400" b="1" dirty="0">
                <a:solidFill>
                  <a:srgbClr val="000000"/>
                </a:solidFill>
              </a:rPr>
              <a:t>Trávicí </a:t>
            </a:r>
            <a:r>
              <a:rPr lang="cs-CZ" altLang="cs-CZ" sz="2400" b="1" dirty="0" err="1">
                <a:solidFill>
                  <a:srgbClr val="000000"/>
                </a:solidFill>
              </a:rPr>
              <a:t>trubice:</a:t>
            </a:r>
            <a:r>
              <a:rPr lang="cs-CZ" altLang="cs-CZ" sz="2400" dirty="0" err="1">
                <a:solidFill>
                  <a:srgbClr val="000000"/>
                </a:solidFill>
              </a:rPr>
              <a:t>dutina</a:t>
            </a:r>
            <a:r>
              <a:rPr lang="cs-CZ" altLang="cs-CZ" sz="2400" dirty="0">
                <a:solidFill>
                  <a:srgbClr val="000000"/>
                </a:solidFill>
              </a:rPr>
              <a:t> ústní, hltan, jícen, žaludek, tenké střevo, tlusté střevo s análním úsekem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</a:t>
            </a:r>
            <a:r>
              <a:rPr lang="cs-CZ" altLang="cs-CZ" sz="2400" b="1" dirty="0">
                <a:solidFill>
                  <a:srgbClr val="000000"/>
                </a:solidFill>
              </a:rPr>
              <a:t>Žlázy připojené k trávicímu traktu: </a:t>
            </a:r>
            <a:r>
              <a:rPr lang="cs-CZ" altLang="cs-CZ" sz="2400" dirty="0">
                <a:solidFill>
                  <a:srgbClr val="000000"/>
                </a:solidFill>
              </a:rPr>
              <a:t>slinné žlázy, játra, žlučník, pankreas, tenké střevo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BF97F94-2630-49A5-9FB7-DAFBAEABC053}"/>
              </a:ext>
            </a:extLst>
          </p:cNvPr>
          <p:cNvSpPr/>
          <p:nvPr/>
        </p:nvSpPr>
        <p:spPr>
          <a:xfrm>
            <a:off x="8922058" y="735497"/>
            <a:ext cx="2698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Holokrinní</a:t>
            </a:r>
            <a:r>
              <a:rPr lang="cs-CZ" dirty="0"/>
              <a:t> (</a:t>
            </a:r>
            <a:r>
              <a:rPr lang="cs-CZ" dirty="0" err="1"/>
              <a:t>morfokinetická</a:t>
            </a:r>
            <a:r>
              <a:rPr lang="cs-CZ" dirty="0"/>
              <a:t>) x apokrinní (</a:t>
            </a:r>
            <a:r>
              <a:rPr lang="cs-CZ" dirty="0" err="1"/>
              <a:t>morfostatická</a:t>
            </a:r>
            <a:r>
              <a:rPr lang="cs-CZ" dirty="0"/>
              <a:t>) sekrece </a:t>
            </a:r>
          </a:p>
        </p:txBody>
      </p:sp>
    </p:spTree>
    <p:extLst>
      <p:ext uri="{BB962C8B-B14F-4D97-AF65-F5344CB8AC3E}">
        <p14:creationId xmlns:p14="http://schemas.microsoft.com/office/powerpoint/2010/main" val="196380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57814" y="523585"/>
            <a:ext cx="8991600" cy="570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Fyziologie trávení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Potrava </a:t>
            </a:r>
            <a:r>
              <a:rPr lang="cs-CZ" altLang="cs-CZ" sz="2000" dirty="0">
                <a:solidFill>
                  <a:srgbClr val="000000"/>
                </a:solidFill>
              </a:rPr>
              <a:t>– směs energeticky různorodých látek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ve vstupní podobě nevyužitelných.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Nezbytnost rozkladu (až na molekuly) →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Zpracování </a:t>
            </a:r>
            <a:r>
              <a:rPr lang="cs-CZ" altLang="cs-CZ" sz="2000" b="1" dirty="0">
                <a:solidFill>
                  <a:srgbClr val="000000"/>
                </a:solidFill>
              </a:rPr>
              <a:t>trávením</a:t>
            </a:r>
            <a:r>
              <a:rPr lang="cs-CZ" altLang="cs-CZ" sz="2000" dirty="0">
                <a:solidFill>
                  <a:srgbClr val="000000"/>
                </a:solidFill>
              </a:rPr>
              <a:t> prostřednictvím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trávicích enzymů </a:t>
            </a:r>
            <a:r>
              <a:rPr lang="cs-CZ" altLang="cs-CZ" sz="2000" dirty="0">
                <a:solidFill>
                  <a:srgbClr val="000000"/>
                </a:solidFill>
              </a:rPr>
              <a:t>(chemické procesy).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Lepší průběh – rozmělněná (až tekutá) potrava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→ předchozí 	mechanické změny.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Mechanické zpracování</a:t>
            </a:r>
            <a:r>
              <a:rPr lang="cs-CZ" altLang="cs-CZ" sz="2000" dirty="0">
                <a:solidFill>
                  <a:srgbClr val="000000"/>
                </a:solidFill>
              </a:rPr>
              <a:t> potravy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- drcení, zvlhčování </a:t>
            </a:r>
            <a:r>
              <a:rPr lang="cs-CZ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 dirty="0">
                <a:solidFill>
                  <a:srgbClr val="000000"/>
                </a:solidFill>
              </a:rPr>
              <a:t> kašovitá hmota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(většinou přední  část trávicí trubice)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Chemické zpracování</a:t>
            </a:r>
            <a:r>
              <a:rPr lang="cs-CZ" altLang="cs-CZ" sz="2000" dirty="0">
                <a:solidFill>
                  <a:srgbClr val="000000"/>
                </a:solidFill>
              </a:rPr>
              <a:t> potravy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chemický rozklad pro přechod z trávicí trubice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  <p:pic>
        <p:nvPicPr>
          <p:cNvPr id="14339" name="Picture 5" descr="digestive_system_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85" y="93792"/>
            <a:ext cx="4746594" cy="65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70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89" y="0"/>
            <a:ext cx="7655511" cy="611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Obdélník 1"/>
          <p:cNvSpPr>
            <a:spLocks noChangeArrowheads="1"/>
          </p:cNvSpPr>
          <p:nvPr/>
        </p:nvSpPr>
        <p:spPr bwMode="auto">
          <a:xfrm>
            <a:off x="106533" y="187673"/>
            <a:ext cx="456312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OBECNÁ STAVBA STĚNY TRÁVICÍHO ÚSTROJÍ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•Trávicí trakt –dutá trubice o různém průměru, stěny ze čtyř základních vrstev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•</a:t>
            </a:r>
            <a:r>
              <a:rPr lang="cs-CZ" altLang="cs-CZ" sz="2000" b="1" dirty="0">
                <a:solidFill>
                  <a:schemeClr val="accent2"/>
                </a:solidFill>
              </a:rPr>
              <a:t>Sliznice </a:t>
            </a:r>
            <a:r>
              <a:rPr lang="cs-CZ" altLang="cs-CZ" sz="2000" b="1" dirty="0">
                <a:solidFill>
                  <a:srgbClr val="000000"/>
                </a:solidFill>
              </a:rPr>
              <a:t>(tunica </a:t>
            </a:r>
            <a:r>
              <a:rPr lang="cs-CZ" altLang="cs-CZ" sz="2000" b="1" dirty="0" err="1">
                <a:solidFill>
                  <a:srgbClr val="000000"/>
                </a:solidFill>
              </a:rPr>
              <a:t>mucosa</a:t>
            </a:r>
            <a:r>
              <a:rPr lang="cs-CZ" altLang="cs-CZ" sz="2000" b="1" dirty="0">
                <a:solidFill>
                  <a:srgbClr val="000000"/>
                </a:solidFill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1. </a:t>
            </a:r>
            <a:r>
              <a:rPr lang="cs-CZ" altLang="cs-CZ" sz="2000" dirty="0">
                <a:solidFill>
                  <a:srgbClr val="FF0000"/>
                </a:solidFill>
              </a:rPr>
              <a:t>Epitel</a:t>
            </a:r>
            <a:r>
              <a:rPr lang="cs-CZ" altLang="cs-CZ" sz="2000" dirty="0">
                <a:solidFill>
                  <a:schemeClr val="accent2"/>
                </a:solidFill>
              </a:rPr>
              <a:t> </a:t>
            </a:r>
            <a:r>
              <a:rPr lang="cs-CZ" altLang="cs-CZ" sz="2000" dirty="0">
                <a:solidFill>
                  <a:srgbClr val="000000"/>
                </a:solidFill>
              </a:rPr>
              <a:t>(lamina </a:t>
            </a:r>
            <a:r>
              <a:rPr lang="cs-CZ" altLang="cs-CZ" sz="2000" dirty="0" err="1">
                <a:solidFill>
                  <a:srgbClr val="000000"/>
                </a:solidFill>
              </a:rPr>
              <a:t>epithelialis</a:t>
            </a:r>
            <a:r>
              <a:rPr lang="cs-CZ" altLang="cs-CZ" sz="2000" dirty="0">
                <a:solidFill>
                  <a:srgbClr val="000000"/>
                </a:solidFill>
              </a:rPr>
              <a:t>), </a:t>
            </a:r>
            <a:r>
              <a:rPr lang="cs-CZ" altLang="cs-CZ" sz="2000" dirty="0">
                <a:solidFill>
                  <a:srgbClr val="FF0000"/>
                </a:solidFill>
              </a:rPr>
              <a:t>1 vrstva buněk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2. Lamina propria </a:t>
            </a:r>
            <a:r>
              <a:rPr lang="cs-CZ" altLang="cs-CZ" sz="2000" dirty="0" err="1">
                <a:solidFill>
                  <a:srgbClr val="000000"/>
                </a:solidFill>
              </a:rPr>
              <a:t>mucosae</a:t>
            </a:r>
            <a:r>
              <a:rPr lang="cs-CZ" altLang="cs-CZ" sz="2000" dirty="0">
                <a:solidFill>
                  <a:srgbClr val="000000"/>
                </a:solidFill>
              </a:rPr>
              <a:t> - </a:t>
            </a:r>
            <a:r>
              <a:rPr lang="cs-CZ" altLang="cs-CZ" sz="2000" dirty="0">
                <a:solidFill>
                  <a:srgbClr val="FF0000"/>
                </a:solidFill>
              </a:rPr>
              <a:t>retikulární pojivo </a:t>
            </a:r>
            <a:r>
              <a:rPr lang="cs-CZ" altLang="cs-CZ" sz="2000" dirty="0">
                <a:solidFill>
                  <a:srgbClr val="000000"/>
                </a:solidFill>
              </a:rPr>
              <a:t>- imunita,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3. Lamina </a:t>
            </a:r>
            <a:r>
              <a:rPr lang="cs-CZ" altLang="cs-CZ" sz="2000" dirty="0" err="1">
                <a:solidFill>
                  <a:srgbClr val="000000"/>
                </a:solidFill>
              </a:rPr>
              <a:t>muscularis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</a:rPr>
              <a:t>mucosae</a:t>
            </a:r>
            <a:r>
              <a:rPr lang="cs-CZ" altLang="cs-CZ" sz="2000" dirty="0">
                <a:solidFill>
                  <a:srgbClr val="000000"/>
                </a:solidFill>
              </a:rPr>
              <a:t>- </a:t>
            </a:r>
            <a:r>
              <a:rPr lang="cs-CZ" altLang="cs-CZ" sz="2000" dirty="0">
                <a:solidFill>
                  <a:srgbClr val="FF0000"/>
                </a:solidFill>
              </a:rPr>
              <a:t>vrstvička svaloviny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chemeClr val="accent2"/>
                </a:solidFill>
              </a:rPr>
              <a:t>•</a:t>
            </a:r>
            <a:r>
              <a:rPr lang="cs-CZ" altLang="cs-CZ" sz="2000" b="1" dirty="0">
                <a:solidFill>
                  <a:schemeClr val="accent2"/>
                </a:solidFill>
              </a:rPr>
              <a:t>Podslizniční vazivo </a:t>
            </a:r>
            <a:endParaRPr lang="cs-CZ" altLang="cs-CZ" sz="2000" dirty="0">
              <a:solidFill>
                <a:schemeClr val="accent2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(tunica </a:t>
            </a:r>
            <a:r>
              <a:rPr lang="cs-CZ" altLang="cs-CZ" sz="2000" b="1" dirty="0" err="1">
                <a:solidFill>
                  <a:srgbClr val="000000"/>
                </a:solidFill>
              </a:rPr>
              <a:t>submucosa</a:t>
            </a:r>
            <a:r>
              <a:rPr lang="cs-CZ" altLang="cs-CZ" sz="2000" b="1" dirty="0">
                <a:solidFill>
                  <a:srgbClr val="000000"/>
                </a:solidFill>
              </a:rPr>
              <a:t>) Meissnerova p.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•</a:t>
            </a:r>
            <a:r>
              <a:rPr lang="cs-CZ" altLang="cs-CZ" sz="2000" b="1" dirty="0">
                <a:solidFill>
                  <a:schemeClr val="accent2"/>
                </a:solidFill>
              </a:rPr>
              <a:t>Zevní svalová vrstva okružní </a:t>
            </a:r>
            <a:r>
              <a:rPr lang="cs-CZ" altLang="cs-CZ" sz="2000" b="1" dirty="0" err="1"/>
              <a:t>Ouerbachova</a:t>
            </a:r>
            <a:r>
              <a:rPr lang="cs-CZ" altLang="cs-CZ" sz="2000" b="1" dirty="0"/>
              <a:t> p</a:t>
            </a:r>
            <a:r>
              <a:rPr lang="cs-CZ" altLang="cs-CZ" sz="2000" b="1" dirty="0">
                <a:solidFill>
                  <a:schemeClr val="accent2"/>
                </a:solidFill>
              </a:rPr>
              <a:t>. a podélná </a:t>
            </a:r>
            <a:endParaRPr lang="cs-CZ" altLang="cs-CZ" sz="2000" dirty="0">
              <a:solidFill>
                <a:schemeClr val="accent2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(tunica </a:t>
            </a:r>
            <a:r>
              <a:rPr lang="cs-CZ" altLang="cs-CZ" sz="2000" b="1" dirty="0" err="1">
                <a:solidFill>
                  <a:srgbClr val="000000"/>
                </a:solidFill>
              </a:rPr>
              <a:t>muscularis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externa</a:t>
            </a:r>
            <a:r>
              <a:rPr lang="cs-CZ" altLang="cs-CZ" sz="2000" b="1" dirty="0">
                <a:solidFill>
                  <a:srgbClr val="000000"/>
                </a:solidFill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•</a:t>
            </a:r>
            <a:r>
              <a:rPr lang="cs-CZ" altLang="cs-CZ" sz="2000" b="1" dirty="0">
                <a:solidFill>
                  <a:schemeClr val="accent2"/>
                </a:solidFill>
              </a:rPr>
              <a:t>Seróza</a:t>
            </a:r>
            <a:r>
              <a:rPr lang="cs-CZ" altLang="cs-CZ" sz="2000" b="1" dirty="0">
                <a:solidFill>
                  <a:srgbClr val="000000"/>
                </a:solidFill>
              </a:rPr>
              <a:t> (tunica </a:t>
            </a:r>
            <a:r>
              <a:rPr lang="cs-CZ" altLang="cs-CZ" sz="2000" b="1" dirty="0" err="1">
                <a:solidFill>
                  <a:srgbClr val="000000"/>
                </a:solidFill>
              </a:rPr>
              <a:t>serosa</a:t>
            </a:r>
            <a:r>
              <a:rPr lang="cs-CZ" altLang="cs-CZ" sz="2000" b="1" dirty="0">
                <a:solidFill>
                  <a:srgbClr val="000000"/>
                </a:solidFill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CA3295-BD30-4A0B-802D-AB3281335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793" y="6078964"/>
            <a:ext cx="1898638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3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3C2D31E-C3F6-4C9F-B797-3809627E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693" y="280713"/>
            <a:ext cx="4807135" cy="46151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8ABFC2E-2B06-4E94-8ED4-CB60EAA7B8E5}"/>
              </a:ext>
            </a:extLst>
          </p:cNvPr>
          <p:cNvSpPr txBox="1"/>
          <p:nvPr/>
        </p:nvSpPr>
        <p:spPr>
          <a:xfrm>
            <a:off x="399495" y="798990"/>
            <a:ext cx="67891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Nervové řízení: </a:t>
            </a:r>
            <a:r>
              <a:rPr lang="cs-CZ" sz="2400" dirty="0"/>
              <a:t>mezi podélnou </a:t>
            </a:r>
          </a:p>
          <a:p>
            <a:r>
              <a:rPr lang="cs-CZ" sz="2400" dirty="0"/>
              <a:t>a příčnou svalovinou </a:t>
            </a:r>
            <a:r>
              <a:rPr lang="cs-CZ" sz="2400" dirty="0" err="1"/>
              <a:t>Auerbachova</a:t>
            </a:r>
            <a:r>
              <a:rPr lang="cs-CZ" sz="2400" dirty="0"/>
              <a:t> </a:t>
            </a:r>
            <a:r>
              <a:rPr lang="cs-CZ" sz="2400" dirty="0" err="1"/>
              <a:t>myenterická</a:t>
            </a:r>
            <a:r>
              <a:rPr lang="cs-CZ" sz="2400" dirty="0"/>
              <a:t> pleteň (gastrointestinální pohyby) pod ní Meissnerova </a:t>
            </a:r>
            <a:r>
              <a:rPr lang="cs-CZ" sz="2400" dirty="0" err="1"/>
              <a:t>submukózní</a:t>
            </a:r>
            <a:r>
              <a:rPr lang="cs-CZ" sz="2400" dirty="0"/>
              <a:t> pleteň (regulace prokrvení a sekrece látek do střevní dutiny) </a:t>
            </a:r>
          </a:p>
        </p:txBody>
      </p:sp>
    </p:spTree>
    <p:extLst>
      <p:ext uri="{BB962C8B-B14F-4D97-AF65-F5344CB8AC3E}">
        <p14:creationId xmlns:p14="http://schemas.microsoft.com/office/powerpoint/2010/main" val="153713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92963" y="318735"/>
            <a:ext cx="11833934" cy="666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Rozdíly v trávení mezi bezobratlými a obratlovci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400" b="1" dirty="0">
                <a:solidFill>
                  <a:srgbClr val="0070C0"/>
                </a:solidFill>
                <a:latin typeface="Arial" charset="0"/>
              </a:rPr>
              <a:t>Bezobratlí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	- hodně intracelulární trávení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   - nejsou odděleny okrsky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secernující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rezorbující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cs-CZ" altLang="cs-CZ" sz="2400" dirty="0">
                <a:solidFill>
                  <a:srgbClr val="0070C0"/>
                </a:solidFill>
                <a:latin typeface="Arial" charset="0"/>
              </a:rPr>
              <a:t>hepatopankreas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kor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. a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měkk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   - 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u většiny trávicí enzymy pohromadě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   - 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rozklad bílkovin probíhá za neutrální reakce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(u obratlovců za kyselé, zásadité)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400" dirty="0">
                <a:solidFill>
                  <a:srgbClr val="0070C0"/>
                </a:solidFill>
                <a:latin typeface="Arial" charset="0"/>
              </a:rPr>
              <a:t>    </a:t>
            </a:r>
            <a:r>
              <a:rPr lang="cs-CZ" altLang="cs-CZ" sz="2400" dirty="0" err="1">
                <a:solidFill>
                  <a:srgbClr val="0070C0"/>
                </a:solidFill>
                <a:latin typeface="Arial" charset="0"/>
              </a:rPr>
              <a:t>Obratl</a:t>
            </a:r>
            <a:r>
              <a:rPr lang="cs-CZ" altLang="cs-CZ" sz="2400" dirty="0">
                <a:solidFill>
                  <a:srgbClr val="0070C0"/>
                </a:solidFill>
                <a:latin typeface="Arial" charset="0"/>
              </a:rPr>
              <a:t>.- 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vyšší stupeň specializace (přizpůsobené složení trávicích šťáv)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endParaRPr lang="cs-CZ" altLang="cs-CZ" sz="24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Ústa</a:t>
            </a:r>
            <a:endParaRPr lang="cs-CZ" altLang="cs-CZ" sz="24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Zvláštnosti u bezobratlých (minerální kyseliny, antikoagulanty, jedovaté látky, sání šťáv,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tyramín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hlavonožců (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biog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. amin), hedvábí</a:t>
            </a:r>
            <a:endParaRPr lang="cs-CZ" altLang="cs-CZ" sz="2400" u="sng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2400" u="sng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400" u="sng" dirty="0">
                <a:solidFill>
                  <a:srgbClr val="000000"/>
                </a:solidFill>
                <a:latin typeface="Arial" charset="0"/>
              </a:rPr>
              <a:t>Slinné žlázy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příušní (</a:t>
            </a:r>
            <a:r>
              <a:rPr lang="cs-CZ" altLang="cs-CZ" sz="2400" i="1" dirty="0" err="1">
                <a:solidFill>
                  <a:srgbClr val="000000"/>
                </a:solidFill>
                <a:latin typeface="Arial" charset="0"/>
              </a:rPr>
              <a:t>glandulae</a:t>
            </a:r>
            <a:r>
              <a:rPr lang="cs-CZ" altLang="cs-CZ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cs-CZ" sz="2400" i="1" dirty="0" err="1">
                <a:solidFill>
                  <a:srgbClr val="000000"/>
                </a:solidFill>
                <a:latin typeface="Arial" charset="0"/>
              </a:rPr>
              <a:t>parotis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) – nejmohutnější,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mucinózní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sliny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b) podčelistní (</a:t>
            </a:r>
            <a:r>
              <a:rPr lang="cs-CZ" altLang="cs-CZ" sz="2400" i="1" dirty="0">
                <a:solidFill>
                  <a:srgbClr val="000000"/>
                </a:solidFill>
                <a:latin typeface="Arial" charset="0"/>
              </a:rPr>
              <a:t>g. </a:t>
            </a:r>
            <a:r>
              <a:rPr lang="cs-CZ" altLang="cs-CZ" sz="2400" i="1" dirty="0" err="1">
                <a:solidFill>
                  <a:srgbClr val="000000"/>
                </a:solidFill>
                <a:latin typeface="Arial" charset="0"/>
              </a:rPr>
              <a:t>submandibularis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) –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serozní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sliny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c) podjazykové (</a:t>
            </a:r>
            <a:r>
              <a:rPr lang="cs-CZ" altLang="cs-CZ" sz="2400" i="1" dirty="0">
                <a:solidFill>
                  <a:srgbClr val="000000"/>
                </a:solidFill>
                <a:latin typeface="Arial" charset="0"/>
              </a:rPr>
              <a:t>g. </a:t>
            </a:r>
            <a:r>
              <a:rPr lang="cs-CZ" altLang="cs-CZ" sz="2400" i="1" dirty="0" err="1">
                <a:solidFill>
                  <a:srgbClr val="000000"/>
                </a:solidFill>
                <a:latin typeface="Arial" charset="0"/>
              </a:rPr>
              <a:t>sublingualis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cs-CZ" altLang="cs-CZ" sz="2400" i="1" dirty="0">
                <a:solidFill>
                  <a:srgbClr val="000000"/>
                </a:solidFill>
                <a:latin typeface="Arial" charset="0"/>
              </a:rPr>
              <a:t> –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mucinozní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sliny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24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endParaRPr lang="cs-CZ" altLang="cs-CZ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0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612559" y="12274"/>
            <a:ext cx="10564427" cy="672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Složení slin – 99,5 % vody, organické i minerální látky, různé pH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FF0000"/>
                </a:solidFill>
                <a:latin typeface="+mj-lt"/>
              </a:rPr>
              <a:t>Význam slin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a) zvlhčování dutiny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b)                    potravy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c) obalování hlenem, polykání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d) rozpouštění pevných látek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e) neutralizace kyselin, ředění zásad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f) dezinfekce - lysozym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g) termoregulace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h) trávicí funkce –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ptyalin</a:t>
            </a: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 = amyláza + maltáza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Inervace sympatikem (5.) (v rozích šedé hmoty míšní) a parasympatikem (3. 7. a 9.10.) v hlavových nervech opouští CNS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i) </a:t>
            </a:r>
            <a:r>
              <a:rPr lang="cs-CZ" altLang="cs-CZ" sz="2400" dirty="0" err="1">
                <a:solidFill>
                  <a:srgbClr val="000000"/>
                </a:solidFill>
                <a:latin typeface="+mj-lt"/>
              </a:rPr>
              <a:t>IgA</a:t>
            </a: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 imunita – ovlivnění nástupu infekce – desinfekce (</a:t>
            </a:r>
            <a:r>
              <a:rPr lang="cs-CZ" altLang="cs-CZ" sz="2400" dirty="0" err="1">
                <a:solidFill>
                  <a:srgbClr val="000000"/>
                </a:solidFill>
                <a:latin typeface="+mj-lt"/>
              </a:rPr>
              <a:t>homeo</a:t>
            </a: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altLang="cs-CZ" sz="2400" dirty="0" err="1">
                <a:solidFill>
                  <a:srgbClr val="000000"/>
                </a:solidFill>
                <a:latin typeface="+mj-lt"/>
              </a:rPr>
              <a:t>přír</a:t>
            </a: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. léky  grep, propolis, </a:t>
            </a:r>
            <a:r>
              <a:rPr lang="cs-CZ" altLang="cs-CZ" sz="2400" dirty="0" err="1">
                <a:solidFill>
                  <a:srgbClr val="000000"/>
                </a:solidFill>
                <a:latin typeface="+mj-lt"/>
              </a:rPr>
              <a:t>Ag</a:t>
            </a:r>
            <a:r>
              <a:rPr lang="cs-CZ" altLang="cs-CZ" sz="24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+)</a:t>
            </a:r>
            <a:endParaRPr lang="cs-CZ" altLang="cs-CZ" sz="2400" dirty="0">
              <a:solidFill>
                <a:srgbClr val="000000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u="sng" dirty="0">
                <a:solidFill>
                  <a:srgbClr val="000000"/>
                </a:solidFill>
                <a:latin typeface="+mj-lt"/>
              </a:rPr>
              <a:t>Jazyk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u="sng" dirty="0">
                <a:solidFill>
                  <a:srgbClr val="000000"/>
                </a:solidFill>
                <a:latin typeface="+mj-lt"/>
              </a:rPr>
              <a:t>Zuby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u="sng" dirty="0">
                <a:solidFill>
                  <a:srgbClr val="000000"/>
                </a:solidFill>
                <a:latin typeface="+mj-lt"/>
              </a:rPr>
              <a:t>Mandle </a:t>
            </a: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- imunita</a:t>
            </a:r>
          </a:p>
        </p:txBody>
      </p:sp>
    </p:spTree>
    <p:extLst>
      <p:ext uri="{BB962C8B-B14F-4D97-AF65-F5344CB8AC3E}">
        <p14:creationId xmlns:p14="http://schemas.microsoft.com/office/powerpoint/2010/main" val="3298549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603682" y="452790"/>
            <a:ext cx="11327905" cy="481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Polykání - transport sousta do zadní části hrdla, posun do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jícnu a dál do </a:t>
            </a:r>
            <a:r>
              <a:rPr lang="cs-CZ" altLang="cs-CZ" sz="2400" b="1" dirty="0">
                <a:solidFill>
                  <a:srgbClr val="000000"/>
                </a:solidFill>
              </a:rPr>
              <a:t>žaludku</a:t>
            </a:r>
            <a:r>
              <a:rPr lang="cs-CZ" altLang="cs-CZ" sz="2400" dirty="0">
                <a:solidFill>
                  <a:srgbClr val="000000"/>
                </a:solidFill>
              </a:rPr>
              <a:t> (</a:t>
            </a:r>
            <a:r>
              <a:rPr lang="cs-CZ" altLang="cs-CZ" sz="2400" i="1" dirty="0">
                <a:solidFill>
                  <a:srgbClr val="000000"/>
                </a:solidFill>
              </a:rPr>
              <a:t>ventriculus</a:t>
            </a:r>
            <a:r>
              <a:rPr lang="cs-CZ" altLang="cs-CZ" sz="2400" dirty="0">
                <a:solidFill>
                  <a:srgbClr val="000000"/>
                </a:solidFill>
              </a:rPr>
              <a:t>) – prostorný vak (malé a velké zakřivení),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1. </a:t>
            </a:r>
            <a:r>
              <a:rPr lang="cs-CZ" altLang="cs-CZ" sz="2400" dirty="0">
                <a:solidFill>
                  <a:srgbClr val="7030A0"/>
                </a:solidFill>
              </a:rPr>
              <a:t>jícnová část </a:t>
            </a:r>
            <a:r>
              <a:rPr lang="cs-CZ" altLang="cs-CZ" sz="2400" dirty="0">
                <a:solidFill>
                  <a:srgbClr val="000000"/>
                </a:solidFill>
              </a:rPr>
              <a:t>/česlo –</a:t>
            </a:r>
            <a:r>
              <a:rPr lang="cs-CZ" altLang="cs-CZ" sz="2400" i="1" dirty="0">
                <a:solidFill>
                  <a:srgbClr val="000000"/>
                </a:solidFill>
              </a:rPr>
              <a:t> </a:t>
            </a:r>
            <a:r>
              <a:rPr lang="cs-CZ" altLang="cs-CZ" sz="2400" i="1" dirty="0" err="1">
                <a:solidFill>
                  <a:srgbClr val="000000"/>
                </a:solidFill>
              </a:rPr>
              <a:t>cardium</a:t>
            </a:r>
            <a:r>
              <a:rPr lang="cs-CZ" altLang="cs-CZ" sz="2400" i="1" dirty="0">
                <a:solidFill>
                  <a:srgbClr val="000000"/>
                </a:solidFill>
              </a:rPr>
              <a:t>/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2. </a:t>
            </a:r>
            <a:r>
              <a:rPr lang="cs-CZ" altLang="cs-CZ" sz="2400" dirty="0">
                <a:solidFill>
                  <a:srgbClr val="7030A0"/>
                </a:solidFill>
              </a:rPr>
              <a:t>klenba</a:t>
            </a:r>
            <a:r>
              <a:rPr lang="cs-CZ" altLang="cs-CZ" sz="2400" dirty="0">
                <a:solidFill>
                  <a:srgbClr val="000000"/>
                </a:solidFill>
              </a:rPr>
              <a:t> /</a:t>
            </a:r>
            <a:r>
              <a:rPr lang="cs-CZ" altLang="cs-CZ" sz="2400" i="1" dirty="0">
                <a:solidFill>
                  <a:srgbClr val="000000"/>
                </a:solidFill>
              </a:rPr>
              <a:t>fundus</a:t>
            </a:r>
            <a:r>
              <a:rPr lang="cs-CZ" altLang="cs-CZ" sz="2400" dirty="0">
                <a:solidFill>
                  <a:srgbClr val="000000"/>
                </a:solidFill>
              </a:rPr>
              <a:t>/, tělo ž.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3. </a:t>
            </a:r>
            <a:r>
              <a:rPr lang="cs-CZ" altLang="cs-CZ" sz="2400" dirty="0">
                <a:solidFill>
                  <a:srgbClr val="7030A0"/>
                </a:solidFill>
              </a:rPr>
              <a:t>vrátník</a:t>
            </a:r>
            <a:r>
              <a:rPr lang="cs-CZ" altLang="cs-CZ" sz="2400" dirty="0">
                <a:solidFill>
                  <a:srgbClr val="000000"/>
                </a:solidFill>
              </a:rPr>
              <a:t> /</a:t>
            </a:r>
            <a:r>
              <a:rPr lang="cs-CZ" altLang="cs-CZ" sz="2400" i="1" dirty="0">
                <a:solidFill>
                  <a:srgbClr val="000000"/>
                </a:solidFill>
              </a:rPr>
              <a:t>pylorus</a:t>
            </a:r>
            <a:r>
              <a:rPr lang="cs-CZ" altLang="cs-CZ" sz="2400" dirty="0">
                <a:solidFill>
                  <a:srgbClr val="000000"/>
                </a:solidFill>
              </a:rPr>
              <a:t>/ se svěračem)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Ve stěně množství žlázek produkuje </a:t>
            </a:r>
            <a:r>
              <a:rPr lang="cs-CZ" altLang="cs-CZ" sz="2400" dirty="0">
                <a:solidFill>
                  <a:srgbClr val="002060"/>
                </a:solidFill>
              </a:rPr>
              <a:t>žaludeční šťávy </a:t>
            </a:r>
            <a:r>
              <a:rPr lang="cs-CZ" altLang="cs-CZ" sz="2400" dirty="0">
                <a:solidFill>
                  <a:srgbClr val="000000"/>
                </a:solidFill>
              </a:rPr>
              <a:t>(2500 ml denně)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	a)</a:t>
            </a:r>
            <a:r>
              <a:rPr lang="cs-CZ" altLang="cs-CZ" sz="2400" b="1" dirty="0">
                <a:solidFill>
                  <a:srgbClr val="7030A0"/>
                </a:solidFill>
              </a:rPr>
              <a:t> hlavní </a:t>
            </a:r>
            <a:r>
              <a:rPr lang="cs-CZ" altLang="cs-CZ" sz="2400" dirty="0">
                <a:solidFill>
                  <a:srgbClr val="000000"/>
                </a:solidFill>
              </a:rPr>
              <a:t>(</a:t>
            </a:r>
            <a:r>
              <a:rPr lang="cs-CZ" altLang="cs-CZ" sz="2400" i="1" dirty="0" err="1">
                <a:solidFill>
                  <a:srgbClr val="000000"/>
                </a:solidFill>
              </a:rPr>
              <a:t>adelomorfní</a:t>
            </a:r>
            <a:r>
              <a:rPr lang="cs-CZ" altLang="cs-CZ" sz="2400" dirty="0">
                <a:solidFill>
                  <a:srgbClr val="000000"/>
                </a:solidFill>
              </a:rPr>
              <a:t>) b. – </a:t>
            </a:r>
            <a:r>
              <a:rPr lang="cs-CZ" altLang="cs-CZ" sz="2400" dirty="0">
                <a:solidFill>
                  <a:srgbClr val="0070C0"/>
                </a:solidFill>
              </a:rPr>
              <a:t>pepsinogen, katepsin, chymozin, </a:t>
            </a:r>
            <a:r>
              <a:rPr lang="cs-CZ" altLang="cs-CZ" sz="2400" dirty="0" err="1">
                <a:solidFill>
                  <a:srgbClr val="0070C0"/>
                </a:solidFill>
              </a:rPr>
              <a:t>keratináza</a:t>
            </a:r>
            <a:r>
              <a:rPr lang="cs-CZ" altLang="cs-CZ" sz="2400" dirty="0">
                <a:solidFill>
                  <a:srgbClr val="0070C0"/>
                </a:solidFill>
              </a:rPr>
              <a:t>, lipáza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	b) </a:t>
            </a:r>
            <a:r>
              <a:rPr lang="cs-CZ" altLang="cs-CZ" sz="2400" b="1" dirty="0">
                <a:solidFill>
                  <a:srgbClr val="7030A0"/>
                </a:solidFill>
              </a:rPr>
              <a:t>krycí</a:t>
            </a:r>
            <a:r>
              <a:rPr lang="cs-CZ" altLang="cs-CZ" sz="2400" dirty="0">
                <a:solidFill>
                  <a:srgbClr val="7030A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(</a:t>
            </a:r>
            <a:r>
              <a:rPr lang="cs-CZ" altLang="cs-CZ" sz="2400" i="1" dirty="0" err="1">
                <a:solidFill>
                  <a:srgbClr val="000000"/>
                </a:solidFill>
              </a:rPr>
              <a:t>delomorfní</a:t>
            </a:r>
            <a:r>
              <a:rPr lang="cs-CZ" altLang="cs-CZ" sz="2400" dirty="0">
                <a:solidFill>
                  <a:srgbClr val="000000"/>
                </a:solidFill>
              </a:rPr>
              <a:t>) b. – </a:t>
            </a:r>
            <a:r>
              <a:rPr lang="cs-CZ" altLang="cs-CZ" sz="2400" dirty="0" err="1">
                <a:solidFill>
                  <a:srgbClr val="000000"/>
                </a:solidFill>
              </a:rPr>
              <a:t>HCl</a:t>
            </a:r>
            <a:r>
              <a:rPr lang="cs-CZ" altLang="cs-CZ" sz="2400" dirty="0">
                <a:solidFill>
                  <a:srgbClr val="000000"/>
                </a:solidFill>
              </a:rPr>
              <a:t> (prekurzory),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	c) </a:t>
            </a:r>
            <a:r>
              <a:rPr lang="cs-CZ" altLang="cs-CZ" sz="2400" b="1" dirty="0">
                <a:solidFill>
                  <a:srgbClr val="7030A0"/>
                </a:solidFill>
              </a:rPr>
              <a:t>vedlejší b. </a:t>
            </a:r>
            <a:r>
              <a:rPr lang="cs-CZ" altLang="cs-CZ" sz="2400" dirty="0">
                <a:solidFill>
                  <a:srgbClr val="000000"/>
                </a:solidFill>
              </a:rPr>
              <a:t>– </a:t>
            </a:r>
            <a:r>
              <a:rPr lang="cs-CZ" altLang="cs-CZ" sz="2400" dirty="0" err="1">
                <a:solidFill>
                  <a:srgbClr val="000000"/>
                </a:solidFill>
              </a:rPr>
              <a:t>mucinózní</a:t>
            </a:r>
            <a:r>
              <a:rPr lang="cs-CZ" altLang="cs-CZ" sz="2400" dirty="0">
                <a:solidFill>
                  <a:srgbClr val="000000"/>
                </a:solidFill>
              </a:rPr>
              <a:t> hlen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	d) </a:t>
            </a:r>
            <a:r>
              <a:rPr lang="cs-CZ" altLang="cs-CZ" sz="2400" b="1" dirty="0">
                <a:solidFill>
                  <a:srgbClr val="7030A0"/>
                </a:solidFill>
              </a:rPr>
              <a:t>G buňky- </a:t>
            </a:r>
            <a:r>
              <a:rPr lang="cs-CZ" altLang="cs-CZ" sz="2400" dirty="0">
                <a:solidFill>
                  <a:srgbClr val="000000"/>
                </a:solidFill>
              </a:rPr>
              <a:t>gastrin (hormon-podpora </a:t>
            </a:r>
            <a:r>
              <a:rPr lang="cs-CZ" altLang="cs-CZ" sz="2400" dirty="0" err="1">
                <a:solidFill>
                  <a:srgbClr val="000000"/>
                </a:solidFill>
              </a:rPr>
              <a:t>tráv</a:t>
            </a:r>
            <a:r>
              <a:rPr lang="cs-CZ" altLang="cs-CZ" sz="2400" dirty="0">
                <a:solidFill>
                  <a:srgbClr val="000000"/>
                </a:solidFill>
              </a:rPr>
              <a:t>. šťáv)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6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719092" y="117693"/>
            <a:ext cx="10067277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Enzymatické vybavení žaludku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7030A0"/>
                </a:solidFill>
              </a:rPr>
              <a:t>Pepsin</a:t>
            </a:r>
            <a:r>
              <a:rPr lang="cs-CZ" altLang="cs-CZ" sz="2400" dirty="0">
                <a:solidFill>
                  <a:srgbClr val="000000"/>
                </a:solidFill>
              </a:rPr>
              <a:t> – aktivován </a:t>
            </a:r>
            <a:r>
              <a:rPr lang="cs-CZ" altLang="cs-CZ" sz="2400" dirty="0" err="1">
                <a:solidFill>
                  <a:srgbClr val="000000"/>
                </a:solidFill>
              </a:rPr>
              <a:t>HCl</a:t>
            </a:r>
            <a:r>
              <a:rPr lang="cs-CZ" altLang="cs-CZ" sz="2400" dirty="0">
                <a:solidFill>
                  <a:srgbClr val="000000"/>
                </a:solidFill>
              </a:rPr>
              <a:t>, pepsinogenem, autokatalytická r.) štěpí bílkoviny na polypeptidy (molekul. </a:t>
            </a:r>
            <a:r>
              <a:rPr lang="cs-CZ" altLang="cs-CZ" sz="2400" dirty="0" err="1">
                <a:solidFill>
                  <a:srgbClr val="000000"/>
                </a:solidFill>
              </a:rPr>
              <a:t>hmotn</a:t>
            </a:r>
            <a:r>
              <a:rPr lang="cs-CZ" altLang="cs-CZ" sz="2400" dirty="0">
                <a:solidFill>
                  <a:srgbClr val="000000"/>
                </a:solidFill>
              </a:rPr>
              <a:t>. do 3000) – tzv. exopeptidáza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7030A0"/>
                </a:solidFill>
              </a:rPr>
              <a:t>Katepsin, pepsin B</a:t>
            </a:r>
            <a:r>
              <a:rPr lang="cs-CZ" altLang="cs-CZ" sz="2400" dirty="0">
                <a:solidFill>
                  <a:srgbClr val="000000"/>
                </a:solidFill>
              </a:rPr>
              <a:t> – polypeptidy, stimulace žaludeční a pankreatické šťávy, pH 3,8</a:t>
            </a:r>
            <a:endParaRPr lang="cs-CZ" altLang="cs-CZ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b="1" dirty="0">
              <a:solidFill>
                <a:srgbClr val="7030A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7030A0"/>
                </a:solidFill>
              </a:rPr>
              <a:t>Chymozin</a:t>
            </a:r>
            <a:r>
              <a:rPr lang="cs-CZ" altLang="cs-CZ" sz="2400" dirty="0">
                <a:solidFill>
                  <a:srgbClr val="7030A0"/>
                </a:solidFill>
              </a:rPr>
              <a:t> - </a:t>
            </a:r>
            <a:r>
              <a:rPr lang="cs-CZ" altLang="cs-CZ" sz="2400" dirty="0">
                <a:solidFill>
                  <a:srgbClr val="000000"/>
                </a:solidFill>
              </a:rPr>
              <a:t> pro srážení mléka, mladí savci mají víc </a:t>
            </a:r>
            <a:r>
              <a:rPr lang="cs-CZ" altLang="cs-CZ" sz="2400" dirty="0" err="1">
                <a:solidFill>
                  <a:srgbClr val="000000"/>
                </a:solidFill>
              </a:rPr>
              <a:t>chymázy</a:t>
            </a:r>
            <a:r>
              <a:rPr lang="cs-CZ" altLang="cs-CZ" sz="2400" dirty="0">
                <a:solidFill>
                  <a:srgbClr val="000000"/>
                </a:solidFill>
              </a:rPr>
              <a:t> a méně pepsinu, u dospělých je to opačně, endopeptidáza.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7030A0"/>
                </a:solidFill>
              </a:rPr>
              <a:t>Gastrin</a:t>
            </a:r>
            <a:r>
              <a:rPr lang="cs-CZ" altLang="cs-CZ" sz="2400" dirty="0">
                <a:solidFill>
                  <a:srgbClr val="000000"/>
                </a:solidFill>
              </a:rPr>
              <a:t>- podpora sekrece žal. šťáv, žluče, </a:t>
            </a:r>
            <a:r>
              <a:rPr lang="cs-CZ" altLang="cs-CZ" sz="2400" dirty="0" err="1">
                <a:solidFill>
                  <a:srgbClr val="000000"/>
                </a:solidFill>
              </a:rPr>
              <a:t>HCl</a:t>
            </a:r>
            <a:r>
              <a:rPr lang="cs-CZ" altLang="cs-CZ" sz="2400" dirty="0">
                <a:solidFill>
                  <a:srgbClr val="000000"/>
                </a:solidFill>
              </a:rPr>
              <a:t>, pepsinu, pankreatických enzymů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7030A0"/>
                </a:solidFill>
              </a:rPr>
              <a:t>Lipáza</a:t>
            </a:r>
            <a:r>
              <a:rPr lang="cs-CZ" altLang="cs-CZ" sz="2400" dirty="0">
                <a:solidFill>
                  <a:srgbClr val="7030A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– bez většího významu (kromě mláďat)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trypsin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štěpí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bílk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v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konkr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místech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Produkce trávicích šťáv je řízena bloudivým nervem</a:t>
            </a:r>
          </a:p>
        </p:txBody>
      </p:sp>
    </p:spTree>
    <p:extLst>
      <p:ext uri="{BB962C8B-B14F-4D97-AF65-F5344CB8AC3E}">
        <p14:creationId xmlns:p14="http://schemas.microsoft.com/office/powerpoint/2010/main" val="3883888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délník 1"/>
          <p:cNvSpPr>
            <a:spLocks noChangeArrowheads="1"/>
          </p:cNvSpPr>
          <p:nvPr/>
        </p:nvSpPr>
        <p:spPr bwMode="auto">
          <a:xfrm>
            <a:off x="403655" y="179249"/>
            <a:ext cx="10733902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Shromažďování potravy, různé vrstvení (homo horizontálně, hlodavci – koncentricky)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Po napětí stěn (naplněním potravou) – peristaltické pohyby (promíchávání) od klenby.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Přesun malých množství tráveniny (</a:t>
            </a:r>
            <a:r>
              <a:rPr lang="cs-CZ" altLang="cs-CZ" sz="2400" i="1" dirty="0">
                <a:solidFill>
                  <a:srgbClr val="000000"/>
                </a:solidFill>
              </a:rPr>
              <a:t>chymu</a:t>
            </a:r>
            <a:r>
              <a:rPr lang="cs-CZ" altLang="cs-CZ" sz="2400" dirty="0">
                <a:solidFill>
                  <a:srgbClr val="000000"/>
                </a:solidFill>
              </a:rPr>
              <a:t>) do tenkého střeva (dvanáctníku)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7030A0"/>
                </a:solidFill>
              </a:rPr>
              <a:t>Dávení</a:t>
            </a:r>
            <a:r>
              <a:rPr lang="cs-CZ" altLang="cs-CZ" sz="2400" b="1" dirty="0">
                <a:solidFill>
                  <a:srgbClr val="00000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(</a:t>
            </a:r>
            <a:r>
              <a:rPr lang="cs-CZ" altLang="cs-CZ" sz="2400" i="1" dirty="0">
                <a:solidFill>
                  <a:srgbClr val="000000"/>
                </a:solidFill>
              </a:rPr>
              <a:t>vomitus, </a:t>
            </a:r>
            <a:r>
              <a:rPr lang="cs-CZ" altLang="cs-CZ" sz="2400" i="1" dirty="0" err="1">
                <a:solidFill>
                  <a:srgbClr val="000000"/>
                </a:solidFill>
              </a:rPr>
              <a:t>emesis</a:t>
            </a:r>
            <a:r>
              <a:rPr lang="cs-CZ" altLang="cs-CZ" sz="2400" dirty="0">
                <a:solidFill>
                  <a:srgbClr val="000000"/>
                </a:solidFill>
              </a:rPr>
              <a:t>) – odstraňování škodlivých látek ze žaludku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7030A0"/>
                </a:solidFill>
              </a:rPr>
              <a:t>Přežvykování</a:t>
            </a:r>
            <a:r>
              <a:rPr lang="cs-CZ" altLang="cs-CZ" sz="2400" dirty="0">
                <a:solidFill>
                  <a:srgbClr val="7030A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(</a:t>
            </a:r>
            <a:r>
              <a:rPr lang="cs-CZ" altLang="cs-CZ" sz="2400" i="1" dirty="0" err="1">
                <a:solidFill>
                  <a:srgbClr val="000000"/>
                </a:solidFill>
              </a:rPr>
              <a:t>ruminance</a:t>
            </a:r>
            <a:r>
              <a:rPr lang="cs-CZ" altLang="cs-CZ" sz="2400" dirty="0">
                <a:solidFill>
                  <a:srgbClr val="000000"/>
                </a:solidFill>
              </a:rPr>
              <a:t>) – potrava z bachoru přes čepec do úst –</a:t>
            </a:r>
            <a:r>
              <a:rPr lang="cs-CZ" altLang="cs-CZ" sz="2400" dirty="0" err="1">
                <a:solidFill>
                  <a:srgbClr val="000000"/>
                </a:solidFill>
              </a:rPr>
              <a:t>přeslinění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spolknutí přes knihu (prolistování, velké části zpět do bachoru) do </a:t>
            </a:r>
            <a:r>
              <a:rPr lang="cs-CZ" altLang="cs-CZ" sz="2400" b="1" dirty="0">
                <a:solidFill>
                  <a:srgbClr val="000000"/>
                </a:solidFill>
              </a:rPr>
              <a:t>slezu</a:t>
            </a:r>
            <a:r>
              <a:rPr lang="cs-CZ" altLang="cs-CZ" sz="2400" dirty="0">
                <a:solidFill>
                  <a:srgbClr val="000000"/>
                </a:solidFill>
              </a:rPr>
              <a:t> (vlastní trávicí žaludek)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Řízení příjmu potravy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 Nervová soustava – střední </a:t>
            </a:r>
            <a:r>
              <a:rPr lang="cs-CZ" altLang="cs-CZ" sz="2400" b="1" dirty="0">
                <a:solidFill>
                  <a:srgbClr val="000000"/>
                </a:solidFill>
              </a:rPr>
              <a:t>hypotalamus</a:t>
            </a:r>
            <a:r>
              <a:rPr lang="cs-CZ" altLang="cs-CZ" sz="2400" dirty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r>
              <a:rPr lang="cs-CZ" altLang="cs-CZ" sz="2400" dirty="0">
                <a:solidFill>
                  <a:srgbClr val="0070C0"/>
                </a:solidFill>
              </a:rPr>
              <a:t>laterální oblast </a:t>
            </a:r>
            <a:r>
              <a:rPr lang="cs-CZ" altLang="cs-CZ" sz="2400" dirty="0">
                <a:solidFill>
                  <a:srgbClr val="000000"/>
                </a:solidFill>
              </a:rPr>
              <a:t>– centrum hladu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ventromediální</a:t>
            </a:r>
            <a:r>
              <a:rPr lang="cs-CZ" altLang="cs-CZ" sz="2400" dirty="0">
                <a:solidFill>
                  <a:srgbClr val="0070C0"/>
                </a:solidFill>
              </a:rPr>
              <a:t> oblast </a:t>
            </a:r>
            <a:r>
              <a:rPr lang="cs-CZ" altLang="cs-CZ" sz="2400" dirty="0">
                <a:solidFill>
                  <a:srgbClr val="000000"/>
                </a:solidFill>
              </a:rPr>
              <a:t>– centrum sytosti (nadřazené) přes glukózu v krvi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0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35" y="137088"/>
            <a:ext cx="6203041" cy="663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ovéPole 1"/>
          <p:cNvSpPr txBox="1">
            <a:spLocks noChangeArrowheads="1"/>
          </p:cNvSpPr>
          <p:nvPr/>
        </p:nvSpPr>
        <p:spPr bwMode="auto">
          <a:xfrm>
            <a:off x="6248401" y="609600"/>
            <a:ext cx="319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Žralok, ryba, obojž, plaz, pták</a:t>
            </a:r>
          </a:p>
        </p:txBody>
      </p:sp>
      <p:sp>
        <p:nvSpPr>
          <p:cNvPr id="22532" name="TextovéPole 3"/>
          <p:cNvSpPr txBox="1">
            <a:spLocks noChangeArrowheads="1"/>
          </p:cNvSpPr>
          <p:nvPr/>
        </p:nvSpPr>
        <p:spPr bwMode="auto">
          <a:xfrm>
            <a:off x="6210301" y="1817689"/>
            <a:ext cx="3954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F homo – jícnová č., klenba, vrátník, </a:t>
            </a:r>
          </a:p>
        </p:txBody>
      </p:sp>
      <p:sp>
        <p:nvSpPr>
          <p:cNvPr id="22533" name="TextovéPole 4"/>
          <p:cNvSpPr txBox="1">
            <a:spLocks noChangeArrowheads="1"/>
          </p:cNvSpPr>
          <p:nvPr/>
        </p:nvSpPr>
        <p:spPr bwMode="auto">
          <a:xfrm>
            <a:off x="6210301" y="2721924"/>
            <a:ext cx="5442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a-c bachor čepec kniha (</a:t>
            </a:r>
            <a:r>
              <a:rPr lang="cs-CZ" altLang="cs-CZ" sz="1800" dirty="0" err="1">
                <a:solidFill>
                  <a:srgbClr val="000000"/>
                </a:solidFill>
              </a:rPr>
              <a:t>předžal</a:t>
            </a:r>
            <a:r>
              <a:rPr lang="cs-CZ" altLang="cs-CZ" sz="1800" dirty="0">
                <a:solidFill>
                  <a:srgbClr val="000000"/>
                </a:solidFill>
              </a:rPr>
              <a:t>), d- sléz vlastní žal</a:t>
            </a:r>
          </a:p>
        </p:txBody>
      </p:sp>
      <p:sp>
        <p:nvSpPr>
          <p:cNvPr id="22534" name="TextovéPole 5"/>
          <p:cNvSpPr txBox="1">
            <a:spLocks noChangeArrowheads="1"/>
          </p:cNvSpPr>
          <p:nvPr/>
        </p:nvSpPr>
        <p:spPr bwMode="auto">
          <a:xfrm>
            <a:off x="6237288" y="3361190"/>
            <a:ext cx="4789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Přežvýkání: z bachoru přes čepec do úst,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spolknutí, pak přes knihu do bachoru a slezu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A9D4BFB-E72A-4745-88B3-36D873A471DD}"/>
              </a:ext>
            </a:extLst>
          </p:cNvPr>
          <p:cNvSpPr txBox="1"/>
          <p:nvPr/>
        </p:nvSpPr>
        <p:spPr>
          <a:xfrm>
            <a:off x="5075047" y="4961339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slez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987791C-61A4-D9F5-3397-6B66BEA84621}"/>
              </a:ext>
            </a:extLst>
          </p:cNvPr>
          <p:cNvSpPr txBox="1"/>
          <p:nvPr/>
        </p:nvSpPr>
        <p:spPr>
          <a:xfrm>
            <a:off x="5075047" y="4168346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bachor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24B591-3256-AD7B-1E18-CCBB030A72D7}"/>
              </a:ext>
            </a:extLst>
          </p:cNvPr>
          <p:cNvSpPr txBox="1"/>
          <p:nvPr/>
        </p:nvSpPr>
        <p:spPr>
          <a:xfrm>
            <a:off x="4481615" y="4337623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čepec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DD0CE3C-B28C-B2A2-440F-774CCA4C4A89}"/>
              </a:ext>
            </a:extLst>
          </p:cNvPr>
          <p:cNvSpPr txBox="1"/>
          <p:nvPr/>
        </p:nvSpPr>
        <p:spPr>
          <a:xfrm>
            <a:off x="2677297" y="4476123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klokan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5195FC2-7F92-6E2B-D3FB-81C45EAC3E31}"/>
              </a:ext>
            </a:extLst>
          </p:cNvPr>
          <p:cNvSpPr txBox="1"/>
          <p:nvPr/>
        </p:nvSpPr>
        <p:spPr>
          <a:xfrm>
            <a:off x="374552" y="4183734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delfín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399E2D3-D193-68F6-4C88-7557C0B4EEB2}"/>
              </a:ext>
            </a:extLst>
          </p:cNvPr>
          <p:cNvSpPr txBox="1"/>
          <p:nvPr/>
        </p:nvSpPr>
        <p:spPr>
          <a:xfrm>
            <a:off x="1590270" y="3684246"/>
            <a:ext cx="949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zajíc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75035AA-4A7D-28F4-7529-8F380521A03E}"/>
              </a:ext>
            </a:extLst>
          </p:cNvPr>
          <p:cNvSpPr txBox="1"/>
          <p:nvPr/>
        </p:nvSpPr>
        <p:spPr>
          <a:xfrm>
            <a:off x="3509319" y="352579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sysel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59ED8B0-E8E3-2779-5092-0E86EBECFD04}"/>
              </a:ext>
            </a:extLst>
          </p:cNvPr>
          <p:cNvSpPr txBox="1"/>
          <p:nvPr/>
        </p:nvSpPr>
        <p:spPr>
          <a:xfrm>
            <a:off x="5153594" y="3648739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daman</a:t>
            </a:r>
          </a:p>
        </p:txBody>
      </p:sp>
    </p:spTree>
    <p:extLst>
      <p:ext uri="{BB962C8B-B14F-4D97-AF65-F5344CB8AC3E}">
        <p14:creationId xmlns:p14="http://schemas.microsoft.com/office/powerpoint/2010/main" val="105245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délník 2"/>
          <p:cNvSpPr>
            <a:spLocks noChangeArrowheads="1"/>
          </p:cNvSpPr>
          <p:nvPr/>
        </p:nvSpPr>
        <p:spPr bwMode="auto">
          <a:xfrm>
            <a:off x="796255" y="1123948"/>
            <a:ext cx="86106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000000"/>
                </a:solidFill>
              </a:rPr>
              <a:t>Trávení</a:t>
            </a:r>
            <a:r>
              <a:rPr lang="cs-CZ" altLang="cs-CZ" sz="1800" dirty="0">
                <a:solidFill>
                  <a:srgbClr val="000000"/>
                </a:solidFill>
              </a:rPr>
              <a:t>–proces rozkladu potravy a využití jednotlivých složek v metabolismu organismu → </a:t>
            </a:r>
            <a:r>
              <a:rPr lang="cs-CZ" altLang="cs-CZ" sz="1800" b="1" dirty="0">
                <a:solidFill>
                  <a:srgbClr val="000000"/>
                </a:solidFill>
              </a:rPr>
              <a:t>trávicí soustava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0070C0"/>
                </a:solidFill>
              </a:rPr>
              <a:t>Druhy příjmu potravy</a:t>
            </a:r>
            <a:r>
              <a:rPr lang="cs-CZ" altLang="cs-CZ" sz="1800" b="1" dirty="0">
                <a:solidFill>
                  <a:srgbClr val="000000"/>
                </a:solidFill>
              </a:rPr>
              <a:t>:</a:t>
            </a:r>
            <a:endParaRPr lang="cs-CZ" altLang="cs-CZ" sz="1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•</a:t>
            </a:r>
            <a:r>
              <a:rPr lang="cs-CZ" altLang="cs-CZ" sz="1800" b="1" dirty="0" err="1">
                <a:solidFill>
                  <a:srgbClr val="FF0000"/>
                </a:solidFill>
              </a:rPr>
              <a:t>Osmotrofie</a:t>
            </a:r>
            <a:r>
              <a:rPr lang="cs-CZ" altLang="cs-CZ" sz="1800" b="1" dirty="0">
                <a:solidFill>
                  <a:srgbClr val="FF0000"/>
                </a:solidFill>
              </a:rPr>
              <a:t> </a:t>
            </a:r>
            <a:r>
              <a:rPr lang="cs-CZ" altLang="cs-CZ" sz="1800" dirty="0">
                <a:solidFill>
                  <a:srgbClr val="000000"/>
                </a:solidFill>
              </a:rPr>
              <a:t>–příjem potravy celým povrchem těla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ve formě roztoku; paraziti s chybějící trávicí soustavou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•</a:t>
            </a:r>
            <a:r>
              <a:rPr lang="cs-CZ" altLang="cs-CZ" sz="1800" b="1" dirty="0" err="1">
                <a:solidFill>
                  <a:srgbClr val="FF0000"/>
                </a:solidFill>
              </a:rPr>
              <a:t>Fagotrofie</a:t>
            </a:r>
            <a:r>
              <a:rPr lang="cs-CZ" altLang="cs-CZ" sz="1800" dirty="0">
                <a:solidFill>
                  <a:srgbClr val="000000"/>
                </a:solidFill>
              </a:rPr>
              <a:t>–příjem potravy ve formě pevných částic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TRÁVICÍ ORGANELY NEJSOU VYTVOŘENY: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•</a:t>
            </a:r>
            <a:r>
              <a:rPr lang="cs-CZ" altLang="cs-CZ" sz="1800" b="1" dirty="0">
                <a:solidFill>
                  <a:srgbClr val="FF0000"/>
                </a:solidFill>
              </a:rPr>
              <a:t>Fagocytóza</a:t>
            </a:r>
            <a:r>
              <a:rPr lang="cs-CZ" altLang="cs-CZ" sz="1800" dirty="0">
                <a:solidFill>
                  <a:srgbClr val="000000"/>
                </a:solidFill>
              </a:rPr>
              <a:t>–potrava –pevné částice,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nejsou trávicí organely, příjem potravy na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kterémkoli místě povrchu těla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•</a:t>
            </a:r>
            <a:r>
              <a:rPr lang="cs-CZ" altLang="cs-CZ" sz="1800" b="1" dirty="0">
                <a:solidFill>
                  <a:srgbClr val="FF0000"/>
                </a:solidFill>
              </a:rPr>
              <a:t>Pinocytóza</a:t>
            </a:r>
            <a:r>
              <a:rPr lang="cs-CZ" altLang="cs-CZ" sz="1800" dirty="0">
                <a:solidFill>
                  <a:srgbClr val="000000"/>
                </a:solidFill>
              </a:rPr>
              <a:t>–potrava v roztoku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0070C0"/>
                </a:solidFill>
              </a:rPr>
              <a:t>Druhy trávení</a:t>
            </a:r>
            <a:r>
              <a:rPr lang="cs-CZ" altLang="cs-CZ" sz="1800" dirty="0">
                <a:solidFill>
                  <a:srgbClr val="0070C0"/>
                </a:solidFill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na kterékoli části povrchu těla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•</a:t>
            </a:r>
            <a:r>
              <a:rPr lang="cs-CZ" altLang="cs-CZ" sz="1800" b="1" dirty="0">
                <a:solidFill>
                  <a:srgbClr val="FF0000"/>
                </a:solidFill>
              </a:rPr>
              <a:t>Intracelulární trávení </a:t>
            </a:r>
            <a:r>
              <a:rPr lang="cs-CZ" altLang="cs-CZ" sz="1800" dirty="0">
                <a:solidFill>
                  <a:srgbClr val="000000"/>
                </a:solidFill>
              </a:rPr>
              <a:t>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uvnitř buňky, jednobuněční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•</a:t>
            </a:r>
            <a:r>
              <a:rPr lang="cs-CZ" altLang="cs-CZ" sz="1800" b="1" dirty="0">
                <a:solidFill>
                  <a:srgbClr val="FF0000"/>
                </a:solidFill>
              </a:rPr>
              <a:t>Extracelulární trávení</a:t>
            </a:r>
            <a:r>
              <a:rPr lang="cs-CZ" altLang="cs-CZ" sz="1800" dirty="0">
                <a:solidFill>
                  <a:srgbClr val="000000"/>
                </a:solidFill>
              </a:rPr>
              <a:t>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Mimotělní x </a:t>
            </a:r>
            <a:r>
              <a:rPr lang="cs-CZ" altLang="cs-CZ" sz="1800" dirty="0" err="1">
                <a:solidFill>
                  <a:srgbClr val="000000"/>
                </a:solidFill>
              </a:rPr>
              <a:t>vnitrotělní</a:t>
            </a:r>
            <a:r>
              <a:rPr lang="cs-CZ" altLang="cs-CZ" sz="1800" dirty="0">
                <a:solidFill>
                  <a:srgbClr val="000000"/>
                </a:solidFill>
              </a:rPr>
              <a:t> trávení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85" y="1517650"/>
            <a:ext cx="31877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6" y="4038600"/>
            <a:ext cx="4183063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ovéPole 3"/>
          <p:cNvSpPr txBox="1">
            <a:spLocks noChangeArrowheads="1"/>
          </p:cNvSpPr>
          <p:nvPr/>
        </p:nvSpPr>
        <p:spPr bwMode="auto">
          <a:xfrm>
            <a:off x="4767264" y="379414"/>
            <a:ext cx="2581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Trávicí soustava</a:t>
            </a:r>
          </a:p>
        </p:txBody>
      </p:sp>
    </p:spTree>
    <p:extLst>
      <p:ext uri="{BB962C8B-B14F-4D97-AF65-F5344CB8AC3E}">
        <p14:creationId xmlns:p14="http://schemas.microsoft.com/office/powerpoint/2010/main" val="2435152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13" y="93453"/>
            <a:ext cx="7305580" cy="446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Obdélník 1"/>
          <p:cNvSpPr>
            <a:spLocks noChangeArrowheads="1"/>
          </p:cNvSpPr>
          <p:nvPr/>
        </p:nvSpPr>
        <p:spPr bwMode="auto">
          <a:xfrm>
            <a:off x="147807" y="454240"/>
            <a:ext cx="4572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b="1" dirty="0">
                <a:solidFill>
                  <a:srgbClr val="000000"/>
                </a:solidFill>
              </a:rPr>
              <a:t>Tenké střevo</a:t>
            </a:r>
            <a:r>
              <a:rPr lang="cs-CZ" altLang="cs-CZ" sz="2200" dirty="0">
                <a:solidFill>
                  <a:srgbClr val="000000"/>
                </a:solidFill>
              </a:rPr>
              <a:t> – dokončení trávení, vstřebání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b="1" dirty="0">
                <a:solidFill>
                  <a:srgbClr val="000000"/>
                </a:solidFill>
              </a:rPr>
              <a:t>1. </a:t>
            </a:r>
            <a:r>
              <a:rPr lang="cs-CZ" altLang="cs-CZ" sz="2200" b="1" dirty="0">
                <a:solidFill>
                  <a:srgbClr val="7030A0"/>
                </a:solidFill>
              </a:rPr>
              <a:t>dvanáctník</a:t>
            </a:r>
            <a:r>
              <a:rPr lang="cs-CZ" altLang="cs-CZ" sz="2200" dirty="0">
                <a:solidFill>
                  <a:srgbClr val="000000"/>
                </a:solidFill>
              </a:rPr>
              <a:t> (</a:t>
            </a:r>
            <a:r>
              <a:rPr lang="cs-CZ" altLang="cs-CZ" sz="2200" i="1" dirty="0">
                <a:solidFill>
                  <a:srgbClr val="000000"/>
                </a:solidFill>
              </a:rPr>
              <a:t>duodenum</a:t>
            </a:r>
            <a:r>
              <a:rPr lang="cs-CZ" altLang="cs-CZ" sz="2200" dirty="0">
                <a:solidFill>
                  <a:srgbClr val="000000"/>
                </a:solidFill>
              </a:rPr>
              <a:t>) – 25 cm – vývod trávicích </a:t>
            </a:r>
            <a:r>
              <a:rPr lang="cs-CZ" altLang="cs-CZ" sz="2200" dirty="0" err="1">
                <a:solidFill>
                  <a:srgbClr val="000000"/>
                </a:solidFill>
              </a:rPr>
              <a:t>žlaz</a:t>
            </a:r>
            <a:endParaRPr lang="cs-CZ" altLang="cs-CZ" sz="2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vlastní střevo 3 – 5 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2. </a:t>
            </a:r>
            <a:r>
              <a:rPr lang="cs-CZ" altLang="cs-CZ" sz="2200" b="1" dirty="0">
                <a:solidFill>
                  <a:srgbClr val="7030A0"/>
                </a:solidFill>
              </a:rPr>
              <a:t>lačník</a:t>
            </a:r>
            <a:r>
              <a:rPr lang="cs-CZ" altLang="cs-CZ" sz="2200" dirty="0">
                <a:solidFill>
                  <a:srgbClr val="000000"/>
                </a:solidFill>
              </a:rPr>
              <a:t> (</a:t>
            </a:r>
            <a:r>
              <a:rPr lang="cs-CZ" altLang="cs-CZ" sz="2200" i="1" dirty="0">
                <a:solidFill>
                  <a:srgbClr val="000000"/>
                </a:solidFill>
              </a:rPr>
              <a:t>jejunum</a:t>
            </a:r>
            <a:r>
              <a:rPr lang="cs-CZ" altLang="cs-CZ" sz="2200" dirty="0">
                <a:solidFill>
                  <a:srgbClr val="000000"/>
                </a:solidFill>
              </a:rPr>
              <a:t>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3. </a:t>
            </a:r>
            <a:r>
              <a:rPr lang="cs-CZ" altLang="cs-CZ" sz="2200" b="1" dirty="0">
                <a:solidFill>
                  <a:srgbClr val="7030A0"/>
                </a:solidFill>
              </a:rPr>
              <a:t>kyčelník</a:t>
            </a:r>
            <a:r>
              <a:rPr lang="cs-CZ" altLang="cs-CZ" sz="2200" dirty="0">
                <a:solidFill>
                  <a:srgbClr val="7030A0"/>
                </a:solidFill>
              </a:rPr>
              <a:t> </a:t>
            </a:r>
            <a:r>
              <a:rPr lang="cs-CZ" altLang="cs-CZ" sz="2200" dirty="0">
                <a:solidFill>
                  <a:srgbClr val="000000"/>
                </a:solidFill>
              </a:rPr>
              <a:t>(</a:t>
            </a:r>
            <a:r>
              <a:rPr lang="cs-CZ" altLang="cs-CZ" sz="2200" i="1" dirty="0">
                <a:solidFill>
                  <a:srgbClr val="000000"/>
                </a:solidFill>
              </a:rPr>
              <a:t>ileum</a:t>
            </a:r>
            <a:r>
              <a:rPr lang="cs-CZ" altLang="cs-CZ" sz="2200" dirty="0">
                <a:solidFill>
                  <a:srgbClr val="000000"/>
                </a:solidFill>
              </a:rPr>
              <a:t>)/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Stavba stěny</a:t>
            </a:r>
          </a:p>
        </p:txBody>
      </p:sp>
      <p:sp>
        <p:nvSpPr>
          <p:cNvPr id="23559" name="Obdélník 1"/>
          <p:cNvSpPr>
            <a:spLocks noChangeArrowheads="1"/>
          </p:cNvSpPr>
          <p:nvPr/>
        </p:nvSpPr>
        <p:spPr bwMode="auto">
          <a:xfrm>
            <a:off x="5141766" y="5730538"/>
            <a:ext cx="639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Do dvanáctníku vývod jater společně se žlučí, vývod slinivky</a:t>
            </a:r>
          </a:p>
        </p:txBody>
      </p:sp>
    </p:spTree>
    <p:extLst>
      <p:ext uri="{BB962C8B-B14F-4D97-AF65-F5344CB8AC3E}">
        <p14:creationId xmlns:p14="http://schemas.microsoft.com/office/powerpoint/2010/main" val="1989394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délník 1"/>
          <p:cNvSpPr>
            <a:spLocks noChangeArrowheads="1"/>
          </p:cNvSpPr>
          <p:nvPr/>
        </p:nvSpPr>
        <p:spPr bwMode="auto">
          <a:xfrm>
            <a:off x="5704993" y="2197893"/>
            <a:ext cx="591252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Sliznice střeva s příčnými záhyby, </a:t>
            </a:r>
            <a:r>
              <a:rPr lang="cs-CZ" altLang="cs-CZ" sz="2200" b="1" dirty="0">
                <a:solidFill>
                  <a:srgbClr val="000000"/>
                </a:solidFill>
              </a:rPr>
              <a:t>klky</a:t>
            </a:r>
            <a:r>
              <a:rPr lang="cs-CZ" altLang="cs-CZ" sz="2200" dirty="0">
                <a:solidFill>
                  <a:srgbClr val="000000"/>
                </a:solidFill>
              </a:rPr>
              <a:t> a mikroklky.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Roztroušené hlenové buňky. Do klků tepénky a žilky </a:t>
            </a:r>
            <a:r>
              <a:rPr lang="cs-CZ" altLang="cs-CZ" sz="2200" dirty="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solidFill>
                  <a:srgbClr val="000000"/>
                </a:solidFill>
              </a:rPr>
              <a:t> kapiláry, slepá míznice, hladké svaly a nervová vlákna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Mezi základnami klků -</a:t>
            </a:r>
            <a:r>
              <a:rPr lang="cs-CZ" altLang="cs-CZ" sz="2200" i="1" dirty="0">
                <a:solidFill>
                  <a:srgbClr val="000000"/>
                </a:solidFill>
              </a:rPr>
              <a:t> Lieberkühnovy </a:t>
            </a:r>
            <a:r>
              <a:rPr lang="cs-CZ" altLang="cs-CZ" sz="2200" dirty="0">
                <a:solidFill>
                  <a:srgbClr val="000000"/>
                </a:solidFill>
              </a:rPr>
              <a:t>žlázy </a:t>
            </a:r>
            <a:r>
              <a:rPr lang="cs-CZ" altLang="cs-CZ" sz="2200" dirty="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solidFill>
                  <a:srgbClr val="000000"/>
                </a:solidFill>
              </a:rPr>
              <a:t> střevní šťáva</a:t>
            </a:r>
          </a:p>
        </p:txBody>
      </p:sp>
      <p:pic>
        <p:nvPicPr>
          <p:cNvPr id="2457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5" y="443883"/>
            <a:ext cx="5171428" cy="62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993" y="678294"/>
            <a:ext cx="5560575" cy="79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58019A3-5AD4-2EAC-8C7A-4920B5F1E85B}"/>
              </a:ext>
            </a:extLst>
          </p:cNvPr>
          <p:cNvSpPr txBox="1"/>
          <p:nvPr/>
        </p:nvSpPr>
        <p:spPr>
          <a:xfrm>
            <a:off x="214305" y="4107963"/>
            <a:ext cx="23724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Lieberkühnovy žlázy </a:t>
            </a:r>
          </a:p>
        </p:txBody>
      </p:sp>
    </p:spTree>
    <p:extLst>
      <p:ext uri="{BB962C8B-B14F-4D97-AF65-F5344CB8AC3E}">
        <p14:creationId xmlns:p14="http://schemas.microsoft.com/office/powerpoint/2010/main" val="298304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anat střeva, iner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088" r="4413" b="3732"/>
          <a:stretch>
            <a:fillRect/>
          </a:stretch>
        </p:blipFill>
        <p:spPr bwMode="auto">
          <a:xfrm>
            <a:off x="7096758" y="-1"/>
            <a:ext cx="4728297" cy="68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77442" y="562073"/>
            <a:ext cx="8382000" cy="321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70C0"/>
                </a:solidFill>
              </a:rPr>
              <a:t>Nervové řízení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Pohyby střev (</a:t>
            </a:r>
            <a:r>
              <a:rPr lang="cs-CZ" altLang="cs-CZ" sz="2400" b="1" dirty="0">
                <a:solidFill>
                  <a:srgbClr val="000000"/>
                </a:solidFill>
              </a:rPr>
              <a:t>peristaltika</a:t>
            </a:r>
            <a:r>
              <a:rPr lang="cs-CZ" altLang="cs-CZ" sz="2400" dirty="0">
                <a:solidFill>
                  <a:srgbClr val="000000"/>
                </a:solidFill>
              </a:rPr>
              <a:t>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FF7C80"/>
                </a:solidFill>
              </a:rPr>
              <a:t>inhibice sympatikem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Pohyb klků (</a:t>
            </a:r>
            <a:r>
              <a:rPr lang="cs-CZ" altLang="cs-CZ" sz="2400" dirty="0" err="1">
                <a:solidFill>
                  <a:srgbClr val="FF0000"/>
                </a:solidFill>
              </a:rPr>
              <a:t>vilikinin</a:t>
            </a:r>
            <a:r>
              <a:rPr lang="cs-CZ" altLang="cs-CZ" sz="2400" dirty="0">
                <a:solidFill>
                  <a:srgbClr val="000000"/>
                </a:solidFill>
              </a:rPr>
              <a:t> (peptid, dvanáctník)).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Produkce trávicích šťáv je řízena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7030A0"/>
                </a:solidFill>
              </a:rPr>
              <a:t>bloudivým nervem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DC197EE-7579-425B-9F3E-0F63DEF2F330}"/>
              </a:ext>
            </a:extLst>
          </p:cNvPr>
          <p:cNvSpPr/>
          <p:nvPr/>
        </p:nvSpPr>
        <p:spPr>
          <a:xfrm>
            <a:off x="366944" y="423505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Nervové řízení: </a:t>
            </a:r>
            <a:r>
              <a:rPr lang="cs-CZ" sz="2400" dirty="0"/>
              <a:t>mezi podélnou </a:t>
            </a:r>
          </a:p>
          <a:p>
            <a:r>
              <a:rPr lang="cs-CZ" sz="2400" dirty="0"/>
              <a:t>a příčnou svalovinou </a:t>
            </a:r>
            <a:r>
              <a:rPr lang="cs-CZ" sz="2400" dirty="0" err="1">
                <a:solidFill>
                  <a:srgbClr val="FF0000"/>
                </a:solidFill>
              </a:rPr>
              <a:t>Auerbachova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myenterická</a:t>
            </a:r>
            <a:r>
              <a:rPr lang="cs-CZ" sz="2400" dirty="0">
                <a:solidFill>
                  <a:srgbClr val="FF0000"/>
                </a:solidFill>
              </a:rPr>
              <a:t> pleteň </a:t>
            </a:r>
            <a:r>
              <a:rPr lang="cs-CZ" sz="2400" dirty="0"/>
              <a:t>(gastrointestinální pohyby) pod ní </a:t>
            </a:r>
            <a:r>
              <a:rPr lang="cs-CZ" sz="2400" dirty="0">
                <a:solidFill>
                  <a:srgbClr val="FF0000"/>
                </a:solidFill>
              </a:rPr>
              <a:t>Meissnerova </a:t>
            </a:r>
            <a:r>
              <a:rPr lang="cs-CZ" sz="2400" dirty="0" err="1">
                <a:solidFill>
                  <a:srgbClr val="FF0000"/>
                </a:solidFill>
              </a:rPr>
              <a:t>submukózní</a:t>
            </a:r>
            <a:r>
              <a:rPr lang="cs-CZ" sz="2400" dirty="0">
                <a:solidFill>
                  <a:srgbClr val="FF0000"/>
                </a:solidFill>
              </a:rPr>
              <a:t> pleteň </a:t>
            </a:r>
            <a:r>
              <a:rPr lang="cs-CZ" sz="2400" dirty="0"/>
              <a:t>(regulace prokrvení a sekrece látek do střevní dutiny)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400817-F2F3-B94C-AED8-9793F8448ABE}"/>
              </a:ext>
            </a:extLst>
          </p:cNvPr>
          <p:cNvSpPr txBox="1"/>
          <p:nvPr/>
        </p:nvSpPr>
        <p:spPr>
          <a:xfrm>
            <a:off x="10519719" y="1911179"/>
            <a:ext cx="1021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inhibice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035F19D-7459-EFF7-55CC-302347DB9A88}"/>
              </a:ext>
            </a:extLst>
          </p:cNvPr>
          <p:cNvSpPr txBox="1"/>
          <p:nvPr/>
        </p:nvSpPr>
        <p:spPr>
          <a:xfrm>
            <a:off x="7483963" y="2031693"/>
            <a:ext cx="1503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Produkce </a:t>
            </a:r>
            <a:r>
              <a:rPr lang="cs-CZ" sz="1200" dirty="0" err="1"/>
              <a:t>tráv</a:t>
            </a:r>
            <a:r>
              <a:rPr lang="cs-CZ" sz="1200" dirty="0"/>
              <a:t>. šťáv</a:t>
            </a:r>
          </a:p>
        </p:txBody>
      </p:sp>
    </p:spTree>
    <p:extLst>
      <p:ext uri="{BB962C8B-B14F-4D97-AF65-F5344CB8AC3E}">
        <p14:creationId xmlns:p14="http://schemas.microsoft.com/office/powerpoint/2010/main" val="3121683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říz prod šťá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2521" r="6796" b="1680"/>
          <a:stretch>
            <a:fillRect/>
          </a:stretch>
        </p:blipFill>
        <p:spPr bwMode="auto">
          <a:xfrm>
            <a:off x="7024342" y="1147638"/>
            <a:ext cx="5167658" cy="565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13952" y="125279"/>
            <a:ext cx="7162800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FF0000"/>
                </a:solidFill>
              </a:rPr>
              <a:t>Slinivka břišní </a:t>
            </a:r>
            <a:r>
              <a:rPr lang="cs-CZ" altLang="cs-CZ" sz="2200" dirty="0">
                <a:solidFill>
                  <a:srgbClr val="000000"/>
                </a:solidFill>
              </a:rPr>
              <a:t>(</a:t>
            </a:r>
            <a:r>
              <a:rPr lang="cs-CZ" altLang="cs-CZ" sz="2200" i="1" dirty="0">
                <a:solidFill>
                  <a:srgbClr val="000000"/>
                </a:solidFill>
              </a:rPr>
              <a:t>pankreas</a:t>
            </a:r>
            <a:r>
              <a:rPr lang="cs-CZ" altLang="cs-CZ" sz="2200" dirty="0">
                <a:solidFill>
                  <a:srgbClr val="000000"/>
                </a:solidFill>
              </a:rPr>
              <a:t>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222222"/>
                </a:solidFill>
              </a:rPr>
              <a:t>12–16 cm, žláza s vnější i </a:t>
            </a:r>
            <a:r>
              <a:rPr lang="cs-CZ" altLang="cs-CZ" sz="1800" dirty="0">
                <a:solidFill>
                  <a:srgbClr val="0645AD"/>
                </a:solidFill>
                <a:hlinkClick r:id="rId3" tooltip="Soustava žláz s vnitřní sekrecí"/>
              </a:rPr>
              <a:t>vnitřní</a:t>
            </a:r>
            <a:r>
              <a:rPr lang="cs-CZ" altLang="cs-CZ" sz="1800" dirty="0">
                <a:solidFill>
                  <a:srgbClr val="222222"/>
                </a:solidFill>
              </a:rPr>
              <a:t> sekrecí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1</a:t>
            </a:r>
            <a:r>
              <a:rPr lang="cs-CZ" altLang="cs-CZ" sz="1800" dirty="0">
                <a:solidFill>
                  <a:srgbClr val="FF0000"/>
                </a:solidFill>
              </a:rPr>
              <a:t>. </a:t>
            </a:r>
            <a:r>
              <a:rPr lang="cs-CZ" altLang="cs-CZ" sz="1800" b="1" dirty="0">
                <a:solidFill>
                  <a:srgbClr val="7030A0"/>
                </a:solidFill>
              </a:rPr>
              <a:t>výroba </a:t>
            </a:r>
            <a:r>
              <a:rPr lang="cs-CZ" altLang="cs-CZ" sz="1800" b="1" dirty="0">
                <a:solidFill>
                  <a:srgbClr val="7030A0"/>
                </a:solidFill>
                <a:hlinkClick r:id="rId4" tooltip="Pankreatická šťáva"/>
              </a:rPr>
              <a:t>pankreatické šťávy</a:t>
            </a:r>
            <a:r>
              <a:rPr lang="cs-CZ" altLang="cs-CZ" sz="1800" b="1" dirty="0">
                <a:solidFill>
                  <a:srgbClr val="7030A0"/>
                </a:solidFill>
              </a:rPr>
              <a:t> </a:t>
            </a:r>
            <a:r>
              <a:rPr lang="cs-CZ" altLang="cs-CZ" sz="1800" dirty="0">
                <a:solidFill>
                  <a:srgbClr val="222222"/>
                </a:solidFill>
              </a:rPr>
              <a:t>(= enzymy štěpící </a:t>
            </a:r>
            <a:r>
              <a:rPr lang="cs-CZ" altLang="cs-CZ" sz="1800" b="1" dirty="0">
                <a:solidFill>
                  <a:srgbClr val="0070C0"/>
                </a:solidFill>
              </a:rPr>
              <a:t>sacharidy, lipidy, bílkoviny</a:t>
            </a:r>
            <a:r>
              <a:rPr lang="cs-CZ" altLang="cs-CZ" sz="1800" dirty="0">
                <a:solidFill>
                  <a:srgbClr val="222222"/>
                </a:solidFill>
              </a:rPr>
              <a:t>), odváděné do </a:t>
            </a:r>
            <a:r>
              <a:rPr lang="cs-CZ" altLang="cs-CZ" sz="1800" dirty="0">
                <a:solidFill>
                  <a:srgbClr val="0645AD"/>
                </a:solidFill>
                <a:hlinkClick r:id="rId5" tooltip="Dvanáctník"/>
              </a:rPr>
              <a:t>dvanáctníku</a:t>
            </a:r>
            <a:r>
              <a:rPr lang="cs-CZ" altLang="cs-CZ" sz="1800" dirty="0">
                <a:solidFill>
                  <a:srgbClr val="222222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2</a:t>
            </a:r>
            <a:r>
              <a:rPr lang="cs-CZ" altLang="cs-CZ" sz="1800" dirty="0">
                <a:solidFill>
                  <a:srgbClr val="FF0000"/>
                </a:solidFill>
              </a:rPr>
              <a:t>. </a:t>
            </a:r>
            <a:r>
              <a:rPr lang="cs-CZ" altLang="cs-CZ" sz="1800" dirty="0">
                <a:solidFill>
                  <a:srgbClr val="222222"/>
                </a:solidFill>
              </a:rPr>
              <a:t>1,5 % objemu tvoří buňky </a:t>
            </a:r>
            <a:r>
              <a:rPr lang="cs-CZ" altLang="cs-CZ" sz="1800" b="1" dirty="0">
                <a:solidFill>
                  <a:srgbClr val="7030A0"/>
                </a:solidFill>
              </a:rPr>
              <a:t>produkce hormonů </a:t>
            </a:r>
            <a:r>
              <a:rPr lang="cs-CZ" altLang="cs-CZ" sz="1800" b="1" dirty="0">
                <a:solidFill>
                  <a:srgbClr val="7030A0"/>
                </a:solidFill>
                <a:hlinkClick r:id="rId6" tooltip="Inzulin"/>
              </a:rPr>
              <a:t>inzulin</a:t>
            </a:r>
            <a:r>
              <a:rPr lang="cs-CZ" altLang="cs-CZ" sz="1800" b="1" dirty="0">
                <a:solidFill>
                  <a:srgbClr val="7030A0"/>
                </a:solidFill>
              </a:rPr>
              <a:t> (snížení)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7030A0"/>
                </a:solidFill>
              </a:rPr>
              <a:t>a </a:t>
            </a:r>
            <a:r>
              <a:rPr lang="cs-CZ" altLang="cs-CZ" sz="1800" b="1" dirty="0">
                <a:solidFill>
                  <a:srgbClr val="7030A0"/>
                </a:solidFill>
                <a:hlinkClick r:id="rId7" tooltip="Glukagon"/>
              </a:rPr>
              <a:t>glukagon</a:t>
            </a:r>
            <a:r>
              <a:rPr lang="cs-CZ" altLang="cs-CZ" sz="1800" dirty="0">
                <a:solidFill>
                  <a:srgbClr val="222222"/>
                </a:solidFill>
              </a:rPr>
              <a:t>, vedou do krve. </a:t>
            </a:r>
            <a:endParaRPr lang="cs-CZ" altLang="cs-CZ" sz="1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3. </a:t>
            </a:r>
            <a:r>
              <a:rPr lang="cs-CZ" altLang="cs-CZ" sz="1800" b="1" dirty="0">
                <a:solidFill>
                  <a:srgbClr val="000000"/>
                </a:solidFill>
              </a:rPr>
              <a:t>Produkce bikarbonátů</a:t>
            </a:r>
            <a:r>
              <a:rPr lang="cs-CZ" altLang="cs-CZ" sz="1800" dirty="0">
                <a:solidFill>
                  <a:srgbClr val="000000"/>
                </a:solidFill>
              </a:rPr>
              <a:t> (</a:t>
            </a:r>
            <a:r>
              <a:rPr lang="cs-CZ" altLang="cs-CZ" sz="1800" dirty="0" err="1">
                <a:solidFill>
                  <a:srgbClr val="000000"/>
                </a:solidFill>
              </a:rPr>
              <a:t>zás</a:t>
            </a:r>
            <a:r>
              <a:rPr lang="cs-CZ" altLang="cs-CZ" sz="1800" dirty="0">
                <a:solidFill>
                  <a:srgbClr val="000000"/>
                </a:solidFill>
              </a:rPr>
              <a:t>. prostředí) neutralizují kyselou </a:t>
            </a:r>
            <a:r>
              <a:rPr lang="cs-CZ" altLang="cs-CZ" sz="1800" dirty="0" err="1">
                <a:solidFill>
                  <a:srgbClr val="000000"/>
                </a:solidFill>
              </a:rPr>
              <a:t>natráveninu</a:t>
            </a:r>
            <a:r>
              <a:rPr lang="cs-CZ" altLang="cs-CZ" sz="1800" dirty="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000000"/>
                </a:solidFill>
              </a:rPr>
              <a:t>Pankreatická střevní šťáva</a:t>
            </a:r>
            <a:r>
              <a:rPr lang="cs-CZ" altLang="cs-CZ" sz="1800" dirty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 - </a:t>
            </a:r>
            <a:r>
              <a:rPr lang="cs-CZ" altLang="cs-CZ" sz="1800" dirty="0">
                <a:solidFill>
                  <a:srgbClr val="7030A0"/>
                </a:solidFill>
              </a:rPr>
              <a:t>sacharáza, maltáza, laktáza, lipáza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 - </a:t>
            </a:r>
            <a:r>
              <a:rPr lang="cs-CZ" altLang="cs-CZ" sz="1800" dirty="0" err="1">
                <a:solidFill>
                  <a:srgbClr val="7030A0"/>
                </a:solidFill>
              </a:rPr>
              <a:t>nukleotidáza</a:t>
            </a:r>
            <a:r>
              <a:rPr lang="cs-CZ" altLang="cs-CZ" sz="1800" dirty="0">
                <a:solidFill>
                  <a:srgbClr val="000000"/>
                </a:solidFill>
              </a:rPr>
              <a:t> (nukleázy)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 - </a:t>
            </a:r>
            <a:r>
              <a:rPr lang="cs-CZ" altLang="cs-CZ" sz="1800" dirty="0" err="1">
                <a:solidFill>
                  <a:srgbClr val="7030A0"/>
                </a:solidFill>
              </a:rPr>
              <a:t>pepsidáza</a:t>
            </a:r>
            <a:r>
              <a:rPr lang="cs-CZ" altLang="cs-CZ" sz="1800" dirty="0">
                <a:solidFill>
                  <a:srgbClr val="7030A0"/>
                </a:solidFill>
              </a:rPr>
              <a:t>, </a:t>
            </a:r>
            <a:r>
              <a:rPr lang="cs-CZ" altLang="cs-CZ" sz="1800" dirty="0" err="1">
                <a:solidFill>
                  <a:srgbClr val="7030A0"/>
                </a:solidFill>
              </a:rPr>
              <a:t>enteropeptidáza</a:t>
            </a:r>
            <a:r>
              <a:rPr lang="cs-CZ" altLang="cs-CZ" sz="1800" dirty="0">
                <a:solidFill>
                  <a:srgbClr val="000000"/>
                </a:solidFill>
              </a:rPr>
              <a:t> (trypsinogen na trypsin), </a:t>
            </a:r>
            <a:r>
              <a:rPr lang="cs-CZ" altLang="cs-CZ" sz="1800" dirty="0" err="1">
                <a:solidFill>
                  <a:srgbClr val="7030A0"/>
                </a:solidFill>
              </a:rPr>
              <a:t>chymotripsin</a:t>
            </a:r>
            <a:endParaRPr lang="cs-CZ" altLang="cs-CZ" sz="1800" dirty="0">
              <a:solidFill>
                <a:srgbClr val="7030A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000000"/>
                </a:solidFill>
              </a:rPr>
              <a:t>střevo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000000"/>
                </a:solidFill>
              </a:rPr>
              <a:t>-</a:t>
            </a:r>
            <a:r>
              <a:rPr lang="cs-CZ" altLang="cs-CZ" sz="1800" b="1" dirty="0" err="1">
                <a:solidFill>
                  <a:srgbClr val="000000"/>
                </a:solidFill>
              </a:rPr>
              <a:t>Luminární</a:t>
            </a:r>
            <a:r>
              <a:rPr lang="cs-CZ" altLang="cs-CZ" sz="1800" b="1" dirty="0">
                <a:solidFill>
                  <a:srgbClr val="000000"/>
                </a:solidFill>
              </a:rPr>
              <a:t> trávení </a:t>
            </a:r>
            <a:r>
              <a:rPr lang="cs-CZ" altLang="cs-CZ" sz="1800" dirty="0">
                <a:solidFill>
                  <a:srgbClr val="000000"/>
                </a:solidFill>
              </a:rPr>
              <a:t>(trávením uvolněné AK s přenašečem přechází přes </a:t>
            </a:r>
            <a:r>
              <a:rPr lang="cs-CZ" altLang="cs-CZ" sz="1800" dirty="0" err="1">
                <a:solidFill>
                  <a:srgbClr val="000000"/>
                </a:solidFill>
              </a:rPr>
              <a:t>luminární</a:t>
            </a:r>
            <a:r>
              <a:rPr lang="cs-CZ" altLang="cs-CZ" sz="1800" dirty="0">
                <a:solidFill>
                  <a:srgbClr val="000000"/>
                </a:solidFill>
              </a:rPr>
              <a:t> </a:t>
            </a:r>
            <a:r>
              <a:rPr lang="cs-CZ" altLang="cs-CZ" sz="1800" dirty="0" err="1">
                <a:solidFill>
                  <a:srgbClr val="000000"/>
                </a:solidFill>
              </a:rPr>
              <a:t>membr</a:t>
            </a:r>
            <a:r>
              <a:rPr lang="cs-CZ" altLang="cs-CZ" sz="1800" dirty="0">
                <a:solidFill>
                  <a:srgbClr val="000000"/>
                </a:solidFill>
              </a:rPr>
              <a:t>. střevní stěny</a:t>
            </a:r>
            <a:r>
              <a:rPr lang="cs-CZ" altLang="cs-CZ" sz="1800" b="1" dirty="0">
                <a:solidFill>
                  <a:srgbClr val="000000"/>
                </a:solidFill>
              </a:rPr>
              <a:t>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Nervové řízení iniciuje </a:t>
            </a:r>
            <a:r>
              <a:rPr lang="cs-CZ" altLang="cs-CZ" sz="1800" dirty="0" err="1">
                <a:solidFill>
                  <a:srgbClr val="7030A0"/>
                </a:solidFill>
              </a:rPr>
              <a:t>secernaci</a:t>
            </a:r>
            <a:r>
              <a:rPr lang="cs-CZ" altLang="cs-CZ" sz="1800" dirty="0">
                <a:solidFill>
                  <a:srgbClr val="000000"/>
                </a:solidFill>
              </a:rPr>
              <a:t> 2 min po přijetí potravy.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Produkce trypsinu a dalších enzymů slinivky je řízena hormony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 err="1">
                <a:solidFill>
                  <a:srgbClr val="7030A0"/>
                </a:solidFill>
              </a:rPr>
              <a:t>pankreozyminem</a:t>
            </a:r>
            <a:r>
              <a:rPr lang="cs-CZ" altLang="cs-CZ" sz="1800" dirty="0">
                <a:solidFill>
                  <a:srgbClr val="000000"/>
                </a:solidFill>
              </a:rPr>
              <a:t>, sekrece střevní šťávy včetně NaHCO</a:t>
            </a:r>
            <a:r>
              <a:rPr lang="cs-CZ" altLang="cs-CZ" sz="1800" baseline="-20000" dirty="0">
                <a:solidFill>
                  <a:srgbClr val="000000"/>
                </a:solidFill>
              </a:rPr>
              <a:t>3</a:t>
            </a:r>
            <a:r>
              <a:rPr lang="cs-CZ" altLang="cs-CZ" sz="18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7030A0"/>
                </a:solidFill>
              </a:rPr>
              <a:t>sekretinem</a:t>
            </a:r>
            <a:r>
              <a:rPr lang="cs-CZ" altLang="cs-CZ" sz="1800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9467475" y="5313487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000" dirty="0">
                <a:solidFill>
                  <a:srgbClr val="000000"/>
                </a:solidFill>
              </a:rPr>
              <a:t>Stimulace gastrinem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02E31E4-2571-4530-A8AD-B04E5D495D5D}"/>
              </a:ext>
            </a:extLst>
          </p:cNvPr>
          <p:cNvSpPr txBox="1"/>
          <p:nvPr/>
        </p:nvSpPr>
        <p:spPr>
          <a:xfrm>
            <a:off x="7674529" y="192549"/>
            <a:ext cx="20636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Produkce enzymů je řízena hormony</a:t>
            </a:r>
          </a:p>
          <a:p>
            <a:r>
              <a:rPr lang="cs-CZ" dirty="0" err="1">
                <a:solidFill>
                  <a:srgbClr val="FF0000"/>
                </a:solidFill>
              </a:rPr>
              <a:t>pankreozyminem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677CB73-888C-4A15-9A69-EA3F5521893C}"/>
              </a:ext>
            </a:extLst>
          </p:cNvPr>
          <p:cNvSpPr txBox="1"/>
          <p:nvPr/>
        </p:nvSpPr>
        <p:spPr>
          <a:xfrm>
            <a:off x="10135998" y="54877"/>
            <a:ext cx="1811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sekrece střevní šťávy včetně NaHCO3 </a:t>
            </a:r>
          </a:p>
          <a:p>
            <a:r>
              <a:rPr lang="cs-CZ" dirty="0">
                <a:solidFill>
                  <a:srgbClr val="FF0000"/>
                </a:solidFill>
              </a:rPr>
              <a:t>sekretinem. </a:t>
            </a:r>
          </a:p>
        </p:txBody>
      </p:sp>
    </p:spTree>
    <p:extLst>
      <p:ext uri="{BB962C8B-B14F-4D97-AF65-F5344CB8AC3E}">
        <p14:creationId xmlns:p14="http://schemas.microsoft.com/office/powerpoint/2010/main" val="1755767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 descr="játra cév z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2910" r="10934" b="6909"/>
          <a:stretch>
            <a:fillRect/>
          </a:stretch>
        </p:blipFill>
        <p:spPr bwMode="auto">
          <a:xfrm>
            <a:off x="7577979" y="0"/>
            <a:ext cx="4712123" cy="429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24804" y="247068"/>
            <a:ext cx="8353371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62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6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6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FF0000"/>
                </a:solidFill>
              </a:rPr>
              <a:t>Játra</a:t>
            </a:r>
            <a:r>
              <a:rPr lang="cs-CZ" altLang="cs-CZ" sz="2200" dirty="0">
                <a:solidFill>
                  <a:srgbClr val="000000"/>
                </a:solidFill>
              </a:rPr>
              <a:t> –- přetváření živin (vrátnicová žíla ze střeva, slinivky,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žaludku a sleziny)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- řízení metabolismu sacharidů a tuků, ukládání 				glykogenu, tvorba </a:t>
            </a:r>
            <a:r>
              <a:rPr lang="cs-CZ" altLang="cs-CZ" sz="2200" dirty="0" err="1">
                <a:solidFill>
                  <a:srgbClr val="000000"/>
                </a:solidFill>
              </a:rPr>
              <a:t>ketonových</a:t>
            </a:r>
            <a:r>
              <a:rPr lang="cs-CZ" altLang="cs-CZ" sz="2200" dirty="0">
                <a:solidFill>
                  <a:srgbClr val="000000"/>
                </a:solidFill>
              </a:rPr>
              <a:t> látek-rozpad aminokyselin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- tvorba bílkovin krevní plazmy – imunitní </a:t>
            </a:r>
            <a:r>
              <a:rPr lang="cs-CZ" altLang="cs-CZ" sz="2200" dirty="0" err="1">
                <a:solidFill>
                  <a:srgbClr val="000000"/>
                </a:solidFill>
              </a:rPr>
              <a:t>fce</a:t>
            </a:r>
            <a:endParaRPr lang="cs-CZ" altLang="cs-CZ" sz="2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- tvorba močoviny (rozpad aminokyselin)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- </a:t>
            </a:r>
            <a:r>
              <a:rPr lang="cs-CZ" altLang="cs-CZ" sz="2200" dirty="0">
                <a:solidFill>
                  <a:srgbClr val="0070C0"/>
                </a:solidFill>
              </a:rPr>
              <a:t>rozklad steroidních a bílkovinných hormonů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- </a:t>
            </a:r>
            <a:r>
              <a:rPr lang="cs-CZ" altLang="cs-CZ" sz="2200" dirty="0">
                <a:solidFill>
                  <a:srgbClr val="FF0000"/>
                </a:solidFill>
              </a:rPr>
              <a:t>detoxikace škodlivých látek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2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FF0000"/>
                </a:solidFill>
              </a:rPr>
              <a:t>Žluč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Denně 500 ml žluče pH 7,4 – 8,0 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b="1" dirty="0">
                <a:solidFill>
                  <a:srgbClr val="7030A0"/>
                </a:solidFill>
              </a:rPr>
              <a:t>žlučové barviva, soli žlučových kyselin, lecitin,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b="1" dirty="0">
                <a:solidFill>
                  <a:srgbClr val="7030A0"/>
                </a:solidFill>
              </a:rPr>
              <a:t>cholesterol, žluč. pigmenty (bilirubin)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Sekrece žluče trvalá se stimulací h. </a:t>
            </a:r>
            <a:r>
              <a:rPr lang="cs-CZ" altLang="cs-CZ" sz="2200" b="1" dirty="0" err="1">
                <a:solidFill>
                  <a:srgbClr val="FF0000"/>
                </a:solidFill>
              </a:rPr>
              <a:t>hepatokinin</a:t>
            </a:r>
            <a:r>
              <a:rPr lang="cs-CZ" altLang="cs-CZ" sz="2200" b="1" dirty="0">
                <a:solidFill>
                  <a:srgbClr val="000000"/>
                </a:solidFill>
              </a:rPr>
              <a:t> </a:t>
            </a:r>
            <a:r>
              <a:rPr lang="cs-CZ" altLang="cs-CZ" sz="2200" dirty="0">
                <a:solidFill>
                  <a:srgbClr val="000000"/>
                </a:solidFill>
              </a:rPr>
              <a:t>(ze sliznice dvanáctníku). Při proniknutí tráveniny s tukovými látkami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(MK a AK) do dvanáctníku - produkce h. </a:t>
            </a:r>
            <a:r>
              <a:rPr lang="cs-CZ" altLang="cs-CZ" sz="2200" b="1" dirty="0" err="1">
                <a:solidFill>
                  <a:srgbClr val="FF0000"/>
                </a:solidFill>
              </a:rPr>
              <a:t>cholecystokininu</a:t>
            </a:r>
            <a:r>
              <a:rPr lang="cs-CZ" altLang="cs-CZ" sz="2200" dirty="0">
                <a:solidFill>
                  <a:srgbClr val="000000"/>
                </a:solidFill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který </a:t>
            </a:r>
            <a:r>
              <a:rPr lang="cs-CZ" altLang="cs-CZ" sz="2200" dirty="0">
                <a:solidFill>
                  <a:srgbClr val="FF7C80"/>
                </a:solidFill>
              </a:rPr>
              <a:t>krevním oběhem ve žlučníku vyvolá stah a vylití žluče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200" dirty="0">
              <a:solidFill>
                <a:srgbClr val="FF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14EFBDE-97FB-F325-E066-15A1B89FB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218" y="4296792"/>
            <a:ext cx="4108978" cy="25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7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délník 1"/>
          <p:cNvSpPr>
            <a:spLocks noChangeArrowheads="1"/>
          </p:cNvSpPr>
          <p:nvPr/>
        </p:nvSpPr>
        <p:spPr bwMode="auto">
          <a:xfrm>
            <a:off x="687896" y="2081165"/>
            <a:ext cx="94635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62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6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6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Soli žlučových kyselin </a:t>
            </a:r>
            <a:r>
              <a:rPr lang="cs-CZ" altLang="cs-CZ" sz="2400" dirty="0">
                <a:solidFill>
                  <a:srgbClr val="000000"/>
                </a:solidFill>
              </a:rPr>
              <a:t>– zpětná </a:t>
            </a:r>
            <a:r>
              <a:rPr lang="cs-CZ" altLang="cs-CZ" sz="2400" dirty="0" err="1">
                <a:solidFill>
                  <a:srgbClr val="000000"/>
                </a:solidFill>
              </a:rPr>
              <a:t>rezorpce</a:t>
            </a:r>
            <a:r>
              <a:rPr lang="cs-CZ" altLang="cs-CZ" sz="2400" dirty="0">
                <a:solidFill>
                  <a:srgbClr val="000000"/>
                </a:solidFill>
              </a:rPr>
              <a:t> pinocytózou (komplex </a:t>
            </a:r>
            <a:r>
              <a:rPr lang="cs-CZ" altLang="cs-CZ" sz="2400" dirty="0" err="1">
                <a:solidFill>
                  <a:srgbClr val="000000"/>
                </a:solidFill>
              </a:rPr>
              <a:t>žlučany+mastné</a:t>
            </a:r>
            <a:r>
              <a:rPr lang="cs-CZ" altLang="cs-CZ" sz="2400" dirty="0">
                <a:solidFill>
                  <a:srgbClr val="000000"/>
                </a:solidFill>
              </a:rPr>
              <a:t> kyseliny), uvolnění </a:t>
            </a:r>
            <a:r>
              <a:rPr lang="cs-CZ" altLang="cs-CZ" sz="2400" dirty="0" err="1">
                <a:solidFill>
                  <a:srgbClr val="000000"/>
                </a:solidFill>
              </a:rPr>
              <a:t>žlučanů</a:t>
            </a:r>
            <a:r>
              <a:rPr lang="cs-CZ" altLang="cs-CZ" sz="2400" dirty="0">
                <a:solidFill>
                  <a:srgbClr val="000000"/>
                </a:solidFill>
              </a:rPr>
              <a:t> ve střevní sliznici, zpětná resorpce, </a:t>
            </a:r>
            <a:r>
              <a:rPr lang="cs-CZ" altLang="cs-CZ" sz="2400" dirty="0" err="1">
                <a:solidFill>
                  <a:srgbClr val="000000"/>
                </a:solidFill>
              </a:rPr>
              <a:t>žlučany</a:t>
            </a:r>
            <a:r>
              <a:rPr lang="cs-CZ" altLang="cs-CZ" sz="2400" dirty="0">
                <a:solidFill>
                  <a:srgbClr val="000000"/>
                </a:solidFill>
              </a:rPr>
              <a:t> se opět vylučují žlučí - </a:t>
            </a:r>
            <a:r>
              <a:rPr lang="cs-CZ" altLang="cs-CZ" sz="2400" dirty="0" err="1">
                <a:solidFill>
                  <a:srgbClr val="000000"/>
                </a:solidFill>
              </a:rPr>
              <a:t>enterohepatální</a:t>
            </a:r>
            <a:r>
              <a:rPr lang="cs-CZ" altLang="cs-CZ" sz="2400" dirty="0">
                <a:solidFill>
                  <a:srgbClr val="000000"/>
                </a:solidFill>
              </a:rPr>
              <a:t> oběh </a:t>
            </a:r>
            <a:r>
              <a:rPr lang="cs-CZ" altLang="cs-CZ" sz="2400" dirty="0" err="1">
                <a:solidFill>
                  <a:srgbClr val="000000"/>
                </a:solidFill>
              </a:rPr>
              <a:t>žlučanů</a:t>
            </a:r>
            <a:r>
              <a:rPr lang="cs-CZ" altLang="cs-CZ" sz="2400" dirty="0">
                <a:solidFill>
                  <a:srgbClr val="000000"/>
                </a:solidFill>
              </a:rPr>
              <a:t>. Podobně bilirubin </a:t>
            </a:r>
          </a:p>
        </p:txBody>
      </p:sp>
      <p:sp>
        <p:nvSpPr>
          <p:cNvPr id="28675" name="TextovéPole 2"/>
          <p:cNvSpPr txBox="1">
            <a:spLocks noChangeArrowheads="1"/>
          </p:cNvSpPr>
          <p:nvPr/>
        </p:nvSpPr>
        <p:spPr bwMode="auto">
          <a:xfrm>
            <a:off x="372862" y="3731929"/>
            <a:ext cx="11665257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Vstřebávání látek (</a:t>
            </a:r>
            <a:r>
              <a:rPr lang="cs-CZ" altLang="cs-CZ" sz="2400" b="1" dirty="0" err="1">
                <a:solidFill>
                  <a:srgbClr val="FF0000"/>
                </a:solidFill>
              </a:rPr>
              <a:t>rezorpce</a:t>
            </a:r>
            <a:r>
              <a:rPr lang="cs-CZ" altLang="cs-CZ" sz="2400" b="1" dirty="0">
                <a:solidFill>
                  <a:srgbClr val="FF0000"/>
                </a:solidFill>
              </a:rPr>
              <a:t>)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- převod látek z trávicí trubice do krevního oběhu a lymfy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Jednotlivé části:</a:t>
            </a:r>
            <a:r>
              <a:rPr lang="cs-CZ" altLang="cs-CZ" sz="2400" u="sng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u="sng" dirty="0">
                <a:solidFill>
                  <a:srgbClr val="7030A0"/>
                </a:solidFill>
              </a:rPr>
              <a:t>ústa</a:t>
            </a:r>
            <a:r>
              <a:rPr lang="cs-CZ" altLang="cs-CZ" sz="2400" dirty="0">
                <a:solidFill>
                  <a:srgbClr val="000000"/>
                </a:solidFill>
              </a:rPr>
              <a:t> – malá intenzita vstřebávání (vícevrstevný epitel)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u="sng" dirty="0">
                <a:solidFill>
                  <a:srgbClr val="7030A0"/>
                </a:solidFill>
              </a:rPr>
              <a:t>žaludek</a:t>
            </a:r>
            <a:r>
              <a:rPr lang="cs-CZ" altLang="cs-CZ" sz="2400" dirty="0">
                <a:solidFill>
                  <a:srgbClr val="000000"/>
                </a:solidFill>
              </a:rPr>
              <a:t> – významnější, hodně léčiva a jedy (strychnin, HCN)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u="sng" dirty="0">
                <a:solidFill>
                  <a:srgbClr val="7030A0"/>
                </a:solidFill>
              </a:rPr>
              <a:t>předžaludky</a:t>
            </a:r>
            <a:r>
              <a:rPr lang="cs-CZ" altLang="cs-CZ" sz="2400" dirty="0">
                <a:solidFill>
                  <a:srgbClr val="000000"/>
                </a:solidFill>
              </a:rPr>
              <a:t> – kyselina octová, propionová, máselná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u="sng" dirty="0">
                <a:solidFill>
                  <a:srgbClr val="7030A0"/>
                </a:solidFill>
              </a:rPr>
              <a:t>tenké střevo</a:t>
            </a:r>
            <a:r>
              <a:rPr lang="cs-CZ" altLang="cs-CZ" sz="2400" dirty="0">
                <a:solidFill>
                  <a:srgbClr val="7030A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– většina látek, zvětšení </a:t>
            </a:r>
            <a:r>
              <a:rPr lang="cs-CZ" altLang="cs-CZ" sz="2400" dirty="0" err="1">
                <a:solidFill>
                  <a:srgbClr val="000000"/>
                </a:solidFill>
              </a:rPr>
              <a:t>rezorpčního</a:t>
            </a:r>
            <a:r>
              <a:rPr lang="cs-CZ" altLang="cs-CZ" sz="2400" dirty="0">
                <a:solidFill>
                  <a:srgbClr val="000000"/>
                </a:solidFill>
              </a:rPr>
              <a:t> povrchu (spirální řasa až klky)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EA070AD-E3DB-42F6-89BF-3CAB9B08E4F7}"/>
              </a:ext>
            </a:extLst>
          </p:cNvPr>
          <p:cNvSpPr/>
          <p:nvPr/>
        </p:nvSpPr>
        <p:spPr>
          <a:xfrm>
            <a:off x="687896" y="0"/>
            <a:ext cx="107242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b="1" dirty="0">
                <a:solidFill>
                  <a:srgbClr val="FF0000"/>
                </a:solidFill>
              </a:rPr>
              <a:t>Funkce žluči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- neutralizace tráveniny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- emulgace tuků (snižování povrchového napětí – žlučové kyseliny)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- umožnění vstřebávání tuků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- stupňování peristaltiky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- další sekrece žluče</a:t>
            </a:r>
          </a:p>
        </p:txBody>
      </p:sp>
    </p:spTree>
    <p:extLst>
      <p:ext uri="{BB962C8B-B14F-4D97-AF65-F5344CB8AC3E}">
        <p14:creationId xmlns:p14="http://schemas.microsoft.com/office/powerpoint/2010/main" val="3863777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30255" y="227331"/>
            <a:ext cx="8143733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b="1" dirty="0">
                <a:solidFill>
                  <a:srgbClr val="7030A0"/>
                </a:solidFill>
              </a:rPr>
              <a:t>Vstřebávání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7030A0"/>
                </a:solidFill>
              </a:rPr>
              <a:t>Vstřebávání </a:t>
            </a:r>
            <a:r>
              <a:rPr lang="cs-CZ" altLang="cs-CZ" sz="2200" b="1" dirty="0">
                <a:solidFill>
                  <a:srgbClr val="7030A0"/>
                </a:solidFill>
              </a:rPr>
              <a:t>vody</a:t>
            </a:r>
            <a:r>
              <a:rPr lang="cs-CZ" altLang="cs-CZ" sz="2200" dirty="0">
                <a:solidFill>
                  <a:srgbClr val="7030A0"/>
                </a:solidFill>
              </a:rPr>
              <a:t> </a:t>
            </a:r>
            <a:r>
              <a:rPr lang="cs-CZ" altLang="cs-CZ" sz="2200" dirty="0">
                <a:solidFill>
                  <a:srgbClr val="000000"/>
                </a:solidFill>
              </a:rPr>
              <a:t>– zákonitosti osmózy (až 10 l denně)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b="1" dirty="0">
                <a:solidFill>
                  <a:srgbClr val="000000"/>
                </a:solidFill>
              </a:rPr>
              <a:t>     solí</a:t>
            </a:r>
            <a:r>
              <a:rPr lang="cs-CZ" altLang="cs-CZ" sz="2200" dirty="0">
                <a:solidFill>
                  <a:srgbClr val="000000"/>
                </a:solidFill>
              </a:rPr>
              <a:t> - poměrně rychle, pořadí:  Cl</a:t>
            </a:r>
            <a:r>
              <a:rPr lang="cs-CZ" altLang="cs-CZ" sz="2200" baseline="40000" dirty="0">
                <a:solidFill>
                  <a:srgbClr val="000000"/>
                </a:solidFill>
              </a:rPr>
              <a:t>-</a:t>
            </a:r>
            <a:r>
              <a:rPr lang="cs-CZ" altLang="cs-CZ" sz="2200" dirty="0">
                <a:solidFill>
                  <a:srgbClr val="000000"/>
                </a:solidFill>
              </a:rPr>
              <a:t>&gt; Br</a:t>
            </a:r>
            <a:r>
              <a:rPr lang="cs-CZ" altLang="cs-CZ" sz="2200" baseline="40000" dirty="0">
                <a:solidFill>
                  <a:srgbClr val="000000"/>
                </a:solidFill>
              </a:rPr>
              <a:t>-</a:t>
            </a:r>
            <a:r>
              <a:rPr lang="cs-CZ" altLang="cs-CZ" sz="2200" dirty="0">
                <a:solidFill>
                  <a:srgbClr val="000000"/>
                </a:solidFill>
              </a:rPr>
              <a:t> &gt; NO</a:t>
            </a:r>
            <a:r>
              <a:rPr lang="cs-CZ" altLang="cs-CZ" sz="2200" baseline="-20000" dirty="0">
                <a:solidFill>
                  <a:srgbClr val="000000"/>
                </a:solidFill>
              </a:rPr>
              <a:t>3</a:t>
            </a:r>
            <a:r>
              <a:rPr lang="cs-CZ" altLang="cs-CZ" sz="2200" baseline="40000" dirty="0">
                <a:solidFill>
                  <a:srgbClr val="000000"/>
                </a:solidFill>
              </a:rPr>
              <a:t>-</a:t>
            </a:r>
            <a:r>
              <a:rPr lang="cs-CZ" altLang="cs-CZ" sz="2200" dirty="0">
                <a:solidFill>
                  <a:srgbClr val="000000"/>
                </a:solidFill>
              </a:rPr>
              <a:t> &gt; SO</a:t>
            </a:r>
            <a:r>
              <a:rPr lang="cs-CZ" altLang="cs-CZ" sz="2200" baseline="-20000" dirty="0">
                <a:solidFill>
                  <a:srgbClr val="000000"/>
                </a:solidFill>
              </a:rPr>
              <a:t>4</a:t>
            </a:r>
            <a:r>
              <a:rPr lang="cs-CZ" altLang="cs-CZ" sz="2200" baseline="40000" dirty="0">
                <a:solidFill>
                  <a:srgbClr val="000000"/>
                </a:solidFill>
              </a:rPr>
              <a:t>2-</a:t>
            </a:r>
            <a:r>
              <a:rPr lang="cs-CZ" altLang="cs-CZ" sz="2200" dirty="0">
                <a:solidFill>
                  <a:srgbClr val="000000"/>
                </a:solidFill>
              </a:rPr>
              <a:t> &gt; PO</a:t>
            </a:r>
            <a:r>
              <a:rPr lang="cs-CZ" altLang="cs-CZ" sz="2200" baseline="-20000" dirty="0">
                <a:solidFill>
                  <a:srgbClr val="000000"/>
                </a:solidFill>
              </a:rPr>
              <a:t>4</a:t>
            </a:r>
            <a:r>
              <a:rPr lang="cs-CZ" altLang="cs-CZ" sz="2200" baseline="40000" dirty="0">
                <a:solidFill>
                  <a:srgbClr val="000000"/>
                </a:solidFill>
              </a:rPr>
              <a:t>3-</a:t>
            </a:r>
            <a:r>
              <a:rPr lang="cs-CZ" altLang="cs-CZ" sz="2200" dirty="0">
                <a:solidFill>
                  <a:srgbClr val="000000"/>
                </a:solidFill>
              </a:rPr>
              <a:t> &gt; K</a:t>
            </a:r>
            <a:r>
              <a:rPr lang="cs-CZ" altLang="cs-CZ" sz="2200" baseline="40000" dirty="0">
                <a:solidFill>
                  <a:srgbClr val="000000"/>
                </a:solidFill>
              </a:rPr>
              <a:t>+</a:t>
            </a:r>
            <a:r>
              <a:rPr lang="cs-CZ" altLang="cs-CZ" sz="2200" dirty="0">
                <a:solidFill>
                  <a:srgbClr val="000000"/>
                </a:solidFill>
              </a:rPr>
              <a:t> &gt; Na</a:t>
            </a:r>
            <a:r>
              <a:rPr lang="cs-CZ" altLang="cs-CZ" sz="2200" baseline="40000" dirty="0">
                <a:solidFill>
                  <a:srgbClr val="000000"/>
                </a:solidFill>
              </a:rPr>
              <a:t>+</a:t>
            </a:r>
            <a:r>
              <a:rPr lang="cs-CZ" altLang="cs-CZ" sz="2200" dirty="0">
                <a:solidFill>
                  <a:srgbClr val="000000"/>
                </a:solidFill>
              </a:rPr>
              <a:t> &gt; Ca</a:t>
            </a:r>
            <a:r>
              <a:rPr lang="cs-CZ" altLang="cs-CZ" sz="2200" baseline="40000" dirty="0">
                <a:solidFill>
                  <a:srgbClr val="000000"/>
                </a:solidFill>
              </a:rPr>
              <a:t>2+ </a:t>
            </a:r>
            <a:r>
              <a:rPr lang="cs-CZ" altLang="cs-CZ" sz="2200" dirty="0">
                <a:solidFill>
                  <a:srgbClr val="000000"/>
                </a:solidFill>
              </a:rPr>
              <a:t>&gt; Mg</a:t>
            </a:r>
            <a:r>
              <a:rPr lang="cs-CZ" altLang="cs-CZ" sz="2200" baseline="40000" dirty="0">
                <a:solidFill>
                  <a:srgbClr val="000000"/>
                </a:solidFill>
              </a:rPr>
              <a:t>2+</a:t>
            </a:r>
            <a:r>
              <a:rPr lang="cs-CZ" altLang="cs-CZ" sz="22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</a:t>
            </a:r>
            <a:r>
              <a:rPr lang="cs-CZ" altLang="cs-CZ" sz="2200" b="1" dirty="0">
                <a:solidFill>
                  <a:srgbClr val="000000"/>
                </a:solidFill>
              </a:rPr>
              <a:t>monosacharidů a aminokyselin</a:t>
            </a:r>
            <a:r>
              <a:rPr lang="cs-CZ" altLang="cs-CZ" sz="2200" dirty="0">
                <a:solidFill>
                  <a:srgbClr val="000000"/>
                </a:solidFill>
              </a:rPr>
              <a:t>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	do krevních vlásečnic v klcích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Nejsložitější vstřebávání </a:t>
            </a:r>
            <a:r>
              <a:rPr lang="cs-CZ" altLang="cs-CZ" sz="2200" b="1" dirty="0">
                <a:solidFill>
                  <a:srgbClr val="7030A0"/>
                </a:solidFill>
              </a:rPr>
              <a:t>tuků</a:t>
            </a:r>
            <a:r>
              <a:rPr lang="cs-CZ" altLang="cs-CZ" sz="2200" dirty="0">
                <a:solidFill>
                  <a:srgbClr val="000000"/>
                </a:solidFill>
              </a:rPr>
              <a:t> – nutnost </a:t>
            </a:r>
            <a:r>
              <a:rPr lang="cs-CZ" altLang="cs-CZ" sz="2200" dirty="0">
                <a:solidFill>
                  <a:srgbClr val="0070C0"/>
                </a:solidFill>
              </a:rPr>
              <a:t>emulgace žlučí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	</a:t>
            </a:r>
            <a:r>
              <a:rPr lang="cs-CZ" altLang="cs-CZ" sz="2200" dirty="0">
                <a:solidFill>
                  <a:srgbClr val="000000"/>
                </a:solidFill>
                <a:cs typeface="Arial" panose="020B0604020202020204" pitchFamily="34" charset="0"/>
              </a:rPr>
              <a:t>→ </a:t>
            </a:r>
            <a:r>
              <a:rPr lang="cs-CZ" altLang="cs-CZ" sz="2200" dirty="0">
                <a:solidFill>
                  <a:srgbClr val="000000"/>
                </a:solidFill>
              </a:rPr>
              <a:t>zvětšení plochy pro působení lipázy,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	komplexy MK se žlučovými kyselinami –</a:t>
            </a:r>
            <a:r>
              <a:rPr lang="cs-CZ" altLang="cs-CZ" sz="2200" b="1" dirty="0">
                <a:solidFill>
                  <a:srgbClr val="000000"/>
                </a:solidFill>
              </a:rPr>
              <a:t> micely </a:t>
            </a:r>
            <a:r>
              <a:rPr lang="cs-CZ" altLang="cs-CZ" sz="2200" dirty="0">
                <a:solidFill>
                  <a:srgbClr val="000000"/>
                </a:solidFill>
              </a:rPr>
              <a:t>(tuk. kapénky).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 err="1">
                <a:solidFill>
                  <a:srgbClr val="000000"/>
                </a:solidFill>
              </a:rPr>
              <a:t>Resyntéza</a:t>
            </a:r>
            <a:r>
              <a:rPr lang="cs-CZ" altLang="cs-CZ" sz="2200" dirty="0">
                <a:solidFill>
                  <a:srgbClr val="000000"/>
                </a:solidFill>
              </a:rPr>
              <a:t> v míznici jako</a:t>
            </a:r>
            <a:r>
              <a:rPr lang="cs-CZ" altLang="cs-CZ" sz="2200" b="1" dirty="0">
                <a:solidFill>
                  <a:srgbClr val="000000"/>
                </a:solidFill>
              </a:rPr>
              <a:t> chylomikron</a:t>
            </a:r>
            <a:endParaRPr lang="cs-CZ" altLang="cs-CZ" sz="2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Lymfatickým oběhem do krve v oblasti hrudního mízovodu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Vstřebávání vitamínů podle jejich rozpustnosti.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b="1" u="sng" dirty="0">
                <a:solidFill>
                  <a:srgbClr val="7030A0"/>
                </a:solidFill>
              </a:rPr>
              <a:t>tlusté střevo</a:t>
            </a:r>
            <a:r>
              <a:rPr lang="cs-CZ" altLang="cs-CZ" sz="2200" b="1" dirty="0">
                <a:solidFill>
                  <a:srgbClr val="7030A0"/>
                </a:solidFill>
              </a:rPr>
              <a:t> </a:t>
            </a:r>
            <a:r>
              <a:rPr lang="cs-CZ" altLang="cs-CZ" sz="2200" dirty="0">
                <a:solidFill>
                  <a:srgbClr val="000000"/>
                </a:solidFill>
              </a:rPr>
              <a:t>– voda (500 ml za den), soli, i glukóza,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u přežvýkavců produkty trávení celulózy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(léky přes konečník). Pro neutralizaci produktů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fermentace-kvašení ve střevě.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 err="1">
                <a:solidFill>
                  <a:srgbClr val="000000"/>
                </a:solidFill>
              </a:rPr>
              <a:t>Secernace</a:t>
            </a:r>
            <a:r>
              <a:rPr lang="cs-CZ" altLang="cs-CZ" sz="2200" dirty="0">
                <a:solidFill>
                  <a:srgbClr val="000000"/>
                </a:solidFill>
              </a:rPr>
              <a:t> šťávy (pH 8) </a:t>
            </a:r>
          </a:p>
        </p:txBody>
      </p:sp>
      <p:pic>
        <p:nvPicPr>
          <p:cNvPr id="29699" name="Picture 5" descr="vstřeb tuk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99" y="227331"/>
            <a:ext cx="3457328" cy="63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D69FAEE-9E1B-4541-906B-B7535F1533B1}"/>
              </a:ext>
            </a:extLst>
          </p:cNvPr>
          <p:cNvSpPr txBox="1"/>
          <p:nvPr/>
        </p:nvSpPr>
        <p:spPr>
          <a:xfrm>
            <a:off x="10537794" y="4793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F1F3DBF-C145-442B-A979-343A1DD9846C}"/>
              </a:ext>
            </a:extLst>
          </p:cNvPr>
          <p:cNvSpPr txBox="1"/>
          <p:nvPr/>
        </p:nvSpPr>
        <p:spPr>
          <a:xfrm>
            <a:off x="10251347" y="5518162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Resyntéza</a:t>
            </a:r>
            <a:r>
              <a:rPr lang="cs-CZ" sz="1600" dirty="0"/>
              <a:t> v míznici</a:t>
            </a:r>
          </a:p>
          <a:p>
            <a:r>
              <a:rPr lang="cs-CZ" sz="1600" dirty="0"/>
              <a:t>chylomikron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0674A3-BA61-4B46-9DF0-CA41315BD20F}"/>
              </a:ext>
            </a:extLst>
          </p:cNvPr>
          <p:cNvSpPr txBox="1"/>
          <p:nvPr/>
        </p:nvSpPr>
        <p:spPr>
          <a:xfrm>
            <a:off x="10630159" y="2811191"/>
            <a:ext cx="200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/>
              <a:t>-MK </a:t>
            </a:r>
            <a:r>
              <a:rPr lang="cs-CZ" sz="1400" dirty="0"/>
              <a:t>plus žluč. kyseliny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12CF5A-AAC8-B2FC-1DB6-3141668CD170}"/>
              </a:ext>
            </a:extLst>
          </p:cNvPr>
          <p:cNvSpPr txBox="1"/>
          <p:nvPr/>
        </p:nvSpPr>
        <p:spPr>
          <a:xfrm>
            <a:off x="10630159" y="4164676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 případě potřeby</a:t>
            </a:r>
          </a:p>
        </p:txBody>
      </p:sp>
    </p:spTree>
    <p:extLst>
      <p:ext uri="{BB962C8B-B14F-4D97-AF65-F5344CB8AC3E}">
        <p14:creationId xmlns:p14="http://schemas.microsoft.com/office/powerpoint/2010/main" val="183918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941032" y="1172010"/>
            <a:ext cx="10351363" cy="377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Výkaly</a:t>
            </a:r>
            <a:r>
              <a:rPr lang="cs-CZ" altLang="cs-CZ" sz="2400" dirty="0">
                <a:solidFill>
                  <a:srgbClr val="000000"/>
                </a:solidFill>
              </a:rPr>
              <a:t> - za 12 h po přijetí potravy (záleží na složení).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Denní produkce 300 g (57 % vody).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Nahromadění zbytků - defekace (řízena míchou), ale ovládána i vůlí.  Při tlaku 5,34 </a:t>
            </a:r>
            <a:r>
              <a:rPr lang="cs-CZ" altLang="cs-CZ" sz="2400" dirty="0" err="1">
                <a:solidFill>
                  <a:srgbClr val="000000"/>
                </a:solidFill>
              </a:rPr>
              <a:t>kPa</a:t>
            </a:r>
            <a:r>
              <a:rPr lang="cs-CZ" altLang="cs-CZ" sz="2400" dirty="0">
                <a:solidFill>
                  <a:srgbClr val="000000"/>
                </a:solidFill>
              </a:rPr>
              <a:t> (40 torr) - podráždění proprioreceptorů vyvolá defekační reflex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Řízení příjmu potravy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 Nervová soustava – střední </a:t>
            </a:r>
            <a:r>
              <a:rPr lang="cs-CZ" altLang="cs-CZ" sz="2400" b="1" dirty="0">
                <a:solidFill>
                  <a:srgbClr val="000000"/>
                </a:solidFill>
              </a:rPr>
              <a:t>hypotalamus</a:t>
            </a:r>
            <a:r>
              <a:rPr lang="cs-CZ" altLang="cs-CZ" sz="2400" dirty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 laterální oblast – centrum hladu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</a:rPr>
              <a:t>ventromediální</a:t>
            </a:r>
            <a:r>
              <a:rPr lang="cs-CZ" altLang="cs-CZ" sz="2400" dirty="0">
                <a:solidFill>
                  <a:srgbClr val="000000"/>
                </a:solidFill>
              </a:rPr>
              <a:t> oblast – centrum sytosti (nadřazené) přes glukózu v krvi</a:t>
            </a:r>
          </a:p>
        </p:txBody>
      </p:sp>
    </p:spTree>
    <p:extLst>
      <p:ext uri="{BB962C8B-B14F-4D97-AF65-F5344CB8AC3E}">
        <p14:creationId xmlns:p14="http://schemas.microsoft.com/office/powerpoint/2010/main" val="3941378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771358F-9316-4159-9290-D805172B1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12" y="680410"/>
            <a:ext cx="6145301" cy="77425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6FA0279-F460-1FCF-BBA3-D8E24B5C3083}"/>
              </a:ext>
            </a:extLst>
          </p:cNvPr>
          <p:cNvSpPr txBox="1"/>
          <p:nvPr/>
        </p:nvSpPr>
        <p:spPr>
          <a:xfrm>
            <a:off x="807308" y="1861751"/>
            <a:ext cx="781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Katepsin štěpí lysozym, chymozin –endopeptidáza</a:t>
            </a:r>
          </a:p>
          <a:p>
            <a:r>
              <a:rPr lang="cs-CZ" dirty="0"/>
              <a:t>trávením uvolněné aminokyseliny mají specializované transportní systémy </a:t>
            </a:r>
          </a:p>
          <a:p>
            <a:r>
              <a:rPr lang="cs-CZ" dirty="0"/>
              <a:t>na </a:t>
            </a:r>
            <a:r>
              <a:rPr lang="cs-CZ" dirty="0" err="1"/>
              <a:t>luminální</a:t>
            </a:r>
            <a:r>
              <a:rPr lang="cs-CZ" dirty="0"/>
              <a:t> i </a:t>
            </a:r>
            <a:r>
              <a:rPr lang="cs-CZ" dirty="0" err="1"/>
              <a:t>bazolaterální</a:t>
            </a:r>
            <a:r>
              <a:rPr lang="cs-CZ" dirty="0"/>
              <a:t> straně membrány, odkud jsou přenášeny .</a:t>
            </a:r>
          </a:p>
        </p:txBody>
      </p:sp>
    </p:spTree>
    <p:extLst>
      <p:ext uri="{BB962C8B-B14F-4D97-AF65-F5344CB8AC3E}">
        <p14:creationId xmlns:p14="http://schemas.microsoft.com/office/powerpoint/2010/main" val="92249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délník 1"/>
          <p:cNvSpPr>
            <a:spLocks noChangeArrowheads="1"/>
          </p:cNvSpPr>
          <p:nvPr/>
        </p:nvSpPr>
        <p:spPr bwMode="auto">
          <a:xfrm>
            <a:off x="1524000" y="1017587"/>
            <a:ext cx="45720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Trávicí soustava prvoků (nálevníků) </a:t>
            </a:r>
            <a:r>
              <a:rPr lang="cs-CZ" altLang="cs-CZ" sz="2000" dirty="0">
                <a:solidFill>
                  <a:srgbClr val="000000"/>
                </a:solidFill>
              </a:rPr>
              <a:t>-diferenciace stálých trávicích organel: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 err="1">
                <a:solidFill>
                  <a:srgbClr val="FF0000"/>
                </a:solidFill>
              </a:rPr>
              <a:t>Cytostom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dirty="0">
                <a:solidFill>
                  <a:srgbClr val="000000"/>
                </a:solidFill>
              </a:rPr>
              <a:t>–buněčná ústa, kolem uspořádané brvy přihánějí potravu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 err="1">
                <a:solidFill>
                  <a:srgbClr val="FF0000"/>
                </a:solidFill>
              </a:rPr>
              <a:t>Cytopharynx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dirty="0">
                <a:solidFill>
                  <a:srgbClr val="000000"/>
                </a:solidFill>
              </a:rPr>
              <a:t>–buněčný hltan, </a:t>
            </a:r>
            <a:r>
              <a:rPr lang="cs-CZ" altLang="cs-CZ" sz="2000" dirty="0" err="1">
                <a:solidFill>
                  <a:srgbClr val="000000"/>
                </a:solidFill>
              </a:rPr>
              <a:t>odškrcování</a:t>
            </a:r>
            <a:r>
              <a:rPr lang="cs-CZ" altLang="cs-CZ" sz="2000" dirty="0">
                <a:solidFill>
                  <a:srgbClr val="000000"/>
                </a:solidFill>
              </a:rPr>
              <a:t>  potravních vakuol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>
                <a:solidFill>
                  <a:srgbClr val="FF0000"/>
                </a:solidFill>
              </a:rPr>
              <a:t>Potravní vakuoly</a:t>
            </a:r>
            <a:r>
              <a:rPr lang="cs-CZ" altLang="cs-CZ" sz="2000" dirty="0">
                <a:solidFill>
                  <a:srgbClr val="000000"/>
                </a:solidFill>
              </a:rPr>
              <a:t>–kolují v cytoplazmě (</a:t>
            </a:r>
            <a:r>
              <a:rPr lang="cs-CZ" altLang="cs-CZ" sz="2000" b="1" dirty="0">
                <a:solidFill>
                  <a:srgbClr val="000000"/>
                </a:solidFill>
              </a:rPr>
              <a:t>cyklóza</a:t>
            </a:r>
            <a:r>
              <a:rPr lang="cs-CZ" altLang="cs-CZ" sz="2000" dirty="0">
                <a:solidFill>
                  <a:srgbClr val="000000"/>
                </a:solidFill>
              </a:rPr>
              <a:t>), probíhá zde trávení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 err="1">
                <a:solidFill>
                  <a:srgbClr val="FF0000"/>
                </a:solidFill>
              </a:rPr>
              <a:t>Cytopyge</a:t>
            </a:r>
            <a:r>
              <a:rPr lang="cs-CZ" altLang="cs-CZ" sz="2000" dirty="0">
                <a:solidFill>
                  <a:srgbClr val="000000"/>
                </a:solidFill>
              </a:rPr>
              <a:t>–buněčná řiť –vyvrhnutí nestrávených zbytků mimo tělo prvoka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•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95" y="0"/>
            <a:ext cx="4814324" cy="686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85" y="0"/>
            <a:ext cx="4635515" cy="685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Obdélník 1"/>
          <p:cNvSpPr>
            <a:spLocks noChangeArrowheads="1"/>
          </p:cNvSpPr>
          <p:nvPr/>
        </p:nvSpPr>
        <p:spPr bwMode="auto">
          <a:xfrm>
            <a:off x="304800" y="264112"/>
            <a:ext cx="579120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Trávicí soustava mnohobuněčných živočichů </a:t>
            </a:r>
            <a:r>
              <a:rPr lang="cs-CZ" altLang="cs-CZ" sz="2400" dirty="0">
                <a:solidFill>
                  <a:srgbClr val="000000"/>
                </a:solidFill>
              </a:rPr>
              <a:t>–embryonálně  z endodermu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70C0"/>
                </a:solidFill>
              </a:rPr>
              <a:t>–PORIFERA (houbovci)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•</a:t>
            </a:r>
            <a:r>
              <a:rPr lang="cs-CZ" altLang="cs-CZ" sz="1800" b="1" dirty="0" err="1">
                <a:solidFill>
                  <a:srgbClr val="FF0000"/>
                </a:solidFill>
              </a:rPr>
              <a:t>spongocoel</a:t>
            </a:r>
            <a:r>
              <a:rPr lang="cs-CZ" altLang="cs-CZ" sz="1800" b="1" dirty="0">
                <a:solidFill>
                  <a:srgbClr val="FF0000"/>
                </a:solidFill>
              </a:rPr>
              <a:t> </a:t>
            </a:r>
            <a:r>
              <a:rPr lang="cs-CZ" altLang="cs-CZ" sz="1800" dirty="0">
                <a:solidFill>
                  <a:srgbClr val="000000"/>
                </a:solidFill>
              </a:rPr>
              <a:t>–centrální </a:t>
            </a:r>
            <a:r>
              <a:rPr lang="cs-CZ" altLang="cs-CZ" sz="1800" dirty="0" err="1">
                <a:solidFill>
                  <a:srgbClr val="000000"/>
                </a:solidFill>
              </a:rPr>
              <a:t>vaková</a:t>
            </a:r>
            <a:r>
              <a:rPr lang="cs-CZ" altLang="cs-CZ" sz="1800" dirty="0">
                <a:solidFill>
                  <a:srgbClr val="000000"/>
                </a:solidFill>
              </a:rPr>
              <a:t> dutina, komunikující s vnějším prostředím otvorem </a:t>
            </a:r>
            <a:r>
              <a:rPr lang="cs-CZ" altLang="cs-CZ" sz="1800" b="1" dirty="0" err="1">
                <a:solidFill>
                  <a:srgbClr val="FF0000"/>
                </a:solidFill>
              </a:rPr>
              <a:t>osculum</a:t>
            </a:r>
            <a:r>
              <a:rPr lang="cs-CZ" altLang="cs-CZ" sz="1800" dirty="0">
                <a:solidFill>
                  <a:srgbClr val="000000"/>
                </a:solidFill>
              </a:rPr>
              <a:t> na svrchní straně těla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•</a:t>
            </a:r>
            <a:r>
              <a:rPr lang="cs-CZ" altLang="cs-CZ" sz="1800" dirty="0" err="1">
                <a:solidFill>
                  <a:srgbClr val="000000"/>
                </a:solidFill>
              </a:rPr>
              <a:t>Límečkovité</a:t>
            </a:r>
            <a:r>
              <a:rPr lang="cs-CZ" altLang="cs-CZ" sz="1800" dirty="0">
                <a:solidFill>
                  <a:srgbClr val="000000"/>
                </a:solidFill>
              </a:rPr>
              <a:t> buňky </a:t>
            </a:r>
            <a:r>
              <a:rPr lang="cs-CZ" altLang="cs-CZ" sz="1800" b="1" dirty="0">
                <a:solidFill>
                  <a:srgbClr val="FF0000"/>
                </a:solidFill>
              </a:rPr>
              <a:t>choanocyty</a:t>
            </a:r>
            <a:r>
              <a:rPr lang="cs-CZ" altLang="cs-CZ" sz="1800" dirty="0">
                <a:solidFill>
                  <a:srgbClr val="000000"/>
                </a:solidFill>
              </a:rPr>
              <a:t>, tvoří stěnu </a:t>
            </a:r>
            <a:r>
              <a:rPr lang="cs-CZ" altLang="cs-CZ" sz="1800" dirty="0" err="1">
                <a:solidFill>
                  <a:srgbClr val="000000"/>
                </a:solidFill>
              </a:rPr>
              <a:t>spongocoelu</a:t>
            </a:r>
            <a:r>
              <a:rPr lang="cs-CZ" altLang="cs-CZ" sz="1800" dirty="0">
                <a:solidFill>
                  <a:srgbClr val="000000"/>
                </a:solidFill>
              </a:rPr>
              <a:t>, funkce trávicího epitelu; kuželovitý tvar, směrem do </a:t>
            </a:r>
            <a:r>
              <a:rPr lang="cs-CZ" altLang="cs-CZ" sz="1800" dirty="0" err="1">
                <a:solidFill>
                  <a:srgbClr val="000000"/>
                </a:solidFill>
              </a:rPr>
              <a:t>spongocoelu</a:t>
            </a:r>
            <a:r>
              <a:rPr lang="cs-CZ" altLang="cs-CZ" sz="1800" dirty="0">
                <a:solidFill>
                  <a:srgbClr val="000000"/>
                </a:solidFill>
              </a:rPr>
              <a:t> plazmatický límec z dlouhých výběžků, uprostřed límce bičík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•Voda s potravou otvory –</a:t>
            </a:r>
            <a:r>
              <a:rPr lang="cs-CZ" altLang="cs-CZ" sz="1800" b="1" dirty="0">
                <a:solidFill>
                  <a:srgbClr val="FF0000"/>
                </a:solidFill>
              </a:rPr>
              <a:t>ostia</a:t>
            </a:r>
            <a:r>
              <a:rPr lang="cs-CZ" altLang="cs-CZ" sz="1800" b="1" dirty="0">
                <a:solidFill>
                  <a:srgbClr val="000000"/>
                </a:solidFill>
              </a:rPr>
              <a:t>, tvořené </a:t>
            </a:r>
            <a:r>
              <a:rPr lang="cs-CZ" altLang="cs-CZ" sz="1800" b="1" dirty="0" err="1">
                <a:solidFill>
                  <a:srgbClr val="FF0000"/>
                </a:solidFill>
              </a:rPr>
              <a:t>porocyty</a:t>
            </a:r>
            <a:endParaRPr lang="cs-CZ" altLang="cs-CZ" sz="1800" dirty="0">
              <a:solidFill>
                <a:srgbClr val="FF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•Trávení v potravních vakuolách choanocytů, </a:t>
            </a:r>
            <a:r>
              <a:rPr lang="cs-CZ" altLang="cs-CZ" sz="1800" b="1" dirty="0">
                <a:solidFill>
                  <a:srgbClr val="000000"/>
                </a:solidFill>
              </a:rPr>
              <a:t>intracelulární </a:t>
            </a:r>
            <a:r>
              <a:rPr lang="cs-CZ" altLang="cs-CZ" sz="1800" dirty="0">
                <a:solidFill>
                  <a:srgbClr val="000000"/>
                </a:solidFill>
              </a:rPr>
              <a:t>fagocytóza nebo pinocytóza, trávení pokračuje v </a:t>
            </a:r>
            <a:r>
              <a:rPr lang="cs-CZ" altLang="cs-CZ" sz="1800" b="1" dirty="0" err="1">
                <a:solidFill>
                  <a:srgbClr val="FF0000"/>
                </a:solidFill>
              </a:rPr>
              <a:t>amebocytech</a:t>
            </a:r>
            <a:r>
              <a:rPr lang="cs-CZ" altLang="cs-CZ" sz="1800" dirty="0">
                <a:solidFill>
                  <a:srgbClr val="000000"/>
                </a:solidFill>
              </a:rPr>
              <a:t> –buňkách střední vrstvy těla (mezoglea), mezoglea pohyblivá –rozvod živin do celého těla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•Nestrávené zbytky –amébocyty předávají zpět do trávicí dutiny, </a:t>
            </a:r>
            <a:r>
              <a:rPr lang="cs-CZ" altLang="cs-CZ" sz="1800" dirty="0" err="1">
                <a:solidFill>
                  <a:srgbClr val="000000"/>
                </a:solidFill>
              </a:rPr>
              <a:t>oskulem</a:t>
            </a:r>
            <a:r>
              <a:rPr lang="cs-CZ" altLang="cs-CZ" sz="1800" dirty="0">
                <a:solidFill>
                  <a:srgbClr val="000000"/>
                </a:solidFill>
              </a:rPr>
              <a:t> ven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•Proud vody –kontrakcemi </a:t>
            </a:r>
            <a:r>
              <a:rPr lang="cs-CZ" altLang="cs-CZ" sz="1800" dirty="0" err="1">
                <a:solidFill>
                  <a:srgbClr val="000000"/>
                </a:solidFill>
              </a:rPr>
              <a:t>porocytů</a:t>
            </a:r>
            <a:r>
              <a:rPr lang="cs-CZ" altLang="cs-CZ" sz="1800" dirty="0">
                <a:solidFill>
                  <a:srgbClr val="000000"/>
                </a:solidFill>
              </a:rPr>
              <a:t> uzavírajících ostia a kmitáním bičíků choanocytů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•</a:t>
            </a:r>
            <a:r>
              <a:rPr lang="cs-CZ" altLang="cs-CZ" sz="1800" b="1" dirty="0">
                <a:solidFill>
                  <a:srgbClr val="000000"/>
                </a:solidFill>
              </a:rPr>
              <a:t>Mikrofágové</a:t>
            </a:r>
            <a:r>
              <a:rPr lang="cs-CZ" altLang="cs-CZ" sz="1800" dirty="0">
                <a:solidFill>
                  <a:srgbClr val="000000"/>
                </a:solidFill>
              </a:rPr>
              <a:t>–</a:t>
            </a:r>
            <a:r>
              <a:rPr lang="cs-CZ" altLang="cs-CZ" sz="1800" b="1" dirty="0">
                <a:solidFill>
                  <a:srgbClr val="FF0000"/>
                </a:solidFill>
              </a:rPr>
              <a:t>choanocyty</a:t>
            </a:r>
            <a:r>
              <a:rPr lang="cs-CZ" altLang="cs-CZ" sz="1800" dirty="0">
                <a:solidFill>
                  <a:srgbClr val="000000"/>
                </a:solidFill>
              </a:rPr>
              <a:t> –účinný filtrační aparát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D6DE23E-4D7C-44ED-894C-27152CD03510}"/>
              </a:ext>
            </a:extLst>
          </p:cNvPr>
          <p:cNvSpPr txBox="1"/>
          <p:nvPr/>
        </p:nvSpPr>
        <p:spPr>
          <a:xfrm>
            <a:off x="6161103" y="26411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Intra – extra celulární</a:t>
            </a:r>
          </a:p>
        </p:txBody>
      </p:sp>
    </p:spTree>
    <p:extLst>
      <p:ext uri="{BB962C8B-B14F-4D97-AF65-F5344CB8AC3E}">
        <p14:creationId xmlns:p14="http://schemas.microsoft.com/office/powerpoint/2010/main" val="137759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55" y="121281"/>
            <a:ext cx="7387845" cy="374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Obdélník 1"/>
          <p:cNvSpPr>
            <a:spLocks noChangeArrowheads="1"/>
          </p:cNvSpPr>
          <p:nvPr/>
        </p:nvSpPr>
        <p:spPr bwMode="auto">
          <a:xfrm>
            <a:off x="426291" y="648916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70C0"/>
                </a:solidFill>
              </a:rPr>
              <a:t>ŽAHAVCI (</a:t>
            </a:r>
            <a:r>
              <a:rPr lang="cs-CZ" altLang="cs-CZ" sz="2400" dirty="0" err="1">
                <a:solidFill>
                  <a:srgbClr val="0070C0"/>
                </a:solidFill>
              </a:rPr>
              <a:t>Cnidaria</a:t>
            </a:r>
            <a:r>
              <a:rPr lang="cs-CZ" altLang="cs-CZ" sz="2400" dirty="0">
                <a:solidFill>
                  <a:srgbClr val="0070C0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</a:t>
            </a:r>
            <a:r>
              <a:rPr lang="cs-CZ" altLang="cs-CZ" sz="2400" b="1" dirty="0">
                <a:solidFill>
                  <a:srgbClr val="000000"/>
                </a:solidFill>
              </a:rPr>
              <a:t>Trávicí dutina s jedním otvorem (</a:t>
            </a:r>
            <a:r>
              <a:rPr lang="cs-CZ" altLang="cs-CZ" sz="2400" b="1" dirty="0" err="1">
                <a:solidFill>
                  <a:srgbClr val="FF0000"/>
                </a:solidFill>
              </a:rPr>
              <a:t>blastopór</a:t>
            </a:r>
            <a:r>
              <a:rPr lang="cs-CZ" altLang="cs-CZ" sz="2400" b="1" dirty="0">
                <a:solidFill>
                  <a:srgbClr val="FF0000"/>
                </a:solidFill>
              </a:rPr>
              <a:t>)</a:t>
            </a:r>
            <a:r>
              <a:rPr lang="cs-CZ" altLang="cs-CZ" sz="2400" b="1" dirty="0">
                <a:solidFill>
                  <a:srgbClr val="000000"/>
                </a:solidFill>
              </a:rPr>
              <a:t> 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přijímací a vyvrhovací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•Chapadla uchopí potravu (draví), paralyzace potravy pomocí </a:t>
            </a:r>
            <a:r>
              <a:rPr lang="cs-CZ" altLang="cs-CZ" sz="2400" b="1" dirty="0" err="1">
                <a:solidFill>
                  <a:srgbClr val="FF0000"/>
                </a:solidFill>
              </a:rPr>
              <a:t>knidocytů</a:t>
            </a:r>
            <a:r>
              <a:rPr lang="cs-CZ" altLang="cs-CZ" sz="2400" dirty="0">
                <a:solidFill>
                  <a:srgbClr val="000000"/>
                </a:solidFill>
              </a:rPr>
              <a:t>), přesun do ústního otvoru</a:t>
            </a:r>
          </a:p>
        </p:txBody>
      </p:sp>
      <p:sp>
        <p:nvSpPr>
          <p:cNvPr id="8196" name="Obdélník 2"/>
          <p:cNvSpPr>
            <a:spLocks noChangeArrowheads="1"/>
          </p:cNvSpPr>
          <p:nvPr/>
        </p:nvSpPr>
        <p:spPr bwMode="auto">
          <a:xfrm>
            <a:off x="1278384" y="4395293"/>
            <a:ext cx="95790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•</a:t>
            </a:r>
            <a:r>
              <a:rPr lang="cs-CZ" altLang="cs-CZ" sz="2400" dirty="0">
                <a:solidFill>
                  <a:srgbClr val="000000"/>
                </a:solidFill>
              </a:rPr>
              <a:t>Centrální dutina –</a:t>
            </a:r>
            <a:r>
              <a:rPr lang="cs-CZ" altLang="cs-CZ" sz="2400" b="1" dirty="0">
                <a:solidFill>
                  <a:srgbClr val="FF0000"/>
                </a:solidFill>
              </a:rPr>
              <a:t>láčka</a:t>
            </a:r>
            <a:r>
              <a:rPr lang="cs-CZ" altLang="cs-CZ" sz="2400" dirty="0">
                <a:solidFill>
                  <a:srgbClr val="000000"/>
                </a:solidFill>
              </a:rPr>
              <a:t>, v ní extracelulární trávení, trávicí epitel láčky </a:t>
            </a:r>
            <a:r>
              <a:rPr lang="cs-CZ" altLang="cs-CZ" sz="2400" b="1" dirty="0" err="1">
                <a:solidFill>
                  <a:srgbClr val="FF0000"/>
                </a:solidFill>
              </a:rPr>
              <a:t>gastrodermis</a:t>
            </a:r>
            <a:r>
              <a:rPr lang="cs-CZ" altLang="cs-CZ" sz="2400" dirty="0">
                <a:solidFill>
                  <a:srgbClr val="000000"/>
                </a:solidFill>
              </a:rPr>
              <a:t> produkuje enzymy a sliz, buňky často s bičíky –promíchávání obsahu láčky; fagocytóza nebo pinocytóza natrávené potravy, dokončení trávení intracelulárně v potravních vakuolách; nestrávené zbytky do láčky a ven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6DE2155-F8C3-44F6-8ED3-D1D24E8DC1F8}"/>
              </a:ext>
            </a:extLst>
          </p:cNvPr>
          <p:cNvSpPr txBox="1"/>
          <p:nvPr/>
        </p:nvSpPr>
        <p:spPr>
          <a:xfrm>
            <a:off x="4012707" y="386765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Extra- intra celulární</a:t>
            </a:r>
          </a:p>
        </p:txBody>
      </p:sp>
    </p:spTree>
    <p:extLst>
      <p:ext uri="{BB962C8B-B14F-4D97-AF65-F5344CB8AC3E}">
        <p14:creationId xmlns:p14="http://schemas.microsoft.com/office/powerpoint/2010/main" val="352571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285" y="1"/>
            <a:ext cx="5051173" cy="524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Obdélník 1"/>
          <p:cNvSpPr>
            <a:spLocks noChangeArrowheads="1"/>
          </p:cNvSpPr>
          <p:nvPr/>
        </p:nvSpPr>
        <p:spPr bwMode="auto">
          <a:xfrm>
            <a:off x="442404" y="29592"/>
            <a:ext cx="4572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70C0"/>
                </a:solidFill>
              </a:rPr>
              <a:t>PLOŠTĚNCI (</a:t>
            </a:r>
            <a:r>
              <a:rPr lang="cs-CZ" altLang="cs-CZ" sz="2400" dirty="0" err="1">
                <a:solidFill>
                  <a:srgbClr val="0070C0"/>
                </a:solidFill>
              </a:rPr>
              <a:t>Plathelminthes</a:t>
            </a:r>
            <a:r>
              <a:rPr lang="cs-CZ" altLang="cs-CZ" sz="2400" dirty="0">
                <a:solidFill>
                  <a:srgbClr val="0070C0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</a:t>
            </a:r>
            <a:r>
              <a:rPr lang="cs-CZ" altLang="cs-CZ" sz="2400" b="1" dirty="0">
                <a:solidFill>
                  <a:srgbClr val="FF0000"/>
                </a:solidFill>
              </a:rPr>
              <a:t>Modifikovaná láčka</a:t>
            </a:r>
            <a:r>
              <a:rPr lang="cs-CZ" altLang="cs-CZ" sz="2400" b="1" dirty="0">
                <a:solidFill>
                  <a:srgbClr val="000000"/>
                </a:solidFill>
              </a:rPr>
              <a:t>, jeden otvor –přijímací i vyvrhovací, </a:t>
            </a:r>
            <a:r>
              <a:rPr lang="cs-CZ" altLang="cs-CZ" sz="2400" b="1" dirty="0">
                <a:solidFill>
                  <a:srgbClr val="FF0000"/>
                </a:solidFill>
              </a:rPr>
              <a:t>hltan</a:t>
            </a:r>
            <a:r>
              <a:rPr lang="cs-CZ" altLang="cs-CZ" sz="2400" b="1" dirty="0">
                <a:solidFill>
                  <a:srgbClr val="000000"/>
                </a:solidFill>
              </a:rPr>
              <a:t> (</a:t>
            </a:r>
            <a:r>
              <a:rPr lang="cs-CZ" altLang="cs-CZ" sz="2400" b="1" dirty="0" err="1">
                <a:solidFill>
                  <a:srgbClr val="000000"/>
                </a:solidFill>
              </a:rPr>
              <a:t>pharynx</a:t>
            </a:r>
            <a:r>
              <a:rPr lang="cs-CZ" altLang="cs-CZ" sz="2400" b="1" dirty="0">
                <a:solidFill>
                  <a:srgbClr val="000000"/>
                </a:solidFill>
              </a:rPr>
              <a:t>)</a:t>
            </a:r>
            <a:r>
              <a:rPr lang="cs-CZ" altLang="cs-CZ" sz="2400" dirty="0">
                <a:solidFill>
                  <a:srgbClr val="000000"/>
                </a:solidFill>
              </a:rPr>
              <a:t>–může být vyztužen svaly a může se vychlipovat mimo tělo, </a:t>
            </a:r>
            <a:r>
              <a:rPr lang="cs-CZ" altLang="cs-CZ" sz="2400" b="1" dirty="0">
                <a:solidFill>
                  <a:srgbClr val="000000"/>
                </a:solidFill>
              </a:rPr>
              <a:t>střevo –jednoduché nebo větvené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•U </a:t>
            </a:r>
            <a:r>
              <a:rPr lang="cs-CZ" altLang="cs-CZ" sz="2400" dirty="0" err="1">
                <a:solidFill>
                  <a:srgbClr val="000000"/>
                </a:solidFill>
              </a:rPr>
              <a:t>bezstřevných</a:t>
            </a:r>
            <a:r>
              <a:rPr lang="cs-CZ" altLang="cs-CZ" sz="2400" dirty="0">
                <a:solidFill>
                  <a:srgbClr val="000000"/>
                </a:solidFill>
              </a:rPr>
              <a:t> –střevo druhotně zaniklo, hltan navazuje na shluk entodermálních buněk, extracelulární trávení v mezibuněčných prostorách, pak intracelulární trávení</a:t>
            </a:r>
          </a:p>
        </p:txBody>
      </p:sp>
      <p:sp>
        <p:nvSpPr>
          <p:cNvPr id="9220" name="TextovéPole 2"/>
          <p:cNvSpPr txBox="1">
            <a:spLocks noChangeArrowheads="1"/>
          </p:cNvSpPr>
          <p:nvPr/>
        </p:nvSpPr>
        <p:spPr bwMode="auto">
          <a:xfrm>
            <a:off x="158318" y="4923239"/>
            <a:ext cx="833761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Mimotělní trávení </a:t>
            </a:r>
            <a:r>
              <a:rPr lang="cs-CZ" altLang="cs-CZ" sz="2400" dirty="0">
                <a:solidFill>
                  <a:srgbClr val="000000"/>
                </a:solidFill>
              </a:rPr>
              <a:t>–u forem s vychlípitelným hltanem, uchopení, vyloučení trávicích enzymů do potravy; pozření, hltan, střevo –extracelulární trávení pomocí enzymů; fagocytóza buňkami epitelu střeva; nestrávené zbytky vyvrhnuty ven ústním otvorem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04B986-651A-4C2F-A302-B86541D9803B}"/>
              </a:ext>
            </a:extLst>
          </p:cNvPr>
          <p:cNvSpPr txBox="1"/>
          <p:nvPr/>
        </p:nvSpPr>
        <p:spPr>
          <a:xfrm>
            <a:off x="4793942" y="1333416"/>
            <a:ext cx="2672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Extra – intra celulární</a:t>
            </a:r>
          </a:p>
        </p:txBody>
      </p:sp>
    </p:spTree>
    <p:extLst>
      <p:ext uri="{BB962C8B-B14F-4D97-AF65-F5344CB8AC3E}">
        <p14:creationId xmlns:p14="http://schemas.microsoft.com/office/powerpoint/2010/main" val="375792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-1"/>
            <a:ext cx="3019425" cy="632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Obdélník 1"/>
          <p:cNvSpPr>
            <a:spLocks noChangeArrowheads="1"/>
          </p:cNvSpPr>
          <p:nvPr/>
        </p:nvSpPr>
        <p:spPr bwMode="auto">
          <a:xfrm>
            <a:off x="0" y="0"/>
            <a:ext cx="6214369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PÁSNICE (</a:t>
            </a:r>
            <a:r>
              <a:rPr lang="cs-CZ" altLang="cs-CZ" sz="2400" b="1" dirty="0" err="1">
                <a:solidFill>
                  <a:srgbClr val="0070C0"/>
                </a:solidFill>
              </a:rPr>
              <a:t>Nemertea</a:t>
            </a:r>
            <a:r>
              <a:rPr lang="cs-CZ" altLang="cs-CZ" sz="2400" b="1" dirty="0">
                <a:solidFill>
                  <a:srgbClr val="0070C0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–Trubice, ústní a řitní otvor, </a:t>
            </a:r>
            <a:r>
              <a:rPr lang="cs-CZ" altLang="cs-CZ" sz="2400" b="1" dirty="0">
                <a:solidFill>
                  <a:srgbClr val="000000"/>
                </a:solidFill>
              </a:rPr>
              <a:t>jednosměrný průchod potravy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–Ústní otvor, ústní dutina, jícen (</a:t>
            </a:r>
            <a:r>
              <a:rPr lang="cs-CZ" altLang="cs-CZ" sz="2400" dirty="0" err="1">
                <a:solidFill>
                  <a:srgbClr val="000000"/>
                </a:solidFill>
              </a:rPr>
              <a:t>oesophagus</a:t>
            </a:r>
            <a:r>
              <a:rPr lang="cs-CZ" altLang="cs-CZ" sz="2400" dirty="0">
                <a:solidFill>
                  <a:srgbClr val="000000"/>
                </a:solidFill>
              </a:rPr>
              <a:t>), žaludek (ventriculus), střevo se záhyby –zvětšení plochy pro trávení, obrvené (posun) a slizové (trávicí enzymy) buňky </a:t>
            </a:r>
            <a:r>
              <a:rPr lang="cs-CZ" altLang="cs-CZ" sz="2400" dirty="0" err="1">
                <a:solidFill>
                  <a:srgbClr val="000000"/>
                </a:solidFill>
              </a:rPr>
              <a:t>gastrodermu</a:t>
            </a:r>
            <a:r>
              <a:rPr lang="cs-CZ" altLang="cs-CZ" sz="2400" dirty="0">
                <a:solidFill>
                  <a:srgbClr val="000000"/>
                </a:solidFill>
              </a:rPr>
              <a:t>, </a:t>
            </a:r>
            <a:r>
              <a:rPr lang="cs-CZ" altLang="cs-CZ" sz="2400" dirty="0" err="1">
                <a:solidFill>
                  <a:srgbClr val="000000"/>
                </a:solidFill>
              </a:rPr>
              <a:t>rectum</a:t>
            </a:r>
            <a:r>
              <a:rPr lang="cs-CZ" altLang="cs-CZ" sz="2400" dirty="0">
                <a:solidFill>
                  <a:srgbClr val="000000"/>
                </a:solidFill>
              </a:rPr>
              <a:t> a řitní otvor (anus)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</a:t>
            </a:r>
            <a:r>
              <a:rPr lang="cs-CZ" altLang="cs-CZ" sz="2400" b="1" dirty="0">
                <a:solidFill>
                  <a:srgbClr val="000000"/>
                </a:solidFill>
              </a:rPr>
              <a:t>Přídatné orgány: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Brvy; chapadla; destičky k drcení potravy v ústní dutině nebo ve svalnatém žvýkacím hltanu –</a:t>
            </a:r>
            <a:r>
              <a:rPr lang="cs-CZ" altLang="cs-CZ" sz="2400" dirty="0" err="1">
                <a:solidFill>
                  <a:srgbClr val="000000"/>
                </a:solidFill>
              </a:rPr>
              <a:t>mastax</a:t>
            </a:r>
            <a:r>
              <a:rPr lang="cs-CZ" altLang="cs-CZ" sz="2400" dirty="0">
                <a:solidFill>
                  <a:srgbClr val="000000"/>
                </a:solidFill>
              </a:rPr>
              <a:t> –</a:t>
            </a:r>
            <a:r>
              <a:rPr lang="cs-CZ" altLang="cs-CZ" sz="2400" dirty="0">
                <a:solidFill>
                  <a:srgbClr val="0070C0"/>
                </a:solidFill>
              </a:rPr>
              <a:t>u vířníků</a:t>
            </a:r>
            <a:r>
              <a:rPr lang="cs-CZ" altLang="cs-CZ" sz="2400" dirty="0">
                <a:solidFill>
                  <a:srgbClr val="000000"/>
                </a:solidFill>
              </a:rPr>
              <a:t>; kutikulární  čelisti </a:t>
            </a:r>
            <a:r>
              <a:rPr lang="cs-CZ" altLang="cs-CZ" sz="2400" dirty="0">
                <a:solidFill>
                  <a:srgbClr val="0070C0"/>
                </a:solidFill>
              </a:rPr>
              <a:t>u mnohoštětinatců</a:t>
            </a:r>
            <a:r>
              <a:rPr lang="cs-CZ" altLang="cs-CZ" sz="2400" dirty="0">
                <a:solidFill>
                  <a:srgbClr val="000000"/>
                </a:solidFill>
              </a:rPr>
              <a:t>; </a:t>
            </a:r>
            <a:r>
              <a:rPr lang="cs-CZ" altLang="cs-CZ" sz="2400" dirty="0">
                <a:solidFill>
                  <a:srgbClr val="0070C0"/>
                </a:solidFill>
              </a:rPr>
              <a:t>měkkýši </a:t>
            </a:r>
            <a:r>
              <a:rPr lang="cs-CZ" altLang="cs-CZ" sz="2400" dirty="0">
                <a:solidFill>
                  <a:srgbClr val="000000"/>
                </a:solidFill>
              </a:rPr>
              <a:t>–v ústním otvoru ozubená chitinová páska –</a:t>
            </a:r>
            <a:r>
              <a:rPr lang="cs-CZ" altLang="cs-CZ" sz="2400" dirty="0">
                <a:solidFill>
                  <a:srgbClr val="FF0000"/>
                </a:solidFill>
              </a:rPr>
              <a:t>radula</a:t>
            </a:r>
            <a:r>
              <a:rPr lang="cs-CZ" altLang="cs-CZ" sz="2400" dirty="0">
                <a:solidFill>
                  <a:srgbClr val="000000"/>
                </a:solidFill>
              </a:rPr>
              <a:t> –vyztužená chrupavčitou destičkou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–</a:t>
            </a:r>
            <a:r>
              <a:rPr lang="cs-CZ" altLang="cs-CZ" sz="2400" dirty="0">
                <a:solidFill>
                  <a:srgbClr val="FF0000"/>
                </a:solidFill>
              </a:rPr>
              <a:t>Slinné žlázy </a:t>
            </a:r>
            <a:r>
              <a:rPr lang="cs-CZ" altLang="cs-CZ" sz="2400" dirty="0">
                <a:solidFill>
                  <a:srgbClr val="000000"/>
                </a:solidFill>
              </a:rPr>
              <a:t>–poprvé u vířníků; žaludeční žlázy</a:t>
            </a:r>
          </a:p>
        </p:txBody>
      </p:sp>
      <p:sp>
        <p:nvSpPr>
          <p:cNvPr id="10244" name="Obdélník 2"/>
          <p:cNvSpPr>
            <a:spLocks noChangeArrowheads="1"/>
          </p:cNvSpPr>
          <p:nvPr/>
        </p:nvSpPr>
        <p:spPr bwMode="auto">
          <a:xfrm>
            <a:off x="6471822" y="3236651"/>
            <a:ext cx="290595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•</a:t>
            </a:r>
            <a:r>
              <a:rPr lang="cs-CZ" altLang="cs-CZ" sz="1800" b="1" dirty="0">
                <a:solidFill>
                  <a:srgbClr val="000000"/>
                </a:solidFill>
              </a:rPr>
              <a:t>ČLENOVCI(</a:t>
            </a:r>
            <a:r>
              <a:rPr lang="cs-CZ" altLang="cs-CZ" sz="1800" b="1" dirty="0" err="1">
                <a:solidFill>
                  <a:srgbClr val="000000"/>
                </a:solidFill>
              </a:rPr>
              <a:t>Arthropoda</a:t>
            </a:r>
            <a:r>
              <a:rPr lang="cs-CZ" altLang="cs-CZ" sz="1800" b="1" dirty="0">
                <a:solidFill>
                  <a:srgbClr val="000000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000000"/>
                </a:solidFill>
              </a:rPr>
              <a:t>–Trubicovitá TS, </a:t>
            </a:r>
            <a:r>
              <a:rPr lang="cs-CZ" altLang="cs-CZ" sz="1800" b="1" dirty="0" err="1">
                <a:solidFill>
                  <a:srgbClr val="000000"/>
                </a:solidFill>
              </a:rPr>
              <a:t>stomodeum</a:t>
            </a:r>
            <a:r>
              <a:rPr lang="cs-CZ" altLang="cs-CZ" sz="1800" b="1" dirty="0">
                <a:solidFill>
                  <a:srgbClr val="000000"/>
                </a:solidFill>
              </a:rPr>
              <a:t>, </a:t>
            </a:r>
            <a:r>
              <a:rPr lang="cs-CZ" altLang="cs-CZ" sz="1800" b="1" dirty="0" err="1">
                <a:solidFill>
                  <a:srgbClr val="000000"/>
                </a:solidFill>
              </a:rPr>
              <a:t>mesodeum</a:t>
            </a:r>
            <a:r>
              <a:rPr lang="cs-CZ" altLang="cs-CZ" sz="1800" b="1" dirty="0">
                <a:solidFill>
                  <a:srgbClr val="000000"/>
                </a:solidFill>
              </a:rPr>
              <a:t>, </a:t>
            </a:r>
            <a:r>
              <a:rPr lang="cs-CZ" altLang="cs-CZ" sz="1800" b="1" dirty="0" err="1">
                <a:solidFill>
                  <a:srgbClr val="000000"/>
                </a:solidFill>
              </a:rPr>
              <a:t>proctodeum</a:t>
            </a:r>
            <a:endParaRPr lang="cs-CZ" altLang="cs-CZ" sz="18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2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délník 1"/>
          <p:cNvSpPr>
            <a:spLocks noChangeArrowheads="1"/>
          </p:cNvSpPr>
          <p:nvPr/>
        </p:nvSpPr>
        <p:spPr bwMode="auto">
          <a:xfrm>
            <a:off x="474955" y="80891"/>
            <a:ext cx="6209929" cy="72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HMYZ: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>
                <a:solidFill>
                  <a:srgbClr val="FF0000"/>
                </a:solidFill>
              </a:rPr>
              <a:t>STOMODEUM</a:t>
            </a: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>
                <a:solidFill>
                  <a:srgbClr val="000000"/>
                </a:solidFill>
              </a:rPr>
              <a:t>ústní otvor</a:t>
            </a:r>
            <a:r>
              <a:rPr lang="cs-CZ" altLang="cs-CZ" sz="2000" dirty="0">
                <a:solidFill>
                  <a:srgbClr val="000000"/>
                </a:solidFill>
              </a:rPr>
              <a:t>; </a:t>
            </a:r>
            <a:r>
              <a:rPr lang="cs-CZ" altLang="cs-CZ" sz="2000" b="1" dirty="0">
                <a:solidFill>
                  <a:srgbClr val="000000"/>
                </a:solidFill>
              </a:rPr>
              <a:t>slinné žlázy, hltan</a:t>
            </a:r>
            <a:r>
              <a:rPr lang="cs-CZ" altLang="cs-CZ" sz="2000" dirty="0">
                <a:solidFill>
                  <a:srgbClr val="000000"/>
                </a:solidFill>
              </a:rPr>
              <a:t>(</a:t>
            </a:r>
            <a:r>
              <a:rPr lang="cs-CZ" altLang="cs-CZ" sz="2000" dirty="0" err="1">
                <a:solidFill>
                  <a:srgbClr val="000000"/>
                </a:solidFill>
              </a:rPr>
              <a:t>pharynx</a:t>
            </a:r>
            <a:r>
              <a:rPr lang="cs-CZ" altLang="cs-CZ" sz="2000" dirty="0">
                <a:solidFill>
                  <a:srgbClr val="000000"/>
                </a:solidFill>
              </a:rPr>
              <a:t>) –funkce pumpy při nasávání</a:t>
            </a:r>
            <a:r>
              <a:rPr lang="cs-CZ" altLang="cs-CZ" sz="2000" b="1" dirty="0">
                <a:solidFill>
                  <a:srgbClr val="000000"/>
                </a:solidFill>
              </a:rPr>
              <a:t>; jícen </a:t>
            </a:r>
            <a:r>
              <a:rPr lang="cs-CZ" altLang="cs-CZ" sz="2000" dirty="0">
                <a:solidFill>
                  <a:srgbClr val="000000"/>
                </a:solidFill>
              </a:rPr>
              <a:t>(</a:t>
            </a:r>
            <a:r>
              <a:rPr lang="cs-CZ" altLang="cs-CZ" sz="2000" dirty="0" err="1">
                <a:solidFill>
                  <a:srgbClr val="000000"/>
                </a:solidFill>
              </a:rPr>
              <a:t>oesophagus</a:t>
            </a:r>
            <a:r>
              <a:rPr lang="cs-CZ" altLang="cs-CZ" sz="2000" dirty="0">
                <a:solidFill>
                  <a:srgbClr val="000000"/>
                </a:solidFill>
              </a:rPr>
              <a:t>) –v zadní části </a:t>
            </a:r>
            <a:r>
              <a:rPr lang="cs-CZ" altLang="cs-CZ" sz="2000" b="1" dirty="0">
                <a:solidFill>
                  <a:srgbClr val="000000"/>
                </a:solidFill>
              </a:rPr>
              <a:t>vole</a:t>
            </a:r>
            <a:r>
              <a:rPr lang="cs-CZ" altLang="cs-CZ" sz="2000" dirty="0">
                <a:solidFill>
                  <a:srgbClr val="000000"/>
                </a:solidFill>
              </a:rPr>
              <a:t>; </a:t>
            </a:r>
            <a:r>
              <a:rPr lang="cs-CZ" altLang="cs-CZ" sz="2000" b="1" dirty="0">
                <a:solidFill>
                  <a:srgbClr val="000000"/>
                </a:solidFill>
              </a:rPr>
              <a:t>žvýkací žaludek, </a:t>
            </a:r>
            <a:r>
              <a:rPr lang="cs-CZ" altLang="cs-CZ" sz="2000" dirty="0">
                <a:solidFill>
                  <a:srgbClr val="000000"/>
                </a:solidFill>
              </a:rPr>
              <a:t>chitinové zoubky, zpracování potravy, rozmělnění, drcení…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>
                <a:solidFill>
                  <a:srgbClr val="FF0000"/>
                </a:solidFill>
              </a:rPr>
              <a:t>MESENTERON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>
                <a:solidFill>
                  <a:srgbClr val="000000"/>
                </a:solidFill>
              </a:rPr>
              <a:t>slepé výběžky střeva</a:t>
            </a:r>
            <a:r>
              <a:rPr lang="cs-CZ" altLang="cs-CZ" sz="2000" dirty="0">
                <a:solidFill>
                  <a:srgbClr val="000000"/>
                </a:solidFill>
              </a:rPr>
              <a:t> –zásobníky potravy, místa</a:t>
            </a:r>
            <a:r>
              <a:rPr lang="cs-CZ" altLang="cs-CZ" sz="2000" dirty="0">
                <a:solidFill>
                  <a:srgbClr val="0070C0"/>
                </a:solidFill>
              </a:rPr>
              <a:t> intenzivní tvorby trávicích fermentů</a:t>
            </a:r>
            <a:r>
              <a:rPr lang="cs-CZ" altLang="cs-CZ" sz="2000" dirty="0">
                <a:solidFill>
                  <a:srgbClr val="000000"/>
                </a:solidFill>
              </a:rPr>
              <a:t>; na povrchu epitelových buněk soubor tyčinkovitých útvarů –zvětšení vnitřního povrchu střeva –obdoba klků; potrava zde obalena tzv. </a:t>
            </a:r>
            <a:r>
              <a:rPr lang="cs-CZ" altLang="cs-CZ" sz="2000" b="1" dirty="0" err="1">
                <a:solidFill>
                  <a:srgbClr val="000000"/>
                </a:solidFill>
              </a:rPr>
              <a:t>peritrofickou</a:t>
            </a:r>
            <a:r>
              <a:rPr lang="cs-CZ" altLang="cs-CZ" sz="2000" b="1" dirty="0">
                <a:solidFill>
                  <a:srgbClr val="000000"/>
                </a:solidFill>
              </a:rPr>
              <a:t> membránou </a:t>
            </a:r>
            <a:r>
              <a:rPr lang="cs-CZ" altLang="cs-CZ" sz="2000" dirty="0">
                <a:solidFill>
                  <a:srgbClr val="000000"/>
                </a:solidFill>
              </a:rPr>
              <a:t>–chrání sliznici střeva před účinky enzymů, selektivní membrána při vstřebávání živin, vylučují ji žlázové buňky, membrána tvoří „balíček“ s potravou, roztrhá se až v konečníku, není u hmyzu, který přijímá tekutou potravu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>
                <a:solidFill>
                  <a:srgbClr val="FF0000"/>
                </a:solidFill>
              </a:rPr>
              <a:t>PROCTODEUM</a:t>
            </a:r>
            <a:r>
              <a:rPr lang="cs-CZ" altLang="cs-CZ" sz="2000" b="1" dirty="0">
                <a:solidFill>
                  <a:srgbClr val="000000"/>
                </a:solidFill>
              </a:rPr>
              <a:t>-střevo tenké a tlusté</a:t>
            </a:r>
            <a:r>
              <a:rPr lang="cs-CZ" altLang="cs-CZ" sz="2000" dirty="0">
                <a:solidFill>
                  <a:srgbClr val="000000"/>
                </a:solidFill>
              </a:rPr>
              <a:t>, různě dlouhé, </a:t>
            </a:r>
            <a:r>
              <a:rPr lang="cs-CZ" altLang="cs-CZ" sz="2000" dirty="0">
                <a:solidFill>
                  <a:srgbClr val="0070C0"/>
                </a:solidFill>
              </a:rPr>
              <a:t>napojení Malpighických trubic </a:t>
            </a:r>
            <a:r>
              <a:rPr lang="cs-CZ" altLang="cs-CZ" sz="2000" dirty="0">
                <a:solidFill>
                  <a:srgbClr val="000000"/>
                </a:solidFill>
              </a:rPr>
              <a:t>(přivádějí odpadní látky z těla); </a:t>
            </a:r>
            <a:r>
              <a:rPr lang="cs-CZ" altLang="cs-CZ" sz="2000" b="1" dirty="0" err="1">
                <a:solidFill>
                  <a:srgbClr val="000000"/>
                </a:solidFill>
              </a:rPr>
              <a:t>rectum</a:t>
            </a:r>
            <a:r>
              <a:rPr lang="cs-CZ" altLang="cs-CZ" sz="2000" b="1" dirty="0">
                <a:solidFill>
                  <a:srgbClr val="000000"/>
                </a:solidFill>
              </a:rPr>
              <a:t> (konečník)</a:t>
            </a:r>
            <a:r>
              <a:rPr lang="cs-CZ" altLang="cs-CZ" sz="2000" dirty="0">
                <a:solidFill>
                  <a:srgbClr val="000000"/>
                </a:solidFill>
              </a:rPr>
              <a:t>–zoubky z chitinu –trhají </a:t>
            </a:r>
            <a:r>
              <a:rPr lang="cs-CZ" altLang="cs-CZ" sz="2000" dirty="0" err="1">
                <a:solidFill>
                  <a:srgbClr val="000000"/>
                </a:solidFill>
              </a:rPr>
              <a:t>peritrofickou</a:t>
            </a:r>
            <a:r>
              <a:rPr lang="cs-CZ" altLang="cs-CZ" sz="2000" dirty="0">
                <a:solidFill>
                  <a:srgbClr val="000000"/>
                </a:solidFill>
              </a:rPr>
              <a:t> membránu; </a:t>
            </a:r>
            <a:r>
              <a:rPr lang="cs-CZ" altLang="cs-CZ" sz="2000" b="1" dirty="0">
                <a:solidFill>
                  <a:srgbClr val="000000"/>
                </a:solidFill>
              </a:rPr>
              <a:t>rektální papily </a:t>
            </a:r>
            <a:r>
              <a:rPr lang="cs-CZ" altLang="cs-CZ" sz="2000" dirty="0">
                <a:solidFill>
                  <a:srgbClr val="000000"/>
                </a:solidFill>
              </a:rPr>
              <a:t>–resorpce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02" y="3106"/>
            <a:ext cx="4435136" cy="685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5251DBB-BC3C-4794-933F-135B6F83BC6F}"/>
              </a:ext>
            </a:extLst>
          </p:cNvPr>
          <p:cNvSpPr txBox="1"/>
          <p:nvPr/>
        </p:nvSpPr>
        <p:spPr>
          <a:xfrm>
            <a:off x="6684884" y="595691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Rektální papily- resorpce</a:t>
            </a:r>
          </a:p>
        </p:txBody>
      </p:sp>
    </p:spTree>
    <p:extLst>
      <p:ext uri="{BB962C8B-B14F-4D97-AF65-F5344CB8AC3E}">
        <p14:creationId xmlns:p14="http://schemas.microsoft.com/office/powerpoint/2010/main" val="328498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élník 1"/>
          <p:cNvSpPr>
            <a:spLocks noChangeArrowheads="1"/>
          </p:cNvSpPr>
          <p:nvPr/>
        </p:nvSpPr>
        <p:spPr bwMode="auto">
          <a:xfrm>
            <a:off x="1752600" y="163514"/>
            <a:ext cx="8077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DRUHOÚSTÍ </a:t>
            </a:r>
            <a:r>
              <a:rPr lang="cs-CZ" altLang="cs-CZ" sz="2400" dirty="0">
                <a:solidFill>
                  <a:srgbClr val="0070C0"/>
                </a:solidFill>
              </a:rPr>
              <a:t>(</a:t>
            </a:r>
            <a:r>
              <a:rPr lang="cs-CZ" altLang="cs-CZ" sz="2400" dirty="0" err="1">
                <a:solidFill>
                  <a:srgbClr val="0070C0"/>
                </a:solidFill>
              </a:rPr>
              <a:t>Deuterostomia</a:t>
            </a:r>
            <a:r>
              <a:rPr lang="cs-CZ" altLang="cs-CZ" sz="2400" dirty="0">
                <a:solidFill>
                  <a:srgbClr val="0070C0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–Blastoporus se většinou uzavírá, poblíž se proráží řitní otvor a ústní otvor vzniká na hlavové straně těla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–Střední část trávicí trubice dlouhá, členěná</a:t>
            </a:r>
          </a:p>
        </p:txBody>
      </p:sp>
      <p:sp>
        <p:nvSpPr>
          <p:cNvPr id="12291" name="Obdélník 2"/>
          <p:cNvSpPr>
            <a:spLocks noChangeArrowheads="1"/>
          </p:cNvSpPr>
          <p:nvPr/>
        </p:nvSpPr>
        <p:spPr bwMode="auto">
          <a:xfrm>
            <a:off x="1752600" y="1751013"/>
            <a:ext cx="86487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STRUNATCI</a:t>
            </a:r>
            <a:r>
              <a:rPr lang="cs-CZ" altLang="cs-CZ" sz="2400" dirty="0">
                <a:solidFill>
                  <a:srgbClr val="0070C0"/>
                </a:solidFill>
              </a:rPr>
              <a:t> (</a:t>
            </a:r>
            <a:r>
              <a:rPr lang="cs-CZ" altLang="cs-CZ" sz="2400" dirty="0" err="1">
                <a:solidFill>
                  <a:srgbClr val="0070C0"/>
                </a:solidFill>
              </a:rPr>
              <a:t>Chordata</a:t>
            </a:r>
            <a:r>
              <a:rPr lang="cs-CZ" altLang="cs-CZ" sz="2400" dirty="0">
                <a:solidFill>
                  <a:srgbClr val="0070C0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Zvláštnosti skupin: –Ptáci: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•Dutina ústní ohraničena horním a dolním zobákem, zuby nejsou vyvinuty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•za jícnem </a:t>
            </a:r>
            <a:r>
              <a:rPr lang="cs-CZ" altLang="cs-CZ" sz="2400" b="1" dirty="0">
                <a:solidFill>
                  <a:srgbClr val="000000"/>
                </a:solidFill>
              </a:rPr>
              <a:t>vole </a:t>
            </a:r>
            <a:r>
              <a:rPr lang="cs-CZ" altLang="cs-CZ" sz="2400" dirty="0">
                <a:solidFill>
                  <a:srgbClr val="000000"/>
                </a:solidFill>
              </a:rPr>
              <a:t>–výduť distálního úseku jícnu, stavba jako i jícnu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</a:t>
            </a:r>
            <a:r>
              <a:rPr lang="cs-CZ" altLang="cs-CZ" sz="2400" b="1" dirty="0">
                <a:solidFill>
                  <a:srgbClr val="000000"/>
                </a:solidFill>
              </a:rPr>
              <a:t>žaludek –žláznatý a svalový oddíl</a:t>
            </a:r>
            <a:r>
              <a:rPr lang="cs-CZ" altLang="cs-CZ" sz="2400" dirty="0">
                <a:solidFill>
                  <a:srgbClr val="000000"/>
                </a:solidFill>
              </a:rPr>
              <a:t>, žláznatý –produkce žaludečních šťáv, stavba: sliznice, svalovina a seróza; svalový –sliznice, podslizniční vazivo, svalovina (nejmohutnější), seróza nebo </a:t>
            </a:r>
            <a:r>
              <a:rPr lang="cs-CZ" altLang="cs-CZ" sz="2400" dirty="0" err="1">
                <a:solidFill>
                  <a:srgbClr val="000000"/>
                </a:solidFill>
              </a:rPr>
              <a:t>adventicie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–Paryby, některé ryby, obojživelníci, plazi a ptáci: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•konečník  ústí s vývody pohlavních orgánů do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Kloaky </a:t>
            </a:r>
            <a:r>
              <a:rPr lang="cs-CZ" altLang="cs-CZ" sz="2400" dirty="0">
                <a:solidFill>
                  <a:srgbClr val="000000"/>
                </a:solidFill>
              </a:rPr>
              <a:t>a teprve ta ústí řitním otvorem ven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85594"/>
      </p:ext>
    </p:extLst>
  </p:cSld>
  <p:clrMapOvr>
    <a:masterClrMapping/>
  </p:clrMapOvr>
</p:sld>
</file>

<file path=ppt/theme/theme1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2698</Words>
  <Application>Microsoft Office PowerPoint</Application>
  <PresentationFormat>Širokoúhlá obrazovka</PresentationFormat>
  <Paragraphs>308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1_Výchozí návrh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Žákovská</dc:creator>
  <cp:lastModifiedBy>Alena Žákovská</cp:lastModifiedBy>
  <cp:revision>34</cp:revision>
  <dcterms:created xsi:type="dcterms:W3CDTF">2019-10-17T09:35:07Z</dcterms:created>
  <dcterms:modified xsi:type="dcterms:W3CDTF">2023-11-16T10:00:45Z</dcterms:modified>
</cp:coreProperties>
</file>