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84" r:id="rId5"/>
    <p:sldId id="260" r:id="rId6"/>
    <p:sldId id="261" r:id="rId7"/>
    <p:sldId id="285" r:id="rId8"/>
    <p:sldId id="286" r:id="rId9"/>
    <p:sldId id="265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C"/>
    <a:srgbClr val="FD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9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2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Osmoregulace, exkrece, termoregulace</a:t>
            </a:r>
          </a:p>
        </p:txBody>
      </p:sp>
    </p:spTree>
    <p:extLst>
      <p:ext uri="{BB962C8B-B14F-4D97-AF65-F5344CB8AC3E}">
        <p14:creationId xmlns:p14="http://schemas.microsoft.com/office/powerpoint/2010/main" val="411042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1284" y="1118938"/>
            <a:ext cx="86547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prstClr val="black"/>
                </a:solidFill>
              </a:rPr>
              <a:t>Specializované orgány s osmoregulací –</a:t>
            </a:r>
            <a:r>
              <a:rPr lang="cs-CZ" altLang="cs-CZ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cs-CZ" altLang="cs-CZ" sz="2400" b="1" dirty="0">
                <a:solidFill>
                  <a:srgbClr val="7030A0"/>
                </a:solidFill>
              </a:rPr>
              <a:t>solné žlázy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prstClr val="black"/>
                </a:solidFill>
              </a:rPr>
              <a:t>ptáků a želv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na vrcholu hlavy nad očima.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Stejně </a:t>
            </a:r>
            <a:r>
              <a:rPr lang="cs-CZ" altLang="cs-CZ" sz="2400" b="1" dirty="0">
                <a:solidFill>
                  <a:srgbClr val="7030A0"/>
                </a:solidFill>
              </a:rPr>
              <a:t>slzné žlázy </a:t>
            </a:r>
            <a:r>
              <a:rPr lang="cs-CZ" altLang="cs-CZ" sz="2400" dirty="0">
                <a:solidFill>
                  <a:prstClr val="black"/>
                </a:solidFill>
              </a:rPr>
              <a:t>krokodýlů.</a:t>
            </a:r>
            <a:endParaRPr lang="cs-CZ" altLang="cs-CZ" sz="2400" b="1" dirty="0">
              <a:solidFill>
                <a:prstClr val="black"/>
              </a:solidFill>
            </a:endParaRPr>
          </a:p>
          <a:p>
            <a:endParaRPr lang="cs-CZ" altLang="cs-CZ" sz="2400" b="1" dirty="0">
              <a:solidFill>
                <a:prstClr val="black"/>
              </a:solidFill>
            </a:endParaRPr>
          </a:p>
          <a:p>
            <a:r>
              <a:rPr lang="cs-CZ" altLang="cs-CZ" sz="2400" b="1" dirty="0">
                <a:solidFill>
                  <a:prstClr val="black"/>
                </a:solidFill>
              </a:rPr>
              <a:t>4. Ledviny obratlovců</a:t>
            </a:r>
            <a:endParaRPr lang="cs-CZ" altLang="cs-CZ" sz="2400" dirty="0">
              <a:solidFill>
                <a:prstClr val="black"/>
              </a:solidFill>
            </a:endParaRPr>
          </a:p>
          <a:p>
            <a:r>
              <a:rPr lang="cs-CZ" altLang="cs-CZ" sz="2400" u="sng" dirty="0">
                <a:solidFill>
                  <a:prstClr val="black"/>
                </a:solidFill>
              </a:rPr>
              <a:t>Obratlovci</a:t>
            </a:r>
            <a:r>
              <a:rPr lang="cs-CZ" altLang="cs-CZ" sz="2400" dirty="0">
                <a:solidFill>
                  <a:prstClr val="black"/>
                </a:solidFill>
              </a:rPr>
              <a:t> – z </a:t>
            </a:r>
            <a:r>
              <a:rPr lang="cs-CZ" altLang="cs-CZ" sz="2400" b="1" dirty="0">
                <a:solidFill>
                  <a:srgbClr val="0070C0"/>
                </a:solidFill>
              </a:rPr>
              <a:t>neurohypofýzy</a:t>
            </a:r>
            <a:r>
              <a:rPr lang="cs-CZ" altLang="cs-CZ" sz="2400" dirty="0">
                <a:solidFill>
                  <a:prstClr val="black"/>
                </a:solidFill>
              </a:rPr>
              <a:t> (</a:t>
            </a:r>
            <a:r>
              <a:rPr lang="cs-CZ" altLang="cs-CZ" sz="2400" dirty="0">
                <a:solidFill>
                  <a:srgbClr val="7030A0"/>
                </a:solidFill>
              </a:rPr>
              <a:t>ADH</a:t>
            </a:r>
            <a:r>
              <a:rPr lang="cs-CZ" altLang="cs-CZ" sz="2400" dirty="0">
                <a:solidFill>
                  <a:prstClr val="black"/>
                </a:solidFill>
              </a:rPr>
              <a:t> – antidiuretický hormon), z</a:t>
            </a:r>
            <a:r>
              <a:rPr lang="cs-CZ" altLang="cs-CZ" sz="2400" b="1" dirty="0">
                <a:solidFill>
                  <a:srgbClr val="0070C0"/>
                </a:solidFill>
              </a:rPr>
              <a:t> kůry nadledvin </a:t>
            </a:r>
            <a:r>
              <a:rPr lang="cs-CZ" altLang="cs-CZ" sz="2400" dirty="0">
                <a:solidFill>
                  <a:prstClr val="black"/>
                </a:solidFill>
              </a:rPr>
              <a:t>(aldosteron).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Společné působení </a:t>
            </a:r>
            <a:r>
              <a:rPr lang="cs-CZ" altLang="cs-CZ" sz="2400" b="1" dirty="0">
                <a:solidFill>
                  <a:srgbClr val="7030A0"/>
                </a:solidFill>
              </a:rPr>
              <a:t>1. </a:t>
            </a:r>
            <a:r>
              <a:rPr lang="cs-CZ" altLang="cs-CZ" sz="2400" dirty="0">
                <a:solidFill>
                  <a:prstClr val="black"/>
                </a:solidFill>
              </a:rPr>
              <a:t>na úrovni povrchových membrán (žábry, kůže, močový měchýř žab) a </a:t>
            </a:r>
            <a:r>
              <a:rPr lang="cs-CZ" altLang="cs-CZ" sz="2400" b="1" dirty="0">
                <a:solidFill>
                  <a:srgbClr val="7030A0"/>
                </a:solidFill>
              </a:rPr>
              <a:t>2.</a:t>
            </a:r>
            <a:r>
              <a:rPr lang="cs-CZ" altLang="cs-CZ" sz="2400" dirty="0">
                <a:solidFill>
                  <a:prstClr val="black"/>
                </a:solidFill>
              </a:rPr>
              <a:t> ledvinných kanálků a na </a:t>
            </a:r>
            <a:r>
              <a:rPr lang="cs-CZ" altLang="cs-CZ" sz="2400" b="1" dirty="0">
                <a:solidFill>
                  <a:srgbClr val="7030A0"/>
                </a:solidFill>
              </a:rPr>
              <a:t>3.</a:t>
            </a:r>
            <a:r>
              <a:rPr lang="cs-CZ" altLang="cs-CZ" sz="2400" dirty="0">
                <a:solidFill>
                  <a:prstClr val="black"/>
                </a:solidFill>
              </a:rPr>
              <a:t> rektální a </a:t>
            </a:r>
            <a:r>
              <a:rPr lang="cs-CZ" altLang="cs-CZ" sz="2400" b="1" dirty="0">
                <a:solidFill>
                  <a:srgbClr val="7030A0"/>
                </a:solidFill>
              </a:rPr>
              <a:t>4. </a:t>
            </a:r>
            <a:r>
              <a:rPr lang="cs-CZ" altLang="cs-CZ" sz="2400" dirty="0">
                <a:solidFill>
                  <a:prstClr val="black"/>
                </a:solidFill>
              </a:rPr>
              <a:t>solné žlázy. </a:t>
            </a:r>
          </a:p>
          <a:p>
            <a:endParaRPr lang="cs-CZ" altLang="cs-CZ" sz="2400" dirty="0">
              <a:solidFill>
                <a:prstClr val="black"/>
              </a:solidFill>
            </a:endParaRPr>
          </a:p>
          <a:p>
            <a:endParaRPr lang="cs-CZ" altLang="cs-CZ" b="1" dirty="0">
              <a:solidFill>
                <a:prstClr val="black"/>
              </a:solidFill>
            </a:endParaRPr>
          </a:p>
          <a:p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3" y="287482"/>
            <a:ext cx="3273836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ornitin cy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968" r="4256" b="3105"/>
          <a:stretch>
            <a:fillRect/>
          </a:stretch>
        </p:blipFill>
        <p:spPr bwMode="auto">
          <a:xfrm>
            <a:off x="6805614" y="3387436"/>
            <a:ext cx="37338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419100" y="332220"/>
            <a:ext cx="76962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EXKRECE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Spalování živin </a:t>
            </a:r>
            <a:r>
              <a:rPr lang="cs-CZ" altLang="cs-CZ" sz="2000" dirty="0">
                <a:solidFill>
                  <a:prstClr val="black"/>
                </a:solidFill>
              </a:rPr>
              <a:t>- produkty metabolismu z těla různými cestami: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voda</a:t>
            </a:r>
            <a:r>
              <a:rPr lang="cs-CZ" altLang="cs-CZ" sz="2000" dirty="0">
                <a:solidFill>
                  <a:prstClr val="black"/>
                </a:solidFill>
              </a:rPr>
              <a:t> s močí, výkaly, výparem z kůže, plic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CO</a:t>
            </a:r>
            <a:r>
              <a:rPr lang="cs-CZ" altLang="cs-CZ" sz="2000" b="1" baseline="-20000" dirty="0">
                <a:solidFill>
                  <a:srgbClr val="FFC000"/>
                </a:solidFill>
              </a:rPr>
              <a:t>2 </a:t>
            </a:r>
            <a:r>
              <a:rPr lang="cs-CZ" altLang="cs-CZ" sz="2000" dirty="0">
                <a:solidFill>
                  <a:prstClr val="black"/>
                </a:solidFill>
              </a:rPr>
              <a:t> – v plicích, ale i moči, potu (jako kyselé uhličitany)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N</a:t>
            </a:r>
            <a:r>
              <a:rPr lang="cs-CZ" altLang="cs-CZ" sz="2000" dirty="0">
                <a:solidFill>
                  <a:prstClr val="black"/>
                </a:solidFill>
              </a:rPr>
              <a:t>-sloučeniny - </a:t>
            </a:r>
            <a:r>
              <a:rPr lang="cs-CZ" altLang="cs-CZ" sz="2000" b="1" dirty="0">
                <a:solidFill>
                  <a:prstClr val="black"/>
                </a:solidFill>
              </a:rPr>
              <a:t>exkreční orgány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Tvorba exkrečních látek: deaminací aminokyselin → amoniak (jedovatý) – 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</a:rPr>
              <a:t>amonotelní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(vodní).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Suchozemští - přeměna amoniaku na méně jedovaté zplodiny (močovina, kyselina močová).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ureotelní</a:t>
            </a:r>
            <a:r>
              <a:rPr lang="cs-CZ" altLang="cs-CZ" sz="2000" dirty="0">
                <a:solidFill>
                  <a:prstClr val="black"/>
                </a:solidFill>
              </a:rPr>
              <a:t> – </a:t>
            </a:r>
            <a:r>
              <a:rPr lang="cs-CZ" altLang="cs-CZ" sz="2000" dirty="0">
                <a:solidFill>
                  <a:srgbClr val="7030A0"/>
                </a:solidFill>
              </a:rPr>
              <a:t>(močovina)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(korýši, měkkýši, ostnokožci,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 obratlovců obojživelníci a savci),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urikotelní</a:t>
            </a:r>
            <a:r>
              <a:rPr lang="cs-CZ" altLang="cs-CZ" sz="2000" dirty="0">
                <a:solidFill>
                  <a:prstClr val="black"/>
                </a:solidFill>
              </a:rPr>
              <a:t>  </a:t>
            </a:r>
            <a:r>
              <a:rPr lang="cs-CZ" altLang="cs-CZ" sz="2000" dirty="0">
                <a:solidFill>
                  <a:srgbClr val="7030A0"/>
                </a:solidFill>
              </a:rPr>
              <a:t>(</a:t>
            </a:r>
            <a:r>
              <a:rPr lang="cs-CZ" altLang="cs-CZ" sz="2000" dirty="0" err="1">
                <a:solidFill>
                  <a:srgbClr val="7030A0"/>
                </a:solidFill>
              </a:rPr>
              <a:t>kys</a:t>
            </a:r>
            <a:r>
              <a:rPr lang="cs-CZ" altLang="cs-CZ" sz="2000" dirty="0">
                <a:solidFill>
                  <a:srgbClr val="7030A0"/>
                </a:solidFill>
              </a:rPr>
              <a:t>, močová)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(suchozemští bezobratlí – hmyz, plži,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většina plazů a ptáků). 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</p:txBody>
      </p:sp>
      <p:sp>
        <p:nvSpPr>
          <p:cNvPr id="121860" name="TextovéPole 1"/>
          <p:cNvSpPr txBox="1">
            <a:spLocks noChangeArrowheads="1"/>
          </p:cNvSpPr>
          <p:nvPr/>
        </p:nvSpPr>
        <p:spPr bwMode="auto">
          <a:xfrm>
            <a:off x="8610601" y="3663950"/>
            <a:ext cx="192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Ornitinový cyklus</a:t>
            </a:r>
          </a:p>
        </p:txBody>
      </p:sp>
    </p:spTree>
    <p:extLst>
      <p:ext uri="{BB962C8B-B14F-4D97-AF65-F5344CB8AC3E}">
        <p14:creationId xmlns:p14="http://schemas.microsoft.com/office/powerpoint/2010/main" val="17524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2438400" y="914401"/>
            <a:ext cx="7010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Odvod exkretů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Exkreční ústroje morfologicky rozmanité, společné znaky: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1.</a:t>
            </a:r>
            <a:r>
              <a:rPr lang="cs-CZ" altLang="cs-CZ" sz="2000" dirty="0">
                <a:solidFill>
                  <a:prstClr val="black"/>
                </a:solidFill>
              </a:rPr>
              <a:t> kromě odstraňování nepotřebných (škodlivých) látek   i regulace osmotického tlaku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2.</a:t>
            </a:r>
            <a:r>
              <a:rPr lang="cs-CZ" altLang="cs-CZ" sz="2000" dirty="0">
                <a:solidFill>
                  <a:prstClr val="black"/>
                </a:solidFill>
              </a:rPr>
              <a:t> vztah k tělní tekutině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3. </a:t>
            </a:r>
            <a:r>
              <a:rPr lang="cs-CZ" altLang="cs-CZ" sz="2000" dirty="0">
                <a:solidFill>
                  <a:prstClr val="black"/>
                </a:solidFill>
              </a:rPr>
              <a:t>podoba trubic, které jímají exkreční tekutinu  (izotonickou) 	filtrací (hmyz ne).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4. </a:t>
            </a:r>
            <a:r>
              <a:rPr lang="cs-CZ" altLang="cs-CZ" sz="2000" dirty="0">
                <a:solidFill>
                  <a:prstClr val="black"/>
                </a:solidFill>
              </a:rPr>
              <a:t>resorpce a sekrece – proti koncentračnímu spádu, potřeba  energie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Prvoci, houby, láčkovci, ostnokožci – bez exkrečních orgánů.</a:t>
            </a:r>
          </a:p>
        </p:txBody>
      </p:sp>
    </p:spTree>
    <p:extLst>
      <p:ext uri="{BB962C8B-B14F-4D97-AF65-F5344CB8AC3E}">
        <p14:creationId xmlns:p14="http://schemas.microsoft.com/office/powerpoint/2010/main" val="50569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ChangeArrowheads="1"/>
          </p:cNvSpPr>
          <p:nvPr/>
        </p:nvSpPr>
        <p:spPr bwMode="auto">
          <a:xfrm>
            <a:off x="1866900" y="228600"/>
            <a:ext cx="48768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Ledviny obratlovců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Funkce ledvin: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oddělení zatěžujících látek z krve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 udržení  stálého vnitřního prostředí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Párový orgán, kůra + dřeň z kuželovitých útvarů – pyramid. Hroty do ledvinné pánvičky, z ní močovod  (</a:t>
            </a:r>
            <a:r>
              <a:rPr lang="cs-CZ" altLang="cs-CZ" sz="2000" i="1">
                <a:solidFill>
                  <a:prstClr val="black"/>
                </a:solidFill>
              </a:rPr>
              <a:t>ureter</a:t>
            </a:r>
            <a:r>
              <a:rPr lang="cs-CZ" altLang="cs-CZ" sz="2000">
                <a:solidFill>
                  <a:prstClr val="black"/>
                </a:solidFill>
              </a:rPr>
              <a:t>) →  močový měchýř → močová trubice (</a:t>
            </a:r>
            <a:r>
              <a:rPr lang="cs-CZ" altLang="cs-CZ" sz="2000" i="1">
                <a:solidFill>
                  <a:prstClr val="black"/>
                </a:solidFill>
              </a:rPr>
              <a:t>uretra</a:t>
            </a:r>
            <a:r>
              <a:rPr lang="cs-CZ" altLang="cs-CZ" sz="2000">
                <a:solidFill>
                  <a:prstClr val="black"/>
                </a:solidFill>
              </a:rPr>
              <a:t>)</a:t>
            </a:r>
            <a:endParaRPr lang="cs-CZ" altLang="cs-CZ" sz="2000" b="1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Nefron: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Bowmanův váček</a:t>
            </a:r>
            <a:r>
              <a:rPr lang="cs-CZ" altLang="cs-CZ" sz="2000">
                <a:solidFill>
                  <a:prstClr val="black"/>
                </a:solidFill>
              </a:rPr>
              <a:t> v kůře, v něm klubíčko  krevních vlásečnic (</a:t>
            </a:r>
            <a:r>
              <a:rPr lang="cs-CZ" altLang="cs-CZ" sz="2000" i="1">
                <a:solidFill>
                  <a:prstClr val="black"/>
                </a:solidFill>
              </a:rPr>
              <a:t>glomerulus</a:t>
            </a:r>
            <a:r>
              <a:rPr lang="cs-CZ" altLang="cs-CZ" sz="2000">
                <a:solidFill>
                  <a:prstClr val="black"/>
                </a:solidFill>
              </a:rPr>
              <a:t>). Z Bowm. v. – vinutý  kanálek 1. řádu (</a:t>
            </a:r>
            <a:r>
              <a:rPr lang="cs-CZ" altLang="cs-CZ" sz="2000" i="1">
                <a:solidFill>
                  <a:prstClr val="black"/>
                </a:solidFill>
              </a:rPr>
              <a:t>proximální tubulus</a:t>
            </a:r>
            <a:r>
              <a:rPr lang="cs-CZ" altLang="cs-CZ" sz="2000">
                <a:solidFill>
                  <a:prstClr val="black"/>
                </a:solidFill>
              </a:rPr>
              <a:t>) – narovnání – přechod do dřeně – </a:t>
            </a:r>
          </a:p>
        </p:txBody>
      </p:sp>
      <p:pic>
        <p:nvPicPr>
          <p:cNvPr id="146435" name="Picture 5" descr="nefron 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6007" r="35907" b="1877"/>
          <a:stretch>
            <a:fillRect/>
          </a:stretch>
        </p:blipFill>
        <p:spPr bwMode="auto">
          <a:xfrm>
            <a:off x="6526965" y="266976"/>
            <a:ext cx="5582872" cy="493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7"/>
          <p:cNvSpPr txBox="1">
            <a:spLocks noChangeArrowheads="1"/>
          </p:cNvSpPr>
          <p:nvPr/>
        </p:nvSpPr>
        <p:spPr bwMode="auto">
          <a:xfrm>
            <a:off x="6743700" y="76199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solidFill>
                  <a:prstClr val="black"/>
                </a:solidFill>
              </a:rPr>
              <a:t>Morfologie nefronu</a:t>
            </a:r>
          </a:p>
        </p:txBody>
      </p:sp>
      <p:sp>
        <p:nvSpPr>
          <p:cNvPr id="146437" name="Obdélník 1"/>
          <p:cNvSpPr>
            <a:spLocks noChangeArrowheads="1"/>
          </p:cNvSpPr>
          <p:nvPr/>
        </p:nvSpPr>
        <p:spPr bwMode="auto">
          <a:xfrm>
            <a:off x="1752600" y="5422901"/>
            <a:ext cx="891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sestupná větev Henleovy  kličky,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vzestupná větev H. k. zpět do kůry,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rozšířený zprohýbaný vinutý kanálek II. řádu  (distální tubulus) → sběrný kanálek v dřeni  s dalšími – společný vývod na vrcholu ledvinné  pyramidy do pánvičky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Obdélník 1"/>
          <p:cNvSpPr>
            <a:spLocks noChangeArrowheads="1"/>
          </p:cNvSpPr>
          <p:nvPr/>
        </p:nvSpPr>
        <p:spPr bwMode="auto">
          <a:xfrm>
            <a:off x="1600200" y="449580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kortikální nefron s krátkou H.k.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téměř celý v kůře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b) juxtamedulární nefron – glomerulus v kůře u hranice s  dření, dlouhá H.k. </a:t>
            </a:r>
          </a:p>
        </p:txBody>
      </p:sp>
      <p:pic>
        <p:nvPicPr>
          <p:cNvPr id="147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1"/>
            <a:ext cx="4127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96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1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ChangeArrowheads="1"/>
          </p:cNvSpPr>
          <p:nvPr/>
        </p:nvSpPr>
        <p:spPr bwMode="auto">
          <a:xfrm>
            <a:off x="1676400" y="166688"/>
            <a:ext cx="38862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Krevní zásobení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– sestupná aorta </a:t>
            </a:r>
            <a:r>
              <a:rPr lang="cs-CZ" altLang="cs-CZ" sz="200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krátká</a:t>
            </a:r>
            <a:r>
              <a:rPr lang="cs-CZ" altLang="cs-CZ" sz="2000" b="1">
                <a:solidFill>
                  <a:prstClr val="black"/>
                </a:solidFill>
              </a:rPr>
              <a:t> renální</a:t>
            </a:r>
            <a:r>
              <a:rPr lang="cs-CZ" altLang="cs-CZ" sz="2000">
                <a:solidFill>
                  <a:prstClr val="black"/>
                </a:solidFill>
              </a:rPr>
              <a:t> tepna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rozpad na arterioly.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Ty vnikají do ledvin: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 větve k Bowmanovým váčkům –</a:t>
            </a:r>
            <a:r>
              <a:rPr lang="cs-CZ" altLang="cs-CZ" sz="2000" b="1">
                <a:solidFill>
                  <a:prstClr val="black"/>
                </a:solidFill>
              </a:rPr>
              <a:t> přívodné arterioly</a:t>
            </a:r>
            <a:r>
              <a:rPr lang="cs-CZ" altLang="cs-CZ" sz="2000">
                <a:solidFill>
                  <a:prstClr val="black"/>
                </a:solidFill>
              </a:rPr>
              <a:t> (</a:t>
            </a:r>
            <a:r>
              <a:rPr lang="cs-CZ" altLang="cs-CZ" sz="2000" i="1">
                <a:solidFill>
                  <a:prstClr val="black"/>
                </a:solidFill>
              </a:rPr>
              <a:t>vas afferens</a:t>
            </a:r>
            <a:r>
              <a:rPr lang="cs-CZ" altLang="cs-CZ" sz="2000">
                <a:solidFill>
                  <a:prstClr val="black"/>
                </a:solidFill>
              </a:rPr>
              <a:t>), 	 kapiláry v B.v.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ty ke kanálkům,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	rozpad na vlásečnice →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>
                <a:solidFill>
                  <a:prstClr val="black"/>
                </a:solidFill>
              </a:rPr>
              <a:t> spojování v</a:t>
            </a:r>
            <a:r>
              <a:rPr lang="cs-CZ" altLang="cs-CZ" sz="2000" b="1">
                <a:solidFill>
                  <a:prstClr val="black"/>
                </a:solidFill>
              </a:rPr>
              <a:t> odvodnou arteriolu</a:t>
            </a:r>
            <a:r>
              <a:rPr lang="cs-CZ" altLang="cs-CZ" sz="2000">
                <a:solidFill>
                  <a:prstClr val="black"/>
                </a:solidFill>
              </a:rPr>
              <a:t> (</a:t>
            </a:r>
            <a:r>
              <a:rPr lang="cs-CZ" altLang="cs-CZ" sz="2000" i="1">
                <a:solidFill>
                  <a:prstClr val="black"/>
                </a:solidFill>
              </a:rPr>
              <a:t>vas efferens</a:t>
            </a:r>
            <a:r>
              <a:rPr lang="cs-CZ" altLang="cs-CZ" sz="2000">
                <a:solidFill>
                  <a:prstClr val="black"/>
                </a:solidFill>
              </a:rPr>
              <a:t>),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žilky → renální žíla →  dolní dutá žíla.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</p:txBody>
      </p:sp>
      <p:pic>
        <p:nvPicPr>
          <p:cNvPr id="148483" name="Picture 5" descr="nefron k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r="43980" b="3139"/>
          <a:stretch>
            <a:fillRect/>
          </a:stretch>
        </p:blipFill>
        <p:spPr bwMode="auto">
          <a:xfrm>
            <a:off x="5943601" y="23813"/>
            <a:ext cx="4435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6" descr="nefron k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0" t="87892" b="3139"/>
          <a:stretch>
            <a:fillRect/>
          </a:stretch>
        </p:blipFill>
        <p:spPr bwMode="auto">
          <a:xfrm>
            <a:off x="8001000" y="5029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Obdélník 1"/>
          <p:cNvSpPr>
            <a:spLocks noChangeArrowheads="1"/>
          </p:cNvSpPr>
          <p:nvPr/>
        </p:nvSpPr>
        <p:spPr bwMode="auto">
          <a:xfrm>
            <a:off x="5562600" y="5780089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Průtoky: člověk 1 300 ml /min.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Práce – stah renálních cév – pokles průtoku, přesun krve ke svalům.</a:t>
            </a:r>
          </a:p>
        </p:txBody>
      </p:sp>
    </p:spTree>
    <p:extLst>
      <p:ext uri="{BB962C8B-B14F-4D97-AF65-F5344CB8AC3E}">
        <p14:creationId xmlns:p14="http://schemas.microsoft.com/office/powerpoint/2010/main" val="172904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ChangeArrowheads="1"/>
          </p:cNvSpPr>
          <p:nvPr/>
        </p:nvSpPr>
        <p:spPr bwMode="auto">
          <a:xfrm>
            <a:off x="583095" y="557157"/>
            <a:ext cx="5049253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Glomerulus</a:t>
            </a:r>
            <a:r>
              <a:rPr lang="cs-CZ" altLang="cs-CZ" sz="1800" dirty="0">
                <a:solidFill>
                  <a:prstClr val="black"/>
                </a:solidFill>
              </a:rPr>
              <a:t>: filtr – oddělí tekutinu od </a:t>
            </a:r>
            <a:r>
              <a:rPr lang="cs-CZ" altLang="cs-CZ" sz="1800" dirty="0">
                <a:solidFill>
                  <a:srgbClr val="FF0000"/>
                </a:solidFill>
              </a:rPr>
              <a:t>krevních buněk a  bílkovin </a:t>
            </a:r>
            <a:r>
              <a:rPr lang="cs-CZ" altLang="cs-CZ" sz="1800" dirty="0">
                <a:solidFill>
                  <a:prstClr val="black"/>
                </a:solidFill>
              </a:rPr>
              <a:t>–</a:t>
            </a:r>
            <a:r>
              <a:rPr lang="cs-CZ" altLang="cs-CZ" sz="1800" b="1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izotonický</a:t>
            </a:r>
            <a:r>
              <a:rPr lang="cs-CZ" altLang="cs-CZ" sz="1800" dirty="0">
                <a:solidFill>
                  <a:prstClr val="black"/>
                </a:solidFill>
              </a:rPr>
              <a:t> filtrát s krevní plazmou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Vyšší tlak krve – vyšší filtrace.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Změny tlaku  v </a:t>
            </a:r>
            <a:r>
              <a:rPr lang="cs-CZ" altLang="cs-CZ" sz="1800" dirty="0" err="1">
                <a:solidFill>
                  <a:prstClr val="black"/>
                </a:solidFill>
              </a:rPr>
              <a:t>Bowmanových</a:t>
            </a:r>
            <a:r>
              <a:rPr lang="cs-CZ" altLang="cs-CZ" sz="1800" dirty="0">
                <a:solidFill>
                  <a:prstClr val="black"/>
                </a:solidFill>
              </a:rPr>
              <a:t> váčcích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závislé na relativním stupni </a:t>
            </a:r>
            <a:r>
              <a:rPr lang="cs-CZ" altLang="cs-CZ" sz="1800" dirty="0">
                <a:solidFill>
                  <a:srgbClr val="7030A0"/>
                </a:solidFill>
              </a:rPr>
              <a:t>konstrikce  přívodné a odvodné arterioly.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Intenzita glomerulární filtrace – v obou ledvinách </a:t>
            </a:r>
            <a:r>
              <a:rPr lang="cs-CZ" altLang="cs-CZ" sz="1800" b="1" dirty="0">
                <a:solidFill>
                  <a:prstClr val="black"/>
                </a:solidFill>
              </a:rPr>
              <a:t>za den</a:t>
            </a:r>
            <a:r>
              <a:rPr lang="cs-CZ" altLang="cs-CZ" sz="1800" dirty="0">
                <a:solidFill>
                  <a:prstClr val="black"/>
                </a:solidFill>
              </a:rPr>
              <a:t> člověk profiltruje </a:t>
            </a:r>
            <a:r>
              <a:rPr lang="cs-CZ" altLang="cs-CZ" sz="1800" b="1" dirty="0">
                <a:solidFill>
                  <a:prstClr val="black"/>
                </a:solidFill>
              </a:rPr>
              <a:t>150 l</a:t>
            </a:r>
            <a:r>
              <a:rPr lang="cs-CZ" altLang="cs-CZ" sz="1800" dirty="0">
                <a:solidFill>
                  <a:prstClr val="black"/>
                </a:solidFill>
              </a:rPr>
              <a:t> tekutiny – 1200 g </a:t>
            </a:r>
            <a:r>
              <a:rPr lang="cs-CZ" altLang="cs-CZ" sz="1800" dirty="0" err="1">
                <a:solidFill>
                  <a:prstClr val="black"/>
                </a:solidFill>
              </a:rPr>
              <a:t>NaCl</a:t>
            </a:r>
            <a:r>
              <a:rPr lang="cs-CZ" altLang="cs-CZ" sz="1800" dirty="0">
                <a:solidFill>
                  <a:prstClr val="black"/>
                </a:solidFill>
              </a:rPr>
              <a:t>, 200 g glukózy. Zpětná resorpce.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Účinnost: </a:t>
            </a:r>
            <a:r>
              <a:rPr lang="cs-CZ" altLang="cs-CZ" sz="1800" dirty="0">
                <a:solidFill>
                  <a:prstClr val="black"/>
                </a:solidFill>
              </a:rPr>
              <a:t>reabsorpce glukózy – 100 %, </a:t>
            </a:r>
            <a:r>
              <a:rPr lang="cs-CZ" altLang="cs-CZ" sz="1800" dirty="0" err="1">
                <a:solidFill>
                  <a:prstClr val="black"/>
                </a:solidFill>
              </a:rPr>
              <a:t>NaCl</a:t>
            </a:r>
            <a:r>
              <a:rPr lang="cs-CZ" altLang="cs-CZ" sz="1800" dirty="0">
                <a:solidFill>
                  <a:prstClr val="black"/>
                </a:solidFill>
              </a:rPr>
              <a:t> 99,5 %, vody 99 %.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První dva: aktivní proces s enzymatickým nosičem + energií, voda – pasivně osmotickým gradientem.</a:t>
            </a:r>
          </a:p>
        </p:txBody>
      </p:sp>
      <p:pic>
        <p:nvPicPr>
          <p:cNvPr id="149507" name="Picture 5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1888" r="5664" b="3773"/>
          <a:stretch>
            <a:fillRect/>
          </a:stretch>
        </p:blipFill>
        <p:spPr bwMode="auto">
          <a:xfrm>
            <a:off x="6821971" y="306389"/>
            <a:ext cx="4871071" cy="50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6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8490" r="65245" b="3773"/>
          <a:stretch>
            <a:fillRect/>
          </a:stretch>
        </p:blipFill>
        <p:spPr bwMode="auto">
          <a:xfrm>
            <a:off x="8524697" y="5303836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TextovéPole 1"/>
          <p:cNvSpPr txBox="1">
            <a:spLocks noChangeArrowheads="1"/>
          </p:cNvSpPr>
          <p:nvPr/>
        </p:nvSpPr>
        <p:spPr bwMode="auto">
          <a:xfrm>
            <a:off x="7862889" y="30164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prstClr val="black"/>
                </a:solidFill>
              </a:rPr>
              <a:t>Koncentrace osmoticky aktivních látek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A4B097C-F4F0-E25B-DE44-EF752843F417}"/>
              </a:ext>
            </a:extLst>
          </p:cNvPr>
          <p:cNvSpPr txBox="1"/>
          <p:nvPr/>
        </p:nvSpPr>
        <p:spPr>
          <a:xfrm>
            <a:off x="10909191" y="3673502"/>
            <a:ext cx="1129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Amonný kation</a:t>
            </a:r>
          </a:p>
        </p:txBody>
      </p:sp>
    </p:spTree>
    <p:extLst>
      <p:ext uri="{BB962C8B-B14F-4D97-AF65-F5344CB8AC3E}">
        <p14:creationId xmlns:p14="http://schemas.microsoft.com/office/powerpoint/2010/main" val="127968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ChangeArrowheads="1"/>
          </p:cNvSpPr>
          <p:nvPr/>
        </p:nvSpPr>
        <p:spPr bwMode="auto">
          <a:xfrm>
            <a:off x="898357" y="331037"/>
            <a:ext cx="76200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Vstřebávané látky: </a:t>
            </a:r>
            <a:r>
              <a:rPr lang="cs-CZ" altLang="cs-CZ" sz="1800" dirty="0">
                <a:solidFill>
                  <a:prstClr val="black"/>
                </a:solidFill>
              </a:rPr>
              <a:t>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předním úseku proximálních tubulů</a:t>
            </a:r>
            <a:r>
              <a:rPr lang="cs-CZ" altLang="cs-CZ" sz="1800" dirty="0">
                <a:solidFill>
                  <a:prstClr val="black"/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glukóza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aminokyseliny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kyselina askorbová (C)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jiné elektrolyty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voda (80 %).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Sestupné rameno </a:t>
            </a:r>
            <a:r>
              <a:rPr lang="cs-CZ" altLang="cs-CZ" sz="1800" b="1" dirty="0" err="1">
                <a:solidFill>
                  <a:prstClr val="black"/>
                </a:solidFill>
              </a:rPr>
              <a:t>Henleovy</a:t>
            </a:r>
            <a:r>
              <a:rPr lang="cs-CZ" altLang="cs-CZ" sz="1800" b="1" dirty="0">
                <a:solidFill>
                  <a:prstClr val="black"/>
                </a:solidFill>
              </a:rPr>
              <a:t> kličky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propustné pro vodu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vzestupné</a:t>
            </a:r>
            <a:r>
              <a:rPr lang="cs-CZ" altLang="cs-CZ" sz="1800" dirty="0">
                <a:solidFill>
                  <a:prstClr val="black"/>
                </a:solidFill>
              </a:rPr>
              <a:t> nepropustné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značná resorpce 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a Cl</a:t>
            </a:r>
            <a:r>
              <a:rPr lang="cs-CZ" altLang="cs-CZ" sz="1800" baseline="30000" dirty="0">
                <a:solidFill>
                  <a:prstClr val="black"/>
                </a:solidFill>
              </a:rPr>
              <a:t>-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→ </a:t>
            </a:r>
            <a:r>
              <a:rPr lang="cs-CZ" altLang="cs-CZ" sz="1800" dirty="0">
                <a:solidFill>
                  <a:prstClr val="black"/>
                </a:solidFill>
              </a:rPr>
              <a:t>do vinutého kanálku II. řádu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–  hypotonická moč (100 </a:t>
            </a:r>
            <a:r>
              <a:rPr lang="cs-CZ" altLang="cs-CZ" sz="1800" dirty="0" err="1">
                <a:solidFill>
                  <a:prstClr val="black"/>
                </a:solidFill>
              </a:rPr>
              <a:t>mmol</a:t>
            </a:r>
            <a:r>
              <a:rPr lang="cs-CZ" altLang="cs-CZ" sz="1800" dirty="0">
                <a:solidFill>
                  <a:prstClr val="black"/>
                </a:solidFill>
              </a:rPr>
              <a:t>/l),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přesun dalších 15 % vody </a:t>
            </a: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izotonická tekutina ve sběrném kanálku ledviny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 další aktivní přesun 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ven – zahušťování,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další difúze vody a koncentrace moči. Výsledek - 1200 </a:t>
            </a:r>
            <a:r>
              <a:rPr lang="cs-CZ" altLang="cs-CZ" sz="1800" dirty="0" err="1">
                <a:solidFill>
                  <a:prstClr val="black"/>
                </a:solidFill>
              </a:rPr>
              <a:t>mmol</a:t>
            </a:r>
            <a:r>
              <a:rPr lang="cs-CZ" altLang="cs-CZ" sz="1800" dirty="0">
                <a:solidFill>
                  <a:prstClr val="black"/>
                </a:solidFill>
              </a:rPr>
              <a:t>/l.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</p:txBody>
      </p:sp>
      <p:pic>
        <p:nvPicPr>
          <p:cNvPr id="150531" name="Picture 5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1888" r="5664" b="3773"/>
          <a:stretch>
            <a:fillRect/>
          </a:stretch>
        </p:blipFill>
        <p:spPr bwMode="auto">
          <a:xfrm>
            <a:off x="7079311" y="0"/>
            <a:ext cx="5112689" cy="53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6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8490" r="65245" b="3773"/>
          <a:stretch>
            <a:fillRect/>
          </a:stretch>
        </p:blipFill>
        <p:spPr bwMode="auto">
          <a:xfrm>
            <a:off x="9067452" y="5328543"/>
            <a:ext cx="19526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B86B073-F3E2-3841-4CA4-29007A45E359}"/>
              </a:ext>
            </a:extLst>
          </p:cNvPr>
          <p:cNvSpPr txBox="1"/>
          <p:nvPr/>
        </p:nvSpPr>
        <p:spPr>
          <a:xfrm>
            <a:off x="7331103" y="1272209"/>
            <a:ext cx="19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Koncentrace moči v </a:t>
            </a:r>
            <a:r>
              <a:rPr lang="cs-CZ" sz="1200" dirty="0" err="1">
                <a:solidFill>
                  <a:srgbClr val="FF0000"/>
                </a:solidFill>
              </a:rPr>
              <a:t>mmol</a:t>
            </a:r>
            <a:r>
              <a:rPr lang="cs-CZ" sz="1200" dirty="0">
                <a:solidFill>
                  <a:srgbClr val="FF0000"/>
                </a:solidFill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73947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Obdélník 1"/>
          <p:cNvSpPr>
            <a:spLocks noChangeArrowheads="1"/>
          </p:cNvSpPr>
          <p:nvPr/>
        </p:nvSpPr>
        <p:spPr bwMode="auto">
          <a:xfrm>
            <a:off x="2057400" y="1459833"/>
            <a:ext cx="7543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Podstata koncentračních změn v ledvině </a:t>
            </a:r>
            <a:r>
              <a:rPr lang="cs-CZ" altLang="cs-CZ" sz="2000" dirty="0">
                <a:solidFill>
                  <a:prstClr val="black"/>
                </a:solidFill>
              </a:rPr>
              <a:t>– protiproudový mechanismus tvorby moči.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Tvorba moči </a:t>
            </a:r>
            <a:r>
              <a:rPr lang="cs-CZ" altLang="cs-CZ" sz="2000" dirty="0">
                <a:solidFill>
                  <a:prstClr val="black"/>
                </a:solidFill>
              </a:rPr>
              <a:t>– člověk 1,5 l za den (50 g pevných látek – 30 g močoviny, 15 g </a:t>
            </a:r>
            <a:r>
              <a:rPr lang="cs-CZ" altLang="cs-CZ" sz="2000" dirty="0" err="1">
                <a:solidFill>
                  <a:prstClr val="black"/>
                </a:solidFill>
              </a:rPr>
              <a:t>NaCl</a:t>
            </a:r>
            <a:r>
              <a:rPr lang="cs-CZ" altLang="cs-CZ" sz="2000" dirty="0">
                <a:solidFill>
                  <a:prstClr val="black"/>
                </a:solidFill>
              </a:rPr>
              <a:t>, další anorganické látky, stopy hormonů, produkty rozpadu – kreatinin, k. močová aj.</a:t>
            </a:r>
          </a:p>
        </p:txBody>
      </p:sp>
    </p:spTree>
    <p:extLst>
      <p:ext uri="{BB962C8B-B14F-4D97-AF65-F5344CB8AC3E}">
        <p14:creationId xmlns:p14="http://schemas.microsoft.com/office/powerpoint/2010/main" val="42704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2133600" y="1431925"/>
            <a:ext cx="78867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Řízení činnosti ledvin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řízení průtoku krve – nervově – </a:t>
            </a:r>
            <a:r>
              <a:rPr lang="cs-CZ" altLang="cs-CZ" sz="2000" b="1" dirty="0">
                <a:solidFill>
                  <a:srgbClr val="7030A0"/>
                </a:solidFill>
              </a:rPr>
              <a:t>sympatikus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průtok v kůře – bez výrazných změn, pouze změny krevního  tlaku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průtok dření – </a:t>
            </a:r>
            <a:r>
              <a:rPr lang="cs-CZ" altLang="cs-CZ" sz="2000" dirty="0">
                <a:solidFill>
                  <a:srgbClr val="FF0000"/>
                </a:solidFill>
              </a:rPr>
              <a:t>závislý na krevním tlaku</a:t>
            </a:r>
            <a:r>
              <a:rPr lang="cs-CZ" altLang="cs-CZ" sz="2000" dirty="0">
                <a:solidFill>
                  <a:prstClr val="black"/>
                </a:solidFill>
              </a:rPr>
              <a:t> – změny  periferního odporu v přívodných a odvodných arteriolách  a změny v počtech otevíraných kapilár v glomerulech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b) výměna látek v tubulech – humorální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ADH (</a:t>
            </a:r>
            <a:r>
              <a:rPr lang="cs-CZ" altLang="cs-CZ" sz="2000" dirty="0">
                <a:solidFill>
                  <a:srgbClr val="FF0000"/>
                </a:solidFill>
              </a:rPr>
              <a:t>antidiuretický hormon</a:t>
            </a:r>
            <a:r>
              <a:rPr lang="cs-CZ" altLang="cs-CZ" sz="2000" dirty="0">
                <a:solidFill>
                  <a:prstClr val="black"/>
                </a:solidFill>
              </a:rPr>
              <a:t>) </a:t>
            </a:r>
            <a:r>
              <a:rPr lang="cs-CZ" altLang="cs-CZ" sz="2000" b="1" dirty="0">
                <a:solidFill>
                  <a:srgbClr val="7030A0"/>
                </a:solidFill>
              </a:rPr>
              <a:t>hypofýzy</a:t>
            </a:r>
            <a:r>
              <a:rPr lang="cs-CZ" altLang="cs-CZ" sz="2000" dirty="0">
                <a:solidFill>
                  <a:prstClr val="black"/>
                </a:solidFill>
              </a:rPr>
              <a:t> řídí zpětnou resorpci  vody změnou velikosti pórů v proximálních tubulech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</a:t>
            </a:r>
            <a:r>
              <a:rPr lang="cs-CZ" altLang="cs-CZ" sz="2000" dirty="0">
                <a:solidFill>
                  <a:srgbClr val="FF0000"/>
                </a:solidFill>
              </a:rPr>
              <a:t>aldosteron</a:t>
            </a:r>
            <a:r>
              <a:rPr lang="cs-CZ" altLang="cs-CZ" sz="2000" dirty="0">
                <a:solidFill>
                  <a:prstClr val="black"/>
                </a:solidFill>
              </a:rPr>
              <a:t> z </a:t>
            </a:r>
            <a:r>
              <a:rPr lang="cs-CZ" altLang="cs-CZ" sz="2000" b="1" dirty="0">
                <a:solidFill>
                  <a:srgbClr val="7030A0"/>
                </a:solidFill>
              </a:rPr>
              <a:t>kůry nadledvinek </a:t>
            </a:r>
            <a:r>
              <a:rPr lang="cs-CZ" altLang="cs-CZ" sz="2000" dirty="0">
                <a:solidFill>
                  <a:prstClr val="black"/>
                </a:solidFill>
              </a:rPr>
              <a:t>zvyšuje reabsorpci 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 v distálních tubulech, zvyšuje vylučování K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a H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</a:t>
            </a:r>
            <a:r>
              <a:rPr lang="cs-CZ" altLang="cs-CZ" sz="2000" dirty="0" err="1">
                <a:solidFill>
                  <a:srgbClr val="FF0000"/>
                </a:solidFill>
              </a:rPr>
              <a:t>paratyreoidní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horm</a:t>
            </a:r>
            <a:r>
              <a:rPr lang="cs-CZ" altLang="cs-CZ" sz="2000" dirty="0">
                <a:solidFill>
                  <a:prstClr val="black"/>
                </a:solidFill>
              </a:rPr>
              <a:t>. – snižuje zpětnou resorpci fosfátů</a:t>
            </a:r>
          </a:p>
          <a:p>
            <a:pPr>
              <a:defRPr/>
            </a:pPr>
            <a:endParaRPr lang="cs-CZ" altLang="cs-CZ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1496291" y="161210"/>
            <a:ext cx="8257309" cy="487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Osmoregulace</a:t>
            </a:r>
            <a:endParaRPr lang="cs-CZ" altLang="cs-CZ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homeostatické</a:t>
            </a:r>
            <a:r>
              <a:rPr lang="cs-CZ" altLang="cs-CZ" sz="2400" dirty="0">
                <a:solidFill>
                  <a:prstClr val="black"/>
                </a:solidFill>
              </a:rPr>
              <a:t> mechanismy pro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stálou koncentraci rozpuštěných látek 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3 mechanismy udržování stálé koncentrace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7030A0"/>
                </a:solidFill>
              </a:rPr>
              <a:t> - osmotický tlak </a:t>
            </a:r>
            <a:r>
              <a:rPr lang="cs-CZ" altLang="cs-CZ" sz="2400" dirty="0">
                <a:solidFill>
                  <a:prstClr val="black"/>
                </a:solidFill>
              </a:rPr>
              <a:t>(</a:t>
            </a:r>
            <a:r>
              <a:rPr lang="cs-CZ" altLang="cs-CZ" sz="2400" b="1" dirty="0">
                <a:solidFill>
                  <a:srgbClr val="00B050"/>
                </a:solidFill>
              </a:rPr>
              <a:t>osmoregulační</a:t>
            </a:r>
            <a:r>
              <a:rPr lang="cs-CZ" altLang="cs-CZ" sz="2400" dirty="0">
                <a:solidFill>
                  <a:srgbClr val="00B050"/>
                </a:solidFill>
              </a:rPr>
              <a:t> funkce</a:t>
            </a:r>
            <a:r>
              <a:rPr lang="cs-CZ" altLang="cs-CZ" sz="2400" dirty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pH</a:t>
            </a:r>
            <a:r>
              <a:rPr lang="cs-CZ" altLang="cs-CZ" sz="2400" dirty="0">
                <a:solidFill>
                  <a:prstClr val="black"/>
                </a:solidFill>
              </a:rPr>
              <a:t> (</a:t>
            </a:r>
            <a:r>
              <a:rPr lang="cs-CZ" altLang="cs-CZ" sz="2400" b="1" dirty="0">
                <a:solidFill>
                  <a:srgbClr val="00B050"/>
                </a:solidFill>
              </a:rPr>
              <a:t>exkreční</a:t>
            </a:r>
            <a:r>
              <a:rPr lang="cs-CZ" altLang="cs-CZ" sz="2400" dirty="0">
                <a:solidFill>
                  <a:srgbClr val="00B050"/>
                </a:solidFill>
              </a:rPr>
              <a:t> funkce</a:t>
            </a:r>
            <a:r>
              <a:rPr lang="cs-CZ" altLang="cs-CZ" sz="2400" dirty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teplotu těla </a:t>
            </a:r>
            <a:r>
              <a:rPr lang="cs-CZ" altLang="cs-CZ" sz="2400" dirty="0">
                <a:solidFill>
                  <a:prstClr val="black"/>
                </a:solidFill>
              </a:rPr>
              <a:t>(</a:t>
            </a:r>
            <a:r>
              <a:rPr lang="cs-CZ" altLang="cs-CZ" sz="2400" b="1" dirty="0">
                <a:solidFill>
                  <a:srgbClr val="00B050"/>
                </a:solidFill>
              </a:rPr>
              <a:t>termoregulační</a:t>
            </a:r>
            <a:r>
              <a:rPr lang="cs-CZ" altLang="cs-CZ" sz="2400" dirty="0">
                <a:solidFill>
                  <a:srgbClr val="00B050"/>
                </a:solidFill>
              </a:rPr>
              <a:t> pochody</a:t>
            </a:r>
            <a:r>
              <a:rPr lang="cs-CZ" altLang="cs-CZ" sz="2400" dirty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hospodaření se solemi a vodou patří mezi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dominantní úkoly vylučovacích soustav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ChangeArrowheads="1"/>
          </p:cNvSpPr>
          <p:nvPr/>
        </p:nvSpPr>
        <p:spPr bwMode="auto">
          <a:xfrm>
            <a:off x="725417" y="1828346"/>
            <a:ext cx="518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Močení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Močový měchýř – shromažďování moči. Plastické stěny se svalovými vlákny (hladká), autonomní nervový systém.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Překročení určitého tlaku – (po roztah)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podráždění receptorů – reflex přes křížovou míchu – stah svalů močového měchýře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parasympatikus. Současné uvolnění svěračů močové trubice (somatická nervová vlákna) → vyprázdnění močového měchýře – reflexní děj </a:t>
            </a:r>
            <a:r>
              <a:rPr lang="cs-CZ" altLang="cs-CZ" sz="2000" dirty="0">
                <a:solidFill>
                  <a:srgbClr val="FF0000"/>
                </a:solidFill>
              </a:rPr>
              <a:t>na úrovni míchy s ovládáním vyššími patry nervové soustavy </a:t>
            </a:r>
            <a:r>
              <a:rPr lang="cs-CZ" altLang="cs-CZ" sz="2000" dirty="0">
                <a:solidFill>
                  <a:prstClr val="black"/>
                </a:solidFill>
              </a:rPr>
              <a:t>(vůlí).</a:t>
            </a:r>
          </a:p>
        </p:txBody>
      </p:sp>
      <p:pic>
        <p:nvPicPr>
          <p:cNvPr id="153603" name="Picture 5" descr="mo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4"/>
          <a:stretch>
            <a:fillRect/>
          </a:stretch>
        </p:blipFill>
        <p:spPr bwMode="auto">
          <a:xfrm>
            <a:off x="6625335" y="1405403"/>
            <a:ext cx="4523928" cy="50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6" descr="mo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70482" r="54863" b="12471"/>
          <a:stretch>
            <a:fillRect/>
          </a:stretch>
        </p:blipFill>
        <p:spPr bwMode="auto">
          <a:xfrm>
            <a:off x="6757737" y="2286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2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1752601" y="613129"/>
            <a:ext cx="8015287" cy="52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Hospodaření teplem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Teplota – faktor ovlivňující intenzitu fyziologických pochodů.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Poikilotermí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ektotermní</a:t>
            </a:r>
            <a:r>
              <a:rPr lang="cs-CZ" altLang="cs-CZ" sz="2000" dirty="0"/>
              <a:t>, studenokrevní) x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x </a:t>
            </a:r>
            <a:r>
              <a:rPr lang="cs-CZ" altLang="cs-CZ" sz="2000" b="1" dirty="0" err="1"/>
              <a:t>homoitermní</a:t>
            </a:r>
            <a:r>
              <a:rPr lang="cs-CZ" altLang="cs-CZ" sz="2000" dirty="0"/>
              <a:t> (endotermní, teplokrevní) živočichové.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Silná závislost na teplotě prostředí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- ovlivnění aktivitou  (zvýšení až o 12</a:t>
            </a:r>
            <a:r>
              <a:rPr lang="cs-CZ" altLang="cs-CZ" sz="2000" baseline="30000" dirty="0"/>
              <a:t>o</a:t>
            </a:r>
            <a:r>
              <a:rPr lang="cs-CZ" altLang="cs-CZ" sz="2000" dirty="0"/>
              <a:t> 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 - ovlivnění energií slunečního záření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 - aktivní ovlivňování tělesné teploty – včely v úlu (může určitým způsobem, i když jen na omezenou dobu, regulovat svou teplotu – behaviorální a fyzická termoregulace)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Specifické receptory na teplotní změny – až plazi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Teplota </a:t>
            </a:r>
            <a:r>
              <a:rPr lang="cs-CZ" altLang="cs-CZ" sz="1800" dirty="0" err="1"/>
              <a:t>homoiotermů</a:t>
            </a:r>
            <a:r>
              <a:rPr lang="cs-CZ" altLang="cs-CZ" sz="1800" dirty="0"/>
              <a:t> – okolo 37</a:t>
            </a:r>
            <a:r>
              <a:rPr lang="cs-CZ" altLang="cs-CZ" sz="1800" baseline="30000" dirty="0"/>
              <a:t>o</a:t>
            </a:r>
            <a:r>
              <a:rPr lang="cs-CZ" altLang="cs-CZ" sz="1800" dirty="0"/>
              <a:t>C savci, ptáci vyšší.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Změny. </a:t>
            </a:r>
          </a:p>
        </p:txBody>
      </p:sp>
    </p:spTree>
    <p:extLst>
      <p:ext uri="{BB962C8B-B14F-4D97-AF65-F5344CB8AC3E}">
        <p14:creationId xmlns:p14="http://schemas.microsoft.com/office/powerpoint/2010/main" val="386578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2133600" y="1417638"/>
            <a:ext cx="777240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Povrchové oblasti – většinou chladnější (i výrazně).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 &gt; 41</a:t>
            </a:r>
            <a:r>
              <a:rPr lang="cs-CZ" altLang="cs-CZ" sz="2000" baseline="40000"/>
              <a:t>o</a:t>
            </a:r>
            <a:r>
              <a:rPr lang="cs-CZ" altLang="cs-CZ" sz="2000"/>
              <a:t>C – smrt savců, T &lt; 25</a:t>
            </a:r>
            <a:r>
              <a:rPr lang="cs-CZ" altLang="cs-CZ" sz="2000" baseline="40000"/>
              <a:t>o</a:t>
            </a:r>
            <a:r>
              <a:rPr lang="cs-CZ" altLang="cs-CZ" sz="2000"/>
              <a:t>C ireverzibilní poruchy srdeční činnosti (nepravidelnosti převodu vzruchů mezi předsíněmi a komorami).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Stálost tělesné teploty – regulační systémy (vznik x výdej tepla podle prostředí, izolační vrstvy, ...)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34147" name="Picture 5" descr="teplot rež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4986" r="5714"/>
          <a:stretch>
            <a:fillRect/>
          </a:stretch>
        </p:blipFill>
        <p:spPr bwMode="auto">
          <a:xfrm>
            <a:off x="2667000" y="3657601"/>
            <a:ext cx="6324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6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délník 1"/>
          <p:cNvSpPr>
            <a:spLocks noChangeArrowheads="1"/>
          </p:cNvSpPr>
          <p:nvPr/>
        </p:nvSpPr>
        <p:spPr bwMode="auto">
          <a:xfrm>
            <a:off x="1981200" y="890589"/>
            <a:ext cx="6400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Zisk tepla: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- oxidace základních látek (cukry, tuky, bílkoviny) – spalování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a) primárně vedlejší produkt 55 % cukrů – 2,88 kJ/mol  (0,69 kcal/mol)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b) štěpení ATP – zbytek (45 %) energie živin → chemická  energie 	fosfátových vazeb – využitelná pro všechny  biologické děje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c) teplo z prostředí – fyzikální cesty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Ztráty tepla: </a:t>
            </a:r>
            <a:r>
              <a:rPr lang="cs-CZ" altLang="cs-CZ" sz="2000"/>
              <a:t>povrchem těla prouděním (konvekce), sáláním (radiace) - velikost ztrát stoupá se snižující se teplotou okolí. Význam vypařování - stoupá se zvyšující se t okolí. Ztráty tepla vedením (kondukce) jsou málo významné ve vzdušném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298175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1"/>
            <a:ext cx="3505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9" y="1524000"/>
            <a:ext cx="32734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713"/>
            <a:ext cx="46434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4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1905001" y="841376"/>
            <a:ext cx="8251825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Mechanismy tepelné rovnováhy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Homoiotermové – při určité t okolí rovnováha mezi výdejem a příjmem tepla bez termoregulačních dějů –</a:t>
            </a: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zóna termoneutrality</a:t>
            </a:r>
            <a:r>
              <a:rPr lang="cs-CZ" altLang="cs-CZ" sz="1800"/>
              <a:t> – okolo 30</a:t>
            </a:r>
            <a:r>
              <a:rPr lang="cs-CZ" altLang="cs-CZ" sz="1800" baseline="30000"/>
              <a:t>o </a:t>
            </a:r>
            <a:r>
              <a:rPr lang="cs-CZ" altLang="cs-CZ" sz="1800"/>
              <a:t>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Různý rozsah.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Přesáhnutí termoneutrální zóny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činnost termoregulačních mechanismů: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chemické a fyzikální.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Souhra: neurohumorální děje.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Chemická termoregulace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Změny produkce tepla v těle.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teplota (než termoneutrální zóna)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teplotní ztráty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kompenzace produkcí tepla (zvýšení metabolismu až organismus nestačí pokrýt tepelné ztráty a prochládá). Metabolický kvocient = 3 – 6.</a:t>
            </a:r>
          </a:p>
        </p:txBody>
      </p:sp>
      <p:pic>
        <p:nvPicPr>
          <p:cNvPr id="137219" name="Picture 5" descr="teplot 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5" t="4713" b="5743"/>
          <a:stretch>
            <a:fillRect/>
          </a:stretch>
        </p:blipFill>
        <p:spPr bwMode="auto">
          <a:xfrm>
            <a:off x="6453188" y="1676401"/>
            <a:ext cx="42148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2209800" y="1447801"/>
            <a:ext cx="7772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Chemická termoregulace</a:t>
            </a:r>
            <a:r>
              <a:rPr lang="cs-CZ" altLang="cs-CZ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Produkce tepla v chladu: svalový třes, netřesová termogeneze.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Svalový třes</a:t>
            </a:r>
            <a:r>
              <a:rPr lang="cs-CZ" altLang="cs-CZ" sz="2000"/>
              <a:t> – primární termoregulační význam. Rytmické nevolní </a:t>
            </a:r>
            <a:r>
              <a:rPr lang="cs-CZ" altLang="cs-CZ" sz="2000">
                <a:solidFill>
                  <a:srgbClr val="FF0000"/>
                </a:solidFill>
              </a:rPr>
              <a:t>oscilace příčně pruhovaných svalů</a:t>
            </a:r>
            <a:r>
              <a:rPr lang="cs-CZ" altLang="cs-CZ" sz="2000"/>
              <a:t>. Jsou náhodné, nekoordinované končetin. Synchronizace do tzv. výbuchů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Netřesová termogeneze</a:t>
            </a:r>
            <a:r>
              <a:rPr lang="cs-CZ" altLang="cs-CZ" sz="2000"/>
              <a:t> je vyvolána </a:t>
            </a:r>
            <a:r>
              <a:rPr lang="cs-CZ" altLang="cs-CZ" sz="2000">
                <a:solidFill>
                  <a:srgbClr val="FF0000"/>
                </a:solidFill>
              </a:rPr>
              <a:t>termogenním působením hormonů</a:t>
            </a:r>
            <a:r>
              <a:rPr lang="cs-CZ" altLang="cs-CZ" sz="2000"/>
              <a:t> (</a:t>
            </a:r>
            <a:r>
              <a:rPr lang="cs-CZ" altLang="cs-CZ" sz="2000">
                <a:solidFill>
                  <a:srgbClr val="FF0000"/>
                </a:solidFill>
              </a:rPr>
              <a:t>noradrenalin</a:t>
            </a:r>
            <a:r>
              <a:rPr lang="cs-CZ" altLang="cs-CZ" sz="2000"/>
              <a:t>) ze sympatického nervového systému a dřeně nadledvinek. Novorozenci a chladově adaptovaní živočichové, u větších (nad 10 kg) se nevyskytuje. U malých zvyšuje BMH až 5krát. Je lokalizována v hnědé tukové tkáni a částečně v kosterní svalovině.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  <p:extLst>
      <p:ext uri="{BB962C8B-B14F-4D97-AF65-F5344CB8AC3E}">
        <p14:creationId xmlns:p14="http://schemas.microsoft.com/office/powerpoint/2010/main" val="300471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2895600" y="838200"/>
            <a:ext cx="67056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Fyzikální termoregulace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Mechanismy hospodaření s teplem (vyrobeným i získaným).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Tepelná obrana proti ztrátám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Izolace těla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Prokrvení kůže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v chování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Tepelné ztráty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Pocení</a:t>
            </a:r>
            <a:r>
              <a:rPr lang="cs-CZ" altLang="cs-CZ" sz="1800"/>
              <a:t> – někteří, potní žlázy nerovnoměrně rozloženy.      Člověk denně až 10 l potu – neutrální - slabě kyselý,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2 % sušiny – kyselina močová, glukóza, NaCl,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mastné kyseliny (zápach). Ztráty tepla dýchacími cestami.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Vazodilatace</a:t>
            </a:r>
            <a:r>
              <a:rPr lang="cs-CZ" altLang="cs-CZ" sz="1800"/>
              <a:t> – při přehřátí – roztažení cév, zvýšení tepelných ztrát povrchem (teplé prostředí, práce, teplé jídlo a pití).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Nepozorovatelné vypařování</a:t>
            </a:r>
            <a:r>
              <a:rPr lang="cs-CZ" altLang="cs-CZ" sz="1800"/>
              <a:t> (</a:t>
            </a:r>
            <a:r>
              <a:rPr lang="cs-CZ" altLang="cs-CZ" sz="1800" i="1"/>
              <a:t>perspiratio insensibilis)</a:t>
            </a:r>
            <a:r>
              <a:rPr lang="cs-CZ" altLang="cs-CZ" sz="1800"/>
              <a:t> –     denní ztráty až 800 ml vody a 1884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Chování živočichů</a:t>
            </a:r>
          </a:p>
        </p:txBody>
      </p:sp>
    </p:spTree>
    <p:extLst>
      <p:ext uri="{BB962C8B-B14F-4D97-AF65-F5344CB8AC3E}">
        <p14:creationId xmlns:p14="http://schemas.microsoft.com/office/powerpoint/2010/main" val="424664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2057400" y="1130300"/>
            <a:ext cx="7924800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Řízení hospodaření teplem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Fyzikální a chemická termoregulace - nervový a endokrinní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Termorecepce - termoreceptory v kůži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Další reakce: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t krve zásobující mozkový kmen.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Integrace - přední hypotalamus.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termoregulační centra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segmenty míchy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(vazomotorické reakce, vylučování potu),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mozková kůra - podmíněné reflexy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(vazodilatace, pocení - emoce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bez termoregulačního významu,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denní rytmy tělesné teploty).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Odstředivé dráhy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začínají v (zadním) hypotalamu,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140291" name="Picture 5" descr="teplot režim ří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r="3654"/>
          <a:stretch>
            <a:fillRect/>
          </a:stretch>
        </p:blipFill>
        <p:spPr bwMode="auto">
          <a:xfrm>
            <a:off x="7200612" y="531019"/>
            <a:ext cx="39973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4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2895600" y="1600200"/>
            <a:ext cx="6629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Vývoj termoregulace v ontogenezi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Podle kvality termoregulace v okamžiku porodu: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1. </a:t>
            </a:r>
            <a:r>
              <a:rPr lang="cs-CZ" altLang="cs-CZ" sz="2000"/>
              <a:t>zralé formy (kuře, morče)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2. </a:t>
            </a:r>
            <a:r>
              <a:rPr lang="cs-CZ" altLang="cs-CZ" sz="2000"/>
              <a:t>formy s termoregulací odlišnou od dospělců (pes, člověk)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3. </a:t>
            </a:r>
            <a:r>
              <a:rPr lang="cs-CZ" altLang="cs-CZ" sz="2000"/>
              <a:t>nezralé formy (myš, krysa, křeček, holub aj.)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Stárnutí organismu </a:t>
            </a:r>
            <a:r>
              <a:rPr lang="cs-CZ" altLang="cs-CZ" sz="2000"/>
              <a:t>- snižování termoregulačních schopností (menší funkční plastičnost mozkové kůry, zhoršení vazomotorických reakcí, snížení aktivity metabolismu aj.).</a:t>
            </a:r>
          </a:p>
        </p:txBody>
      </p:sp>
    </p:spTree>
    <p:extLst>
      <p:ext uri="{BB962C8B-B14F-4D97-AF65-F5344CB8AC3E}">
        <p14:creationId xmlns:p14="http://schemas.microsoft.com/office/powerpoint/2010/main" val="404736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1010653" y="-77552"/>
            <a:ext cx="9279523" cy="684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OSMOREGULACE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Vývoj (a vznik) živočichů v moři adaptace na souš a sladké vody.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	Koncentrace solí 		Hl. ionty 		Další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───────────────────────────────────────────────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Mořská voda 	  3,5 % =1122 </a:t>
            </a:r>
            <a:r>
              <a:rPr lang="cs-CZ" altLang="cs-CZ" sz="2000" dirty="0" err="1">
                <a:solidFill>
                  <a:prstClr val="black"/>
                </a:solidFill>
              </a:rPr>
              <a:t>mmol</a:t>
            </a:r>
            <a:r>
              <a:rPr lang="cs-CZ" altLang="cs-CZ" sz="2000" dirty="0">
                <a:solidFill>
                  <a:prstClr val="black"/>
                </a:solidFill>
              </a:rPr>
              <a:t>/l          Cl</a:t>
            </a:r>
            <a:r>
              <a:rPr lang="cs-CZ" altLang="cs-CZ" sz="2000" baseline="30000" dirty="0">
                <a:solidFill>
                  <a:prstClr val="black"/>
                </a:solidFill>
              </a:rPr>
              <a:t>-</a:t>
            </a:r>
            <a:r>
              <a:rPr lang="cs-CZ" altLang="cs-CZ" sz="2000" dirty="0">
                <a:solidFill>
                  <a:prstClr val="black"/>
                </a:solidFill>
              </a:rPr>
              <a:t> 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   	Mg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  <a:r>
              <a:rPr lang="cs-CZ" altLang="cs-CZ" sz="2000" dirty="0">
                <a:solidFill>
                  <a:prstClr val="black"/>
                </a:solidFill>
              </a:rPr>
              <a:t>SO</a:t>
            </a:r>
            <a:r>
              <a:rPr lang="cs-CZ" altLang="cs-CZ" sz="2000" baseline="-20000" dirty="0">
                <a:solidFill>
                  <a:prstClr val="black"/>
                </a:solidFill>
              </a:rPr>
              <a:t>4</a:t>
            </a:r>
            <a:r>
              <a:rPr lang="cs-CZ" altLang="cs-CZ" sz="2000" baseline="30000" dirty="0">
                <a:solidFill>
                  <a:prstClr val="black"/>
                </a:solidFill>
              </a:rPr>
              <a:t>2-</a:t>
            </a:r>
            <a:r>
              <a:rPr lang="cs-CZ" altLang="cs-CZ" sz="2000" dirty="0">
                <a:solidFill>
                  <a:prstClr val="black"/>
                </a:solidFill>
              </a:rPr>
              <a:t>Ca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Sladká voda 	  0 	0    	        Ca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  <a:r>
              <a:rPr lang="cs-CZ" altLang="cs-CZ" sz="2000" dirty="0">
                <a:solidFill>
                  <a:prstClr val="black"/>
                </a:solidFill>
              </a:rPr>
              <a:t>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HCO</a:t>
            </a:r>
            <a:r>
              <a:rPr lang="cs-CZ" altLang="cs-CZ" sz="2000" baseline="-20000" dirty="0">
                <a:solidFill>
                  <a:prstClr val="black"/>
                </a:solidFill>
              </a:rPr>
              <a:t>3</a:t>
            </a:r>
            <a:r>
              <a:rPr lang="cs-CZ" altLang="cs-CZ" sz="2000" baseline="30000" dirty="0">
                <a:solidFill>
                  <a:prstClr val="black"/>
                </a:solidFill>
              </a:rPr>
              <a:t>-</a:t>
            </a:r>
            <a:r>
              <a:rPr lang="cs-CZ" altLang="cs-CZ" sz="2000" dirty="0">
                <a:solidFill>
                  <a:prstClr val="black"/>
                </a:solidFill>
              </a:rPr>
              <a:t>        		dtto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Brakická voda 0,05-3% 10-1000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───────────────────────────────────────────────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Tělní tekutina (většiny) 300 </a:t>
            </a:r>
            <a:r>
              <a:rPr lang="cs-CZ" altLang="cs-CZ" sz="2000" dirty="0" err="1">
                <a:solidFill>
                  <a:prstClr val="black"/>
                </a:solidFill>
              </a:rPr>
              <a:t>mmol</a:t>
            </a:r>
            <a:r>
              <a:rPr lang="cs-CZ" altLang="cs-CZ" sz="2000" dirty="0">
                <a:solidFill>
                  <a:prstClr val="black"/>
                </a:solidFill>
              </a:rPr>
              <a:t>/l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1. </a:t>
            </a:r>
            <a:r>
              <a:rPr lang="cs-CZ" altLang="cs-CZ" sz="2000" b="1" dirty="0">
                <a:solidFill>
                  <a:srgbClr val="7030A0"/>
                </a:solidFill>
              </a:rPr>
              <a:t>euryhalinní </a:t>
            </a:r>
            <a:r>
              <a:rPr lang="cs-CZ" altLang="cs-CZ" sz="2000" b="1" dirty="0">
                <a:solidFill>
                  <a:prstClr val="black"/>
                </a:solidFill>
              </a:rPr>
              <a:t>(snášejí vysoké </a:t>
            </a:r>
            <a:r>
              <a:rPr lang="cs-CZ" altLang="cs-CZ" sz="2000" b="1" dirty="0" err="1">
                <a:solidFill>
                  <a:prstClr val="black"/>
                </a:solidFill>
              </a:rPr>
              <a:t>konc</a:t>
            </a:r>
            <a:r>
              <a:rPr lang="cs-CZ" altLang="cs-CZ" sz="2000" b="1" dirty="0">
                <a:solidFill>
                  <a:prstClr val="black"/>
                </a:solidFill>
              </a:rPr>
              <a:t>. soli (až 30%)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2. </a:t>
            </a:r>
            <a:r>
              <a:rPr lang="cs-CZ" altLang="cs-CZ" sz="2000" b="1" dirty="0">
                <a:solidFill>
                  <a:srgbClr val="7030A0"/>
                </a:solidFill>
              </a:rPr>
              <a:t>stenohalinní </a:t>
            </a:r>
            <a:r>
              <a:rPr lang="cs-CZ" altLang="cs-CZ" sz="2000" dirty="0">
                <a:solidFill>
                  <a:prstClr val="black"/>
                </a:solidFill>
              </a:rPr>
              <a:t>nesnášejí změny obsahu soli ve vodě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izoosmotičtí</a:t>
            </a:r>
            <a:r>
              <a:rPr lang="cs-CZ" altLang="cs-CZ" sz="2000" dirty="0">
                <a:solidFill>
                  <a:prstClr val="black"/>
                </a:solidFill>
              </a:rPr>
              <a:t> (tělní tekutiny o stejném osmotickém tlaku, jako je mořská voda)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osmokonformátoři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b="1" dirty="0" err="1">
                <a:solidFill>
                  <a:prstClr val="black"/>
                </a:solidFill>
              </a:rPr>
              <a:t>poikiloosmotičtí</a:t>
            </a:r>
            <a:r>
              <a:rPr lang="cs-CZ" altLang="cs-CZ" sz="2000" dirty="0">
                <a:solidFill>
                  <a:prstClr val="black"/>
                </a:solidFill>
              </a:rPr>
              <a:t>) mohou žít ve sladké i slané vodě. Koncentrace iontů u nim v určitém rozmezí může kolísat. Regulují tyto koncentrace.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-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</a:rPr>
              <a:t>osmoregulátoři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(</a:t>
            </a:r>
            <a:r>
              <a:rPr lang="cs-CZ" altLang="cs-CZ" sz="2000" b="1" dirty="0" err="1">
                <a:solidFill>
                  <a:prstClr val="black"/>
                </a:solidFill>
              </a:rPr>
              <a:t>homoioosmotičtí</a:t>
            </a:r>
            <a:r>
              <a:rPr lang="cs-CZ" altLang="cs-CZ" sz="2000" b="1" dirty="0">
                <a:solidFill>
                  <a:prstClr val="black"/>
                </a:solidFill>
              </a:rPr>
              <a:t>)</a:t>
            </a:r>
            <a:r>
              <a:rPr lang="cs-CZ" altLang="cs-CZ" sz="2000" dirty="0">
                <a:solidFill>
                  <a:prstClr val="black"/>
                </a:solidFill>
              </a:rPr>
              <a:t> živočichové, musí udržovat stálou koncentraci (</a:t>
            </a:r>
            <a:r>
              <a:rPr lang="cs-CZ" altLang="cs-CZ" sz="2000" b="1" dirty="0">
                <a:solidFill>
                  <a:prstClr val="black"/>
                </a:solidFill>
              </a:rPr>
              <a:t>iontová regulace</a:t>
            </a:r>
            <a:r>
              <a:rPr lang="cs-CZ" altLang="cs-CZ" sz="2000" dirty="0">
                <a:solidFill>
                  <a:prstClr val="black"/>
                </a:solidFill>
              </a:rPr>
              <a:t>), výrazný vývoj </a:t>
            </a:r>
            <a:r>
              <a:rPr lang="cs-CZ" altLang="cs-CZ" sz="2000" dirty="0" err="1">
                <a:solidFill>
                  <a:prstClr val="black"/>
                </a:solidFill>
              </a:rPr>
              <a:t>mechanismůvýměny</a:t>
            </a:r>
            <a:r>
              <a:rPr lang="cs-CZ" altLang="cs-CZ" sz="2000" dirty="0">
                <a:solidFill>
                  <a:prstClr val="black"/>
                </a:solidFill>
              </a:rPr>
              <a:t> některých iontů </a:t>
            </a:r>
          </a:p>
        </p:txBody>
      </p:sp>
    </p:spTree>
    <p:extLst>
      <p:ext uri="{BB962C8B-B14F-4D97-AF65-F5344CB8AC3E}">
        <p14:creationId xmlns:p14="http://schemas.microsoft.com/office/powerpoint/2010/main" val="263421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82" y="363682"/>
            <a:ext cx="5345284" cy="623247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12618" y="1342440"/>
            <a:ext cx="5649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Hospodaření se solemi a vodou u vodních živočichů.</a:t>
            </a:r>
          </a:p>
          <a:p>
            <a:r>
              <a:rPr lang="cs-CZ" sz="2000" dirty="0"/>
              <a:t>Sladkovodní, </a:t>
            </a:r>
            <a:r>
              <a:rPr lang="cs-CZ" sz="2000" b="1" dirty="0" err="1">
                <a:solidFill>
                  <a:srgbClr val="FF0000"/>
                </a:solidFill>
              </a:rPr>
              <a:t>hyperosmotičtí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živočichové (a) musejí kompenzovat únik iontů do okolí a naopak pronikání vody do těla. Soli jsou aktivně importovány epitelem žaber. Voda odchází s močí.</a:t>
            </a:r>
          </a:p>
          <a:p>
            <a:r>
              <a:rPr lang="cs-CZ" sz="2000" dirty="0"/>
              <a:t>Mořští, </a:t>
            </a:r>
            <a:r>
              <a:rPr lang="cs-CZ" sz="2000" b="1" dirty="0" err="1">
                <a:solidFill>
                  <a:srgbClr val="FF0000"/>
                </a:solidFill>
              </a:rPr>
              <a:t>hypoosmotičtí</a:t>
            </a:r>
            <a:r>
              <a:rPr lang="cs-CZ" sz="2000" dirty="0"/>
              <a:t> živočichové (b) naopak získávají vodu pitím a soli vylučují žábrami a močí. Některé paryby (c) jsou díky vysoké koncentraci močoviny </a:t>
            </a:r>
            <a:r>
              <a:rPr lang="cs-CZ" sz="2000" b="1" dirty="0" err="1">
                <a:solidFill>
                  <a:srgbClr val="FF0000"/>
                </a:solidFill>
              </a:rPr>
              <a:t>izoosmotické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48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2438400" y="1524000"/>
            <a:ext cx="65532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U suchozemských – nebezpečí vodních ztrát.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Úkol: </a:t>
            </a:r>
            <a:r>
              <a:rPr lang="cs-CZ" altLang="cs-CZ" sz="2000" dirty="0">
                <a:solidFill>
                  <a:prstClr val="black"/>
                </a:solidFill>
              </a:rPr>
              <a:t>udržení vodní bilance (rovnováha ztrát vody x mechanismů regulujících příjem).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Mechanismy vodních ztrát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Vypařování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Ztráty vody močí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Ztráty vody výkaly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Mechanismy příjmu vody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Pití a příjem potravy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Metabolická voda (oxidační)</a:t>
            </a:r>
          </a:p>
        </p:txBody>
      </p:sp>
    </p:spTree>
    <p:extLst>
      <p:ext uri="{BB962C8B-B14F-4D97-AF65-F5344CB8AC3E}">
        <p14:creationId xmlns:p14="http://schemas.microsoft.com/office/powerpoint/2010/main" val="210628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1142999" y="1211252"/>
            <a:ext cx="9565105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Osmoregulační orgány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Těsné spojení exkreční a osmoregulační funkce.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Stažitelná vakuola prvoků – </a:t>
            </a:r>
            <a:r>
              <a:rPr lang="cs-CZ" altLang="cs-CZ" sz="2000" dirty="0" err="1">
                <a:solidFill>
                  <a:prstClr val="black"/>
                </a:solidFill>
              </a:rPr>
              <a:t>exocytóza</a:t>
            </a:r>
            <a:r>
              <a:rPr lang="cs-CZ" altLang="cs-CZ" sz="2000" dirty="0">
                <a:solidFill>
                  <a:prstClr val="black"/>
                </a:solidFill>
              </a:rPr>
              <a:t> odpadních látek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Řízení přesunu iontů a vody – látkové</a:t>
            </a:r>
            <a:r>
              <a:rPr lang="cs-CZ" altLang="cs-CZ" sz="2000" dirty="0">
                <a:solidFill>
                  <a:prstClr val="black"/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Bezobratlí </a:t>
            </a:r>
            <a:r>
              <a:rPr lang="cs-CZ" altLang="cs-CZ" sz="2000" dirty="0">
                <a:solidFill>
                  <a:prstClr val="black"/>
                </a:solidFill>
              </a:rPr>
              <a:t>(žížala (kroužkovci), slimák (měkkýši)) – </a:t>
            </a:r>
            <a:r>
              <a:rPr lang="cs-CZ" altLang="cs-CZ" sz="2000" dirty="0">
                <a:solidFill>
                  <a:srgbClr val="7030A0"/>
                </a:solidFill>
              </a:rPr>
              <a:t>nervové buňky </a:t>
            </a:r>
            <a:r>
              <a:rPr lang="cs-CZ" altLang="cs-CZ" sz="2000" dirty="0">
                <a:solidFill>
                  <a:prstClr val="black"/>
                </a:solidFill>
              </a:rPr>
              <a:t>produkují látky, které řídí obsah vody a iontů v organismu.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Houbovci, Žahavci – exkreční látky z buněk do vnitřních dutin a pak ven.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Vyšší živočichové – 4 typy vylučovacích orgánů: 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>
                <a:solidFill>
                  <a:prstClr val="black"/>
                </a:solidFill>
              </a:rPr>
              <a:t>Nefridiální</a:t>
            </a:r>
            <a:r>
              <a:rPr lang="cs-CZ" altLang="cs-CZ" sz="2000" b="1" dirty="0">
                <a:solidFill>
                  <a:prstClr val="black"/>
                </a:solidFill>
              </a:rPr>
              <a:t> orgány hlístů, červů a měkkýšů –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>
                <a:solidFill>
                  <a:prstClr val="black"/>
                </a:solidFill>
              </a:rPr>
              <a:t>Antenální</a:t>
            </a:r>
            <a:r>
              <a:rPr lang="cs-CZ" altLang="cs-CZ" sz="2000" b="1" dirty="0">
                <a:solidFill>
                  <a:prstClr val="black"/>
                </a:solidFill>
              </a:rPr>
              <a:t> žlázy korýšů 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>
                <a:solidFill>
                  <a:prstClr val="black"/>
                </a:solidFill>
              </a:rPr>
              <a:t>Malpigické</a:t>
            </a:r>
            <a:r>
              <a:rPr lang="cs-CZ" altLang="cs-CZ" sz="2000" b="1" dirty="0">
                <a:solidFill>
                  <a:prstClr val="black"/>
                </a:solidFill>
              </a:rPr>
              <a:t> žlázy hmyzu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4.    Ledviny obratlovců</a:t>
            </a:r>
            <a:endParaRPr lang="cs-CZ" altLang="cs-CZ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94" y="560637"/>
            <a:ext cx="4527901" cy="33260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4" y="3755445"/>
            <a:ext cx="4379551" cy="3030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0664" y="3280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Metanefridie</a:t>
            </a:r>
            <a:r>
              <a:rPr lang="cs-CZ" b="1" dirty="0">
                <a:solidFill>
                  <a:srgbClr val="FF0000"/>
                </a:solidFill>
              </a:rPr>
              <a:t> u kroužkovců </a:t>
            </a:r>
            <a:r>
              <a:rPr lang="cs-CZ" dirty="0"/>
              <a:t>- víření brv obrvené nálevky (</a:t>
            </a:r>
            <a:r>
              <a:rPr lang="cs-CZ" dirty="0" err="1"/>
              <a:t>nefrostomu</a:t>
            </a:r>
            <a:r>
              <a:rPr lang="cs-CZ" dirty="0"/>
              <a:t>) podoba kanálků zakončenými plaménkovými buňkami, Ten plamének (bičík) vhání tekutinu do nálevky, která se otevírá do dutiny (většinou coelomu). Vyvolává se tlak potřebný k filtraci, hypotonická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1594" y="19032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Za odvozené od </a:t>
            </a:r>
            <a:r>
              <a:rPr lang="cs-CZ" dirty="0" err="1"/>
              <a:t>metanefridií</a:t>
            </a:r>
            <a:r>
              <a:rPr lang="cs-CZ" dirty="0"/>
              <a:t> se také považují</a:t>
            </a:r>
          </a:p>
          <a:p>
            <a:r>
              <a:rPr lang="cs-CZ" dirty="0"/>
              <a:t>filtrační systémy, u kterých je krev či hemolymfa </a:t>
            </a:r>
            <a:r>
              <a:rPr lang="cs-CZ" dirty="0" err="1"/>
              <a:t>přefiltrovávána</a:t>
            </a:r>
            <a:endParaRPr lang="cs-CZ" dirty="0"/>
          </a:p>
          <a:p>
            <a:r>
              <a:rPr lang="cs-CZ" dirty="0"/>
              <a:t>tlakem udržovaným srdeční aktivitou. Platí</a:t>
            </a:r>
          </a:p>
          <a:p>
            <a:r>
              <a:rPr lang="cs-CZ" dirty="0"/>
              <a:t>to u </a:t>
            </a:r>
            <a:r>
              <a:rPr lang="cs-CZ" b="1" dirty="0">
                <a:solidFill>
                  <a:srgbClr val="FF0000"/>
                </a:solidFill>
              </a:rPr>
              <a:t>měkkýšů</a:t>
            </a:r>
            <a:r>
              <a:rPr lang="cs-CZ" dirty="0"/>
              <a:t>, kde je krev filtrována přes srdeční stěnu</a:t>
            </a:r>
          </a:p>
          <a:p>
            <a:r>
              <a:rPr lang="cs-CZ" dirty="0"/>
              <a:t>do osrdečníku, </a:t>
            </a:r>
            <a:r>
              <a:rPr lang="cs-CZ" dirty="0" err="1"/>
              <a:t>antenálních</a:t>
            </a:r>
            <a:r>
              <a:rPr lang="cs-CZ" dirty="0"/>
              <a:t> žláz </a:t>
            </a:r>
            <a:r>
              <a:rPr lang="cs-CZ" b="1" dirty="0">
                <a:solidFill>
                  <a:srgbClr val="FF0000"/>
                </a:solidFill>
              </a:rPr>
              <a:t>korýšů</a:t>
            </a:r>
            <a:r>
              <a:rPr lang="cs-CZ" dirty="0"/>
              <a:t>, kyčelních</a:t>
            </a:r>
          </a:p>
          <a:p>
            <a:r>
              <a:rPr lang="cs-CZ" dirty="0"/>
              <a:t>žláz </a:t>
            </a:r>
            <a:r>
              <a:rPr lang="cs-CZ" b="1" dirty="0">
                <a:solidFill>
                  <a:srgbClr val="FF0000"/>
                </a:solidFill>
              </a:rPr>
              <a:t>pavoukovců</a:t>
            </a:r>
            <a:r>
              <a:rPr lang="cs-CZ" dirty="0"/>
              <a:t> nebo ledvin </a:t>
            </a:r>
            <a:r>
              <a:rPr lang="cs-CZ" b="1" dirty="0">
                <a:solidFill>
                  <a:srgbClr val="FF0000"/>
                </a:solidFill>
              </a:rPr>
              <a:t>obratlovců</a:t>
            </a:r>
            <a:r>
              <a:rPr lang="cs-CZ" dirty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853544" y="43933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Antenální</a:t>
            </a:r>
            <a:r>
              <a:rPr lang="cs-CZ" b="1" dirty="0">
                <a:solidFill>
                  <a:srgbClr val="FF0000"/>
                </a:solidFill>
              </a:rPr>
              <a:t> žlázy korýšů </a:t>
            </a:r>
            <a:r>
              <a:rPr lang="cs-CZ" dirty="0"/>
              <a:t>obdoba </a:t>
            </a:r>
            <a:r>
              <a:rPr lang="cs-CZ" dirty="0" err="1"/>
              <a:t>metanefridií</a:t>
            </a:r>
            <a:r>
              <a:rPr lang="cs-CZ" dirty="0"/>
              <a:t>. Váček se otevírá do </a:t>
            </a:r>
            <a:r>
              <a:rPr lang="cs-CZ" dirty="0" err="1"/>
              <a:t>ceolomu</a:t>
            </a:r>
            <a:r>
              <a:rPr lang="cs-CZ" dirty="0"/>
              <a:t>, uloženy v přední části těla. Vývod váčku se výrazně rozšiřuje nebo mění v labyrint rozšířených dutin. Tento kanál může být opatřený močovým měchýřem, ústí na hlavě. V Labyrintu zpětná resorpce organických látek, zatímco kanálek  - vychytávání anorganických látek, hypotonická moč. </a:t>
            </a:r>
          </a:p>
        </p:txBody>
      </p:sp>
    </p:spTree>
    <p:extLst>
      <p:ext uri="{BB962C8B-B14F-4D97-AF65-F5344CB8AC3E}">
        <p14:creationId xmlns:p14="http://schemas.microsoft.com/office/powerpoint/2010/main" val="208034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9936" y="841664"/>
            <a:ext cx="86140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3</a:t>
            </a:r>
            <a:r>
              <a:rPr lang="cs-CZ" sz="2000" dirty="0"/>
              <a:t>. </a:t>
            </a:r>
            <a:r>
              <a:rPr lang="cs-CZ" sz="2000" b="1" dirty="0" err="1">
                <a:solidFill>
                  <a:srgbClr val="FF0000"/>
                </a:solidFill>
              </a:rPr>
              <a:t>Malpigické</a:t>
            </a:r>
            <a:r>
              <a:rPr lang="cs-CZ" sz="2000" b="1" dirty="0">
                <a:solidFill>
                  <a:srgbClr val="FF0000"/>
                </a:solidFill>
              </a:rPr>
              <a:t> žlázy hmyzu </a:t>
            </a:r>
            <a:r>
              <a:rPr lang="cs-CZ" sz="2000" dirty="0"/>
              <a:t>slepé trubice ústící druhým koncem do střeva hmyzu. Jejich počet je rozdílný mohou být pouze dvě, ale i několik set. Nedochází zde k filtraci, ale ionty pronikají do trubic aktivním transportem a lumenem této trubice sestupují dolů. Přesouvá se tam i voda, níže i oxid uhličitý a vytváří se zde hydrogen-uhličitanové soli a kyselina močová a dusíkaté soli. O něco níž dochází ke zpětné resorpci vody. Voda přechází zpět do tělních tekutin. Tyto exkreční produkty přecházejí do trávicí trubice a jsou zbaveny většiny vody. 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28" y="3365432"/>
            <a:ext cx="437730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2" y="2715491"/>
            <a:ext cx="4481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81" y="1172338"/>
            <a:ext cx="235935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691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2330</Words>
  <Application>Microsoft Office PowerPoint</Application>
  <PresentationFormat>Širokoúhlá obrazovka</PresentationFormat>
  <Paragraphs>269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1_Motiv Office</vt:lpstr>
      <vt:lpstr>Osmoregulace, exkrece, termoregulace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Alena Žákovská</cp:lastModifiedBy>
  <cp:revision>13</cp:revision>
  <dcterms:created xsi:type="dcterms:W3CDTF">2020-11-18T15:37:48Z</dcterms:created>
  <dcterms:modified xsi:type="dcterms:W3CDTF">2023-11-23T11:25:44Z</dcterms:modified>
</cp:coreProperties>
</file>