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5" r:id="rId17"/>
    <p:sldId id="286" r:id="rId18"/>
    <p:sldId id="287" r:id="rId19"/>
    <p:sldId id="288" r:id="rId20"/>
    <p:sldId id="297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488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EA3A-8BF2-4129-9189-637069286DB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4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B3A59-97BC-4045-89B6-4ECF2480837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1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BE7C-7F6C-4F54-A1E0-05261A1B9F3A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9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A5BEC-9047-47DC-B670-5A19689C691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9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2DAD4-7771-46F6-A0F9-F97EB7089BB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FBE7B-44ED-4AE9-B25E-F1404B7A00BA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2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E4B-0558-4EA2-A2C4-CCFB9194830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5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3C903-88C6-48EF-96B4-EA6948A20F4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2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221FF-C371-451C-8AE3-CD96DBBC178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1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D80EE-884B-45B8-B21E-F6E5534EBFA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3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9C8DB-13C5-4413-9B2F-148583EADEA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7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4000">
              <a:srgbClr val="C0C488"/>
            </a:gs>
            <a:gs pos="100000">
              <a:schemeClr val="accent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4103C9-0157-456D-86BC-4FE22A4AE660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6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cs.wikipedia.org/wiki/M%C3%A1lo%C5%A1t%C4%9Btinatci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eaLnBrk="1" hangingPunct="1"/>
            <a:r>
              <a:rPr lang="cs-CZ" altLang="cs-CZ" sz="32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Organizace a funkce nervových soustav</a:t>
            </a:r>
            <a:br>
              <a:rPr lang="cs-CZ" altLang="cs-CZ" sz="32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cs-CZ" sz="32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A3CC291-0DD3-484C-A9B0-2BE39A306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"/>
    </mc:Choice>
    <mc:Fallback xmlns="">
      <p:transition spd="slow" advTm="3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734290" y="159329"/>
            <a:ext cx="414020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76176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Nervová soustava obratlovců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CNS – mícha + mozek</a:t>
            </a:r>
            <a:r>
              <a:rPr lang="cs-CZ" altLang="cs-CZ" sz="1800" dirty="0">
                <a:solidFill>
                  <a:srgbClr val="000000"/>
                </a:solidFill>
              </a:rPr>
              <a:t>, periferní nervy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viz zoologie strunatců</a:t>
            </a:r>
          </a:p>
        </p:txBody>
      </p:sp>
      <p:pic>
        <p:nvPicPr>
          <p:cNvPr id="37891" name="Picture 5" descr="NS moz vý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 t="42738" r="3346" b="11270"/>
          <a:stretch>
            <a:fillRect/>
          </a:stretch>
        </p:blipFill>
        <p:spPr bwMode="auto">
          <a:xfrm>
            <a:off x="6466755" y="2884404"/>
            <a:ext cx="5430836" cy="382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NS moz vý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r="5002" b="57640"/>
          <a:stretch>
            <a:fillRect/>
          </a:stretch>
        </p:blipFill>
        <p:spPr bwMode="auto">
          <a:xfrm>
            <a:off x="734290" y="1533801"/>
            <a:ext cx="5209310" cy="350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7505773" y="1118755"/>
            <a:ext cx="3352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Vývoj mozku strunatců a následně obratlovců ze dvou (tří) částí – diferenciace na 5</a:t>
            </a:r>
          </a:p>
        </p:txBody>
      </p:sp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942107" y="5179466"/>
            <a:ext cx="526126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Mozkový kmen</a:t>
            </a:r>
            <a:r>
              <a:rPr lang="cs-CZ" altLang="cs-CZ" sz="1800" dirty="0">
                <a:solidFill>
                  <a:srgbClr val="000000"/>
                </a:solidFill>
              </a:rPr>
              <a:t> – </a:t>
            </a:r>
            <a:r>
              <a:rPr lang="cs-CZ" altLang="cs-CZ" sz="1800" dirty="0" err="1">
                <a:solidFill>
                  <a:srgbClr val="000000"/>
                </a:solidFill>
              </a:rPr>
              <a:t>prozen</a:t>
            </a:r>
            <a:r>
              <a:rPr lang="cs-CZ" altLang="cs-CZ" sz="1800" dirty="0">
                <a:solidFill>
                  <a:srgbClr val="000000"/>
                </a:solidFill>
              </a:rPr>
              <a:t>- + </a:t>
            </a:r>
            <a:r>
              <a:rPr lang="cs-CZ" altLang="cs-CZ" sz="1800" dirty="0" err="1">
                <a:solidFill>
                  <a:srgbClr val="000000"/>
                </a:solidFill>
              </a:rPr>
              <a:t>mezen</a:t>
            </a:r>
            <a:r>
              <a:rPr lang="cs-CZ" altLang="cs-CZ" sz="1800" dirty="0">
                <a:solidFill>
                  <a:srgbClr val="000000"/>
                </a:solidFill>
              </a:rPr>
              <a:t>- + </a:t>
            </a:r>
            <a:r>
              <a:rPr lang="cs-CZ" altLang="cs-CZ" sz="1800" dirty="0" err="1">
                <a:solidFill>
                  <a:srgbClr val="000000"/>
                </a:solidFill>
              </a:rPr>
              <a:t>rombencephalon</a:t>
            </a:r>
            <a:r>
              <a:rPr lang="cs-CZ" altLang="cs-CZ" sz="1800" dirty="0">
                <a:solidFill>
                  <a:srgbClr val="000000"/>
                </a:solidFill>
              </a:rPr>
              <a:t> jako pokračování míchy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Retikulární formace</a:t>
            </a:r>
            <a:r>
              <a:rPr lang="cs-CZ" altLang="cs-CZ" sz="1800" dirty="0">
                <a:solidFill>
                  <a:srgbClr val="000000"/>
                </a:solidFill>
              </a:rPr>
              <a:t> – pruh nervové tkáně síťovitého charakteru uvnitř mozkového kmene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4CA0D68-1A09-4F27-9D3E-F394B3CFB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36"/>
    </mc:Choice>
    <mc:Fallback xmlns="">
      <p:transition spd="slow" advTm="221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NS moz kort,st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986" r="1749" b="986"/>
          <a:stretch>
            <a:fillRect/>
          </a:stretch>
        </p:blipFill>
        <p:spPr bwMode="auto">
          <a:xfrm>
            <a:off x="5123081" y="812296"/>
            <a:ext cx="5336213" cy="583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383381" y="544514"/>
            <a:ext cx="3683169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Prodloužená mícha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Mozeček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Střední mozek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Mezimozek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Koncový mozek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000" u="sng" dirty="0">
                <a:solidFill>
                  <a:srgbClr val="000000"/>
                </a:solidFill>
              </a:rPr>
              <a:t>Kortex</a:t>
            </a:r>
            <a:r>
              <a:rPr lang="cs-CZ" altLang="cs-CZ" sz="2000" dirty="0">
                <a:solidFill>
                  <a:srgbClr val="000000"/>
                </a:solidFill>
              </a:rPr>
              <a:t> (</a:t>
            </a:r>
            <a:r>
              <a:rPr lang="cs-CZ" altLang="cs-CZ" sz="2000" dirty="0" err="1">
                <a:solidFill>
                  <a:srgbClr val="000000"/>
                </a:solidFill>
              </a:rPr>
              <a:t>paleo</a:t>
            </a:r>
            <a:r>
              <a:rPr lang="cs-CZ" altLang="cs-CZ" sz="2000" dirty="0">
                <a:solidFill>
                  <a:srgbClr val="000000"/>
                </a:solidFill>
              </a:rPr>
              <a:t> - střední část šedé hmoty → dolů </a:t>
            </a:r>
            <a:r>
              <a:rPr lang="cs-CZ" altLang="cs-CZ" sz="2000" dirty="0" err="1">
                <a:solidFill>
                  <a:srgbClr val="000000"/>
                </a:solidFill>
              </a:rPr>
              <a:t>archi</a:t>
            </a:r>
            <a:r>
              <a:rPr lang="cs-CZ" altLang="cs-CZ" sz="2000" dirty="0">
                <a:solidFill>
                  <a:srgbClr val="000000"/>
                </a:solidFill>
              </a:rPr>
              <a:t>- horní část šedé hmoty → nahoru </a:t>
            </a:r>
            <a:r>
              <a:rPr lang="cs-CZ" altLang="cs-CZ" sz="2000" dirty="0" err="1">
                <a:solidFill>
                  <a:srgbClr val="000000"/>
                </a:solidFill>
              </a:rPr>
              <a:t>neo</a:t>
            </a:r>
            <a:r>
              <a:rPr lang="cs-CZ" altLang="cs-CZ" sz="2000" dirty="0">
                <a:solidFill>
                  <a:srgbClr val="000000"/>
                </a:solidFill>
              </a:rPr>
              <a:t> - zatlačuje předchozí i následné) </a:t>
            </a:r>
            <a:r>
              <a:rPr lang="cs-CZ" altLang="cs-CZ" sz="2000" u="sng" dirty="0" err="1">
                <a:solidFill>
                  <a:srgbClr val="000000"/>
                </a:solidFill>
              </a:rPr>
              <a:t>Striatu</a:t>
            </a:r>
            <a:r>
              <a:rPr lang="cs-CZ" altLang="cs-CZ" sz="2000" dirty="0" err="1">
                <a:solidFill>
                  <a:srgbClr val="000000"/>
                </a:solidFill>
              </a:rPr>
              <a:t>m</a:t>
            </a:r>
            <a:r>
              <a:rPr lang="cs-CZ" altLang="cs-CZ" sz="2000" dirty="0">
                <a:solidFill>
                  <a:srgbClr val="000000"/>
                </a:solidFill>
              </a:rPr>
              <a:t> (spodní část šedé hmoty 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→ </a:t>
            </a:r>
            <a:r>
              <a:rPr lang="cs-CZ" altLang="cs-CZ" sz="2000" dirty="0">
                <a:solidFill>
                  <a:srgbClr val="000000"/>
                </a:solidFill>
              </a:rPr>
              <a:t>dovnitř) </a:t>
            </a:r>
            <a:r>
              <a:rPr lang="cs-CZ" altLang="cs-CZ" sz="2000" u="sng" dirty="0">
                <a:solidFill>
                  <a:srgbClr val="000000"/>
                </a:solidFill>
              </a:rPr>
              <a:t>Limbický</a:t>
            </a:r>
            <a:r>
              <a:rPr lang="cs-CZ" altLang="cs-CZ" sz="2000" dirty="0">
                <a:solidFill>
                  <a:srgbClr val="000000"/>
                </a:solidFill>
              </a:rPr>
              <a:t> systém (struktury </a:t>
            </a:r>
            <a:r>
              <a:rPr lang="cs-CZ" altLang="cs-CZ" sz="2000" dirty="0" err="1">
                <a:solidFill>
                  <a:srgbClr val="000000"/>
                </a:solidFill>
              </a:rPr>
              <a:t>paleo</a:t>
            </a:r>
            <a:r>
              <a:rPr lang="cs-CZ" altLang="cs-CZ" sz="2000" dirty="0">
                <a:solidFill>
                  <a:srgbClr val="000000"/>
                </a:solidFill>
              </a:rPr>
              <a:t>- a </a:t>
            </a:r>
            <a:r>
              <a:rPr lang="cs-CZ" altLang="cs-CZ" sz="2000" dirty="0" err="1">
                <a:solidFill>
                  <a:srgbClr val="000000"/>
                </a:solidFill>
              </a:rPr>
              <a:t>archikortexu</a:t>
            </a:r>
            <a:r>
              <a:rPr lang="cs-CZ" altLang="cs-CZ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8916" name="TextovéPole 1"/>
          <p:cNvSpPr txBox="1">
            <a:spLocks noChangeArrowheads="1"/>
          </p:cNvSpPr>
          <p:nvPr/>
        </p:nvSpPr>
        <p:spPr bwMode="auto">
          <a:xfrm>
            <a:off x="5249864" y="544514"/>
            <a:ext cx="1241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</a:rPr>
              <a:t>Čichový lalok</a:t>
            </a:r>
          </a:p>
        </p:txBody>
      </p:sp>
      <p:sp>
        <p:nvSpPr>
          <p:cNvPr id="38917" name="TextovéPole 2"/>
          <p:cNvSpPr txBox="1">
            <a:spLocks noChangeArrowheads="1"/>
          </p:cNvSpPr>
          <p:nvPr/>
        </p:nvSpPr>
        <p:spPr bwMode="auto">
          <a:xfrm>
            <a:off x="6324601" y="225426"/>
            <a:ext cx="2016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>
                <a:solidFill>
                  <a:srgbClr val="000000"/>
                </a:solidFill>
              </a:rPr>
              <a:t>Šedá hmota diferencovaná</a:t>
            </a: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38918" name="TextovéPole 3"/>
          <p:cNvSpPr txBox="1">
            <a:spLocks noChangeArrowheads="1"/>
          </p:cNvSpPr>
          <p:nvPr/>
        </p:nvSpPr>
        <p:spPr bwMode="auto">
          <a:xfrm>
            <a:off x="6858000" y="1371600"/>
            <a:ext cx="717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>
                <a:solidFill>
                  <a:srgbClr val="000000"/>
                </a:solidFill>
              </a:rPr>
              <a:t>Paleoc</a:t>
            </a:r>
            <a:r>
              <a:rPr lang="cs-CZ" altLang="cs-CZ" sz="18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8919" name="TextovéPole 4"/>
          <p:cNvSpPr txBox="1">
            <a:spLocks noChangeArrowheads="1"/>
          </p:cNvSpPr>
          <p:nvPr/>
        </p:nvSpPr>
        <p:spPr bwMode="auto">
          <a:xfrm>
            <a:off x="7281863" y="1965326"/>
            <a:ext cx="730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 dirty="0" err="1">
                <a:solidFill>
                  <a:srgbClr val="000000"/>
                </a:solidFill>
              </a:rPr>
              <a:t>striatum</a:t>
            </a:r>
            <a:endParaRPr lang="cs-CZ" altLang="cs-CZ" sz="1200" dirty="0">
              <a:solidFill>
                <a:srgbClr val="000000"/>
              </a:solidFill>
            </a:endParaRPr>
          </a:p>
        </p:txBody>
      </p:sp>
      <p:sp>
        <p:nvSpPr>
          <p:cNvPr id="38920" name="TextovéPole 5"/>
          <p:cNvSpPr txBox="1">
            <a:spLocks noChangeArrowheads="1"/>
          </p:cNvSpPr>
          <p:nvPr/>
        </p:nvSpPr>
        <p:spPr bwMode="auto">
          <a:xfrm>
            <a:off x="7720014" y="1179514"/>
            <a:ext cx="674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 dirty="0" err="1">
                <a:solidFill>
                  <a:srgbClr val="000000"/>
                </a:solidFill>
              </a:rPr>
              <a:t>Archic</a:t>
            </a:r>
            <a:r>
              <a:rPr lang="cs-CZ" altLang="cs-CZ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8922" name="TextovéPole 7"/>
          <p:cNvSpPr txBox="1">
            <a:spLocks noChangeArrowheads="1"/>
          </p:cNvSpPr>
          <p:nvPr/>
        </p:nvSpPr>
        <p:spPr bwMode="auto">
          <a:xfrm>
            <a:off x="7065963" y="585789"/>
            <a:ext cx="819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</a:rPr>
              <a:t>Obojživ.</a:t>
            </a:r>
          </a:p>
        </p:txBody>
      </p:sp>
      <p:sp>
        <p:nvSpPr>
          <p:cNvPr id="38923" name="TextovéPole 8"/>
          <p:cNvSpPr txBox="1">
            <a:spLocks noChangeArrowheads="1"/>
          </p:cNvSpPr>
          <p:nvPr/>
        </p:nvSpPr>
        <p:spPr bwMode="auto">
          <a:xfrm>
            <a:off x="8729663" y="501651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</a:rPr>
              <a:t>plazi</a:t>
            </a:r>
          </a:p>
        </p:txBody>
      </p:sp>
      <p:sp>
        <p:nvSpPr>
          <p:cNvPr id="38924" name="TextovéPole 9"/>
          <p:cNvSpPr txBox="1">
            <a:spLocks noChangeArrowheads="1"/>
          </p:cNvSpPr>
          <p:nvPr/>
        </p:nvSpPr>
        <p:spPr bwMode="auto">
          <a:xfrm>
            <a:off x="5492750" y="3074989"/>
            <a:ext cx="554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</a:rPr>
              <a:t>plazi</a:t>
            </a:r>
          </a:p>
        </p:txBody>
      </p:sp>
      <p:sp>
        <p:nvSpPr>
          <p:cNvPr id="38925" name="TextovéPole 10"/>
          <p:cNvSpPr txBox="1">
            <a:spLocks noChangeArrowheads="1"/>
          </p:cNvSpPr>
          <p:nvPr/>
        </p:nvSpPr>
        <p:spPr bwMode="auto">
          <a:xfrm>
            <a:off x="7065963" y="2806700"/>
            <a:ext cx="1338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</a:rPr>
              <a:t>Jednod. savc</a:t>
            </a:r>
            <a:r>
              <a:rPr lang="cs-CZ" altLang="cs-CZ" sz="180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38926" name="TextovéPole 11"/>
          <p:cNvSpPr txBox="1">
            <a:spLocks noChangeArrowheads="1"/>
          </p:cNvSpPr>
          <p:nvPr/>
        </p:nvSpPr>
        <p:spPr bwMode="auto">
          <a:xfrm>
            <a:off x="4914740" y="3475037"/>
            <a:ext cx="12073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 dirty="0">
                <a:solidFill>
                  <a:srgbClr val="000000"/>
                </a:solidFill>
              </a:rPr>
              <a:t>Objevení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 dirty="0">
                <a:solidFill>
                  <a:srgbClr val="000000"/>
                </a:solidFill>
              </a:rPr>
              <a:t>primordiální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 dirty="0">
                <a:solidFill>
                  <a:srgbClr val="000000"/>
                </a:solidFill>
              </a:rPr>
              <a:t>neokortex-kůra</a:t>
            </a:r>
          </a:p>
        </p:txBody>
      </p:sp>
      <p:sp>
        <p:nvSpPr>
          <p:cNvPr id="38927" name="TextovéPole 12"/>
          <p:cNvSpPr txBox="1">
            <a:spLocks noChangeArrowheads="1"/>
          </p:cNvSpPr>
          <p:nvPr/>
        </p:nvSpPr>
        <p:spPr bwMode="auto">
          <a:xfrm>
            <a:off x="9296401" y="4419600"/>
            <a:ext cx="1135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 dirty="0" err="1">
                <a:solidFill>
                  <a:srgbClr val="000000"/>
                </a:solidFill>
              </a:rPr>
              <a:t>Paleoc</a:t>
            </a:r>
            <a:r>
              <a:rPr lang="cs-CZ" altLang="cs-CZ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8928" name="TextovéPole 13"/>
          <p:cNvSpPr txBox="1">
            <a:spLocks noChangeArrowheads="1"/>
          </p:cNvSpPr>
          <p:nvPr/>
        </p:nvSpPr>
        <p:spPr bwMode="auto">
          <a:xfrm>
            <a:off x="8729663" y="2280348"/>
            <a:ext cx="695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 dirty="0" err="1">
                <a:solidFill>
                  <a:srgbClr val="000000"/>
                </a:solidFill>
              </a:rPr>
              <a:t>Paleoc</a:t>
            </a:r>
            <a:r>
              <a:rPr lang="cs-CZ" altLang="cs-CZ" sz="1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8929" name="TextovéPole 14"/>
          <p:cNvSpPr txBox="1">
            <a:spLocks noChangeArrowheads="1"/>
          </p:cNvSpPr>
          <p:nvPr/>
        </p:nvSpPr>
        <p:spPr bwMode="auto">
          <a:xfrm>
            <a:off x="4876800" y="1325563"/>
            <a:ext cx="1246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>
                <a:solidFill>
                  <a:srgbClr val="000000"/>
                </a:solidFill>
              </a:rPr>
              <a:t>Šedá hm. nediferenc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8639744-81B1-494D-93C0-F83ACB35C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7375" y="1794996"/>
            <a:ext cx="743776" cy="3231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363FF1B-7786-401D-A078-A2F60C709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1607" y="3147413"/>
            <a:ext cx="737680" cy="49381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9819F4B-3CE1-476E-B818-DAEA84AD2F5E}"/>
              </a:ext>
            </a:extLst>
          </p:cNvPr>
          <p:cNvSpPr/>
          <p:nvPr/>
        </p:nvSpPr>
        <p:spPr>
          <a:xfrm>
            <a:off x="6858001" y="3176588"/>
            <a:ext cx="8770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200" dirty="0">
                <a:solidFill>
                  <a:srgbClr val="000000"/>
                </a:solidFill>
              </a:rPr>
              <a:t>neokortex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572061-6BB9-4165-8C5F-7757F4FC3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9769" y="4542578"/>
            <a:ext cx="1133954" cy="493819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F4909C4-E915-41D7-81A8-1C81E12D4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C4828038-9102-434A-BD22-D1C0A7D9164A}"/>
              </a:ext>
            </a:extLst>
          </p:cNvPr>
          <p:cNvSpPr txBox="1"/>
          <p:nvPr/>
        </p:nvSpPr>
        <p:spPr>
          <a:xfrm>
            <a:off x="9318268" y="1077408"/>
            <a:ext cx="743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/>
              <a:t>Archic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886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84"/>
    </mc:Choice>
    <mc:Fallback xmlns="">
      <p:transition spd="slow" advTm="23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75" y="921870"/>
            <a:ext cx="6276109" cy="307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70" y="4484688"/>
            <a:ext cx="7279434" cy="224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ovéPole 3"/>
          <p:cNvSpPr txBox="1">
            <a:spLocks noChangeArrowheads="1"/>
          </p:cNvSpPr>
          <p:nvPr/>
        </p:nvSpPr>
        <p:spPr bwMode="auto">
          <a:xfrm>
            <a:off x="3048001" y="4114800"/>
            <a:ext cx="65085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Vývoj </a:t>
            </a:r>
            <a:r>
              <a:rPr lang="cs-CZ" altLang="cs-CZ" sz="2000" dirty="0" err="1">
                <a:solidFill>
                  <a:srgbClr val="000000"/>
                </a:solidFill>
              </a:rPr>
              <a:t>neoc</a:t>
            </a:r>
            <a:r>
              <a:rPr lang="cs-CZ" altLang="cs-CZ" sz="2000" dirty="0">
                <a:solidFill>
                  <a:srgbClr val="000000"/>
                </a:solidFill>
              </a:rPr>
              <a:t>. intenzivní, malé změny limbického systému</a:t>
            </a:r>
          </a:p>
        </p:txBody>
      </p:sp>
      <p:sp>
        <p:nvSpPr>
          <p:cNvPr id="39941" name="TextovéPole 4"/>
          <p:cNvSpPr txBox="1">
            <a:spLocks noChangeArrowheads="1"/>
          </p:cNvSpPr>
          <p:nvPr/>
        </p:nvSpPr>
        <p:spPr bwMode="auto">
          <a:xfrm>
            <a:off x="2208924" y="97837"/>
            <a:ext cx="92095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Limbický systém jako struktury </a:t>
            </a:r>
            <a:r>
              <a:rPr lang="cs-CZ" altLang="cs-CZ" sz="2000" dirty="0" err="1">
                <a:solidFill>
                  <a:srgbClr val="000000"/>
                </a:solidFill>
              </a:rPr>
              <a:t>konc</a:t>
            </a:r>
            <a:r>
              <a:rPr lang="cs-CZ" altLang="cs-CZ" sz="2000" dirty="0">
                <a:solidFill>
                  <a:srgbClr val="000000"/>
                </a:solidFill>
              </a:rPr>
              <a:t>. mozku: septum, amygdala, hippocampus,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mezimozek: talamus, </a:t>
            </a:r>
            <a:r>
              <a:rPr lang="cs-CZ" altLang="cs-CZ" sz="2000" dirty="0" err="1">
                <a:solidFill>
                  <a:srgbClr val="000000"/>
                </a:solidFill>
              </a:rPr>
              <a:t>hypo</a:t>
            </a:r>
            <a:r>
              <a:rPr lang="cs-CZ" altLang="cs-CZ" sz="2000" dirty="0">
                <a:solidFill>
                  <a:srgbClr val="000000"/>
                </a:solidFill>
              </a:rPr>
              <a:t>- (corpus </a:t>
            </a:r>
            <a:r>
              <a:rPr lang="cs-CZ" altLang="cs-CZ" sz="2000" dirty="0" err="1">
                <a:solidFill>
                  <a:srgbClr val="000000"/>
                </a:solidFill>
              </a:rPr>
              <a:t>mamill</a:t>
            </a:r>
            <a:r>
              <a:rPr lang="cs-CZ" altLang="cs-CZ" sz="2000" dirty="0">
                <a:solidFill>
                  <a:srgbClr val="000000"/>
                </a:solidFill>
              </a:rPr>
              <a:t>.), posun do spánkového laloku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0BF2EC8-A2CA-4F47-879B-7F062046B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F74DA29-D9D6-438C-B6B1-279EE7BD154B}"/>
              </a:ext>
            </a:extLst>
          </p:cNvPr>
          <p:cNvCxnSpPr/>
          <p:nvPr/>
        </p:nvCxnSpPr>
        <p:spPr>
          <a:xfrm>
            <a:off x="5041783" y="2751589"/>
            <a:ext cx="3103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87937C6D-849E-4433-81B5-BC47A9443B71}"/>
              </a:ext>
            </a:extLst>
          </p:cNvPr>
          <p:cNvCxnSpPr/>
          <p:nvPr/>
        </p:nvCxnSpPr>
        <p:spPr>
          <a:xfrm>
            <a:off x="5452844" y="3429000"/>
            <a:ext cx="4781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93800C54-9157-4A33-8B2C-5D3B00E12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7325" y="3635676"/>
            <a:ext cx="487722" cy="609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017A19D-8264-4340-9646-1156ABA2F308}"/>
              </a:ext>
            </a:extLst>
          </p:cNvPr>
          <p:cNvSpPr txBox="1"/>
          <p:nvPr/>
        </p:nvSpPr>
        <p:spPr>
          <a:xfrm>
            <a:off x="8992998" y="1702965"/>
            <a:ext cx="31229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KONC. MOZEK – SEPT, AMYGD, HIPPOCAM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027641A-DBAC-4FBC-98EE-282EABDDDCCA}"/>
              </a:ext>
            </a:extLst>
          </p:cNvPr>
          <p:cNvSpPr txBox="1"/>
          <p:nvPr/>
        </p:nvSpPr>
        <p:spPr>
          <a:xfrm>
            <a:off x="9109817" y="2218917"/>
            <a:ext cx="18629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MEZIM.-TALAM,HYPOTAL, </a:t>
            </a:r>
          </a:p>
        </p:txBody>
      </p:sp>
    </p:spTree>
    <p:extLst>
      <p:ext uri="{BB962C8B-B14F-4D97-AF65-F5344CB8AC3E}">
        <p14:creationId xmlns:p14="http://schemas.microsoft.com/office/powerpoint/2010/main" val="30618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0"/>
    </mc:Choice>
    <mc:Fallback xmlns="">
      <p:transition spd="slow" advTm="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145473" y="-442391"/>
            <a:ext cx="11700163" cy="777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Výkonné funkce 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Řízení činnosti kosterního svalstva -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b="1" dirty="0">
                <a:solidFill>
                  <a:srgbClr val="000000"/>
                </a:solidFill>
              </a:rPr>
              <a:t>reflexní teorie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u="sng" dirty="0">
                <a:solidFill>
                  <a:srgbClr val="000000"/>
                </a:solidFill>
              </a:rPr>
              <a:t>čidlo </a:t>
            </a:r>
            <a:r>
              <a:rPr lang="cs-CZ" altLang="cs-CZ" sz="2000" dirty="0">
                <a:solidFill>
                  <a:srgbClr val="000000"/>
                </a:solidFill>
              </a:rPr>
              <a:t>(receptor)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dostředivá </a:t>
            </a:r>
            <a:r>
              <a:rPr lang="cs-CZ" altLang="cs-CZ" sz="2000" dirty="0">
                <a:solidFill>
                  <a:srgbClr val="000000"/>
                </a:solidFill>
              </a:rPr>
              <a:t>(aferentní)</a:t>
            </a:r>
            <a:r>
              <a:rPr lang="cs-CZ" altLang="cs-CZ" sz="2000" b="1" dirty="0">
                <a:solidFill>
                  <a:srgbClr val="000000"/>
                </a:solidFill>
              </a:rPr>
              <a:t> dráha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ústředí (CNS)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odstředivá </a:t>
            </a:r>
            <a:r>
              <a:rPr lang="cs-CZ" altLang="cs-CZ" sz="2000" dirty="0">
                <a:solidFill>
                  <a:srgbClr val="000000"/>
                </a:solidFill>
              </a:rPr>
              <a:t>(eferentní)</a:t>
            </a:r>
            <a:r>
              <a:rPr lang="cs-CZ" altLang="cs-CZ" sz="2000" b="1" dirty="0">
                <a:solidFill>
                  <a:srgbClr val="000000"/>
                </a:solidFill>
              </a:rPr>
              <a:t> dráha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výkonný orgán </a:t>
            </a:r>
            <a:r>
              <a:rPr lang="cs-CZ" altLang="cs-CZ" sz="2000" dirty="0">
                <a:solidFill>
                  <a:srgbClr val="000000"/>
                </a:solidFill>
              </a:rPr>
              <a:t>(efektor</a:t>
            </a:r>
            <a:r>
              <a:rPr lang="cs-CZ" altLang="cs-CZ" sz="2000" b="1" dirty="0">
                <a:solidFill>
                  <a:srgbClr val="000000"/>
                </a:solidFill>
              </a:rPr>
              <a:t> – </a:t>
            </a:r>
            <a:r>
              <a:rPr lang="cs-CZ" altLang="cs-CZ" sz="2000" b="1" u="sng" dirty="0">
                <a:solidFill>
                  <a:srgbClr val="000000"/>
                </a:solidFill>
              </a:rPr>
              <a:t>sval</a:t>
            </a:r>
            <a:r>
              <a:rPr lang="cs-CZ" altLang="cs-CZ" sz="2000" b="1" dirty="0">
                <a:solidFill>
                  <a:srgbClr val="000000"/>
                </a:solidFill>
              </a:rPr>
              <a:t>, </a:t>
            </a:r>
            <a:r>
              <a:rPr lang="cs-CZ" altLang="cs-CZ" sz="2000" dirty="0">
                <a:solidFill>
                  <a:srgbClr val="000000"/>
                </a:solidFill>
              </a:rPr>
              <a:t>žláza)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</a:rPr>
              <a:t>Míšní reflexy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</a:rPr>
              <a:t>1. </a:t>
            </a:r>
            <a:r>
              <a:rPr lang="cs-CZ" altLang="cs-CZ" sz="2200" b="1" dirty="0" err="1">
                <a:solidFill>
                  <a:srgbClr val="000000"/>
                </a:solidFill>
              </a:rPr>
              <a:t>propriorecepční</a:t>
            </a:r>
            <a:r>
              <a:rPr lang="cs-CZ" altLang="cs-CZ" sz="2200" b="1" dirty="0">
                <a:solidFill>
                  <a:srgbClr val="000000"/>
                </a:solidFill>
              </a:rPr>
              <a:t> </a:t>
            </a:r>
            <a:r>
              <a:rPr lang="cs-CZ" altLang="cs-CZ" sz="2200" dirty="0">
                <a:solidFill>
                  <a:srgbClr val="000000"/>
                </a:solidFill>
              </a:rPr>
              <a:t>(ovládání délky svalů podněty z nich samotných)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</a:rPr>
              <a:t>2. </a:t>
            </a:r>
            <a:r>
              <a:rPr lang="cs-CZ" altLang="cs-CZ" sz="2200" b="1" dirty="0" err="1">
                <a:solidFill>
                  <a:srgbClr val="000000"/>
                </a:solidFill>
              </a:rPr>
              <a:t>exterorecepční</a:t>
            </a:r>
            <a:r>
              <a:rPr lang="cs-CZ" altLang="cs-CZ" sz="2200" b="1" dirty="0">
                <a:solidFill>
                  <a:srgbClr val="000000"/>
                </a:solidFill>
              </a:rPr>
              <a:t> </a:t>
            </a:r>
            <a:r>
              <a:rPr lang="cs-CZ" altLang="cs-CZ" sz="2200" dirty="0">
                <a:solidFill>
                  <a:srgbClr val="000000"/>
                </a:solidFill>
              </a:rPr>
              <a:t>(škodlivé podněty na kůži, obranný charakter)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</a:rPr>
              <a:t>3. Složitější reflexy – centra v nižších oblastech mozku </a:t>
            </a:r>
            <a:r>
              <a:rPr lang="cs-CZ" altLang="cs-CZ" sz="2200" dirty="0">
                <a:solidFill>
                  <a:srgbClr val="000000"/>
                </a:solidFill>
              </a:rPr>
              <a:t>(reflexy postojové, vzpřimovací, vyrovnávací) – podněty z proprioreceptorů, vestibulárního aparátu, kožních receptorů, zrakového orgánu aj.) do ústředí (prodloužená mícha, mozeček, retikulární formace středního mozku)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</a:rPr>
              <a:t>Motorické programy </a:t>
            </a:r>
            <a:r>
              <a:rPr lang="cs-CZ" altLang="cs-CZ" sz="2200" dirty="0">
                <a:solidFill>
                  <a:srgbClr val="000000"/>
                </a:solidFill>
              </a:rPr>
              <a:t>(centrálně vytvářené rytmy – např. chůze, let, plavání) – </a:t>
            </a:r>
            <a:r>
              <a:rPr lang="cs-CZ" altLang="cs-CZ" sz="2200" b="1" dirty="0">
                <a:solidFill>
                  <a:srgbClr val="000000"/>
                </a:solidFill>
              </a:rPr>
              <a:t>rytmická činnost neuronů</a:t>
            </a:r>
            <a:r>
              <a:rPr lang="cs-CZ" altLang="cs-CZ" sz="2200" dirty="0">
                <a:solidFill>
                  <a:srgbClr val="000000"/>
                </a:solidFill>
              </a:rPr>
              <a:t> </a:t>
            </a:r>
            <a:r>
              <a:rPr lang="cs-CZ" altLang="cs-CZ" sz="2200" b="1" dirty="0">
                <a:solidFill>
                  <a:srgbClr val="000000"/>
                </a:solidFill>
              </a:rPr>
              <a:t>v CNS (oscilátory)</a:t>
            </a:r>
            <a:r>
              <a:rPr lang="cs-CZ" altLang="cs-CZ" sz="2200" dirty="0">
                <a:solidFill>
                  <a:srgbClr val="000000"/>
                </a:solidFill>
              </a:rPr>
              <a:t> (bez periferní složky) – zajišťování polohy těla a změny.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</a:rPr>
              <a:t>Motorické soustavy</a:t>
            </a:r>
            <a:r>
              <a:rPr lang="cs-CZ" altLang="cs-CZ" sz="2200" dirty="0">
                <a:solidFill>
                  <a:srgbClr val="000000"/>
                </a:solidFill>
              </a:rPr>
              <a:t> (motorická centra + motorická složka – kosterní svalstvo + opravné mechanismy). Hybná centra savců – kůra (procesy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cefalizace</a:t>
            </a:r>
            <a:r>
              <a:rPr lang="cs-CZ" altLang="cs-CZ" sz="2400" dirty="0">
                <a:solidFill>
                  <a:srgbClr val="000000"/>
                </a:solidFill>
              </a:rPr>
              <a:t> až </a:t>
            </a:r>
            <a:r>
              <a:rPr lang="cs-CZ" altLang="cs-CZ" sz="2400" b="1" dirty="0" err="1">
                <a:solidFill>
                  <a:srgbClr val="000000"/>
                </a:solidFill>
              </a:rPr>
              <a:t>kortizace</a:t>
            </a:r>
            <a:r>
              <a:rPr lang="cs-CZ" altLang="cs-CZ" sz="2400" dirty="0">
                <a:solidFill>
                  <a:srgbClr val="000000"/>
                </a:solidFill>
              </a:rPr>
              <a:t>). </a:t>
            </a:r>
            <a:r>
              <a:rPr lang="cs-CZ" altLang="cs-CZ" sz="2200" dirty="0">
                <a:solidFill>
                  <a:srgbClr val="000000"/>
                </a:solidFill>
              </a:rPr>
              <a:t>U nižších obratlovců jiné části mozku.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1CC8718-1C93-4E6D-8C22-3C69C21FB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2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27"/>
    </mc:Choice>
    <mc:Fallback xmlns="">
      <p:transition spd="slow" advTm="169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204355" y="-84055"/>
            <a:ext cx="6130457" cy="647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</a:rPr>
              <a:t>Úrovně řízení (4)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  <a:latin typeface="Arial"/>
              </a:rPr>
              <a:t>soustava </a:t>
            </a:r>
            <a:r>
              <a:rPr lang="cs-CZ" altLang="cs-CZ" sz="2200" b="1" dirty="0" err="1">
                <a:solidFill>
                  <a:srgbClr val="000000"/>
                </a:solidFill>
                <a:latin typeface="Arial"/>
              </a:rPr>
              <a:t>tektoretikulární</a:t>
            </a:r>
            <a:r>
              <a:rPr lang="cs-CZ" altLang="cs-CZ" sz="2200" b="1" dirty="0">
                <a:solidFill>
                  <a:srgbClr val="000000"/>
                </a:solidFill>
                <a:latin typeface="Arial"/>
              </a:rPr>
              <a:t>, </a:t>
            </a:r>
            <a:r>
              <a:rPr lang="cs-CZ" altLang="cs-CZ" sz="2200" b="1" dirty="0" err="1">
                <a:solidFill>
                  <a:srgbClr val="000000"/>
                </a:solidFill>
                <a:latin typeface="Arial"/>
              </a:rPr>
              <a:t>talamostriatová</a:t>
            </a:r>
            <a:r>
              <a:rPr lang="cs-CZ" altLang="cs-CZ" sz="2200" b="1" dirty="0">
                <a:solidFill>
                  <a:srgbClr val="000000"/>
                </a:solidFill>
                <a:latin typeface="Arial"/>
              </a:rPr>
              <a:t>. motorické soustavy neokortexu,  mozeček</a:t>
            </a:r>
            <a:endParaRPr lang="cs-CZ" altLang="cs-CZ" sz="22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</a:rPr>
              <a:t>1. soustava </a:t>
            </a:r>
            <a:r>
              <a:rPr lang="cs-CZ" altLang="cs-CZ" sz="2200" b="1" dirty="0" err="1">
                <a:solidFill>
                  <a:srgbClr val="000000"/>
                </a:solidFill>
              </a:rPr>
              <a:t>tektoretikulární</a:t>
            </a:r>
            <a:endParaRPr lang="cs-CZ" altLang="cs-CZ" sz="22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dirty="0">
                <a:solidFill>
                  <a:srgbClr val="000000"/>
                </a:solidFill>
              </a:rPr>
              <a:t>u obratlovců vývojově nejstarší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dirty="0">
                <a:solidFill>
                  <a:srgbClr val="000000"/>
                </a:solidFill>
              </a:rPr>
              <a:t> </a:t>
            </a:r>
            <a:r>
              <a:rPr lang="cs-CZ" altLang="cs-CZ" sz="2200" b="1" dirty="0">
                <a:solidFill>
                  <a:srgbClr val="000000"/>
                </a:solidFill>
              </a:rPr>
              <a:t>centrum: retikulární</a:t>
            </a:r>
            <a:r>
              <a:rPr lang="cs-CZ" altLang="cs-CZ" sz="2200" dirty="0">
                <a:solidFill>
                  <a:srgbClr val="000000"/>
                </a:solidFill>
              </a:rPr>
              <a:t> </a:t>
            </a:r>
            <a:r>
              <a:rPr lang="cs-CZ" altLang="cs-CZ" sz="2200" b="1" dirty="0">
                <a:solidFill>
                  <a:srgbClr val="000000"/>
                </a:solidFill>
              </a:rPr>
              <a:t>formace a střední mozek, </a:t>
            </a:r>
            <a:r>
              <a:rPr lang="cs-CZ" altLang="cs-CZ" sz="2200" b="1" dirty="0" err="1">
                <a:solidFill>
                  <a:srgbClr val="000000"/>
                </a:solidFill>
              </a:rPr>
              <a:t>tektum</a:t>
            </a:r>
            <a:r>
              <a:rPr lang="cs-CZ" altLang="cs-CZ" sz="2200" dirty="0">
                <a:solidFill>
                  <a:srgbClr val="000000"/>
                </a:solidFill>
              </a:rPr>
              <a:t> – integrace zrakových, staticko-akustických, somaticko-senzorických a čichových signálů.</a:t>
            </a:r>
            <a:r>
              <a:rPr lang="cs-CZ" altLang="cs-CZ" sz="2200" b="1" dirty="0">
                <a:solidFill>
                  <a:srgbClr val="000000"/>
                </a:solidFill>
              </a:rPr>
              <a:t> Eferentní ústředí – </a:t>
            </a:r>
            <a:r>
              <a:rPr lang="cs-CZ" altLang="cs-CZ" sz="2200" b="1" dirty="0" err="1">
                <a:solidFill>
                  <a:srgbClr val="000000"/>
                </a:solidFill>
              </a:rPr>
              <a:t>tegmentum</a:t>
            </a:r>
            <a:r>
              <a:rPr lang="cs-CZ" altLang="cs-CZ" sz="2200" b="1" dirty="0">
                <a:solidFill>
                  <a:srgbClr val="000000"/>
                </a:solidFill>
              </a:rPr>
              <a:t> </a:t>
            </a:r>
            <a:r>
              <a:rPr lang="cs-CZ" altLang="cs-CZ" sz="2200" dirty="0">
                <a:solidFill>
                  <a:srgbClr val="000000"/>
                </a:solidFill>
              </a:rPr>
              <a:t>(retikulární jádro)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</a:rPr>
              <a:t>2. s. </a:t>
            </a:r>
            <a:r>
              <a:rPr lang="cs-CZ" altLang="cs-CZ" sz="2200" b="1" dirty="0" err="1">
                <a:solidFill>
                  <a:srgbClr val="000000"/>
                </a:solidFill>
              </a:rPr>
              <a:t>talamostriatová</a:t>
            </a:r>
            <a:r>
              <a:rPr lang="cs-CZ" altLang="cs-CZ" sz="2200" b="1" dirty="0">
                <a:solidFill>
                  <a:srgbClr val="000000"/>
                </a:solidFill>
              </a:rPr>
              <a:t> </a:t>
            </a:r>
            <a:r>
              <a:rPr lang="cs-CZ" altLang="cs-CZ" sz="2200" dirty="0">
                <a:solidFill>
                  <a:srgbClr val="000000"/>
                </a:solidFill>
              </a:rPr>
              <a:t>(plazi, ptáci)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</a:rPr>
              <a:t>Integrační centrum – talamus, eferentní složka –</a:t>
            </a:r>
            <a:r>
              <a:rPr lang="cs-CZ" altLang="cs-CZ" sz="2200" dirty="0">
                <a:solidFill>
                  <a:srgbClr val="000000"/>
                </a:solidFill>
              </a:rPr>
              <a:t> </a:t>
            </a:r>
            <a:r>
              <a:rPr lang="cs-CZ" altLang="cs-CZ" sz="2200" b="1" dirty="0" err="1">
                <a:solidFill>
                  <a:srgbClr val="000000"/>
                </a:solidFill>
              </a:rPr>
              <a:t>paleostriatum</a:t>
            </a:r>
            <a:r>
              <a:rPr lang="cs-CZ" altLang="cs-CZ" sz="2200" dirty="0">
                <a:solidFill>
                  <a:srgbClr val="000000"/>
                </a:solidFill>
              </a:rPr>
              <a:t> (dráhy do středního mozku)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</a:rPr>
              <a:t>3. motorické soustavy </a:t>
            </a:r>
            <a:r>
              <a:rPr lang="cs-CZ" altLang="cs-CZ" sz="2200" b="1" dirty="0" err="1">
                <a:solidFill>
                  <a:srgbClr val="000000"/>
                </a:solidFill>
              </a:rPr>
              <a:t>neokortexu</a:t>
            </a:r>
            <a:r>
              <a:rPr lang="cs-CZ" altLang="cs-CZ" sz="2200" b="1" dirty="0">
                <a:solidFill>
                  <a:srgbClr val="000000"/>
                </a:solidFill>
              </a:rPr>
              <a:t> </a:t>
            </a:r>
            <a:r>
              <a:rPr lang="cs-CZ" altLang="cs-CZ" sz="2200" dirty="0">
                <a:solidFill>
                  <a:srgbClr val="000000"/>
                </a:solidFill>
              </a:rPr>
              <a:t>(savci)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200" b="1" dirty="0">
                <a:solidFill>
                  <a:srgbClr val="000000"/>
                </a:solidFill>
              </a:rPr>
              <a:t>Přímé </a:t>
            </a:r>
            <a:r>
              <a:rPr lang="cs-CZ" altLang="cs-CZ" sz="2200" b="1" dirty="0" err="1">
                <a:solidFill>
                  <a:srgbClr val="000000"/>
                </a:solidFill>
              </a:rPr>
              <a:t>kortikospinální</a:t>
            </a:r>
            <a:r>
              <a:rPr lang="cs-CZ" altLang="cs-CZ" sz="2200" b="1" dirty="0">
                <a:solidFill>
                  <a:srgbClr val="000000"/>
                </a:solidFill>
              </a:rPr>
              <a:t> dráhy </a:t>
            </a:r>
            <a:r>
              <a:rPr lang="cs-CZ" altLang="cs-CZ" sz="2200" dirty="0">
                <a:solidFill>
                  <a:srgbClr val="000000"/>
                </a:solidFill>
              </a:rPr>
              <a:t>(kůra – mícha). Signál v kůře – </a:t>
            </a:r>
            <a:r>
              <a:rPr lang="cs-CZ" altLang="cs-CZ" sz="2200" dirty="0">
                <a:solidFill>
                  <a:srgbClr val="FF0000"/>
                </a:solidFill>
              </a:rPr>
              <a:t>výsledek interakcí různých oblastí kůry a jiných částí mozku. </a:t>
            </a:r>
          </a:p>
        </p:txBody>
      </p:sp>
      <p:pic>
        <p:nvPicPr>
          <p:cNvPr id="41987" name="Picture 5" descr="NS motor f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03" y="215900"/>
            <a:ext cx="5824897" cy="635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6F55669-F110-48A6-937F-ABB62D3B7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85"/>
    </mc:Choice>
    <mc:Fallback xmlns="">
      <p:transition spd="slow" advTm="119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422706" y="874455"/>
            <a:ext cx="9954491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4. mozeček </a:t>
            </a:r>
            <a:r>
              <a:rPr lang="cs-CZ" altLang="cs-CZ" sz="2400" dirty="0">
                <a:solidFill>
                  <a:srgbClr val="000000"/>
                </a:solidFill>
              </a:rPr>
              <a:t>(postupný vývoj významu)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	1) zadní část mozečku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	2) přední lalok mozečku – (postojové reakce)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	3) postranní mozečkové hemisféry – (regulace záměrných pohybů)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Aferentní vstupy motorické soustavy</a:t>
            </a:r>
            <a:r>
              <a:rPr lang="cs-CZ" altLang="cs-CZ" sz="2400" dirty="0">
                <a:solidFill>
                  <a:srgbClr val="000000"/>
                </a:solidFill>
              </a:rPr>
              <a:t> – ze smyslových orgánů       (receptor vestibulární, </a:t>
            </a:r>
            <a:r>
              <a:rPr lang="cs-CZ" altLang="cs-CZ" sz="2400" dirty="0" err="1">
                <a:solidFill>
                  <a:srgbClr val="000000"/>
                </a:solidFill>
              </a:rPr>
              <a:t>propriorecepční</a:t>
            </a:r>
            <a:r>
              <a:rPr lang="cs-CZ" altLang="cs-CZ" sz="2400" dirty="0">
                <a:solidFill>
                  <a:srgbClr val="000000"/>
                </a:solidFill>
              </a:rPr>
              <a:t> – receptor kloubní + svalové vřeténko + Golgiho svalové tělísko, kožní, zrakové receptory)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68B34DE-C694-4301-A2DF-C5321FAA8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30"/>
    </mc:Choice>
    <mc:Fallback xmlns="">
      <p:transition spd="slow" advTm="47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F637FDA3-6A63-41BA-AF09-A615939B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0" y="-279400"/>
            <a:ext cx="9702800" cy="55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Řízení činnosti vnitřních orgánů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– vegetativní nervový systém s </a:t>
            </a:r>
            <a:r>
              <a:rPr lang="cs-CZ" altLang="cs-CZ" sz="2400" b="1" u="sng" dirty="0"/>
              <a:t>periferní</a:t>
            </a:r>
            <a:r>
              <a:rPr lang="cs-CZ" altLang="cs-CZ" sz="2400" b="1" dirty="0"/>
              <a:t> </a:t>
            </a:r>
            <a:r>
              <a:rPr lang="cs-CZ" altLang="cs-CZ" sz="2400" dirty="0"/>
              <a:t>(senzorická</a:t>
            </a:r>
            <a:r>
              <a:rPr lang="cs-CZ" altLang="cs-CZ" sz="2400" b="1" dirty="0"/>
              <a:t> </a:t>
            </a:r>
            <a:r>
              <a:rPr lang="cs-CZ" altLang="cs-CZ" sz="2400" dirty="0"/>
              <a:t>vlákna ze smyslů vnitřních orgánů, eferentní</a:t>
            </a:r>
            <a:r>
              <a:rPr lang="cs-CZ" altLang="cs-CZ" sz="2400" b="1" dirty="0"/>
              <a:t> </a:t>
            </a:r>
            <a:r>
              <a:rPr lang="cs-CZ" altLang="cs-CZ" sz="2400" dirty="0"/>
              <a:t>vlákna k hladkému a</a:t>
            </a:r>
            <a:r>
              <a:rPr lang="cs-CZ" altLang="cs-CZ" sz="2400" b="1" dirty="0"/>
              <a:t> </a:t>
            </a:r>
            <a:r>
              <a:rPr lang="cs-CZ" altLang="cs-CZ" sz="2400" dirty="0"/>
              <a:t>srdečnímu svalu, žlázám)</a:t>
            </a:r>
            <a:r>
              <a:rPr lang="cs-CZ" altLang="cs-CZ" sz="2400" b="1" dirty="0"/>
              <a:t>   </a:t>
            </a:r>
            <a:r>
              <a:rPr lang="cs-CZ" altLang="cs-CZ" sz="2400" dirty="0"/>
              <a:t>a</a:t>
            </a:r>
            <a:r>
              <a:rPr lang="cs-CZ" altLang="cs-CZ" sz="2400" b="1" dirty="0"/>
              <a:t> </a:t>
            </a:r>
            <a:r>
              <a:rPr lang="cs-CZ" altLang="cs-CZ" sz="2400" b="1" u="sng" dirty="0"/>
              <a:t>centrální složkou </a:t>
            </a:r>
            <a:r>
              <a:rPr lang="cs-CZ" altLang="cs-CZ" sz="2400" dirty="0"/>
              <a:t>(součást CNS)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Sympatikus – </a:t>
            </a:r>
            <a:r>
              <a:rPr lang="cs-CZ" altLang="cs-CZ" sz="2400" b="1" dirty="0" err="1"/>
              <a:t>torakolumbální</a:t>
            </a:r>
            <a:r>
              <a:rPr lang="cs-CZ" altLang="cs-CZ" sz="2400" b="1" dirty="0"/>
              <a:t> oddíl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	</a:t>
            </a:r>
            <a:r>
              <a:rPr lang="cs-CZ" altLang="cs-CZ" sz="2400" dirty="0"/>
              <a:t>(eferentní vlákna z hrudní a bederní míchy)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Parasympatikus – </a:t>
            </a:r>
            <a:r>
              <a:rPr lang="cs-CZ" altLang="cs-CZ" sz="2400" b="1" dirty="0" err="1"/>
              <a:t>kraniosakrální</a:t>
            </a:r>
            <a:r>
              <a:rPr lang="cs-CZ" altLang="cs-CZ" sz="2400" b="1" dirty="0"/>
              <a:t> oddíl </a:t>
            </a:r>
            <a:r>
              <a:rPr lang="cs-CZ" altLang="cs-CZ" sz="2400" dirty="0"/>
              <a:t>(eferentní vlákna z jader mozkového kmene společně s </a:t>
            </a:r>
            <a:r>
              <a:rPr lang="cs-CZ" altLang="cs-CZ" sz="2400" i="1" dirty="0"/>
              <a:t>nerv. vagus</a:t>
            </a:r>
            <a:r>
              <a:rPr lang="cs-CZ" altLang="cs-CZ" sz="2400" dirty="0"/>
              <a:t> a křížové míchy – </a:t>
            </a:r>
            <a:r>
              <a:rPr lang="cs-CZ" altLang="cs-CZ" sz="2400" i="1" dirty="0"/>
              <a:t>nervi </a:t>
            </a:r>
            <a:r>
              <a:rPr lang="cs-CZ" altLang="cs-CZ" sz="2400" i="1" dirty="0" err="1"/>
              <a:t>pelvini</a:t>
            </a:r>
            <a:r>
              <a:rPr lang="cs-CZ" altLang="cs-CZ" sz="2400" dirty="0"/>
              <a:t>)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Eferentní vegetativní nervové dráhy</a:t>
            </a:r>
            <a:r>
              <a:rPr lang="cs-CZ" altLang="cs-CZ" sz="2400" dirty="0"/>
              <a:t> (přední kořeny)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		</a:t>
            </a:r>
            <a:r>
              <a:rPr lang="cs-CZ" altLang="cs-CZ" sz="2400" b="1" dirty="0" err="1"/>
              <a:t>dvouneuronové</a:t>
            </a:r>
            <a:r>
              <a:rPr lang="cs-CZ" altLang="cs-CZ" sz="2400" dirty="0"/>
              <a:t> (synaptický spoj v </a:t>
            </a:r>
            <a:r>
              <a:rPr lang="cs-CZ" altLang="cs-CZ" sz="2400" dirty="0" err="1"/>
              <a:t>paravertebra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gangliu – oči, slinné žlázy, </a:t>
            </a:r>
            <a:r>
              <a:rPr lang="cs-CZ" altLang="cs-CZ" sz="2400" i="1" dirty="0" err="1"/>
              <a:t>bronchi</a:t>
            </a:r>
            <a:r>
              <a:rPr lang="cs-CZ" altLang="cs-CZ" sz="2400" dirty="0"/>
              <a:t>, srdce, arterioly)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		</a:t>
            </a:r>
            <a:r>
              <a:rPr lang="cs-CZ" altLang="cs-CZ" sz="2400" b="1" dirty="0" err="1"/>
              <a:t>jednoneuronové</a:t>
            </a:r>
            <a:r>
              <a:rPr lang="cs-CZ" altLang="cs-CZ" sz="2400" dirty="0"/>
              <a:t> (bez synapse – k trávicí trubici od 	žaludku, močovému měchýři)</a:t>
            </a:r>
          </a:p>
        </p:txBody>
      </p:sp>
      <p:pic>
        <p:nvPicPr>
          <p:cNvPr id="37891" name="Picture 6" descr="míš nervy">
            <a:extLst>
              <a:ext uri="{FF2B5EF4-FFF2-40B4-BE49-F238E27FC236}">
                <a16:creationId xmlns:a16="http://schemas.microsoft.com/office/drawing/2014/main" id="{8B2552AF-2D6F-490A-BB12-9FB7581B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652" r="10681" b="56564"/>
          <a:stretch>
            <a:fillRect/>
          </a:stretch>
        </p:blipFill>
        <p:spPr bwMode="auto">
          <a:xfrm>
            <a:off x="75684" y="4406901"/>
            <a:ext cx="3378716" cy="195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200C9747-B24A-45EF-A70D-B1DDDFEFF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75" y="720850"/>
            <a:ext cx="5562600" cy="420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Odlišnost přenašeče</a:t>
            </a:r>
            <a:r>
              <a:rPr lang="cs-CZ" altLang="cs-CZ" sz="1800" dirty="0"/>
              <a:t> v konečné eferentní složce: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sympaticus</a:t>
            </a:r>
            <a:r>
              <a:rPr lang="cs-CZ" altLang="cs-CZ" sz="1800" dirty="0"/>
              <a:t> – noradrenalin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parasympaticus</a:t>
            </a:r>
            <a:r>
              <a:rPr lang="cs-CZ" altLang="cs-CZ" sz="1800" dirty="0"/>
              <a:t> – acetylcholin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stejně jako mezi </a:t>
            </a:r>
            <a:r>
              <a:rPr lang="cs-CZ" altLang="cs-CZ" sz="1800" dirty="0" err="1"/>
              <a:t>pre</a:t>
            </a:r>
            <a:r>
              <a:rPr lang="cs-CZ" altLang="cs-CZ" sz="1800" dirty="0"/>
              <a:t>- a </a:t>
            </a:r>
            <a:r>
              <a:rPr lang="cs-CZ" altLang="cs-CZ" sz="1800" dirty="0" err="1"/>
              <a:t>postgangliovou</a:t>
            </a:r>
            <a:r>
              <a:rPr lang="cs-CZ" altLang="cs-CZ" sz="1800" dirty="0"/>
              <a:t> drahou).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Funkční antagonismus sympatiku a parasympatiku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srdce, hladké svalstvo trávicí trubice,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zornice – aktivita vagu (</a:t>
            </a:r>
            <a:r>
              <a:rPr lang="cs-CZ" altLang="cs-CZ" sz="1800" dirty="0" err="1"/>
              <a:t>parasympaticus</a:t>
            </a:r>
            <a:r>
              <a:rPr lang="cs-CZ" altLang="cs-CZ" sz="1800" dirty="0"/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vede ke zpomalení srdeční činnosti,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zvýšení motoriky a sekrece trávicí trubice,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zúžení zornice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sympatikus opačné působení.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U jiných jedna ze složek méně významná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(močový měchýř).</a:t>
            </a:r>
          </a:p>
        </p:txBody>
      </p:sp>
      <p:pic>
        <p:nvPicPr>
          <p:cNvPr id="38915" name="Picture 6" descr="míš nervy">
            <a:extLst>
              <a:ext uri="{FF2B5EF4-FFF2-40B4-BE49-F238E27FC236}">
                <a16:creationId xmlns:a16="http://schemas.microsoft.com/office/drawing/2014/main" id="{0B11516B-6DDD-464B-879F-A00F98B0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2783" r="3535"/>
          <a:stretch>
            <a:fillRect/>
          </a:stretch>
        </p:blipFill>
        <p:spPr bwMode="auto">
          <a:xfrm>
            <a:off x="6095999" y="572494"/>
            <a:ext cx="6105795" cy="433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>
            <a:extLst>
              <a:ext uri="{FF2B5EF4-FFF2-40B4-BE49-F238E27FC236}">
                <a16:creationId xmlns:a16="http://schemas.microsoft.com/office/drawing/2014/main" id="{6F147410-446F-438B-8A99-5F891DD1A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" y="285449"/>
            <a:ext cx="10375900" cy="589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Centrální vegetativní nervový systém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Mícha – jednoduchá nervová koordinace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- centrum řídící pohlavní </a:t>
            </a:r>
            <a:r>
              <a:rPr lang="cs-CZ" altLang="cs-CZ" sz="2000" dirty="0" err="1"/>
              <a:t>funce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genitospinální</a:t>
            </a:r>
            <a:r>
              <a:rPr lang="cs-CZ" altLang="cs-CZ" sz="20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- c. vyprazdňování močového měchýře (</a:t>
            </a:r>
            <a:r>
              <a:rPr lang="cs-CZ" altLang="cs-CZ" sz="2000" dirty="0" err="1"/>
              <a:t>vezikospinální</a:t>
            </a:r>
            <a:r>
              <a:rPr lang="cs-CZ" altLang="cs-CZ" sz="20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- c . vyprazdňování střev (</a:t>
            </a:r>
            <a:r>
              <a:rPr lang="cs-CZ" altLang="cs-CZ" sz="2000" dirty="0" err="1"/>
              <a:t>anospinální</a:t>
            </a:r>
            <a:r>
              <a:rPr lang="cs-CZ" altLang="cs-CZ" sz="20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- </a:t>
            </a:r>
            <a:r>
              <a:rPr lang="cs-CZ" altLang="cs-CZ" sz="2000" dirty="0" err="1"/>
              <a:t>zorniční</a:t>
            </a:r>
            <a:r>
              <a:rPr lang="cs-CZ" altLang="cs-CZ" sz="2000" dirty="0"/>
              <a:t> centrum (</a:t>
            </a:r>
            <a:r>
              <a:rPr lang="cs-CZ" altLang="cs-CZ" sz="2000" dirty="0" err="1"/>
              <a:t>ciliospinální</a:t>
            </a:r>
            <a:r>
              <a:rPr lang="cs-CZ" altLang="cs-CZ" sz="2000" dirty="0"/>
              <a:t>) 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Retikulární formace prodloužené míchy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- centrum </a:t>
            </a:r>
            <a:r>
              <a:rPr lang="cs-CZ" altLang="cs-CZ" sz="2000" dirty="0" err="1"/>
              <a:t>kardiovasculární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- c. dýchací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- c. koordinace č. trávicí trubice (motilita x sekrece)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- řízení příjmu potravy a vody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- řízení pohlavních funkcí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- řízení termoregulace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Retikulární formace hypotalamu – komplexy reakcí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Dráždění </a:t>
            </a:r>
            <a:r>
              <a:rPr lang="cs-CZ" altLang="cs-CZ" sz="2000" b="1" dirty="0"/>
              <a:t>zadní části hypotalamu </a:t>
            </a:r>
            <a:r>
              <a:rPr lang="cs-CZ" altLang="cs-CZ" sz="2000" dirty="0"/>
              <a:t>odpovídá</a:t>
            </a:r>
            <a:r>
              <a:rPr lang="cs-CZ" altLang="cs-CZ" sz="2000" b="1" dirty="0"/>
              <a:t> zvýšené činnosti sympatiku </a:t>
            </a:r>
            <a:r>
              <a:rPr lang="cs-CZ" altLang="cs-CZ" sz="2000" dirty="0"/>
              <a:t>(rozšíření zornice, vzestup srdeční činnosti a </a:t>
            </a:r>
            <a:r>
              <a:rPr lang="cs-CZ" altLang="cs-CZ" sz="2000" dirty="0" err="1"/>
              <a:t>krev.tlaku</a:t>
            </a:r>
            <a:r>
              <a:rPr lang="cs-CZ" altLang="cs-CZ" sz="2000" dirty="0"/>
              <a:t>, dýchání – </a:t>
            </a:r>
            <a:r>
              <a:rPr lang="cs-CZ" altLang="cs-CZ" sz="2000" b="1" dirty="0" err="1"/>
              <a:t>ergotropní</a:t>
            </a:r>
            <a:r>
              <a:rPr lang="cs-CZ" altLang="cs-CZ" sz="2000" b="1" dirty="0"/>
              <a:t> reakce – </a:t>
            </a:r>
            <a:r>
              <a:rPr lang="cs-CZ" altLang="cs-CZ" sz="2000" dirty="0"/>
              <a:t>i při stresu, typ útok nebo útěk se změnami chování)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Orálnější</a:t>
            </a:r>
            <a:r>
              <a:rPr lang="cs-CZ" altLang="cs-CZ" sz="2000" b="1" dirty="0"/>
              <a:t> oblasti hypotalamu – </a:t>
            </a:r>
            <a:r>
              <a:rPr lang="cs-CZ" altLang="cs-CZ" sz="2000" dirty="0"/>
              <a:t>jako</a:t>
            </a:r>
            <a:r>
              <a:rPr lang="cs-CZ" altLang="cs-CZ" sz="2000" b="1" dirty="0"/>
              <a:t> parasympatikus </a:t>
            </a:r>
            <a:r>
              <a:rPr lang="cs-CZ" altLang="cs-CZ" sz="2000" dirty="0"/>
              <a:t>zvyšují sekreci a motoriku trávicí trubice</a:t>
            </a:r>
            <a:r>
              <a:rPr lang="cs-CZ" altLang="cs-CZ" sz="2000" b="1" dirty="0"/>
              <a:t> – </a:t>
            </a:r>
            <a:r>
              <a:rPr lang="cs-CZ" altLang="cs-CZ" sz="2000" b="1" dirty="0" err="1"/>
              <a:t>trofotropní</a:t>
            </a:r>
            <a:r>
              <a:rPr lang="cs-CZ" altLang="cs-CZ" sz="2000" b="1" dirty="0"/>
              <a:t> účinek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463F199B-A605-4965-BC27-0765F4DCE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0" y="562172"/>
            <a:ext cx="9982200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0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Retikulární formace neokortexu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- vliv na pohlavní složky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- integrace somatické a vegetativní aktivity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vegetativní reakce při emocích (s hypotalamem)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Homeostáza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některé neurony zaznamenávají změny ve</a:t>
            </a:r>
            <a:r>
              <a:rPr lang="cs-CZ" altLang="cs-CZ" sz="2000" b="1" dirty="0"/>
              <a:t> složení a vlastnostech krve </a:t>
            </a:r>
            <a:r>
              <a:rPr lang="cs-CZ" altLang="cs-CZ" sz="2000" dirty="0"/>
              <a:t>(tlak, teplota,</a:t>
            </a:r>
            <a:r>
              <a:rPr lang="cs-CZ" altLang="cs-CZ" sz="2000" b="1" dirty="0"/>
              <a:t> </a:t>
            </a:r>
            <a:r>
              <a:rPr lang="cs-CZ" altLang="cs-CZ" sz="2000" dirty="0"/>
              <a:t>obsahy látek)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- řízení příjmu tekutin </a:t>
            </a:r>
            <a:r>
              <a:rPr lang="cs-CZ" altLang="cs-CZ" sz="2000" dirty="0"/>
              <a:t>(jádra předního hypotalamu) – pocit žízně při zvýšení osmotického tlaku v tělesných tekutinách, tvorba ADH pro vylučování vody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- řízení příjmu potravy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centrum sytosti a hladu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Rozmnožování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Přes</a:t>
            </a:r>
            <a:r>
              <a:rPr lang="cs-CZ" altLang="cs-CZ" sz="2000" b="1" dirty="0"/>
              <a:t> adenohypofýzu vývoj a činnost pohlavních orgánů, sexuální rytmy. </a:t>
            </a:r>
            <a:r>
              <a:rPr lang="cs-CZ" altLang="cs-CZ" sz="2000" b="1" dirty="0" err="1"/>
              <a:t>Ocytocin</a:t>
            </a:r>
            <a:r>
              <a:rPr lang="cs-CZ" altLang="cs-CZ" sz="2000" b="1" dirty="0"/>
              <a:t>. </a:t>
            </a:r>
            <a:r>
              <a:rPr lang="cs-CZ" altLang="cs-CZ" sz="2000" b="1" dirty="0">
                <a:solidFill>
                  <a:srgbClr val="FF0000"/>
                </a:solidFill>
              </a:rPr>
              <a:t>Integrační činnost soustavy limbický systém – hypotalamus</a:t>
            </a:r>
            <a:r>
              <a:rPr lang="cs-CZ" altLang="cs-CZ" sz="20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768927" y="564115"/>
            <a:ext cx="10162309" cy="340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76176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Organizace a funkce nervových soustav </a:t>
            </a:r>
            <a:endParaRPr lang="cs-CZ" altLang="cs-CZ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V průběhu fylogeneze od jednoduchých ke složitějším. Několik samostatných typů s obecnými principy: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 1. funkční diferenciace uvnitř nervové buňky: přijímací  a zpracovávací část 	(dendrity, </a:t>
            </a:r>
            <a:r>
              <a:rPr lang="cs-CZ" altLang="cs-CZ" sz="2400" dirty="0" err="1">
                <a:solidFill>
                  <a:srgbClr val="000000"/>
                </a:solidFill>
              </a:rPr>
              <a:t>soma</a:t>
            </a:r>
            <a:r>
              <a:rPr lang="cs-CZ" altLang="cs-CZ" sz="2400" dirty="0">
                <a:solidFill>
                  <a:srgbClr val="000000"/>
                </a:solidFill>
              </a:rPr>
              <a:t>), vodivá část (axon).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 2. shlukování – ganglia, z nich vodivé dráhy.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Neuropil</a:t>
            </a:r>
            <a:r>
              <a:rPr lang="cs-CZ" altLang="cs-CZ" sz="2400" dirty="0">
                <a:solidFill>
                  <a:srgbClr val="000000"/>
                </a:solidFill>
              </a:rPr>
              <a:t> – síť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 3.</a:t>
            </a:r>
            <a:r>
              <a:rPr lang="cs-CZ" altLang="cs-CZ" sz="2400" b="1" dirty="0">
                <a:solidFill>
                  <a:srgbClr val="000000"/>
                </a:solidFill>
              </a:rPr>
              <a:t> centralizace</a:t>
            </a:r>
            <a:r>
              <a:rPr lang="cs-CZ" altLang="cs-CZ" sz="2400" dirty="0">
                <a:solidFill>
                  <a:srgbClr val="000000"/>
                </a:solidFill>
              </a:rPr>
              <a:t> a hierarchizace </a:t>
            </a:r>
            <a:r>
              <a:rPr lang="cs-CZ" altLang="cs-CZ" sz="2400" dirty="0">
                <a:solidFill>
                  <a:srgbClr val="000000"/>
                </a:solidFill>
                <a:cs typeface="Arial" panose="020B0604020202020204" pitchFamily="34" charset="0"/>
              </a:rPr>
              <a:t>→</a:t>
            </a:r>
            <a:r>
              <a:rPr lang="cs-CZ" altLang="cs-CZ" sz="2400" dirty="0">
                <a:solidFill>
                  <a:srgbClr val="000000"/>
                </a:solidFill>
              </a:rPr>
              <a:t> vznik hlavových (</a:t>
            </a:r>
            <a:r>
              <a:rPr lang="cs-CZ" altLang="cs-CZ" sz="2400" b="1" dirty="0">
                <a:solidFill>
                  <a:srgbClr val="000000"/>
                </a:solidFill>
              </a:rPr>
              <a:t>mozkových</a:t>
            </a:r>
            <a:r>
              <a:rPr lang="cs-CZ" altLang="cs-CZ" sz="2400" dirty="0">
                <a:solidFill>
                  <a:srgbClr val="000000"/>
                </a:solidFill>
              </a:rPr>
              <a:t>)</a:t>
            </a:r>
            <a:r>
              <a:rPr lang="cs-CZ" altLang="cs-CZ" sz="2400" b="1" dirty="0">
                <a:solidFill>
                  <a:srgbClr val="000000"/>
                </a:solidFill>
              </a:rPr>
              <a:t> ganglií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 4. rozvoj v závislosti na celkovém počtu nerv. buněk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 dirty="0">
              <a:solidFill>
                <a:srgbClr val="000000"/>
              </a:solidFill>
            </a:endParaRPr>
          </a:p>
        </p:txBody>
      </p:sp>
      <p:sp>
        <p:nvSpPr>
          <p:cNvPr id="30723" name="TextovéPole 1"/>
          <p:cNvSpPr txBox="1">
            <a:spLocks noChangeArrowheads="1"/>
          </p:cNvSpPr>
          <p:nvPr/>
        </p:nvSpPr>
        <p:spPr bwMode="auto">
          <a:xfrm>
            <a:off x="2078183" y="4149688"/>
            <a:ext cx="476942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Difúzní soustava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Radiální nervová soustava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Bilaterální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Žebříčková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Kombinace žebříčkové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NS obratlovců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79DCF9D-46AC-41BC-A014-AA8C8FD09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2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942"/>
    </mc:Choice>
    <mc:Fallback xmlns="">
      <p:transition spd="slow" advTm="22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>
            <a:extLst>
              <a:ext uri="{FF2B5EF4-FFF2-40B4-BE49-F238E27FC236}">
                <a16:creationId xmlns:a16="http://schemas.microsoft.com/office/drawing/2014/main" id="{0B650FA1-98DC-4EB8-BE39-6462E16B6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774700"/>
            <a:ext cx="9474200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Neurofyziologické principy chování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Vrozené formy chování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Nepodmíněné reflexy				       Programy nervové aktivity	Biologické motivace (instinkty a </a:t>
            </a:r>
            <a:r>
              <a:rPr lang="cs-CZ" altLang="cs-CZ" sz="2000" dirty="0" err="1"/>
              <a:t>drivy</a:t>
            </a:r>
            <a:r>
              <a:rPr lang="cs-CZ" altLang="cs-CZ" sz="2000" dirty="0"/>
              <a:t> – modifikovatelné)         Emoce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Získané formy chování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Paměť	 Učení (podmíněné reflexy, podráždění a útlum, učení a myšlení)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353291" y="106591"/>
            <a:ext cx="9781309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Nervové sítě bezobratlých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Difúzní soustava </a:t>
            </a:r>
            <a:r>
              <a:rPr lang="cs-CZ" altLang="cs-CZ" sz="1800" dirty="0">
                <a:solidFill>
                  <a:srgbClr val="000000"/>
                </a:solidFill>
              </a:rPr>
              <a:t>prvoci,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latin typeface="Arial"/>
              </a:rPr>
              <a:t>(nezmar) jediný typ </a:t>
            </a:r>
            <a:r>
              <a:rPr lang="cs-CZ" altLang="cs-CZ" sz="1800" b="1" dirty="0">
                <a:solidFill>
                  <a:srgbClr val="000000"/>
                </a:solidFill>
              </a:rPr>
              <a:t>(</a:t>
            </a:r>
            <a:r>
              <a:rPr lang="cs-CZ" altLang="cs-CZ" sz="1800" dirty="0">
                <a:solidFill>
                  <a:srgbClr val="000000"/>
                </a:solidFill>
              </a:rPr>
              <a:t>km. </a:t>
            </a:r>
            <a:r>
              <a:rPr lang="cs-CZ" altLang="cs-CZ" sz="1800" i="1" dirty="0" err="1">
                <a:solidFill>
                  <a:srgbClr val="000000"/>
                </a:solidFill>
              </a:rPr>
              <a:t>Cnidaria</a:t>
            </a:r>
            <a:r>
              <a:rPr lang="cs-CZ" altLang="cs-CZ" sz="1800" i="1" dirty="0">
                <a:solidFill>
                  <a:srgbClr val="000000"/>
                </a:solidFill>
              </a:rPr>
              <a:t>, </a:t>
            </a:r>
            <a:r>
              <a:rPr lang="cs-CZ" altLang="cs-CZ" sz="1800" i="1" dirty="0">
                <a:solidFill>
                  <a:srgbClr val="FF0000"/>
                </a:solidFill>
              </a:rPr>
              <a:t>Žahavci</a:t>
            </a:r>
            <a:r>
              <a:rPr lang="cs-CZ" altLang="cs-CZ" sz="1800" i="1" dirty="0">
                <a:solidFill>
                  <a:srgbClr val="000000"/>
                </a:solidFill>
              </a:rPr>
              <a:t>, </a:t>
            </a:r>
            <a:r>
              <a:rPr lang="cs-CZ" altLang="cs-CZ" sz="1800" dirty="0">
                <a:solidFill>
                  <a:srgbClr val="000000"/>
                </a:solidFill>
              </a:rPr>
              <a:t>tř. </a:t>
            </a:r>
            <a:r>
              <a:rPr lang="cs-CZ" altLang="cs-CZ" sz="1800" i="1" dirty="0">
                <a:solidFill>
                  <a:srgbClr val="000000"/>
                </a:solidFill>
              </a:rPr>
              <a:t>Polypovci</a:t>
            </a:r>
            <a:r>
              <a:rPr lang="cs-CZ" altLang="cs-CZ" sz="1800" dirty="0">
                <a:solidFill>
                  <a:srgbClr val="000000"/>
                </a:solidFill>
              </a:rPr>
              <a:t>), jinde (km. Žebernatky </a:t>
            </a:r>
            <a:r>
              <a:rPr lang="cs-CZ" altLang="cs-CZ" sz="1800" i="1" dirty="0" err="1">
                <a:solidFill>
                  <a:srgbClr val="000000"/>
                </a:solidFill>
              </a:rPr>
              <a:t>Ctenophora</a:t>
            </a:r>
            <a:r>
              <a:rPr lang="cs-CZ" altLang="cs-CZ" sz="1800" i="1" dirty="0">
                <a:solidFill>
                  <a:srgbClr val="000000"/>
                </a:solidFill>
              </a:rPr>
              <a:t>, </a:t>
            </a:r>
            <a:r>
              <a:rPr lang="cs-CZ" altLang="cs-CZ" sz="1800" dirty="0">
                <a:solidFill>
                  <a:srgbClr val="000000"/>
                </a:solidFill>
              </a:rPr>
              <a:t>tř. Žaludovci </a:t>
            </a:r>
            <a:r>
              <a:rPr lang="cs-CZ" altLang="cs-CZ" sz="1800" i="1" dirty="0" err="1">
                <a:solidFill>
                  <a:srgbClr val="000000"/>
                </a:solidFill>
              </a:rPr>
              <a:t>Enteropneusta</a:t>
            </a:r>
            <a:r>
              <a:rPr lang="cs-CZ" altLang="cs-CZ" sz="1800" i="1" dirty="0">
                <a:solidFill>
                  <a:srgbClr val="000000"/>
                </a:solidFill>
              </a:rPr>
              <a:t> (km. </a:t>
            </a:r>
            <a:r>
              <a:rPr lang="cs-CZ" altLang="cs-CZ" sz="1800" i="1" dirty="0" err="1">
                <a:solidFill>
                  <a:srgbClr val="000000"/>
                </a:solidFill>
              </a:rPr>
              <a:t>Polostrunatci</a:t>
            </a:r>
            <a:r>
              <a:rPr lang="cs-CZ" altLang="cs-CZ" sz="1800" i="1" dirty="0">
                <a:solidFill>
                  <a:srgbClr val="000000"/>
                </a:solidFill>
              </a:rPr>
              <a:t>),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v kombinaci s ganglii km. </a:t>
            </a:r>
            <a:r>
              <a:rPr lang="cs-CZ" altLang="cs-CZ" sz="1800" dirty="0">
                <a:solidFill>
                  <a:srgbClr val="FF0000"/>
                </a:solidFill>
              </a:rPr>
              <a:t>Ostnokožci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</a:rPr>
              <a:t>Echinodermata</a:t>
            </a:r>
            <a:r>
              <a:rPr lang="cs-CZ" altLang="cs-CZ" sz="1800" i="1" dirty="0">
                <a:solidFill>
                  <a:srgbClr val="000000"/>
                </a:solidFill>
              </a:rPr>
              <a:t> – </a:t>
            </a:r>
            <a:r>
              <a:rPr lang="cs-CZ" altLang="cs-CZ" sz="1800" dirty="0">
                <a:solidFill>
                  <a:srgbClr val="000000"/>
                </a:solidFill>
              </a:rPr>
              <a:t>u některých radiální </a:t>
            </a:r>
            <a:r>
              <a:rPr lang="cs-CZ" altLang="cs-CZ" sz="1800" dirty="0" err="1">
                <a:solidFill>
                  <a:srgbClr val="000000"/>
                </a:solidFill>
              </a:rPr>
              <a:t>n.s</a:t>
            </a:r>
            <a:r>
              <a:rPr lang="cs-CZ" altLang="cs-CZ" sz="1800" i="1" dirty="0">
                <a:solidFill>
                  <a:srgbClr val="000000"/>
                </a:solidFill>
              </a:rPr>
              <a:t>.</a:t>
            </a:r>
            <a:r>
              <a:rPr lang="cs-CZ" altLang="cs-CZ" sz="1800" dirty="0">
                <a:solidFill>
                  <a:srgbClr val="000000"/>
                </a:solidFill>
              </a:rPr>
              <a:t>, tř. sumky</a:t>
            </a:r>
            <a:r>
              <a:rPr lang="cs-CZ" altLang="cs-CZ" sz="1800" i="1" dirty="0">
                <a:solidFill>
                  <a:srgbClr val="000000"/>
                </a:solidFill>
              </a:rPr>
              <a:t> </a:t>
            </a:r>
            <a:r>
              <a:rPr lang="cs-CZ" altLang="cs-CZ" sz="1800" i="1" dirty="0" err="1">
                <a:solidFill>
                  <a:srgbClr val="000000"/>
                </a:solidFill>
              </a:rPr>
              <a:t>Ascidia</a:t>
            </a:r>
            <a:r>
              <a:rPr lang="cs-CZ" altLang="cs-CZ" sz="1800" i="1" dirty="0">
                <a:solidFill>
                  <a:srgbClr val="000000"/>
                </a:solidFill>
              </a:rPr>
              <a:t> (</a:t>
            </a:r>
            <a:r>
              <a:rPr lang="cs-CZ" altLang="cs-CZ" sz="1800" dirty="0">
                <a:solidFill>
                  <a:srgbClr val="000000"/>
                </a:solidFill>
              </a:rPr>
              <a:t>km. </a:t>
            </a:r>
            <a:r>
              <a:rPr lang="cs-CZ" altLang="cs-CZ" sz="1800" i="1" dirty="0">
                <a:solidFill>
                  <a:srgbClr val="FF0000"/>
                </a:solidFill>
              </a:rPr>
              <a:t>Strunatci</a:t>
            </a:r>
            <a:r>
              <a:rPr lang="cs-CZ" altLang="cs-CZ" sz="1800" i="1" dirty="0">
                <a:solidFill>
                  <a:srgbClr val="000000"/>
                </a:solidFill>
              </a:rPr>
              <a:t>),</a:t>
            </a:r>
            <a:r>
              <a:rPr lang="cs-CZ" altLang="cs-CZ" sz="1800" dirty="0">
                <a:solidFill>
                  <a:srgbClr val="000000"/>
                </a:solidFill>
              </a:rPr>
              <a:t> někteří měkkýši větší část, nebo jen periferní část (km. </a:t>
            </a:r>
            <a:r>
              <a:rPr lang="cs-CZ" altLang="cs-CZ" sz="1800" i="1" dirty="0" err="1">
                <a:solidFill>
                  <a:srgbClr val="000000"/>
                </a:solidFill>
              </a:rPr>
              <a:t>Anelida</a:t>
            </a:r>
            <a:r>
              <a:rPr lang="cs-CZ" altLang="cs-CZ" sz="1800" i="1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FF0000"/>
                </a:solidFill>
              </a:rPr>
              <a:t>kroužkovci, měkkýši</a:t>
            </a:r>
            <a:r>
              <a:rPr lang="cs-CZ" altLang="cs-CZ" sz="1800" dirty="0">
                <a:solidFill>
                  <a:srgbClr val="000000"/>
                </a:solidFill>
              </a:rPr>
              <a:t>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u="sng" dirty="0">
                <a:solidFill>
                  <a:srgbClr val="000000"/>
                </a:solidFill>
              </a:rPr>
              <a:t>Nezmar</a:t>
            </a:r>
            <a:r>
              <a:rPr lang="cs-CZ" altLang="cs-CZ" sz="1800" dirty="0">
                <a:solidFill>
                  <a:srgbClr val="000000"/>
                </a:solidFill>
              </a:rPr>
              <a:t>: síť jak při povrchu, tak trávicí dutině s mono- </a:t>
            </a:r>
            <a:r>
              <a:rPr lang="cs-CZ" altLang="cs-CZ" sz="1800" dirty="0" err="1">
                <a:solidFill>
                  <a:srgbClr val="000000"/>
                </a:solidFill>
              </a:rPr>
              <a:t>bi</a:t>
            </a:r>
            <a:r>
              <a:rPr lang="cs-CZ" altLang="cs-CZ" sz="1800" dirty="0">
                <a:solidFill>
                  <a:srgbClr val="000000"/>
                </a:solidFill>
              </a:rPr>
              <a:t>- a multipolárnímu buňkami. Žádná diferenciace.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Další typ dráždivých buněk:</a:t>
            </a:r>
            <a:r>
              <a:rPr lang="cs-CZ" altLang="cs-CZ" sz="1800" b="1" dirty="0">
                <a:solidFill>
                  <a:srgbClr val="000000"/>
                </a:solidFill>
              </a:rPr>
              <a:t> epiteliální svalové buňky</a:t>
            </a:r>
            <a:r>
              <a:rPr lang="cs-CZ" altLang="cs-CZ" sz="1800" dirty="0">
                <a:solidFill>
                  <a:srgbClr val="000000"/>
                </a:solidFill>
              </a:rPr>
              <a:t> s receptorovou a efektorovou částí samy reagují na podráždění.</a:t>
            </a:r>
          </a:p>
        </p:txBody>
      </p:sp>
      <p:pic>
        <p:nvPicPr>
          <p:cNvPr id="31747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05214"/>
            <a:ext cx="30480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962400"/>
            <a:ext cx="2619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ovéPole 4"/>
          <p:cNvSpPr txBox="1">
            <a:spLocks noChangeArrowheads="1"/>
          </p:cNvSpPr>
          <p:nvPr/>
        </p:nvSpPr>
        <p:spPr bwMode="auto">
          <a:xfrm>
            <a:off x="2286000" y="59436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žebernatky</a:t>
            </a:r>
          </a:p>
        </p:txBody>
      </p:sp>
      <p:pic>
        <p:nvPicPr>
          <p:cNvPr id="31750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076700"/>
            <a:ext cx="2028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ovéPole 6"/>
          <p:cNvSpPr txBox="1">
            <a:spLocks noChangeArrowheads="1"/>
          </p:cNvSpPr>
          <p:nvPr/>
        </p:nvSpPr>
        <p:spPr bwMode="auto">
          <a:xfrm>
            <a:off x="5181601" y="5943600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žaludovci</a:t>
            </a:r>
          </a:p>
        </p:txBody>
      </p:sp>
      <p:pic>
        <p:nvPicPr>
          <p:cNvPr id="31752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145" y="3962400"/>
            <a:ext cx="1148062" cy="11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ovéPole 8"/>
          <p:cNvSpPr txBox="1">
            <a:spLocks noChangeArrowheads="1"/>
          </p:cNvSpPr>
          <p:nvPr/>
        </p:nvSpPr>
        <p:spPr bwMode="auto">
          <a:xfrm>
            <a:off x="10501145" y="5345112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ostnokožci</a:t>
            </a:r>
          </a:p>
        </p:txBody>
      </p:sp>
      <p:sp>
        <p:nvSpPr>
          <p:cNvPr id="31754" name="Obdélník 9"/>
          <p:cNvSpPr>
            <a:spLocks noChangeArrowheads="1"/>
          </p:cNvSpPr>
          <p:nvPr/>
        </p:nvSpPr>
        <p:spPr bwMode="auto">
          <a:xfrm>
            <a:off x="1868488" y="3105150"/>
            <a:ext cx="6513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U hub (km. Houbovci </a:t>
            </a:r>
            <a:r>
              <a:rPr lang="cs-CZ" altLang="cs-CZ" sz="1800" i="1" dirty="0" err="1">
                <a:solidFill>
                  <a:srgbClr val="000000"/>
                </a:solidFill>
              </a:rPr>
              <a:t>Porifera</a:t>
            </a:r>
            <a:r>
              <a:rPr lang="cs-CZ" altLang="cs-CZ" sz="1800" i="1" dirty="0">
                <a:solidFill>
                  <a:srgbClr val="000000"/>
                </a:solidFill>
              </a:rPr>
              <a:t>) </a:t>
            </a:r>
            <a:r>
              <a:rPr lang="cs-CZ" altLang="cs-CZ" sz="1800" dirty="0">
                <a:solidFill>
                  <a:srgbClr val="000000"/>
                </a:solidFill>
              </a:rPr>
              <a:t>nepropojené dráždivé buňky netvoří soustavu.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2EF502F-1A1C-458A-A512-89CDF561F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80B6B61-78CD-A371-8F7B-6E70366BFDA6}"/>
              </a:ext>
            </a:extLst>
          </p:cNvPr>
          <p:cNvSpPr txBox="1"/>
          <p:nvPr/>
        </p:nvSpPr>
        <p:spPr>
          <a:xfrm>
            <a:off x="8797255" y="4619708"/>
            <a:ext cx="1021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Km. </a:t>
            </a:r>
            <a:r>
              <a:rPr lang="cs-CZ" sz="1200" dirty="0" err="1"/>
              <a:t>źahavci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3320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010"/>
    </mc:Choice>
    <mc:Fallback xmlns="">
      <p:transition spd="slow" advTm="234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48" y="3163472"/>
            <a:ext cx="5061610" cy="365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Obdélník 1"/>
          <p:cNvSpPr>
            <a:spLocks noChangeArrowheads="1"/>
          </p:cNvSpPr>
          <p:nvPr/>
        </p:nvSpPr>
        <p:spPr bwMode="auto">
          <a:xfrm>
            <a:off x="287483" y="152400"/>
            <a:ext cx="58007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Sasanka km. </a:t>
            </a:r>
            <a:r>
              <a:rPr lang="cs-CZ" altLang="cs-CZ" sz="2000" dirty="0">
                <a:solidFill>
                  <a:srgbClr val="FF0000"/>
                </a:solidFill>
              </a:rPr>
              <a:t>žahavci </a:t>
            </a:r>
            <a:r>
              <a:rPr lang="cs-CZ" altLang="cs-CZ" sz="2000" dirty="0">
                <a:solidFill>
                  <a:srgbClr val="000000"/>
                </a:solidFill>
              </a:rPr>
              <a:t>(</a:t>
            </a:r>
            <a:r>
              <a:rPr lang="cs-CZ" altLang="cs-CZ" sz="2000" i="1" dirty="0" err="1">
                <a:solidFill>
                  <a:srgbClr val="000000"/>
                </a:solidFill>
              </a:rPr>
              <a:t>Cnidaria</a:t>
            </a:r>
            <a:r>
              <a:rPr lang="cs-CZ" altLang="cs-CZ" sz="2000" i="1" dirty="0">
                <a:solidFill>
                  <a:srgbClr val="000000"/>
                </a:solidFill>
              </a:rPr>
              <a:t>‎</a:t>
            </a:r>
            <a:r>
              <a:rPr lang="cs-CZ" altLang="cs-CZ" sz="2000" dirty="0">
                <a:solidFill>
                  <a:srgbClr val="000000"/>
                </a:solidFill>
              </a:rPr>
              <a:t>), tř. korálnatci (</a:t>
            </a:r>
            <a:r>
              <a:rPr lang="cs-CZ" altLang="cs-CZ" sz="2000" i="1" dirty="0" err="1">
                <a:solidFill>
                  <a:srgbClr val="000000"/>
                </a:solidFill>
              </a:rPr>
              <a:t>Anthozoa</a:t>
            </a:r>
            <a:r>
              <a:rPr lang="cs-CZ" altLang="cs-CZ" sz="2000" dirty="0">
                <a:solidFill>
                  <a:srgbClr val="000000"/>
                </a:solidFill>
              </a:rPr>
              <a:t>), ř. sasanky (</a:t>
            </a:r>
            <a:r>
              <a:rPr lang="cs-CZ" altLang="cs-CZ" sz="2000" i="1" dirty="0" err="1">
                <a:solidFill>
                  <a:srgbClr val="000000"/>
                </a:solidFill>
              </a:rPr>
              <a:t>Actiniaria</a:t>
            </a:r>
            <a:r>
              <a:rPr lang="cs-CZ" altLang="cs-CZ" sz="2000" dirty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‎diferenciace, napojení na svalovou soustavu: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a) síť multipolárních nervů (pomalé a difúzní vedení)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b) velké </a:t>
            </a:r>
            <a:r>
              <a:rPr lang="cs-CZ" altLang="cs-CZ" sz="2000" dirty="0">
                <a:solidFill>
                  <a:srgbClr val="FF0000"/>
                </a:solidFill>
              </a:rPr>
              <a:t>bipolární neurony </a:t>
            </a:r>
            <a:r>
              <a:rPr lang="cs-CZ" altLang="cs-CZ" sz="2000" dirty="0">
                <a:solidFill>
                  <a:srgbClr val="000000"/>
                </a:solidFill>
              </a:rPr>
              <a:t>s paralelním průběhem v  mezenteriálních svalech /hlavní dráhy s rychlostí 120 cm/s, ostatní 10-20 cm/s)</a:t>
            </a:r>
          </a:p>
        </p:txBody>
      </p:sp>
      <p:pic>
        <p:nvPicPr>
          <p:cNvPr id="32772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85" y="3163472"/>
            <a:ext cx="6388395" cy="316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430" y="92664"/>
            <a:ext cx="3537359" cy="267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ovéPole 6"/>
          <p:cNvSpPr txBox="1">
            <a:spLocks noChangeArrowheads="1"/>
          </p:cNvSpPr>
          <p:nvPr/>
        </p:nvSpPr>
        <p:spPr bwMode="auto">
          <a:xfrm>
            <a:off x="6833561" y="2703692"/>
            <a:ext cx="56603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dirty="0">
                <a:solidFill>
                  <a:srgbClr val="000000"/>
                </a:solidFill>
              </a:rPr>
              <a:t>tř. Sumky – trubicovitá </a:t>
            </a:r>
            <a:r>
              <a:rPr lang="cs-CZ" altLang="cs-CZ" sz="1600" dirty="0" err="1">
                <a:solidFill>
                  <a:srgbClr val="000000"/>
                </a:solidFill>
              </a:rPr>
              <a:t>n.s</a:t>
            </a:r>
            <a:r>
              <a:rPr lang="cs-CZ" altLang="cs-CZ" sz="1600" dirty="0">
                <a:solidFill>
                  <a:srgbClr val="000000"/>
                </a:solidFill>
              </a:rPr>
              <a:t>. kombinace s gangliem (mozek)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57205DF-74FB-4C97-AD0D-AAEC64CC9483}"/>
              </a:ext>
            </a:extLst>
          </p:cNvPr>
          <p:cNvSpPr txBox="1"/>
          <p:nvPr/>
        </p:nvSpPr>
        <p:spPr>
          <a:xfrm>
            <a:off x="520117" y="5035117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(vnitřní)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243671A-1DDD-4FA1-B918-872F2D47F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DA7980A-A959-4E20-87D7-5CAA3D6D2B5F}"/>
              </a:ext>
            </a:extLst>
          </p:cNvPr>
          <p:cNvSpPr txBox="1"/>
          <p:nvPr/>
        </p:nvSpPr>
        <p:spPr>
          <a:xfrm>
            <a:off x="11031789" y="1462162"/>
            <a:ext cx="1279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Sumky,</a:t>
            </a:r>
          </a:p>
          <a:p>
            <a:r>
              <a:rPr lang="cs-CZ" sz="1400" dirty="0"/>
              <a:t> </a:t>
            </a:r>
            <a:r>
              <a:rPr lang="cs-CZ" sz="1400" dirty="0" err="1"/>
              <a:t>pkm</a:t>
            </a:r>
            <a:r>
              <a:rPr lang="cs-CZ" sz="1400" dirty="0"/>
              <a:t>. Pláštěnci,</a:t>
            </a:r>
          </a:p>
          <a:p>
            <a:r>
              <a:rPr lang="cs-CZ" sz="1400" dirty="0"/>
              <a:t>Km. Chordata</a:t>
            </a:r>
          </a:p>
        </p:txBody>
      </p:sp>
    </p:spTree>
    <p:extLst>
      <p:ext uri="{BB962C8B-B14F-4D97-AF65-F5344CB8AC3E}">
        <p14:creationId xmlns:p14="http://schemas.microsoft.com/office/powerpoint/2010/main" val="41440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53"/>
    </mc:Choice>
    <mc:Fallback xmlns="">
      <p:transition spd="slow" advTm="217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NS r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05" y="114446"/>
            <a:ext cx="5003238" cy="225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289700" y="1787259"/>
            <a:ext cx="6730205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Radiální nervová soustava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Paprskovité uspořádání nejrozvinutější u ostnokožců. Na povrchu </a:t>
            </a:r>
            <a:r>
              <a:rPr lang="cs-CZ" altLang="cs-CZ" sz="2000" b="1" dirty="0" err="1">
                <a:solidFill>
                  <a:srgbClr val="000000"/>
                </a:solidFill>
              </a:rPr>
              <a:t>ektoneurální</a:t>
            </a:r>
            <a:r>
              <a:rPr lang="cs-CZ" altLang="cs-CZ" sz="2000" dirty="0">
                <a:solidFill>
                  <a:srgbClr val="000000"/>
                </a:solidFill>
              </a:rPr>
              <a:t> nervový systém (senzorický), hlouběji</a:t>
            </a:r>
            <a:r>
              <a:rPr lang="cs-CZ" altLang="cs-CZ" sz="2000" b="1" dirty="0">
                <a:solidFill>
                  <a:srgbClr val="000000"/>
                </a:solidFill>
              </a:rPr>
              <a:t> </a:t>
            </a:r>
            <a:r>
              <a:rPr lang="cs-CZ" altLang="cs-CZ" sz="2000" b="1" dirty="0" err="1">
                <a:solidFill>
                  <a:srgbClr val="000000"/>
                </a:solidFill>
              </a:rPr>
              <a:t>hyponeurální</a:t>
            </a:r>
            <a:r>
              <a:rPr lang="cs-CZ" altLang="cs-CZ" sz="2000" b="1" dirty="0">
                <a:solidFill>
                  <a:srgbClr val="000000"/>
                </a:solidFill>
              </a:rPr>
              <a:t> </a:t>
            </a:r>
            <a:r>
              <a:rPr lang="cs-CZ" altLang="cs-CZ" sz="2000" dirty="0">
                <a:solidFill>
                  <a:srgbClr val="000000"/>
                </a:solidFill>
              </a:rPr>
              <a:t>(motorický).</a:t>
            </a:r>
            <a:endParaRPr lang="cs-CZ" altLang="cs-CZ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jev:</a:t>
            </a:r>
            <a:r>
              <a:rPr lang="cs-CZ" altLang="cs-CZ" sz="2000" b="1" dirty="0">
                <a:solidFill>
                  <a:srgbClr val="000000"/>
                </a:solidFill>
              </a:rPr>
              <a:t> facilitace</a:t>
            </a:r>
            <a:r>
              <a:rPr lang="cs-CZ" altLang="cs-CZ" sz="2000" dirty="0">
                <a:solidFill>
                  <a:srgbClr val="000000"/>
                </a:solidFill>
              </a:rPr>
              <a:t> (maximální kontraktilní odpověď až při opakované stimulaci).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spontánní rytmická svalová aktivita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I přes nejjednodušší typ nervové soustavy je chování koordinované a často složité.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000" dirty="0">
              <a:solidFill>
                <a:srgbClr val="000000"/>
              </a:solidFill>
            </a:endParaRPr>
          </a:p>
        </p:txBody>
      </p:sp>
      <p:sp>
        <p:nvSpPr>
          <p:cNvPr id="33796" name="TextovéPole 1"/>
          <p:cNvSpPr txBox="1">
            <a:spLocks noChangeArrowheads="1"/>
          </p:cNvSpPr>
          <p:nvPr/>
        </p:nvSpPr>
        <p:spPr bwMode="auto">
          <a:xfrm>
            <a:off x="4402516" y="707453"/>
            <a:ext cx="2300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km. </a:t>
            </a:r>
            <a:r>
              <a:rPr lang="cs-CZ" altLang="cs-CZ" sz="1800" dirty="0">
                <a:solidFill>
                  <a:srgbClr val="FF0000"/>
                </a:solidFill>
              </a:rPr>
              <a:t>Ostnokožci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NS </a:t>
            </a:r>
            <a:r>
              <a:rPr lang="cs-CZ" altLang="cs-CZ" sz="1800" dirty="0">
                <a:solidFill>
                  <a:srgbClr val="FF0000"/>
                </a:solidFill>
              </a:rPr>
              <a:t>decentralizovaný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E932B80-520A-46B8-93A3-2662CCA44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93"/>
    </mc:Choice>
    <mc:Fallback xmlns="">
      <p:transition spd="slow" advTm="102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4EDED9-37DA-4B15-A963-70DB1A2AD8E6}"/>
              </a:ext>
            </a:extLst>
          </p:cNvPr>
          <p:cNvSpPr/>
          <p:nvPr/>
        </p:nvSpPr>
        <p:spPr>
          <a:xfrm>
            <a:off x="5872293" y="343948"/>
            <a:ext cx="54780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Schéma medúzy Aurelia </a:t>
            </a:r>
            <a:r>
              <a:rPr lang="cs-CZ" dirty="0" err="1"/>
              <a:t>aurita</a:t>
            </a:r>
            <a:endParaRPr lang="cs-CZ" dirty="0"/>
          </a:p>
          <a:p>
            <a:r>
              <a:rPr lang="cs-CZ" dirty="0"/>
              <a:t>(1) Vnitřní dutina</a:t>
            </a:r>
          </a:p>
          <a:p>
            <a:r>
              <a:rPr lang="cs-CZ" dirty="0"/>
              <a:t>(2) Okrajová </a:t>
            </a:r>
            <a:r>
              <a:rPr lang="cs-CZ" dirty="0" err="1"/>
              <a:t>chapadélka</a:t>
            </a:r>
            <a:endParaRPr lang="cs-CZ" dirty="0"/>
          </a:p>
          <a:p>
            <a:r>
              <a:rPr lang="cs-CZ" dirty="0"/>
              <a:t>(3) Žahavá ramena</a:t>
            </a:r>
          </a:p>
          <a:p>
            <a:r>
              <a:rPr lang="cs-CZ" dirty="0"/>
              <a:t>(4) Mezoglea</a:t>
            </a:r>
          </a:p>
          <a:p>
            <a:r>
              <a:rPr lang="cs-CZ" dirty="0"/>
              <a:t>(5) Pohlavní orgány</a:t>
            </a:r>
          </a:p>
          <a:p>
            <a:r>
              <a:rPr lang="cs-CZ" dirty="0"/>
              <a:t>(6) Entoderm</a:t>
            </a:r>
          </a:p>
          <a:p>
            <a:r>
              <a:rPr lang="cs-CZ" dirty="0"/>
              <a:t>(7) Ústní otvor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D4BA005-D3B1-401B-A081-06FFBA066489}"/>
              </a:ext>
            </a:extLst>
          </p:cNvPr>
          <p:cNvSpPr/>
          <p:nvPr/>
        </p:nvSpPr>
        <p:spPr>
          <a:xfrm>
            <a:off x="626468" y="343948"/>
            <a:ext cx="486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km. </a:t>
            </a:r>
            <a:r>
              <a:rPr lang="cs-CZ" altLang="cs-CZ" i="1" dirty="0" err="1">
                <a:solidFill>
                  <a:srgbClr val="000000"/>
                </a:solidFill>
              </a:rPr>
              <a:t>Cnidaria</a:t>
            </a:r>
            <a:r>
              <a:rPr lang="cs-CZ" altLang="cs-CZ" i="1" dirty="0">
                <a:solidFill>
                  <a:srgbClr val="000000"/>
                </a:solidFill>
              </a:rPr>
              <a:t>, </a:t>
            </a:r>
            <a:r>
              <a:rPr lang="cs-CZ" altLang="cs-CZ" i="1" dirty="0">
                <a:solidFill>
                  <a:srgbClr val="FF0000"/>
                </a:solidFill>
              </a:rPr>
              <a:t>Žahavci</a:t>
            </a:r>
            <a:r>
              <a:rPr lang="cs-CZ" altLang="cs-CZ" i="1" dirty="0">
                <a:solidFill>
                  <a:srgbClr val="000000"/>
                </a:solidFill>
              </a:rPr>
              <a:t>, tř. </a:t>
            </a:r>
            <a:r>
              <a:rPr lang="cs-CZ" altLang="cs-CZ" i="1" dirty="0" err="1">
                <a:solidFill>
                  <a:srgbClr val="000000"/>
                </a:solidFill>
              </a:rPr>
              <a:t>medůzovci</a:t>
            </a:r>
            <a:r>
              <a:rPr lang="cs-CZ" altLang="cs-CZ" i="1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medůza</a:t>
            </a:r>
            <a:endParaRPr lang="cs-CZ" altLang="cs-CZ" dirty="0">
              <a:solidFill>
                <a:srgbClr val="0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46AD7A-900A-45A5-A1E5-4E3F1F4FB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960" y="713280"/>
            <a:ext cx="2572735" cy="24751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85E3758-20BD-4F65-BA0C-332F3EEBD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50" y="829899"/>
            <a:ext cx="4717144" cy="471714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EB2070A-6BCE-456D-9F15-96E3F67957B0}"/>
              </a:ext>
            </a:extLst>
          </p:cNvPr>
          <p:cNvSpPr/>
          <p:nvPr/>
        </p:nvSpPr>
        <p:spPr>
          <a:xfrm>
            <a:off x="5491901" y="3866239"/>
            <a:ext cx="63030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u="sng" dirty="0">
                <a:solidFill>
                  <a:srgbClr val="000000"/>
                </a:solidFill>
              </a:rPr>
              <a:t>Medúza</a:t>
            </a:r>
            <a:r>
              <a:rPr lang="cs-CZ" altLang="cs-CZ" sz="2000" dirty="0">
                <a:solidFill>
                  <a:srgbClr val="000000"/>
                </a:solidFill>
              </a:rPr>
              <a:t>: u plovoucích jedinců prodloužení výběžků, koncentrace multipolárních neuronů ve zvonu do dvou paralelních svazků vláken (rychlé vedení)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→</a:t>
            </a:r>
            <a:r>
              <a:rPr lang="cs-CZ" altLang="cs-CZ" sz="2000" dirty="0">
                <a:solidFill>
                  <a:srgbClr val="000000"/>
                </a:solidFill>
              </a:rPr>
              <a:t> vznik centrálního nervového okruhu (</a:t>
            </a:r>
            <a:r>
              <a:rPr lang="cs-CZ" altLang="cs-CZ" sz="2000" b="1" dirty="0">
                <a:solidFill>
                  <a:srgbClr val="000000"/>
                </a:solidFill>
              </a:rPr>
              <a:t>centralizace</a:t>
            </a:r>
            <a:r>
              <a:rPr lang="cs-CZ" altLang="cs-CZ" sz="2000" dirty="0">
                <a:solidFill>
                  <a:srgbClr val="000000"/>
                </a:solidFill>
              </a:rPr>
              <a:t>).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144AA44-4C74-4035-846E-5AFD798F0476}"/>
              </a:ext>
            </a:extLst>
          </p:cNvPr>
          <p:cNvSpPr/>
          <p:nvPr/>
        </p:nvSpPr>
        <p:spPr>
          <a:xfrm>
            <a:off x="1172444" y="5345373"/>
            <a:ext cx="3629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200" dirty="0">
                <a:solidFill>
                  <a:srgbClr val="000000"/>
                </a:solidFill>
              </a:rPr>
              <a:t>vznik centrálního nervového okruhu (</a:t>
            </a:r>
            <a:r>
              <a:rPr lang="cs-CZ" altLang="cs-CZ" sz="1200" b="1" dirty="0">
                <a:solidFill>
                  <a:srgbClr val="000000"/>
                </a:solidFill>
              </a:rPr>
              <a:t>centralizace</a:t>
            </a:r>
            <a:r>
              <a:rPr lang="cs-CZ" altLang="cs-CZ" sz="1200" dirty="0">
                <a:solidFill>
                  <a:srgbClr val="000000"/>
                </a:solidFill>
              </a:rPr>
              <a:t>)</a:t>
            </a:r>
            <a:endParaRPr lang="cs-CZ" sz="1200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6B7CB305-EBB3-4821-B125-7CDD4542A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D6E88FC-D023-450D-A64A-27CC747AF6FE}"/>
              </a:ext>
            </a:extLst>
          </p:cNvPr>
          <p:cNvSpPr txBox="1"/>
          <p:nvPr/>
        </p:nvSpPr>
        <p:spPr>
          <a:xfrm>
            <a:off x="5746459" y="333004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centralizace</a:t>
            </a:r>
          </a:p>
        </p:txBody>
      </p:sp>
    </p:spTree>
    <p:extLst>
      <p:ext uri="{BB962C8B-B14F-4D97-AF65-F5344CB8AC3E}">
        <p14:creationId xmlns:p14="http://schemas.microsoft.com/office/powerpoint/2010/main" val="35257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70"/>
    </mc:Choice>
    <mc:Fallback xmlns="">
      <p:transition spd="slow" advTm="133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661553" y="457201"/>
            <a:ext cx="5562601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Bilaterální nervová soustava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Bilaterální symetrie 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→</a:t>
            </a:r>
            <a:r>
              <a:rPr lang="cs-CZ" altLang="cs-CZ" sz="2000" dirty="0">
                <a:solidFill>
                  <a:srgbClr val="000000"/>
                </a:solidFill>
              </a:rPr>
              <a:t> přední a zadní konec, nové možnosti centralizace.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1. rovnocenné shluky nervových buněk (ganglií) kdekoliv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2. přídové smysly →  zvláštní význam ganglií v přídi – </a:t>
            </a:r>
            <a:r>
              <a:rPr lang="cs-CZ" altLang="cs-CZ" sz="2000" b="1" dirty="0">
                <a:solidFill>
                  <a:srgbClr val="000000"/>
                </a:solidFill>
              </a:rPr>
              <a:t>1. hlavová – mozková –</a:t>
            </a:r>
            <a:r>
              <a:rPr lang="cs-CZ" altLang="cs-CZ" sz="2000" dirty="0">
                <a:solidFill>
                  <a:srgbClr val="000000"/>
                </a:solidFill>
              </a:rPr>
              <a:t>  ganglia nad trávicí trubicí –</a:t>
            </a:r>
            <a:r>
              <a:rPr lang="cs-CZ" altLang="cs-CZ" sz="2000" b="1" dirty="0">
                <a:solidFill>
                  <a:srgbClr val="000000"/>
                </a:solidFill>
              </a:rPr>
              <a:t> 2. nadjícnová</a:t>
            </a:r>
            <a:r>
              <a:rPr lang="cs-CZ" altLang="cs-CZ" sz="2000" dirty="0">
                <a:solidFill>
                  <a:srgbClr val="000000"/>
                </a:solidFill>
              </a:rPr>
              <a:t>. Složitost stavby. Fylogenetický růst jejich významu. Spojena s ganglii pod jícnem</a:t>
            </a:r>
            <a:r>
              <a:rPr lang="cs-CZ" altLang="cs-CZ" sz="2000" b="1" dirty="0">
                <a:solidFill>
                  <a:srgbClr val="000000"/>
                </a:solidFill>
              </a:rPr>
              <a:t> – 3. </a:t>
            </a:r>
            <a:r>
              <a:rPr lang="cs-CZ" altLang="cs-CZ" sz="2000" b="1" dirty="0" err="1">
                <a:solidFill>
                  <a:srgbClr val="000000"/>
                </a:solidFill>
              </a:rPr>
              <a:t>podjícnová</a:t>
            </a:r>
            <a:r>
              <a:rPr lang="cs-CZ" altLang="cs-CZ" sz="2000" b="1" dirty="0">
                <a:solidFill>
                  <a:srgbClr val="000000"/>
                </a:solidFill>
              </a:rPr>
              <a:t> ganglia.</a:t>
            </a:r>
            <a:r>
              <a:rPr lang="cs-CZ" altLang="cs-CZ" sz="2000" dirty="0">
                <a:solidFill>
                  <a:srgbClr val="000000"/>
                </a:solidFill>
              </a:rPr>
              <a:t> Kontrola nad ostatními </a:t>
            </a:r>
            <a:r>
              <a:rPr lang="cs-CZ" altLang="cs-CZ" sz="2000" dirty="0">
                <a:solidFill>
                  <a:srgbClr val="FF0000"/>
                </a:solidFill>
              </a:rPr>
              <a:t>excitací</a:t>
            </a:r>
            <a:r>
              <a:rPr lang="cs-CZ" altLang="cs-CZ" sz="2000" dirty="0">
                <a:solidFill>
                  <a:srgbClr val="000000"/>
                </a:solidFill>
              </a:rPr>
              <a:t> a </a:t>
            </a:r>
            <a:r>
              <a:rPr lang="cs-CZ" altLang="cs-CZ" sz="2000" dirty="0">
                <a:solidFill>
                  <a:srgbClr val="FF0000"/>
                </a:solidFill>
              </a:rPr>
              <a:t>inhibicí</a:t>
            </a:r>
            <a:r>
              <a:rPr lang="cs-CZ" altLang="cs-CZ" sz="2000" dirty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Další progresivní znak:</a:t>
            </a:r>
            <a:r>
              <a:rPr lang="cs-CZ" altLang="cs-CZ" sz="2000" b="1" dirty="0">
                <a:solidFill>
                  <a:srgbClr val="000000"/>
                </a:solidFill>
              </a:rPr>
              <a:t> obří vlákna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</a:rPr>
              <a:t>„Červi“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u="sng" dirty="0">
                <a:solidFill>
                  <a:srgbClr val="FF0000"/>
                </a:solidFill>
              </a:rPr>
              <a:t>Ploštěnci</a:t>
            </a:r>
            <a:r>
              <a:rPr lang="cs-CZ" altLang="cs-CZ" sz="2000" i="1" dirty="0">
                <a:solidFill>
                  <a:srgbClr val="FF0000"/>
                </a:solidFill>
              </a:rPr>
              <a:t> </a:t>
            </a:r>
            <a:r>
              <a:rPr lang="cs-CZ" altLang="cs-CZ" sz="2000" i="1" dirty="0" err="1">
                <a:solidFill>
                  <a:srgbClr val="000000"/>
                </a:solidFill>
              </a:rPr>
              <a:t>Acoela</a:t>
            </a:r>
            <a:r>
              <a:rPr lang="cs-CZ" altLang="cs-CZ" sz="2000" dirty="0">
                <a:solidFill>
                  <a:srgbClr val="000000"/>
                </a:solidFill>
              </a:rPr>
              <a:t> a primitivní </a:t>
            </a:r>
            <a:r>
              <a:rPr lang="cs-CZ" altLang="cs-CZ" sz="2000" dirty="0">
                <a:solidFill>
                  <a:srgbClr val="FF0000"/>
                </a:solidFill>
              </a:rPr>
              <a:t>měkkýši</a:t>
            </a:r>
            <a:r>
              <a:rPr lang="cs-CZ" altLang="cs-CZ" sz="2000" dirty="0">
                <a:solidFill>
                  <a:srgbClr val="000000"/>
                </a:solidFill>
              </a:rPr>
              <a:t> (</a:t>
            </a:r>
            <a:r>
              <a:rPr lang="cs-CZ" altLang="cs-CZ" sz="2000" dirty="0" err="1">
                <a:solidFill>
                  <a:srgbClr val="000000"/>
                </a:solidFill>
              </a:rPr>
              <a:t>chitoni</a:t>
            </a:r>
            <a:r>
              <a:rPr lang="cs-CZ" altLang="cs-CZ" sz="2000" dirty="0">
                <a:solidFill>
                  <a:srgbClr val="000000"/>
                </a:solidFill>
              </a:rPr>
              <a:t>) s náznaky koncentrace v přídi </a:t>
            </a:r>
          </a:p>
        </p:txBody>
      </p:sp>
      <p:pic>
        <p:nvPicPr>
          <p:cNvPr id="34819" name="Picture 5" descr="NS plošt, čl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2432" r="57251" b="6757"/>
          <a:stretch>
            <a:fillRect/>
          </a:stretch>
        </p:blipFill>
        <p:spPr bwMode="auto">
          <a:xfrm>
            <a:off x="7467600" y="533400"/>
            <a:ext cx="2947988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5556282-E1E2-409A-B439-EAC42AF25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25"/>
    </mc:Choice>
    <mc:Fallback xmlns="">
      <p:transition spd="slow" advTm="15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délník 1"/>
          <p:cNvSpPr>
            <a:spLocks noChangeArrowheads="1"/>
          </p:cNvSpPr>
          <p:nvPr/>
        </p:nvSpPr>
        <p:spPr bwMode="auto">
          <a:xfrm>
            <a:off x="187035" y="0"/>
            <a:ext cx="759575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km. </a:t>
            </a:r>
            <a:r>
              <a:rPr lang="cs-CZ" altLang="cs-CZ" sz="2000" b="1" dirty="0">
                <a:solidFill>
                  <a:srgbClr val="FF0000"/>
                </a:solidFill>
              </a:rPr>
              <a:t>Kroužkovci</a:t>
            </a:r>
            <a:r>
              <a:rPr lang="cs-CZ" altLang="cs-CZ" sz="2000" b="1" dirty="0">
                <a:solidFill>
                  <a:srgbClr val="0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000000"/>
                </a:solidFill>
              </a:rPr>
              <a:t>Annelida</a:t>
            </a:r>
            <a:r>
              <a:rPr lang="cs-CZ" altLang="cs-CZ" sz="2000" b="1" i="1" dirty="0">
                <a:solidFill>
                  <a:srgbClr val="000000"/>
                </a:solidFill>
              </a:rPr>
              <a:t> </a:t>
            </a:r>
            <a:r>
              <a:rPr lang="cs-CZ" altLang="cs-CZ" sz="2000" dirty="0">
                <a:solidFill>
                  <a:srgbClr val="000000"/>
                </a:solidFill>
              </a:rPr>
              <a:t>– nový typ: </a:t>
            </a:r>
            <a:r>
              <a:rPr lang="cs-CZ" altLang="cs-CZ" sz="2000" b="1" dirty="0">
                <a:solidFill>
                  <a:srgbClr val="000000"/>
                </a:solidFill>
              </a:rPr>
              <a:t>žebříčková nervová soustava.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První pár ganglií nad jícnem, druhý pod jícnem,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další ganglia pod trávicí trubicí (</a:t>
            </a:r>
            <a:r>
              <a:rPr lang="cs-CZ" altLang="cs-CZ" sz="2000" b="1" dirty="0">
                <a:solidFill>
                  <a:srgbClr val="000000"/>
                </a:solidFill>
              </a:rPr>
              <a:t>břišní nervová páska</a:t>
            </a:r>
            <a:r>
              <a:rPr lang="cs-CZ" altLang="cs-CZ" sz="2000" dirty="0">
                <a:solidFill>
                  <a:srgbClr val="000000"/>
                </a:solidFill>
              </a:rPr>
              <a:t>).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Fylogenetický význam: zvyšování významu mozkových ganglií.</a:t>
            </a:r>
            <a:endParaRPr lang="cs-CZ" altLang="cs-CZ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0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km. </a:t>
            </a:r>
            <a:r>
              <a:rPr lang="cs-CZ" altLang="cs-CZ" sz="2000" b="1" dirty="0">
                <a:solidFill>
                  <a:srgbClr val="FF0000"/>
                </a:solidFill>
              </a:rPr>
              <a:t>Měkkýši</a:t>
            </a:r>
            <a:r>
              <a:rPr lang="cs-CZ" altLang="cs-CZ" sz="2000" b="1" dirty="0">
                <a:solidFill>
                  <a:srgbClr val="0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000000"/>
                </a:solidFill>
              </a:rPr>
              <a:t>Mollusca</a:t>
            </a:r>
            <a:endParaRPr lang="cs-CZ" altLang="cs-CZ" sz="2000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Základ: několik párů ganglií a dva páry nervových pruhů. Rozdílná stavba v rámci kmene mozek hlavonožců se 14 laloky splynul ze dvou ganglií. Velmi složité projevy nervové činnosti, i složitého chování (učení). </a:t>
            </a:r>
          </a:p>
        </p:txBody>
      </p:sp>
      <p:pic>
        <p:nvPicPr>
          <p:cNvPr id="3584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531" y="2843483"/>
            <a:ext cx="4561609" cy="342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72" y="3533909"/>
            <a:ext cx="4279721" cy="320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F5F4A97-7C7C-4417-B047-3A5425BF4AB4}"/>
              </a:ext>
            </a:extLst>
          </p:cNvPr>
          <p:cNvSpPr/>
          <p:nvPr/>
        </p:nvSpPr>
        <p:spPr>
          <a:xfrm>
            <a:off x="8071675" y="2331310"/>
            <a:ext cx="3355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rgbClr val="70757A"/>
                </a:solidFill>
                <a:latin typeface="arial" panose="020B0604020202020204" pitchFamily="34" charset="0"/>
              </a:rPr>
              <a:t>Třída: </a:t>
            </a:r>
            <a:r>
              <a:rPr lang="cs-CZ" sz="1600" dirty="0" err="1">
                <a:solidFill>
                  <a:srgbClr val="660099"/>
                </a:solidFill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máloštětinatci</a:t>
            </a:r>
            <a:r>
              <a:rPr lang="cs-CZ" sz="1600" dirty="0">
                <a:solidFill>
                  <a:srgbClr val="70757A"/>
                </a:solidFill>
                <a:latin typeface="arial" panose="020B0604020202020204" pitchFamily="34" charset="0"/>
              </a:rPr>
              <a:t> (</a:t>
            </a:r>
            <a:r>
              <a:rPr lang="cs-CZ" sz="1600" dirty="0" err="1">
                <a:solidFill>
                  <a:srgbClr val="70757A"/>
                </a:solidFill>
                <a:latin typeface="arial" panose="020B0604020202020204" pitchFamily="34" charset="0"/>
              </a:rPr>
              <a:t>Oligochaeta</a:t>
            </a:r>
            <a:r>
              <a:rPr lang="cs-CZ" sz="1600" dirty="0">
                <a:solidFill>
                  <a:srgbClr val="70757A"/>
                </a:solidFill>
                <a:latin typeface="arial" panose="020B0604020202020204" pitchFamily="34" charset="0"/>
              </a:rPr>
              <a:t>)‎</a:t>
            </a:r>
            <a:endParaRPr lang="cs-CZ" sz="16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D11AB4F-E106-4A78-AD31-70232B203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39"/>
    </mc:Choice>
    <mc:Fallback xmlns="">
      <p:transition spd="slow" advTm="15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488373" y="579121"/>
            <a:ext cx="7360227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Členovci</a:t>
            </a:r>
            <a:r>
              <a:rPr lang="cs-CZ" altLang="cs-CZ" sz="2000" b="1" dirty="0">
                <a:solidFill>
                  <a:srgbClr val="000000"/>
                </a:solidFill>
              </a:rPr>
              <a:t> (</a:t>
            </a:r>
            <a:r>
              <a:rPr lang="cs-CZ" altLang="cs-CZ" sz="2000" b="1" dirty="0" err="1">
                <a:solidFill>
                  <a:srgbClr val="000000"/>
                </a:solidFill>
              </a:rPr>
              <a:t>Arthropoda</a:t>
            </a:r>
            <a:r>
              <a:rPr lang="cs-CZ" altLang="cs-CZ" sz="2000" b="1" dirty="0">
                <a:solidFill>
                  <a:srgbClr val="000000"/>
                </a:solidFill>
              </a:rPr>
              <a:t>)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 Nervová soustava odvozená od žebříčkové: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1. zvětšení nadjícnových ganglií 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→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>
                <a:solidFill>
                  <a:srgbClr val="FF0000"/>
                </a:solidFill>
              </a:rPr>
              <a:t>mozkové ganglion </a:t>
            </a:r>
            <a:r>
              <a:rPr lang="cs-CZ" altLang="cs-CZ" sz="2000" dirty="0">
                <a:solidFill>
                  <a:srgbClr val="000000"/>
                </a:solidFill>
              </a:rPr>
              <a:t>(regulační mozkové centrum) i </a:t>
            </a:r>
            <a:r>
              <a:rPr lang="cs-CZ" altLang="cs-CZ" sz="2000" dirty="0" err="1">
                <a:solidFill>
                  <a:srgbClr val="000000"/>
                </a:solidFill>
              </a:rPr>
              <a:t>podjícnových</a:t>
            </a:r>
            <a:r>
              <a:rPr lang="cs-CZ" altLang="cs-CZ" sz="2000" dirty="0">
                <a:solidFill>
                  <a:srgbClr val="000000"/>
                </a:solidFill>
              </a:rPr>
              <a:t> ganglií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2. </a:t>
            </a:r>
            <a:r>
              <a:rPr lang="cs-CZ" altLang="cs-CZ" sz="2000" dirty="0">
                <a:solidFill>
                  <a:srgbClr val="FF0000"/>
                </a:solidFill>
              </a:rPr>
              <a:t>diferenciace ganglií břišní nervové pásky </a:t>
            </a:r>
            <a:r>
              <a:rPr lang="cs-CZ" altLang="cs-CZ" sz="2000" dirty="0">
                <a:solidFill>
                  <a:srgbClr val="000000"/>
                </a:solidFill>
              </a:rPr>
              <a:t>podle složitosti článků 	(končetiny, křídla, přívěsky). Ganglia někdy splývají (pavouci, mouchy). V motorické činnosti vymizely sítě.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Další vrchol (hmyz). Vznik komplikovaných smyslů, končetin, ústních přívěsků. Některé druhy aktivity (let, chůze, zpěv) jsou iniciovány zvláštními nemodulovanými povely speciálním interneuronům v </a:t>
            </a:r>
            <a:r>
              <a:rPr lang="cs-CZ" altLang="cs-CZ" sz="2000" dirty="0">
                <a:solidFill>
                  <a:srgbClr val="FF0000"/>
                </a:solidFill>
              </a:rPr>
              <a:t>torakálních gangliích</a:t>
            </a:r>
            <a:r>
              <a:rPr lang="cs-CZ" altLang="cs-CZ" sz="2000" dirty="0">
                <a:solidFill>
                  <a:srgbClr val="000000"/>
                </a:solidFill>
              </a:rPr>
              <a:t>, které potom samy vytvářejí vzorce signálů.</a:t>
            </a:r>
          </a:p>
        </p:txBody>
      </p:sp>
      <p:pic>
        <p:nvPicPr>
          <p:cNvPr id="36867" name="Picture 5" descr="NS plošt, čl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4" r="909" b="2432"/>
          <a:stretch>
            <a:fillRect/>
          </a:stretch>
        </p:blipFill>
        <p:spPr bwMode="auto">
          <a:xfrm>
            <a:off x="8154480" y="579121"/>
            <a:ext cx="3719675" cy="578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37E27B2-A193-4A42-9A32-639EA5BB1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B30E3FC-8EC7-4735-BF41-66B0112A06FF}"/>
              </a:ext>
            </a:extLst>
          </p:cNvPr>
          <p:cNvSpPr txBox="1"/>
          <p:nvPr/>
        </p:nvSpPr>
        <p:spPr>
          <a:xfrm>
            <a:off x="8250953" y="5234730"/>
            <a:ext cx="3526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Listonožky</a:t>
            </a:r>
            <a:r>
              <a:rPr lang="cs-CZ" sz="1400" dirty="0"/>
              <a:t>          Rakovci        Dvoukřídlí</a:t>
            </a:r>
          </a:p>
        </p:txBody>
      </p:sp>
    </p:spTree>
    <p:extLst>
      <p:ext uri="{BB962C8B-B14F-4D97-AF65-F5344CB8AC3E}">
        <p14:creationId xmlns:p14="http://schemas.microsoft.com/office/powerpoint/2010/main" val="27070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62"/>
    </mc:Choice>
    <mc:Fallback xmlns="">
      <p:transition spd="slow" advTm="126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1770</Words>
  <Application>Microsoft Office PowerPoint</Application>
  <PresentationFormat>Širokoúhlá obrazovka</PresentationFormat>
  <Paragraphs>196</Paragraphs>
  <Slides>20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Arial</vt:lpstr>
      <vt:lpstr>Arial</vt:lpstr>
      <vt:lpstr>Výchozí návrh</vt:lpstr>
      <vt:lpstr>Organizace a funkce nervových soustav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Alena Žákovská</cp:lastModifiedBy>
  <cp:revision>33</cp:revision>
  <dcterms:created xsi:type="dcterms:W3CDTF">2020-12-28T15:07:36Z</dcterms:created>
  <dcterms:modified xsi:type="dcterms:W3CDTF">2023-12-07T12:47:05Z</dcterms:modified>
</cp:coreProperties>
</file>