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5" r:id="rId6"/>
    <p:sldId id="258" r:id="rId7"/>
    <p:sldId id="260" r:id="rId8"/>
    <p:sldId id="268" r:id="rId9"/>
    <p:sldId id="271" r:id="rId10"/>
    <p:sldId id="272" r:id="rId11"/>
    <p:sldId id="259" r:id="rId12"/>
    <p:sldId id="273" r:id="rId13"/>
    <p:sldId id="267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00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145F7-9273-5AAA-B87D-92561D707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E1DE5F-5897-31F1-DD32-E574C367D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11B56B-445E-8D12-A353-28F314A8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E01067-F1AC-6C62-AC0E-FD9B59B1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C45DA0-B134-ADDB-AF3D-CF8AFC2C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0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3F996-7BD6-C59A-B44E-338A9A87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825274-7088-CF70-876F-B5262D041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EA967-064B-4399-EB80-D670428E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2B25DA-F3E6-98AE-A712-ECD45BAF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EB1466-15A7-E8B0-8EDB-873B6619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1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32CD27-88A5-6D0F-30EB-A7B681CB2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EE1F4E-5FF8-F530-6A91-26D40A3FB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981FAC-BD95-E509-7CE7-7789574E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20BDD-B3E5-108D-D0CD-4E967058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2A989A-02E0-BEF0-9C79-AD595E6E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35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B41A4-A319-C991-4E68-6D6664D1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B963B-5773-4913-67FC-8CB6B8D9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2A25C-2EBE-E946-9A0C-C96799C3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E6B7F-50AC-834E-F52A-4D733816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B12CD8-0FCF-044A-64FB-EC47B002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16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FE4FF-BA95-7DB3-0B72-0D45AB0D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AF16D4-B26B-7F25-9772-6309AEFFE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0C7B2-6306-BA56-7595-1A7D1EC9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EA90A-7BC0-0351-2026-682F486D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19C791-7C02-2A6E-D38F-4EA64150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40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4303F-BD08-F671-1D93-7861002C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4C1F8-AD9A-DF43-4426-EF13969F1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0CA088-BEA9-E8A5-78C4-CD381438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DFE590-E3F4-F5A7-65AA-7BFADE38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2A6AE8-A351-52F7-F3CE-9D9F694B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7E515B-B07B-E634-761B-25B89F1D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2DBD7-22B9-958B-51F4-4B01F91F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48CB04-4E18-40B0-0ED7-6A8782933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3E0383-7313-0CFA-EC66-5858650C6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864A48-150D-FA1C-A149-9F3924D47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72416B-7C43-568C-B66F-FCD65590D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E06C44-7E27-CF09-7B6D-1C53D5B9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7AEC3F-531A-787D-79AC-B6E11E71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F98286-DA5E-EFF8-1F50-D7CA5DA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20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92706-F6A5-28A8-F15A-00A0E0DF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ECDA4F-309D-04C3-850F-6A47B751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60803C-B02F-C4F8-19BD-186FD621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553AE1-3F10-E4C8-BF69-2B3B0A19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6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6C85E84-A724-B9B3-B5D1-D0D0D563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2CC79-7C74-7327-A74E-4B925EFD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6E3A0-C689-CE8B-EB54-5178EE59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59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D86DD-E6E6-761A-B540-6F8474E4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5EF5D-85B4-5722-5D7C-98A362A6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D88C1-91B7-B1E9-D354-10F9C7270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4577F8-C361-D0AD-32AE-7651364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393587-E35D-2E67-5B26-F6836446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6D2C3D-71C2-E741-3825-070C6F4B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D02D7-B80C-C1BD-D20D-529DF304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389D6B-8F3E-91C3-AD4A-6E7601EF5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4D5EB1-FD74-3B59-2FAA-3DB2AC3FB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152170-8146-102C-24CA-38D56F3E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3FBCD-3CE2-BDBD-E2E0-4705916E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B3F1D3-9A44-A0D0-2CD8-E9F8FF6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1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082D01-9F0C-67C0-D431-128551DA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EF63D-B454-D328-202F-923F024BD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027F7-56EE-4A6D-B26A-8D961E57D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1634-BA41-4FCB-8BE7-EDC8A67450A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331029-A25D-BB37-919B-28DA5ADD2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5E83C3-D049-A7E1-69AD-D6B1D8A9A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4093-E162-4B98-83C6-B2B79079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8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19E79-41E0-9EFC-CCAE-6996A7D35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Smyslová soustava ryb, obojživelníků a plazů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893117-E086-A7D8-D416-9B013ED12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Iveta Škorpíková, Jana Weissová</a:t>
            </a:r>
          </a:p>
        </p:txBody>
      </p:sp>
    </p:spTree>
    <p:extLst>
      <p:ext uri="{BB962C8B-B14F-4D97-AF65-F5344CB8AC3E}">
        <p14:creationId xmlns:p14="http://schemas.microsoft.com/office/powerpoint/2010/main" val="392143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kica, kresba, Perokresba, ryba&#10;&#10;Popis byl vytvořen automaticky">
            <a:extLst>
              <a:ext uri="{FF2B5EF4-FFF2-40B4-BE49-F238E27FC236}">
                <a16:creationId xmlns:a16="http://schemas.microsoft.com/office/drawing/2014/main" id="{41A3DD5B-D655-BABE-9CA1-68F7D0963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394" r="-6141"/>
          <a:stretch/>
        </p:blipFill>
        <p:spPr>
          <a:xfrm>
            <a:off x="849631" y="1413163"/>
            <a:ext cx="10929320" cy="50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1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Sluch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072093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926541"/>
            <a:ext cx="3503612" cy="2263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dirty="0"/>
              <a:t>Sluchově rovnovážné ústrojí uvnitř lebky (kostěný labyrint)</a:t>
            </a:r>
          </a:p>
          <a:p>
            <a:r>
              <a:rPr lang="cs-CZ" dirty="0"/>
              <a:t>časté propojení sluchového ústrojí s plynovým měchýřem = </a:t>
            </a:r>
            <a:r>
              <a:rPr lang="cs-CZ" b="1" dirty="0"/>
              <a:t>Weberovo ustrojí </a:t>
            </a:r>
            <a:r>
              <a:rPr lang="cs-CZ" dirty="0"/>
              <a:t>-&gt; přenos vibrací </a:t>
            </a:r>
          </a:p>
          <a:p>
            <a:r>
              <a:rPr lang="cs-CZ" dirty="0"/>
              <a:t>Postranní čára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3072093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6330" y="3072093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3926541"/>
            <a:ext cx="3503612" cy="2263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Střední ucho – kůstka </a:t>
            </a:r>
            <a:r>
              <a:rPr lang="cs-CZ" dirty="0" err="1"/>
              <a:t>columella</a:t>
            </a:r>
            <a:r>
              <a:rPr lang="cs-CZ" dirty="0"/>
              <a:t>, dospělci i </a:t>
            </a:r>
            <a:r>
              <a:rPr lang="cs-CZ" dirty="0" err="1"/>
              <a:t>operculare</a:t>
            </a:r>
            <a:endParaRPr lang="cs-CZ" dirty="0"/>
          </a:p>
          <a:p>
            <a:r>
              <a:rPr lang="cs-CZ" dirty="0"/>
              <a:t>Přenos zvuku přes přední končetinu nebo lebku (ti, kteří nemají bubínek ani kolumelu)</a:t>
            </a:r>
          </a:p>
          <a:p>
            <a:r>
              <a:rPr lang="cs-CZ" dirty="0"/>
              <a:t>Bubínková blána </a:t>
            </a:r>
          </a:p>
          <a:p>
            <a:r>
              <a:rPr lang="cs-CZ" dirty="0"/>
              <a:t>Eustachova trubice (pouze žáby) </a:t>
            </a:r>
          </a:p>
          <a:p>
            <a:r>
              <a:rPr lang="cs-CZ" dirty="0"/>
              <a:t>Bubínek u žab na povrchu těla </a:t>
            </a:r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3896005"/>
            <a:ext cx="3503612" cy="229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Střední ucho s bubínkem (hadi ne)</a:t>
            </a:r>
          </a:p>
          <a:p>
            <a:r>
              <a:rPr lang="cs-CZ" dirty="0" err="1"/>
              <a:t>Columella</a:t>
            </a:r>
            <a:endParaRPr lang="cs-CZ" dirty="0"/>
          </a:p>
          <a:p>
            <a:r>
              <a:rPr lang="cs-CZ" dirty="0"/>
              <a:t>Ve vnitřním uchu bludiště s jednoduchou </a:t>
            </a:r>
            <a:r>
              <a:rPr lang="cs-CZ" dirty="0" err="1"/>
              <a:t>lagenou</a:t>
            </a:r>
            <a:r>
              <a:rPr lang="cs-CZ" dirty="0"/>
              <a:t> </a:t>
            </a:r>
          </a:p>
          <a:p>
            <a:r>
              <a:rPr lang="cs-CZ" dirty="0"/>
              <a:t>Hadi – seizmické vnímání = zvukové vlny zemní – přenos zvukových vln přes dolní čelist na </a:t>
            </a:r>
            <a:r>
              <a:rPr lang="cs-CZ" dirty="0" err="1"/>
              <a:t>columellu</a:t>
            </a:r>
            <a:r>
              <a:rPr lang="cs-CZ" dirty="0"/>
              <a:t>, náhrada vnitřního ucha </a:t>
            </a:r>
          </a:p>
          <a:p>
            <a:r>
              <a:rPr lang="cs-CZ" dirty="0"/>
              <a:t>Želvy – </a:t>
            </a:r>
            <a:r>
              <a:rPr lang="cs-CZ" dirty="0" err="1"/>
              <a:t>ztlustělý</a:t>
            </a:r>
            <a:r>
              <a:rPr lang="cs-CZ" dirty="0"/>
              <a:t> bubínek, zarostlý zvukovod – slyší však dobře 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5E5EC16D-5D90-1582-0957-B398A235A968}"/>
              </a:ext>
            </a:extLst>
          </p:cNvPr>
          <p:cNvSpPr txBox="1">
            <a:spLocks/>
          </p:cNvSpPr>
          <p:nvPr/>
        </p:nvSpPr>
        <p:spPr>
          <a:xfrm>
            <a:off x="836612" y="1586707"/>
            <a:ext cx="10832875" cy="1111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Podnětem sluchových receptorů je zvuk = periodické kmitání přenášené vzduchem nebo vodou </a:t>
            </a:r>
          </a:p>
          <a:p>
            <a:r>
              <a:rPr lang="cs-CZ" sz="2400" dirty="0"/>
              <a:t>Ze všech mechanoreceptorů nejcitlivější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162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/>
              <a:t>Termorecepce</a:t>
            </a:r>
            <a:endParaRPr lang="cs-CZ" sz="4800" b="1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072093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926541"/>
            <a:ext cx="3503612" cy="2263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Rohonovy</a:t>
            </a:r>
            <a:r>
              <a:rPr lang="cs-CZ" dirty="0"/>
              <a:t> buňky mozkového kmene a míchy </a:t>
            </a:r>
          </a:p>
          <a:p>
            <a:r>
              <a:rPr lang="cs-CZ" dirty="0"/>
              <a:t>Epidermální zakončení </a:t>
            </a:r>
          </a:p>
          <a:p>
            <a:r>
              <a:rPr lang="cs-CZ" dirty="0"/>
              <a:t>Regulace potravní aktivity a metabolismu 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3072093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6330" y="3072093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3926541"/>
            <a:ext cx="3503612" cy="2263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Poikilotermní</a:t>
            </a:r>
            <a:r>
              <a:rPr lang="cs-CZ"/>
              <a:t>  </a:t>
            </a:r>
            <a:endParaRPr lang="cs-CZ" dirty="0"/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3896005"/>
            <a:ext cx="3503612" cy="229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Infračervené receptory</a:t>
            </a:r>
          </a:p>
          <a:p>
            <a:r>
              <a:rPr lang="cs-CZ" dirty="0"/>
              <a:t> Lokalizování homoiotermních živočichů – ptáků a hlodavců = kořist </a:t>
            </a:r>
          </a:p>
          <a:p>
            <a:r>
              <a:rPr lang="cs-CZ" dirty="0"/>
              <a:t>Chřestýš termoreceptory lokalizovány mezi oči a nozdry 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5E5EC16D-5D90-1582-0957-B398A235A968}"/>
              </a:ext>
            </a:extLst>
          </p:cNvPr>
          <p:cNvSpPr txBox="1">
            <a:spLocks/>
          </p:cNvSpPr>
          <p:nvPr/>
        </p:nvSpPr>
        <p:spPr>
          <a:xfrm>
            <a:off x="836612" y="1402930"/>
            <a:ext cx="10832875" cy="111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Vnímání tepla či chladu smyslovými orgány – termoreceptory </a:t>
            </a:r>
          </a:p>
          <a:p>
            <a:r>
              <a:rPr lang="cs-CZ" sz="1800" dirty="0"/>
              <a:t>A) - po celém povrchu těla -1. chladové a 2. teplotní </a:t>
            </a:r>
          </a:p>
          <a:p>
            <a:r>
              <a:rPr lang="cs-CZ" sz="1800" dirty="0"/>
              <a:t>B)– v hypotalamu – hlídající tělesnou teplotu a udržující odpověď konstantní</a:t>
            </a:r>
          </a:p>
          <a:p>
            <a:r>
              <a:rPr lang="cs-CZ" sz="1800" dirty="0"/>
              <a:t>Zvířata mají schopnost vnímat teplotu prostředí, tedy teplo vedené  kondukcí, konvekcí, ale i infračervené elektromagnetické záření (teplo sálavé)</a:t>
            </a:r>
          </a:p>
        </p:txBody>
      </p:sp>
    </p:spTree>
    <p:extLst>
      <p:ext uri="{BB962C8B-B14F-4D97-AF65-F5344CB8AC3E}">
        <p14:creationId xmlns:p14="http://schemas.microsoft.com/office/powerpoint/2010/main" val="365102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4D20A87-7D9B-D5F9-C108-AF2FD013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19568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077F5CC-6BCD-5400-6576-4753C707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6926F79-FE10-9321-0CE6-ED7CF3D16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prezentace paní doc. RNDr. Aleny Žákovské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98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Zrak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34" y="3748085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4571999"/>
            <a:ext cx="3503612" cy="16176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oči s plochou rohovkou</a:t>
            </a:r>
          </a:p>
          <a:p>
            <a:r>
              <a:rPr lang="cs-CZ" sz="2400" dirty="0"/>
              <a:t>bez víčka </a:t>
            </a:r>
          </a:p>
          <a:p>
            <a:r>
              <a:rPr lang="cs-CZ" sz="2400" dirty="0"/>
              <a:t>kulovitá čočka</a:t>
            </a:r>
          </a:p>
          <a:p>
            <a:r>
              <a:rPr lang="cs-CZ" sz="2400" dirty="0"/>
              <a:t>barevné vidění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3748085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5875" y="3748085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4571999"/>
            <a:ext cx="3503612" cy="1617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oči s 3 víčky (mají mžurku)</a:t>
            </a:r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4571997"/>
            <a:ext cx="3503612" cy="1617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oči s 3 víčky (mají mžurku)</a:t>
            </a:r>
          </a:p>
          <a:p>
            <a:r>
              <a:rPr lang="cs-CZ" sz="2400" dirty="0"/>
              <a:t>temenní oko (reakce na světlo/tmu) </a:t>
            </a:r>
          </a:p>
          <a:p>
            <a:pPr lvl="1"/>
            <a:r>
              <a:rPr lang="cs-CZ" sz="2000" dirty="0"/>
              <a:t>u haterií a některých ještěrek</a:t>
            </a:r>
          </a:p>
          <a:p>
            <a:r>
              <a:rPr lang="cs-CZ" sz="2400" dirty="0"/>
              <a:t>někteří barevné vidění</a:t>
            </a: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FBCE07C8-0FA2-594D-F06D-3796F265A0FF}"/>
              </a:ext>
            </a:extLst>
          </p:cNvPr>
          <p:cNvSpPr txBox="1">
            <a:spLocks/>
          </p:cNvSpPr>
          <p:nvPr/>
        </p:nvSpPr>
        <p:spPr>
          <a:xfrm>
            <a:off x="836612" y="1586706"/>
            <a:ext cx="10832875" cy="2161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specializovaný fotorecepční orgán (= čočka)</a:t>
            </a:r>
          </a:p>
          <a:p>
            <a:pPr lvl="1"/>
            <a:r>
              <a:rPr lang="cs-CZ" dirty="0"/>
              <a:t>zaostřuje obraz na vrstvu fotoreceptorů v sítnici -&gt; přenos informace o tvaru předmětu, intenzitě a barvě světla,… + ostrost obrazu zajištěna stínícími pigment. buňkami</a:t>
            </a:r>
          </a:p>
          <a:p>
            <a:r>
              <a:rPr lang="cs-CZ" dirty="0"/>
              <a:t>oko komorové</a:t>
            </a:r>
          </a:p>
        </p:txBody>
      </p:sp>
    </p:spTree>
    <p:extLst>
      <p:ext uri="{BB962C8B-B14F-4D97-AF65-F5344CB8AC3E}">
        <p14:creationId xmlns:p14="http://schemas.microsoft.com/office/powerpoint/2010/main" val="278894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84E8A89-EB6D-F7E3-5A6D-DF46ACE3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Zrak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D6E7AC7-C681-C0D4-D0F3-46386B8A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8" r="8772" b="49094"/>
          <a:stretch/>
        </p:blipFill>
        <p:spPr>
          <a:xfrm>
            <a:off x="8145965" y="134186"/>
            <a:ext cx="3821918" cy="23848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A3E41E6-8FC9-935F-54BD-AF913568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1" y="1690688"/>
            <a:ext cx="4184941" cy="47310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309107-84F5-6B54-40DC-C1BE698FD9B2}"/>
              </a:ext>
            </a:extLst>
          </p:cNvPr>
          <p:cNvSpPr txBox="1"/>
          <p:nvPr/>
        </p:nvSpPr>
        <p:spPr>
          <a:xfrm>
            <a:off x="632702" y="1690688"/>
            <a:ext cx="3101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Tyčinky a čípky: zachycení světelné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Vrstvy propojovacích neuronů upravují zrakovou informaci -&gt; informace do zrakového nervu -&gt; přenos informace do mozku, kde je ještě mnohonásobně zpracována</a:t>
            </a:r>
          </a:p>
        </p:txBody>
      </p:sp>
    </p:spTree>
    <p:extLst>
      <p:ext uri="{BB962C8B-B14F-4D97-AF65-F5344CB8AC3E}">
        <p14:creationId xmlns:p14="http://schemas.microsoft.com/office/powerpoint/2010/main" val="380187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Chuť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97409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48635"/>
            <a:ext cx="3503613" cy="25410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ústní dutina</a:t>
            </a:r>
          </a:p>
          <a:p>
            <a:r>
              <a:rPr lang="cs-CZ" dirty="0"/>
              <a:t>hltan</a:t>
            </a:r>
          </a:p>
          <a:p>
            <a:r>
              <a:rPr lang="cs-CZ" dirty="0"/>
              <a:t>hlava</a:t>
            </a:r>
          </a:p>
          <a:p>
            <a:r>
              <a:rPr lang="cs-CZ" dirty="0"/>
              <a:t>i celé tělo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2797409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6330" y="2797409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3648633"/>
            <a:ext cx="3503612" cy="2541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ústní dutina</a:t>
            </a:r>
          </a:p>
          <a:p>
            <a:r>
              <a:rPr lang="cs-CZ" dirty="0"/>
              <a:t>jazyk</a:t>
            </a:r>
          </a:p>
          <a:p>
            <a:r>
              <a:rPr lang="cs-CZ" dirty="0"/>
              <a:t>hltan</a:t>
            </a:r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3648633"/>
            <a:ext cx="3503612" cy="254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vnitřní okraj dolní čelisti</a:t>
            </a:r>
          </a:p>
          <a:p>
            <a:r>
              <a:rPr lang="cs-CZ" dirty="0"/>
              <a:t>jazyk</a:t>
            </a:r>
          </a:p>
          <a:p>
            <a:r>
              <a:rPr lang="cs-CZ" dirty="0"/>
              <a:t>dno ústní dutiny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2DC6A8C-D6AB-C416-1855-3020830EBCBB}"/>
              </a:ext>
            </a:extLst>
          </p:cNvPr>
          <p:cNvSpPr txBox="1">
            <a:spLocks/>
          </p:cNvSpPr>
          <p:nvPr/>
        </p:nvSpPr>
        <p:spPr>
          <a:xfrm>
            <a:off x="836612" y="1586707"/>
            <a:ext cx="10832875" cy="111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pomocí chuťových pohárků (= chemoreceptory)</a:t>
            </a:r>
          </a:p>
        </p:txBody>
      </p:sp>
    </p:spTree>
    <p:extLst>
      <p:ext uri="{BB962C8B-B14F-4D97-AF65-F5344CB8AC3E}">
        <p14:creationId xmlns:p14="http://schemas.microsoft.com/office/powerpoint/2010/main" val="280316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67C7A9E-4617-4097-CA10-B721851C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Chuť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57EA7DC-3B22-D424-C1C6-09CF58784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932" y="987894"/>
            <a:ext cx="3806135" cy="57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Čich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605087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8999"/>
            <a:ext cx="3503612" cy="27606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čichové váčky v čichových jamkách 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2595562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6330" y="2609850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3428999"/>
            <a:ext cx="3503612" cy="2760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čichová sliznice v nosní dutině</a:t>
            </a:r>
          </a:p>
          <a:p>
            <a:r>
              <a:rPr lang="cs-CZ" dirty="0" err="1"/>
              <a:t>Jacobsonův</a:t>
            </a:r>
            <a:r>
              <a:rPr lang="cs-CZ" dirty="0"/>
              <a:t> </a:t>
            </a:r>
            <a:r>
              <a:rPr lang="cs-CZ" dirty="0" err="1"/>
              <a:t>org</a:t>
            </a:r>
            <a:r>
              <a:rPr lang="cs-CZ" dirty="0"/>
              <a:t>. (= přídatný čich. </a:t>
            </a:r>
            <a:r>
              <a:rPr lang="cs-CZ" dirty="0" err="1"/>
              <a:t>org</a:t>
            </a:r>
            <a:r>
              <a:rPr lang="cs-CZ" dirty="0"/>
              <a:t>. v patře úst)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3419473"/>
            <a:ext cx="3503612" cy="27701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čichová sliznice v nosní dutině</a:t>
            </a:r>
          </a:p>
          <a:p>
            <a:r>
              <a:rPr lang="cs-CZ" dirty="0" err="1"/>
              <a:t>Jacobsonův</a:t>
            </a:r>
            <a:r>
              <a:rPr lang="cs-CZ" dirty="0"/>
              <a:t> </a:t>
            </a:r>
            <a:r>
              <a:rPr lang="cs-CZ" dirty="0" err="1"/>
              <a:t>org</a:t>
            </a:r>
            <a:r>
              <a:rPr lang="cs-CZ" dirty="0"/>
              <a:t>.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48C112B9-883C-9D97-8703-E00207B1170E}"/>
              </a:ext>
            </a:extLst>
          </p:cNvPr>
          <p:cNvSpPr txBox="1">
            <a:spLocks/>
          </p:cNvSpPr>
          <p:nvPr/>
        </p:nvSpPr>
        <p:spPr>
          <a:xfrm>
            <a:off x="838200" y="1474367"/>
            <a:ext cx="10832875" cy="111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vývojově nejstarší smysl živočichů</a:t>
            </a:r>
          </a:p>
          <a:p>
            <a:r>
              <a:rPr lang="cs-CZ" sz="2400" dirty="0"/>
              <a:t>slouží i k vnitrodruhové komunikaci (pomocí feromonů)</a:t>
            </a:r>
          </a:p>
        </p:txBody>
      </p:sp>
    </p:spTree>
    <p:extLst>
      <p:ext uri="{BB962C8B-B14F-4D97-AF65-F5344CB8AC3E}">
        <p14:creationId xmlns:p14="http://schemas.microsoft.com/office/powerpoint/2010/main" val="124606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Hmat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770933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594847"/>
            <a:ext cx="3503612" cy="25948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cs-CZ" dirty="0"/>
              <a:t>Hmatové buňky:</a:t>
            </a:r>
          </a:p>
          <a:p>
            <a:r>
              <a:rPr lang="cs-CZ" dirty="0"/>
              <a:t>Tělo</a:t>
            </a:r>
          </a:p>
          <a:p>
            <a:r>
              <a:rPr lang="cs-CZ" dirty="0"/>
              <a:t>Ploutve</a:t>
            </a:r>
          </a:p>
          <a:p>
            <a:r>
              <a:rPr lang="cs-CZ" dirty="0"/>
              <a:t>Hlava</a:t>
            </a:r>
          </a:p>
          <a:p>
            <a:r>
              <a:rPr lang="cs-CZ" dirty="0"/>
              <a:t>Vousy (mechanoreceptory,</a:t>
            </a:r>
          </a:p>
          <a:p>
            <a:r>
              <a:rPr lang="cs-CZ" dirty="0"/>
              <a:t>termoreceptory)</a:t>
            </a:r>
          </a:p>
          <a:p>
            <a:r>
              <a:rPr lang="cs-CZ" dirty="0"/>
              <a:t>Pysky 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2770933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6330" y="2770933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3594847"/>
            <a:ext cx="3503612" cy="2594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Dobře vyvinutý </a:t>
            </a:r>
          </a:p>
          <a:p>
            <a:endParaRPr lang="cs-CZ" dirty="0"/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3594845"/>
            <a:ext cx="3503612" cy="2594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Důležitý (dobré vnímání otřesů) 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718B6F26-3D3C-467C-87B5-C46EF860614B}"/>
              </a:ext>
            </a:extLst>
          </p:cNvPr>
          <p:cNvSpPr txBox="1">
            <a:spLocks/>
          </p:cNvSpPr>
          <p:nvPr/>
        </p:nvSpPr>
        <p:spPr>
          <a:xfrm>
            <a:off x="836612" y="1586707"/>
            <a:ext cx="10832875" cy="111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Taktilní receptory – smyslové buňky v kůži citlivé na dotek, tlak, chlad i teplo </a:t>
            </a:r>
          </a:p>
        </p:txBody>
      </p:sp>
    </p:spTree>
    <p:extLst>
      <p:ext uri="{BB962C8B-B14F-4D97-AF65-F5344CB8AC3E}">
        <p14:creationId xmlns:p14="http://schemas.microsoft.com/office/powerpoint/2010/main" val="418734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40D45-C1D0-50AE-86EE-256D4EAC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Proudový orgán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B07703-2215-D179-8B6C-E6DB63796E9B}"/>
              </a:ext>
            </a:extLst>
          </p:cNvPr>
          <p:cNvSpPr txBox="1"/>
          <p:nvPr/>
        </p:nvSpPr>
        <p:spPr>
          <a:xfrm>
            <a:off x="498765" y="1330036"/>
            <a:ext cx="674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Základem proudového orgánu jsou skupiny </a:t>
            </a:r>
            <a:r>
              <a:rPr lang="cs-CZ" sz="2400" b="1" dirty="0"/>
              <a:t>kožních mechanoreceptorů </a:t>
            </a:r>
            <a:r>
              <a:rPr lang="cs-CZ" sz="2400" dirty="0"/>
              <a:t>zvané</a:t>
            </a:r>
            <a:r>
              <a:rPr lang="cs-CZ" sz="2400" b="1" dirty="0"/>
              <a:t> NEUROMASTY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Neuromasty</a:t>
            </a:r>
            <a:r>
              <a:rPr lang="cs-CZ" sz="2400" dirty="0"/>
              <a:t> zasahují smyslovými vlásky do kopuly, ta ohybem nerovnoměrně natahuje vlásky a stimuluje receptorové buňky </a:t>
            </a:r>
          </a:p>
        </p:txBody>
      </p:sp>
      <p:pic>
        <p:nvPicPr>
          <p:cNvPr id="17" name="Obrázek 16" descr="Obsah obrázku skica, kresba, Perokresba, ryba&#10;&#10;Popis byl vytvořen automaticky">
            <a:extLst>
              <a:ext uri="{FF2B5EF4-FFF2-40B4-BE49-F238E27FC236}">
                <a16:creationId xmlns:a16="http://schemas.microsoft.com/office/drawing/2014/main" id="{C9BB3B16-CF85-8576-F587-BF848818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45" b="31636"/>
          <a:stretch/>
        </p:blipFill>
        <p:spPr>
          <a:xfrm>
            <a:off x="7236736" y="771323"/>
            <a:ext cx="4955264" cy="53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1A2B-893A-719D-D642-E072995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Proudový orgán 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3D83B4-E568-F0A9-A776-031A4BBB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072093"/>
            <a:ext cx="3503612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800" b="0" dirty="0"/>
              <a:t>Ryby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810C5CC-BC09-0996-A077-85DE6F76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926541"/>
            <a:ext cx="3503612" cy="2263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cs-CZ" dirty="0"/>
              <a:t>Postranní čára </a:t>
            </a:r>
          </a:p>
          <a:p>
            <a:r>
              <a:rPr lang="cs-CZ" dirty="0"/>
              <a:t>2 kanálky na bocích těla, na hlavovém konci se větví ve složitý labyrint chodbiček </a:t>
            </a:r>
          </a:p>
          <a:p>
            <a:r>
              <a:rPr lang="cs-CZ" dirty="0"/>
              <a:t>Poloha těla v proudící vodě, zjišťuje překážky, je informována o kořisti, o poloze sousedních jedinců při pohybu v hejnech atp. </a:t>
            </a:r>
          </a:p>
        </p:txBody>
      </p:sp>
      <p:sp>
        <p:nvSpPr>
          <p:cNvPr id="16" name="Zástupný text 11">
            <a:extLst>
              <a:ext uri="{FF2B5EF4-FFF2-40B4-BE49-F238E27FC236}">
                <a16:creationId xmlns:a16="http://schemas.microsoft.com/office/drawing/2014/main" id="{7C84C580-8FC5-54E6-A2B1-37FD4FDDD505}"/>
              </a:ext>
            </a:extLst>
          </p:cNvPr>
          <p:cNvSpPr txBox="1">
            <a:spLocks/>
          </p:cNvSpPr>
          <p:nvPr/>
        </p:nvSpPr>
        <p:spPr>
          <a:xfrm>
            <a:off x="4502832" y="3072093"/>
            <a:ext cx="3503612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Obojživelníci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32FC4E49-3B56-8556-F41B-4C42E884FF24}"/>
              </a:ext>
            </a:extLst>
          </p:cNvPr>
          <p:cNvSpPr txBox="1">
            <a:spLocks/>
          </p:cNvSpPr>
          <p:nvPr/>
        </p:nvSpPr>
        <p:spPr>
          <a:xfrm>
            <a:off x="8166330" y="3072093"/>
            <a:ext cx="3503612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dirty="0"/>
              <a:t>Plazi</a:t>
            </a:r>
          </a:p>
        </p:txBody>
      </p:sp>
      <p:sp>
        <p:nvSpPr>
          <p:cNvPr id="18" name="Zástupný obsah 12">
            <a:extLst>
              <a:ext uri="{FF2B5EF4-FFF2-40B4-BE49-F238E27FC236}">
                <a16:creationId xmlns:a16="http://schemas.microsoft.com/office/drawing/2014/main" id="{F5925E40-C61C-D32C-98D6-AA02127FD1F8}"/>
              </a:ext>
            </a:extLst>
          </p:cNvPr>
          <p:cNvSpPr txBox="1">
            <a:spLocks/>
          </p:cNvSpPr>
          <p:nvPr/>
        </p:nvSpPr>
        <p:spPr>
          <a:xfrm>
            <a:off x="4502832" y="3926541"/>
            <a:ext cx="3503612" cy="2263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U larev (žijících ve vodě)</a:t>
            </a:r>
          </a:p>
        </p:txBody>
      </p:sp>
      <p:sp>
        <p:nvSpPr>
          <p:cNvPr id="19" name="Zástupný obsah 12">
            <a:extLst>
              <a:ext uri="{FF2B5EF4-FFF2-40B4-BE49-F238E27FC236}">
                <a16:creationId xmlns:a16="http://schemas.microsoft.com/office/drawing/2014/main" id="{C667C57A-2B50-BC32-1BAA-A97FEF471C03}"/>
              </a:ext>
            </a:extLst>
          </p:cNvPr>
          <p:cNvSpPr txBox="1">
            <a:spLocks/>
          </p:cNvSpPr>
          <p:nvPr/>
        </p:nvSpPr>
        <p:spPr>
          <a:xfrm>
            <a:off x="8166330" y="3896005"/>
            <a:ext cx="3503612" cy="229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Chybí</a:t>
            </a:r>
          </a:p>
          <a:p>
            <a:endParaRPr lang="cs-CZ" dirty="0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5E5EC16D-5D90-1582-0957-B398A235A968}"/>
              </a:ext>
            </a:extLst>
          </p:cNvPr>
          <p:cNvSpPr txBox="1">
            <a:spLocks/>
          </p:cNvSpPr>
          <p:nvPr/>
        </p:nvSpPr>
        <p:spPr>
          <a:xfrm>
            <a:off x="836612" y="1586707"/>
            <a:ext cx="10832875" cy="111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36FFB5-1280-750A-CCC5-7B439AE4E4C0}"/>
              </a:ext>
            </a:extLst>
          </p:cNvPr>
          <p:cNvSpPr txBox="1"/>
          <p:nvPr/>
        </p:nvSpPr>
        <p:spPr>
          <a:xfrm>
            <a:off x="714895" y="1585226"/>
            <a:ext cx="745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 vývojově pokročilejších živočichů leží hlouběji pod kůži v kanálcích ústících na povrch těla</a:t>
            </a:r>
          </a:p>
        </p:txBody>
      </p:sp>
    </p:spTree>
    <p:extLst>
      <p:ext uri="{BB962C8B-B14F-4D97-AF65-F5344CB8AC3E}">
        <p14:creationId xmlns:p14="http://schemas.microsoft.com/office/powerpoint/2010/main" val="2493560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581</Words>
  <Application>Microsoft Macintosh PowerPoint</Application>
  <PresentationFormat>Širokoúhlá obrazovka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Smyslová soustava ryb, obojživelníků a plazů</vt:lpstr>
      <vt:lpstr>Zrak</vt:lpstr>
      <vt:lpstr>Zrak</vt:lpstr>
      <vt:lpstr>Chuť</vt:lpstr>
      <vt:lpstr>Chuť</vt:lpstr>
      <vt:lpstr>Čich</vt:lpstr>
      <vt:lpstr>Hmat</vt:lpstr>
      <vt:lpstr>Proudový orgán </vt:lpstr>
      <vt:lpstr>Proudový orgán </vt:lpstr>
      <vt:lpstr>Prezentace aplikace PowerPoint</vt:lpstr>
      <vt:lpstr>Sluch</vt:lpstr>
      <vt:lpstr>Termorecepce</vt:lpstr>
      <vt:lpstr>Děkujeme za pozornost.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Smyslová soustava ryb, obojživelníků a plazů</dc:title>
  <dc:creator>Iveta Škorpíková</dc:creator>
  <cp:lastModifiedBy>Jana Weissová</cp:lastModifiedBy>
  <cp:revision>7</cp:revision>
  <dcterms:created xsi:type="dcterms:W3CDTF">2023-11-11T14:22:49Z</dcterms:created>
  <dcterms:modified xsi:type="dcterms:W3CDTF">2023-11-13T12:08:26Z</dcterms:modified>
</cp:coreProperties>
</file>