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69" r:id="rId5"/>
    <p:sldId id="259" r:id="rId6"/>
    <p:sldId id="264" r:id="rId7"/>
    <p:sldId id="260" r:id="rId8"/>
    <p:sldId id="261" r:id="rId9"/>
    <p:sldId id="267" r:id="rId10"/>
    <p:sldId id="268" r:id="rId11"/>
    <p:sldId id="270" r:id="rId12"/>
    <p:sldId id="265" r:id="rId13"/>
    <p:sldId id="262" r:id="rId14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000" b="0" i="0" u="none" strike="noStrike" cap="none" spc="0" normalizeH="0" baseline="0">
        <a:ln>
          <a:noFill/>
        </a:ln>
        <a:solidFill>
          <a:srgbClr val="625B48"/>
        </a:solidFill>
        <a:effectLst/>
        <a:uFillTx/>
        <a:latin typeface="+mn-lt"/>
        <a:ea typeface="+mn-ea"/>
        <a:cs typeface="+mn-cs"/>
        <a:sym typeface="Didot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000" b="0" i="0" u="none" strike="noStrike" cap="none" spc="0" normalizeH="0" baseline="0">
        <a:ln>
          <a:noFill/>
        </a:ln>
        <a:solidFill>
          <a:srgbClr val="625B48"/>
        </a:solidFill>
        <a:effectLst/>
        <a:uFillTx/>
        <a:latin typeface="+mn-lt"/>
        <a:ea typeface="+mn-ea"/>
        <a:cs typeface="+mn-cs"/>
        <a:sym typeface="Didot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000" b="0" i="0" u="none" strike="noStrike" cap="none" spc="0" normalizeH="0" baseline="0">
        <a:ln>
          <a:noFill/>
        </a:ln>
        <a:solidFill>
          <a:srgbClr val="625B48"/>
        </a:solidFill>
        <a:effectLst/>
        <a:uFillTx/>
        <a:latin typeface="+mn-lt"/>
        <a:ea typeface="+mn-ea"/>
        <a:cs typeface="+mn-cs"/>
        <a:sym typeface="Didot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000" b="0" i="0" u="none" strike="noStrike" cap="none" spc="0" normalizeH="0" baseline="0">
        <a:ln>
          <a:noFill/>
        </a:ln>
        <a:solidFill>
          <a:srgbClr val="625B48"/>
        </a:solidFill>
        <a:effectLst/>
        <a:uFillTx/>
        <a:latin typeface="+mn-lt"/>
        <a:ea typeface="+mn-ea"/>
        <a:cs typeface="+mn-cs"/>
        <a:sym typeface="Didot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000" b="0" i="0" u="none" strike="noStrike" cap="none" spc="0" normalizeH="0" baseline="0">
        <a:ln>
          <a:noFill/>
        </a:ln>
        <a:solidFill>
          <a:srgbClr val="625B48"/>
        </a:solidFill>
        <a:effectLst/>
        <a:uFillTx/>
        <a:latin typeface="+mn-lt"/>
        <a:ea typeface="+mn-ea"/>
        <a:cs typeface="+mn-cs"/>
        <a:sym typeface="Didot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000" b="0" i="0" u="none" strike="noStrike" cap="none" spc="0" normalizeH="0" baseline="0">
        <a:ln>
          <a:noFill/>
        </a:ln>
        <a:solidFill>
          <a:srgbClr val="625B48"/>
        </a:solidFill>
        <a:effectLst/>
        <a:uFillTx/>
        <a:latin typeface="+mn-lt"/>
        <a:ea typeface="+mn-ea"/>
        <a:cs typeface="+mn-cs"/>
        <a:sym typeface="Didot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000" b="0" i="0" u="none" strike="noStrike" cap="none" spc="0" normalizeH="0" baseline="0">
        <a:ln>
          <a:noFill/>
        </a:ln>
        <a:solidFill>
          <a:srgbClr val="625B48"/>
        </a:solidFill>
        <a:effectLst/>
        <a:uFillTx/>
        <a:latin typeface="+mn-lt"/>
        <a:ea typeface="+mn-ea"/>
        <a:cs typeface="+mn-cs"/>
        <a:sym typeface="Didot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000" b="0" i="0" u="none" strike="noStrike" cap="none" spc="0" normalizeH="0" baseline="0">
        <a:ln>
          <a:noFill/>
        </a:ln>
        <a:solidFill>
          <a:srgbClr val="625B48"/>
        </a:solidFill>
        <a:effectLst/>
        <a:uFillTx/>
        <a:latin typeface="+mn-lt"/>
        <a:ea typeface="+mn-ea"/>
        <a:cs typeface="+mn-cs"/>
        <a:sym typeface="Didot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000" b="0" i="0" u="none" strike="noStrike" cap="none" spc="0" normalizeH="0" baseline="0">
        <a:ln>
          <a:noFill/>
        </a:ln>
        <a:solidFill>
          <a:srgbClr val="625B48"/>
        </a:solidFill>
        <a:effectLst/>
        <a:uFillTx/>
        <a:latin typeface="+mn-lt"/>
        <a:ea typeface="+mn-ea"/>
        <a:cs typeface="+mn-cs"/>
        <a:sym typeface="Didot"/>
      </a:defRPr>
    </a:lvl9pPr>
  </p:defaultTextStyle>
  <p:extLst>
    <p:ext uri="{EFAFB233-063F-42B5-8137-9DF3F51BA10A}">
      <p15:sldGuideLst xmlns:p15="http://schemas.microsoft.com/office/powerpoint/2012/main">
        <p15:guide id="1" orient="horz" pos="3072">
          <p15:clr>
            <a:srgbClr val="A4A3A4"/>
          </p15:clr>
        </p15:guide>
        <p15:guide id="2" pos="409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59411C"/>
        </a:fontRef>
        <a:srgbClr val="59411C"/>
      </a:tcTxStyle>
      <a:tcStyle>
        <a:tcBdr>
          <a:left>
            <a:ln w="12700" cap="flat">
              <a:solidFill>
                <a:srgbClr val="B8A992"/>
              </a:solidFill>
              <a:prstDash val="solid"/>
              <a:miter lim="400000"/>
            </a:ln>
          </a:left>
          <a:right>
            <a:ln w="12700" cap="flat">
              <a:solidFill>
                <a:srgbClr val="B8A992"/>
              </a:solidFill>
              <a:prstDash val="solid"/>
              <a:miter lim="400000"/>
            </a:ln>
          </a:right>
          <a:top>
            <a:ln w="12700" cap="flat">
              <a:solidFill>
                <a:srgbClr val="B8A992"/>
              </a:solidFill>
              <a:prstDash val="solid"/>
              <a:miter lim="400000"/>
            </a:ln>
          </a:top>
          <a:bottom>
            <a:ln w="12700" cap="flat">
              <a:solidFill>
                <a:srgbClr val="B8A992"/>
              </a:solidFill>
              <a:prstDash val="solid"/>
              <a:miter lim="400000"/>
            </a:ln>
          </a:bottom>
          <a:insideH>
            <a:ln w="12700" cap="flat">
              <a:solidFill>
                <a:srgbClr val="B8A992"/>
              </a:solidFill>
              <a:prstDash val="solid"/>
              <a:miter lim="400000"/>
            </a:ln>
          </a:insideH>
          <a:insideV>
            <a:ln w="12700" cap="flat">
              <a:solidFill>
                <a:srgbClr val="B8A992"/>
              </a:solidFill>
              <a:prstDash val="solid"/>
              <a:miter lim="400000"/>
            </a:ln>
          </a:insideV>
        </a:tcBdr>
        <a:fill>
          <a:solidFill>
            <a:srgbClr val="ECDEB5"/>
          </a:solidFill>
        </a:fill>
      </a:tcStyle>
    </a:wholeTbl>
    <a:band2H>
      <a:tcTxStyle/>
      <a:tcStyle>
        <a:tcBdr/>
        <a:fill>
          <a:solidFill>
            <a:srgbClr val="E7D4AC"/>
          </a:solidFill>
        </a:fill>
      </a:tcStyle>
    </a:band2H>
    <a:firstCol>
      <a:tcTxStyle b="off" i="off">
        <a:fontRef idx="minor">
          <a:srgbClr val="353528"/>
        </a:fontRef>
        <a:srgbClr val="353528"/>
      </a:tcTxStyle>
      <a:tcStyle>
        <a:tcBdr>
          <a:left>
            <a:ln w="12700" cap="flat">
              <a:solidFill>
                <a:srgbClr val="B8A992"/>
              </a:solidFill>
              <a:prstDash val="solid"/>
              <a:miter lim="400000"/>
            </a:ln>
          </a:left>
          <a:right>
            <a:ln w="12700" cap="flat">
              <a:solidFill>
                <a:srgbClr val="353528"/>
              </a:solidFill>
              <a:prstDash val="solid"/>
              <a:miter lim="400000"/>
            </a:ln>
          </a:right>
          <a:top>
            <a:ln w="12700" cap="flat">
              <a:solidFill>
                <a:srgbClr val="B8A992"/>
              </a:solidFill>
              <a:prstDash val="solid"/>
              <a:miter lim="400000"/>
            </a:ln>
          </a:top>
          <a:bottom>
            <a:ln w="12700" cap="flat">
              <a:solidFill>
                <a:srgbClr val="B8A992"/>
              </a:solidFill>
              <a:prstDash val="solid"/>
              <a:miter lim="400000"/>
            </a:ln>
          </a:bottom>
          <a:insideH>
            <a:ln w="12700" cap="flat">
              <a:solidFill>
                <a:srgbClr val="B8A992"/>
              </a:solidFill>
              <a:prstDash val="solid"/>
              <a:miter lim="400000"/>
            </a:ln>
          </a:insideH>
          <a:insideV>
            <a:ln w="12700" cap="flat">
              <a:solidFill>
                <a:srgbClr val="B8A992"/>
              </a:solidFill>
              <a:prstDash val="solid"/>
              <a:miter lim="400000"/>
            </a:ln>
          </a:insideV>
        </a:tcBdr>
        <a:fill>
          <a:solidFill>
            <a:srgbClr val="DCCAAB"/>
          </a:solidFill>
        </a:fill>
      </a:tcStyle>
    </a:firstCol>
    <a:lastRow>
      <a:tcTxStyle b="off" i="off">
        <a:fontRef idx="minor">
          <a:srgbClr val="353528"/>
        </a:fontRef>
        <a:srgbClr val="353528"/>
      </a:tcTxStyle>
      <a:tcStyle>
        <a:tcBdr>
          <a:left>
            <a:ln w="12700" cap="flat">
              <a:solidFill>
                <a:srgbClr val="B8A992"/>
              </a:solidFill>
              <a:prstDash val="solid"/>
              <a:miter lim="400000"/>
            </a:ln>
          </a:left>
          <a:right>
            <a:ln w="12700" cap="flat">
              <a:solidFill>
                <a:srgbClr val="B8A992"/>
              </a:solidFill>
              <a:prstDash val="solid"/>
              <a:miter lim="400000"/>
            </a:ln>
          </a:right>
          <a:top>
            <a:ln w="25400" cap="flat">
              <a:solidFill>
                <a:srgbClr val="353528"/>
              </a:solidFill>
              <a:prstDash val="solid"/>
              <a:miter lim="400000"/>
            </a:ln>
          </a:top>
          <a:bottom>
            <a:ln w="12700" cap="flat">
              <a:solidFill>
                <a:srgbClr val="B8A992"/>
              </a:solidFill>
              <a:prstDash val="solid"/>
              <a:miter lim="400000"/>
            </a:ln>
          </a:bottom>
          <a:insideH>
            <a:ln w="12700" cap="flat">
              <a:solidFill>
                <a:srgbClr val="B8A992"/>
              </a:solidFill>
              <a:prstDash val="solid"/>
              <a:miter lim="400000"/>
            </a:ln>
          </a:insideH>
          <a:insideV>
            <a:ln w="12700" cap="flat">
              <a:solidFill>
                <a:srgbClr val="B8A992"/>
              </a:solidFill>
              <a:prstDash val="solid"/>
              <a:miter lim="400000"/>
            </a:ln>
          </a:insideV>
        </a:tcBdr>
        <a:fill>
          <a:solidFill>
            <a:srgbClr val="ECDEB5">
              <a:alpha val="64999"/>
            </a:srgbClr>
          </a:solidFill>
        </a:fill>
      </a:tcStyle>
    </a:lastRow>
    <a:firstRow>
      <a:tcTxStyle b="off" i="off">
        <a:fontRef idx="minor">
          <a:srgbClr val="353528"/>
        </a:fontRef>
        <a:srgbClr val="353528"/>
      </a:tcTxStyle>
      <a:tcStyle>
        <a:tcBdr>
          <a:left>
            <a:ln w="12700" cap="flat">
              <a:solidFill>
                <a:srgbClr val="B8A992"/>
              </a:solidFill>
              <a:prstDash val="solid"/>
              <a:miter lim="400000"/>
            </a:ln>
          </a:left>
          <a:right>
            <a:ln w="12700" cap="flat">
              <a:solidFill>
                <a:srgbClr val="B8A992"/>
              </a:solidFill>
              <a:prstDash val="solid"/>
              <a:miter lim="400000"/>
            </a:ln>
          </a:right>
          <a:top>
            <a:ln w="12700" cap="flat">
              <a:solidFill>
                <a:srgbClr val="B8A992"/>
              </a:solidFill>
              <a:prstDash val="solid"/>
              <a:miter lim="400000"/>
            </a:ln>
          </a:top>
          <a:bottom>
            <a:ln w="12700" cap="flat">
              <a:solidFill>
                <a:srgbClr val="353528"/>
              </a:solidFill>
              <a:prstDash val="solid"/>
              <a:miter lim="400000"/>
            </a:ln>
          </a:bottom>
          <a:insideH>
            <a:ln w="12700" cap="flat">
              <a:solidFill>
                <a:srgbClr val="B8A992"/>
              </a:solidFill>
              <a:prstDash val="solid"/>
              <a:miter lim="400000"/>
            </a:ln>
          </a:insideH>
          <a:insideV>
            <a:ln w="12700" cap="flat">
              <a:solidFill>
                <a:srgbClr val="B8A992"/>
              </a:solidFill>
              <a:prstDash val="solid"/>
              <a:miter lim="400000"/>
            </a:ln>
          </a:insideV>
        </a:tcBdr>
        <a:fill>
          <a:solidFill>
            <a:srgbClr val="DCCAAB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59411C"/>
        </a:fontRef>
        <a:srgbClr val="59411C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6F6F6F"/>
              </a:solidFill>
              <a:prstDash val="solid"/>
              <a:miter lim="400000"/>
            </a:ln>
          </a:top>
          <a:bottom>
            <a:ln w="12700" cap="flat">
              <a:solidFill>
                <a:srgbClr val="6F6F6F"/>
              </a:solidFill>
              <a:prstDash val="solid"/>
              <a:miter lim="400000"/>
            </a:ln>
          </a:bottom>
          <a:insideH>
            <a:ln w="12700" cap="flat">
              <a:solidFill>
                <a:srgbClr val="6F6F6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BDFBA">
              <a:alpha val="64999"/>
            </a:srgbClr>
          </a:solidFill>
        </a:fill>
      </a:tcStyle>
    </a:wholeTbl>
    <a:band2H>
      <a:tcTxStyle/>
      <a:tcStyle>
        <a:tcBdr/>
        <a:fill>
          <a:solidFill>
            <a:srgbClr val="E3D3A5"/>
          </a:solidFill>
        </a:fill>
      </a:tcStyle>
    </a:band2H>
    <a:firstCol>
      <a:tcTxStyle b="off" i="off">
        <a:fontRef idx="minor">
          <a:srgbClr val="353528"/>
        </a:fontRef>
        <a:srgbClr val="353528"/>
      </a:tcTxStyle>
      <a:tcStyle>
        <a:tcBdr>
          <a:left>
            <a:ln w="12700" cap="flat">
              <a:solidFill>
                <a:srgbClr val="6F6F6F"/>
              </a:solidFill>
              <a:prstDash val="solid"/>
              <a:miter lim="400000"/>
            </a:ln>
          </a:left>
          <a:right>
            <a:ln w="12700" cap="flat">
              <a:solidFill>
                <a:srgbClr val="6F6F6F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D5CEA8"/>
          </a:solidFill>
        </a:fill>
      </a:tcStyle>
    </a:firstCol>
    <a:lastRow>
      <a:tcTxStyle b="off" i="off">
        <a:fontRef idx="minor">
          <a:srgbClr val="353528"/>
        </a:fontRef>
        <a:srgbClr val="353528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50503C"/>
              </a:solidFill>
              <a:prstDash val="solid"/>
              <a:miter lim="400000"/>
            </a:ln>
          </a:top>
          <a:bottom>
            <a:ln w="12700" cap="flat">
              <a:solidFill>
                <a:srgbClr val="6F6F6F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BDFBA">
              <a:alpha val="64999"/>
            </a:srgbClr>
          </a:solidFill>
        </a:fill>
      </a:tcStyle>
    </a:lastRow>
    <a:firstRow>
      <a:tcTxStyle b="off" i="off">
        <a:fontRef idx="minor">
          <a:srgbClr val="353528"/>
        </a:fontRef>
        <a:srgbClr val="353528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6F6F6F"/>
              </a:solidFill>
              <a:prstDash val="solid"/>
              <a:miter lim="400000"/>
            </a:ln>
          </a:top>
          <a:bottom>
            <a:ln w="12700" cap="flat">
              <a:solidFill>
                <a:srgbClr val="6F6F6F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B2B78B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59411C"/>
        </a:fontRef>
        <a:srgbClr val="59411C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DECB9D"/>
          </a:solidFill>
        </a:fill>
      </a:tcStyle>
    </a:wholeTbl>
    <a:band2H>
      <a:tcTxStyle/>
      <a:tcStyle>
        <a:tcBdr/>
        <a:fill>
          <a:solidFill>
            <a:srgbClr val="D9C28E"/>
          </a:solidFill>
        </a:fill>
      </a:tcStyle>
    </a:band2H>
    <a:firstCol>
      <a:tcTxStyle b="off" i="off">
        <a:fontRef idx="minor">
          <a:srgbClr val="353528"/>
        </a:fontRef>
        <a:srgbClr val="353528"/>
      </a:tcTxStyle>
      <a:tcStyle>
        <a:tcBdr>
          <a:left>
            <a:ln w="12700" cap="flat">
              <a:solidFill>
                <a:srgbClr val="8B8173"/>
              </a:solidFill>
              <a:prstDash val="solid"/>
              <a:miter lim="400000"/>
            </a:ln>
          </a:left>
          <a:right>
            <a:ln w="12700" cap="flat">
              <a:solidFill>
                <a:srgbClr val="8B8173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ACB3A1"/>
          </a:solidFill>
        </a:fill>
      </a:tcStyle>
    </a:firstCol>
    <a:lastRow>
      <a:tcTxStyle b="off" i="off">
        <a:fontRef idx="minor">
          <a:srgbClr val="353528"/>
        </a:fontRef>
        <a:srgbClr val="353528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353528"/>
              </a:solidFill>
              <a:prstDash val="solid"/>
              <a:miter lim="400000"/>
            </a:ln>
          </a:top>
          <a:bottom>
            <a:ln w="12700" cap="flat">
              <a:solidFill>
                <a:srgbClr val="8B8173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DECB9D"/>
          </a:solidFill>
        </a:fill>
      </a:tcStyle>
    </a:lastRow>
    <a:firstRow>
      <a:tcTxStyle b="off" i="off">
        <a:fontRef idx="minor">
          <a:srgbClr val="353528"/>
        </a:fontRef>
        <a:srgbClr val="353528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786E5F"/>
              </a:solidFill>
              <a:prstDash val="solid"/>
              <a:miter lim="400000"/>
            </a:ln>
          </a:top>
          <a:bottom>
            <a:ln w="12700" cap="flat">
              <a:solidFill>
                <a:srgbClr val="8B8173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8CAAA5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59411C"/>
        </a:fontRef>
        <a:srgbClr val="59411C"/>
      </a:tcTxStyle>
      <a:tcStyle>
        <a:tcBdr>
          <a:left>
            <a:ln w="12700" cap="flat">
              <a:solidFill>
                <a:srgbClr val="917359"/>
              </a:solidFill>
              <a:prstDash val="solid"/>
              <a:miter lim="400000"/>
            </a:ln>
          </a:left>
          <a:right>
            <a:ln w="12700" cap="flat">
              <a:solidFill>
                <a:srgbClr val="917359"/>
              </a:solidFill>
              <a:prstDash val="solid"/>
              <a:miter lim="400000"/>
            </a:ln>
          </a:right>
          <a:top>
            <a:ln w="12700" cap="flat">
              <a:solidFill>
                <a:srgbClr val="917359"/>
              </a:solidFill>
              <a:prstDash val="solid"/>
              <a:miter lim="400000"/>
            </a:ln>
          </a:top>
          <a:bottom>
            <a:ln w="12700" cap="flat">
              <a:solidFill>
                <a:srgbClr val="917359"/>
              </a:solidFill>
              <a:prstDash val="solid"/>
              <a:miter lim="400000"/>
            </a:ln>
          </a:bottom>
          <a:insideH>
            <a:ln w="12700" cap="flat">
              <a:solidFill>
                <a:srgbClr val="917359"/>
              </a:solidFill>
              <a:prstDash val="solid"/>
              <a:miter lim="400000"/>
            </a:ln>
          </a:insideH>
          <a:insideV>
            <a:ln w="12700" cap="flat">
              <a:solidFill>
                <a:srgbClr val="917359"/>
              </a:solidFill>
              <a:prstDash val="solid"/>
              <a:miter lim="400000"/>
            </a:ln>
          </a:insideV>
        </a:tcBdr>
        <a:fill>
          <a:solidFill>
            <a:srgbClr val="DECB9D"/>
          </a:solidFill>
        </a:fill>
      </a:tcStyle>
    </a:wholeTbl>
    <a:band2H>
      <a:tcTxStyle/>
      <a:tcStyle>
        <a:tcBdr/>
        <a:fill>
          <a:solidFill>
            <a:srgbClr val="D9C28E"/>
          </a:solidFill>
        </a:fill>
      </a:tcStyle>
    </a:band2H>
    <a:firstCol>
      <a:tcTxStyle b="off" i="off">
        <a:fontRef idx="minor">
          <a:srgbClr val="353528"/>
        </a:fontRef>
        <a:srgbClr val="353528"/>
      </a:tcTxStyle>
      <a:tcStyle>
        <a:tcBdr>
          <a:left>
            <a:ln w="12700" cap="flat">
              <a:solidFill>
                <a:srgbClr val="917359"/>
              </a:solidFill>
              <a:prstDash val="solid"/>
              <a:miter lim="400000"/>
            </a:ln>
          </a:left>
          <a:right>
            <a:ln w="12700" cap="flat">
              <a:solidFill>
                <a:srgbClr val="917359"/>
              </a:solidFill>
              <a:prstDash val="solid"/>
              <a:miter lim="400000"/>
            </a:ln>
          </a:right>
          <a:top>
            <a:ln w="12700" cap="flat">
              <a:solidFill>
                <a:srgbClr val="917359"/>
              </a:solidFill>
              <a:prstDash val="solid"/>
              <a:miter lim="400000"/>
            </a:ln>
          </a:top>
          <a:bottom>
            <a:ln w="12700" cap="flat">
              <a:solidFill>
                <a:srgbClr val="917359"/>
              </a:solidFill>
              <a:prstDash val="solid"/>
              <a:miter lim="400000"/>
            </a:ln>
          </a:bottom>
          <a:insideH>
            <a:ln w="12700" cap="flat">
              <a:solidFill>
                <a:srgbClr val="917359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BD7AF"/>
          </a:solidFill>
        </a:fill>
      </a:tcStyle>
    </a:firstCol>
    <a:lastRow>
      <a:tcTxStyle b="off" i="off">
        <a:fontRef idx="minor">
          <a:srgbClr val="353528"/>
        </a:fontRef>
        <a:srgbClr val="353528"/>
      </a:tcTxStyle>
      <a:tcStyle>
        <a:tcBdr>
          <a:left>
            <a:ln w="12700" cap="flat">
              <a:solidFill>
                <a:srgbClr val="917359"/>
              </a:solidFill>
              <a:prstDash val="solid"/>
              <a:miter lim="400000"/>
            </a:ln>
          </a:left>
          <a:right>
            <a:ln w="12700" cap="flat">
              <a:solidFill>
                <a:srgbClr val="917359"/>
              </a:solidFill>
              <a:prstDash val="solid"/>
              <a:miter lim="400000"/>
            </a:ln>
          </a:right>
          <a:top>
            <a:ln w="12700" cap="flat">
              <a:solidFill>
                <a:srgbClr val="917359"/>
              </a:solidFill>
              <a:prstDash val="solid"/>
              <a:miter lim="400000"/>
            </a:ln>
          </a:top>
          <a:bottom>
            <a:ln w="12700" cap="flat">
              <a:solidFill>
                <a:srgbClr val="917359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solidFill>
                <a:srgbClr val="917359"/>
              </a:solidFill>
              <a:prstDash val="solid"/>
              <a:miter lim="400000"/>
            </a:ln>
          </a:insideV>
        </a:tcBdr>
        <a:fill>
          <a:solidFill>
            <a:srgbClr val="B48F6B"/>
          </a:solidFill>
        </a:fill>
      </a:tcStyle>
    </a:lastRow>
    <a:firstRow>
      <a:tcTxStyle b="off" i="off">
        <a:fontRef idx="minor">
          <a:srgbClr val="353528"/>
        </a:fontRef>
        <a:srgbClr val="353528"/>
      </a:tcTxStyle>
      <a:tcStyle>
        <a:tcBdr>
          <a:left>
            <a:ln w="12700" cap="flat">
              <a:solidFill>
                <a:srgbClr val="917359"/>
              </a:solidFill>
              <a:prstDash val="solid"/>
              <a:miter lim="400000"/>
            </a:ln>
          </a:left>
          <a:right>
            <a:ln w="12700" cap="flat">
              <a:solidFill>
                <a:srgbClr val="917359"/>
              </a:solidFill>
              <a:prstDash val="solid"/>
              <a:miter lim="400000"/>
            </a:ln>
          </a:right>
          <a:top>
            <a:ln w="12700" cap="flat">
              <a:solidFill>
                <a:srgbClr val="917359"/>
              </a:solidFill>
              <a:prstDash val="solid"/>
              <a:miter lim="400000"/>
            </a:ln>
          </a:top>
          <a:bottom>
            <a:ln w="12700" cap="flat">
              <a:solidFill>
                <a:srgbClr val="917359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solidFill>
                <a:srgbClr val="917359"/>
              </a:solidFill>
              <a:prstDash val="solid"/>
              <a:miter lim="400000"/>
            </a:ln>
          </a:insideV>
        </a:tcBdr>
        <a:fill>
          <a:solidFill>
            <a:srgbClr val="B48F6B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5D5D5D"/>
        </a:fontRef>
        <a:srgbClr val="5D5D5D"/>
      </a:tcTxStyle>
      <a:tcStyle>
        <a:tcBdr>
          <a:left>
            <a:ln w="12700" cap="flat">
              <a:solidFill>
                <a:srgbClr val="828282"/>
              </a:solidFill>
              <a:prstDash val="solid"/>
              <a:miter lim="400000"/>
            </a:ln>
          </a:left>
          <a:right>
            <a:ln w="12700" cap="flat">
              <a:solidFill>
                <a:srgbClr val="828282"/>
              </a:solidFill>
              <a:prstDash val="solid"/>
              <a:miter lim="400000"/>
            </a:ln>
          </a:right>
          <a:top>
            <a:ln w="12700" cap="flat">
              <a:solidFill>
                <a:srgbClr val="828282"/>
              </a:solidFill>
              <a:prstDash val="solid"/>
              <a:miter lim="400000"/>
            </a:ln>
          </a:top>
          <a:bottom>
            <a:ln w="12700" cap="flat">
              <a:solidFill>
                <a:srgbClr val="828282"/>
              </a:solidFill>
              <a:prstDash val="solid"/>
              <a:miter lim="400000"/>
            </a:ln>
          </a:bottom>
          <a:insideH>
            <a:ln w="12700" cap="flat">
              <a:solidFill>
                <a:srgbClr val="828282"/>
              </a:solidFill>
              <a:prstDash val="solid"/>
              <a:miter lim="400000"/>
            </a:ln>
          </a:insideH>
          <a:insideV>
            <a:ln w="12700" cap="flat">
              <a:solidFill>
                <a:srgbClr val="828282"/>
              </a:solidFill>
              <a:prstDash val="solid"/>
              <a:miter lim="400000"/>
            </a:ln>
          </a:insideV>
        </a:tcBdr>
        <a:fill>
          <a:solidFill>
            <a:srgbClr val="ECDEB5"/>
          </a:solidFill>
        </a:fill>
      </a:tcStyle>
    </a:wholeTbl>
    <a:band2H>
      <a:tcTxStyle/>
      <a:tcStyle>
        <a:tcBdr/>
        <a:fill>
          <a:solidFill>
            <a:srgbClr val="DED4B6"/>
          </a:solidFill>
        </a:fill>
      </a:tcStyle>
    </a:band2H>
    <a:firstCol>
      <a:tcTxStyle b="off" i="off">
        <a:fontRef idx="minor">
          <a:srgbClr val="353528"/>
        </a:fontRef>
        <a:srgbClr val="353528"/>
      </a:tcTxStyle>
      <a:tcStyle>
        <a:tcBdr>
          <a:left>
            <a:ln w="12700" cap="flat">
              <a:solidFill>
                <a:srgbClr val="828282"/>
              </a:solidFill>
              <a:prstDash val="solid"/>
              <a:miter lim="400000"/>
            </a:ln>
          </a:left>
          <a:right>
            <a:ln w="12700" cap="flat">
              <a:solidFill>
                <a:srgbClr val="828282"/>
              </a:solidFill>
              <a:prstDash val="solid"/>
              <a:miter lim="400000"/>
            </a:ln>
          </a:right>
          <a:top>
            <a:ln w="12700" cap="flat">
              <a:solidFill>
                <a:srgbClr val="828282"/>
              </a:solidFill>
              <a:prstDash val="solid"/>
              <a:miter lim="400000"/>
            </a:ln>
          </a:top>
          <a:bottom>
            <a:ln w="12700" cap="flat">
              <a:solidFill>
                <a:srgbClr val="828282"/>
              </a:solidFill>
              <a:prstDash val="solid"/>
              <a:miter lim="400000"/>
            </a:ln>
          </a:bottom>
          <a:insideH>
            <a:ln w="12700" cap="flat">
              <a:solidFill>
                <a:srgbClr val="82828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D7CDBE"/>
          </a:solidFill>
        </a:fill>
      </a:tcStyle>
    </a:firstCol>
    <a:lastRow>
      <a:tcTxStyle b="off" i="off">
        <a:fontRef idx="minor">
          <a:srgbClr val="353528"/>
        </a:fontRef>
        <a:srgbClr val="353528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828282"/>
              </a:solidFill>
              <a:prstDash val="solid"/>
              <a:miter lim="400000"/>
            </a:ln>
          </a:top>
          <a:bottom>
            <a:ln w="12700" cap="flat">
              <a:solidFill>
                <a:srgbClr val="828282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B9B4A5"/>
          </a:solidFill>
        </a:fill>
      </a:tcStyle>
    </a:lastRow>
    <a:firstRow>
      <a:tcTxStyle b="off" i="off">
        <a:fontRef idx="minor">
          <a:srgbClr val="353528"/>
        </a:fontRef>
        <a:srgbClr val="353528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828282"/>
              </a:solidFill>
              <a:prstDash val="solid"/>
              <a:miter lim="400000"/>
            </a:ln>
          </a:top>
          <a:bottom>
            <a:ln w="12700" cap="flat">
              <a:solidFill>
                <a:srgbClr val="828282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B9B4A5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5D5D5D"/>
        </a:fontRef>
        <a:srgbClr val="5D5D5D"/>
      </a:tcTxStyle>
      <a:tcStyle>
        <a:tcBdr>
          <a:left>
            <a:ln w="12700" cap="flat">
              <a:solidFill>
                <a:srgbClr val="83867F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83867F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83867F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83867F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83867F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83867F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FFFFFF">
              <a:alpha val="20000"/>
            </a:srgbClr>
          </a:solidFill>
        </a:fill>
      </a:tcStyle>
    </a:band2H>
    <a:firstCol>
      <a:tcTxStyle b="off" i="off">
        <a:fontRef idx="minor">
          <a:srgbClr val="353528"/>
        </a:fontRef>
        <a:srgbClr val="353528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3E231A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Col>
    <a:lastRow>
      <a:tcTxStyle b="off" i="off">
        <a:fontRef idx="minor">
          <a:srgbClr val="353528"/>
        </a:fontRef>
        <a:srgbClr val="353528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3E231A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Ref idx="minor">
          <a:srgbClr val="353528"/>
        </a:fontRef>
        <a:srgbClr val="353528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3E231A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1507" y="67"/>
      </p:cViewPr>
      <p:guideLst>
        <p:guide orient="horz" pos="3072"/>
        <p:guide pos="409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452242062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Název a podtit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názvu"/>
          <p:cNvSpPr txBox="1">
            <a:spLocks noGrp="1"/>
          </p:cNvSpPr>
          <p:nvPr>
            <p:ph type="title"/>
          </p:nvPr>
        </p:nvSpPr>
        <p:spPr>
          <a:xfrm>
            <a:off x="1104900" y="1473200"/>
            <a:ext cx="10795000" cy="3556000"/>
          </a:xfrm>
          <a:prstGeom prst="rect">
            <a:avLst/>
          </a:prstGeom>
        </p:spPr>
        <p:txBody>
          <a:bodyPr anchor="b"/>
          <a:lstStyle/>
          <a:p>
            <a:r>
              <a:t>Text názvu</a:t>
            </a:r>
          </a:p>
        </p:txBody>
      </p:sp>
      <p:sp>
        <p:nvSpPr>
          <p:cNvPr id="12" name="Text úrovně 1…"/>
          <p:cNvSpPr txBox="1">
            <a:spLocks noGrp="1"/>
          </p:cNvSpPr>
          <p:nvPr>
            <p:ph type="body" sz="quarter" idx="1"/>
          </p:nvPr>
        </p:nvSpPr>
        <p:spPr>
          <a:xfrm>
            <a:off x="1104900" y="5016500"/>
            <a:ext cx="10795000" cy="22352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ClrTx/>
              <a:buSzTx/>
              <a:buNone/>
              <a:defRPr sz="2600">
                <a:latin typeface="Zapfino"/>
                <a:ea typeface="Zapfino"/>
                <a:cs typeface="Zapfino"/>
                <a:sym typeface="Zapfino"/>
              </a:defRPr>
            </a:lvl1pPr>
            <a:lvl2pPr marL="0" indent="228600" algn="ctr">
              <a:spcBef>
                <a:spcPts val="0"/>
              </a:spcBef>
              <a:buClrTx/>
              <a:buSzTx/>
              <a:buNone/>
              <a:defRPr sz="2600">
                <a:latin typeface="Zapfino"/>
                <a:ea typeface="Zapfino"/>
                <a:cs typeface="Zapfino"/>
                <a:sym typeface="Zapfino"/>
              </a:defRPr>
            </a:lvl2pPr>
            <a:lvl3pPr marL="0" indent="457200" algn="ctr">
              <a:spcBef>
                <a:spcPts val="0"/>
              </a:spcBef>
              <a:buClrTx/>
              <a:buSzTx/>
              <a:buNone/>
              <a:defRPr sz="2600">
                <a:latin typeface="Zapfino"/>
                <a:ea typeface="Zapfino"/>
                <a:cs typeface="Zapfino"/>
                <a:sym typeface="Zapfino"/>
              </a:defRPr>
            </a:lvl3pPr>
            <a:lvl4pPr marL="0" indent="685800" algn="ctr">
              <a:spcBef>
                <a:spcPts val="0"/>
              </a:spcBef>
              <a:buClrTx/>
              <a:buSzTx/>
              <a:buNone/>
              <a:defRPr sz="2600">
                <a:latin typeface="Zapfino"/>
                <a:ea typeface="Zapfino"/>
                <a:cs typeface="Zapfino"/>
                <a:sym typeface="Zapfino"/>
              </a:defRPr>
            </a:lvl4pPr>
            <a:lvl5pPr marL="0" indent="914400" algn="ctr">
              <a:spcBef>
                <a:spcPts val="0"/>
              </a:spcBef>
              <a:buClrTx/>
              <a:buSzTx/>
              <a:buNone/>
              <a:defRPr sz="2600">
                <a:latin typeface="Zapfino"/>
                <a:ea typeface="Zapfino"/>
                <a:cs typeface="Zapfino"/>
                <a:sym typeface="Zapfino"/>
              </a:defRPr>
            </a:lvl5pPr>
          </a:lstStyle>
          <a:p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13" name="Číslo snímk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graf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Obrázek"/>
          <p:cNvSpPr>
            <a:spLocks noGrp="1"/>
          </p:cNvSpPr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  <a:ln w="25400"/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3" name="Číslo snímk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Číslo snímk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306896" y="9374010"/>
            <a:ext cx="378309" cy="379591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87158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ky – na šířk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Obrázek"/>
          <p:cNvSpPr>
            <a:spLocks noGrp="1"/>
          </p:cNvSpPr>
          <p:nvPr>
            <p:ph type="pic" sz="half" idx="13"/>
          </p:nvPr>
        </p:nvSpPr>
        <p:spPr>
          <a:xfrm>
            <a:off x="2857500" y="698500"/>
            <a:ext cx="7302500" cy="5397500"/>
          </a:xfrm>
          <a:prstGeom prst="rect">
            <a:avLst/>
          </a:prstGeom>
          <a:ln w="9525">
            <a:round/>
          </a:ln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21" name="Text názvu"/>
          <p:cNvSpPr txBox="1">
            <a:spLocks noGrp="1"/>
          </p:cNvSpPr>
          <p:nvPr>
            <p:ph type="title"/>
          </p:nvPr>
        </p:nvSpPr>
        <p:spPr>
          <a:xfrm>
            <a:off x="1104900" y="6248400"/>
            <a:ext cx="10795000" cy="1397000"/>
          </a:xfrm>
          <a:prstGeom prst="rect">
            <a:avLst/>
          </a:prstGeom>
        </p:spPr>
        <p:txBody>
          <a:bodyPr/>
          <a:lstStyle/>
          <a:p>
            <a:r>
              <a:t>Text názvu</a:t>
            </a:r>
          </a:p>
        </p:txBody>
      </p:sp>
      <p:sp>
        <p:nvSpPr>
          <p:cNvPr id="22" name="Text úrovně 1…"/>
          <p:cNvSpPr txBox="1">
            <a:spLocks noGrp="1"/>
          </p:cNvSpPr>
          <p:nvPr>
            <p:ph type="body" sz="quarter" idx="1"/>
          </p:nvPr>
        </p:nvSpPr>
        <p:spPr>
          <a:xfrm>
            <a:off x="1104900" y="7632700"/>
            <a:ext cx="10795000" cy="13970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ClrTx/>
              <a:buSzTx/>
              <a:buNone/>
              <a:defRPr sz="2600">
                <a:latin typeface="Zapfino"/>
                <a:ea typeface="Zapfino"/>
                <a:cs typeface="Zapfino"/>
                <a:sym typeface="Zapfino"/>
              </a:defRPr>
            </a:lvl1pPr>
            <a:lvl2pPr marL="0" indent="228600" algn="ctr">
              <a:spcBef>
                <a:spcPts val="0"/>
              </a:spcBef>
              <a:buClrTx/>
              <a:buSzTx/>
              <a:buNone/>
              <a:defRPr sz="2600">
                <a:latin typeface="Zapfino"/>
                <a:ea typeface="Zapfino"/>
                <a:cs typeface="Zapfino"/>
                <a:sym typeface="Zapfino"/>
              </a:defRPr>
            </a:lvl2pPr>
            <a:lvl3pPr marL="0" indent="457200" algn="ctr">
              <a:spcBef>
                <a:spcPts val="0"/>
              </a:spcBef>
              <a:buClrTx/>
              <a:buSzTx/>
              <a:buNone/>
              <a:defRPr sz="2600">
                <a:latin typeface="Zapfino"/>
                <a:ea typeface="Zapfino"/>
                <a:cs typeface="Zapfino"/>
                <a:sym typeface="Zapfino"/>
              </a:defRPr>
            </a:lvl3pPr>
            <a:lvl4pPr marL="0" indent="685800" algn="ctr">
              <a:spcBef>
                <a:spcPts val="0"/>
              </a:spcBef>
              <a:buClrTx/>
              <a:buSzTx/>
              <a:buNone/>
              <a:defRPr sz="2600">
                <a:latin typeface="Zapfino"/>
                <a:ea typeface="Zapfino"/>
                <a:cs typeface="Zapfino"/>
                <a:sym typeface="Zapfino"/>
              </a:defRPr>
            </a:lvl4pPr>
            <a:lvl5pPr marL="0" indent="914400" algn="ctr">
              <a:spcBef>
                <a:spcPts val="0"/>
              </a:spcBef>
              <a:buClrTx/>
              <a:buSzTx/>
              <a:buNone/>
              <a:defRPr sz="2600">
                <a:latin typeface="Zapfino"/>
                <a:ea typeface="Zapfino"/>
                <a:cs typeface="Zapfino"/>
                <a:sym typeface="Zapfino"/>
              </a:defRPr>
            </a:lvl5pPr>
          </a:lstStyle>
          <a:p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23" name="Číslo snímk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Název - ve střed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xt názvu"/>
          <p:cNvSpPr txBox="1">
            <a:spLocks noGrp="1"/>
          </p:cNvSpPr>
          <p:nvPr>
            <p:ph type="title"/>
          </p:nvPr>
        </p:nvSpPr>
        <p:spPr>
          <a:xfrm>
            <a:off x="1104900" y="3098800"/>
            <a:ext cx="10795000" cy="3556000"/>
          </a:xfrm>
          <a:prstGeom prst="rect">
            <a:avLst/>
          </a:prstGeom>
        </p:spPr>
        <p:txBody>
          <a:bodyPr/>
          <a:lstStyle>
            <a:lvl1pPr>
              <a:defRPr sz="6000"/>
            </a:lvl1pPr>
          </a:lstStyle>
          <a:p>
            <a:r>
              <a:t>Text názvu</a:t>
            </a:r>
          </a:p>
        </p:txBody>
      </p:sp>
      <p:sp>
        <p:nvSpPr>
          <p:cNvPr id="31" name="Číslo snímk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ky – na výšk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Obrázek"/>
          <p:cNvSpPr>
            <a:spLocks noGrp="1"/>
          </p:cNvSpPr>
          <p:nvPr>
            <p:ph type="pic" sz="half" idx="13"/>
          </p:nvPr>
        </p:nvSpPr>
        <p:spPr>
          <a:xfrm>
            <a:off x="6713070" y="1432209"/>
            <a:ext cx="5461001" cy="6985001"/>
          </a:xfrm>
          <a:prstGeom prst="rect">
            <a:avLst/>
          </a:prstGeom>
          <a:ln w="9525">
            <a:round/>
          </a:ln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9" name="Text názvu"/>
          <p:cNvSpPr txBox="1">
            <a:spLocks noGrp="1"/>
          </p:cNvSpPr>
          <p:nvPr>
            <p:ph type="title"/>
          </p:nvPr>
        </p:nvSpPr>
        <p:spPr>
          <a:xfrm>
            <a:off x="635000" y="1473200"/>
            <a:ext cx="5715000" cy="33147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t>Text názvu</a:t>
            </a:r>
          </a:p>
        </p:txBody>
      </p:sp>
      <p:sp>
        <p:nvSpPr>
          <p:cNvPr id="40" name="Text úrovně 1…"/>
          <p:cNvSpPr txBox="1">
            <a:spLocks noGrp="1"/>
          </p:cNvSpPr>
          <p:nvPr>
            <p:ph type="body" sz="quarter" idx="1"/>
          </p:nvPr>
        </p:nvSpPr>
        <p:spPr>
          <a:xfrm>
            <a:off x="635000" y="4940300"/>
            <a:ext cx="5715000" cy="3606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ClrTx/>
              <a:buSzTx/>
              <a:buNone/>
              <a:defRPr sz="2600">
                <a:latin typeface="Zapfino"/>
                <a:ea typeface="Zapfino"/>
                <a:cs typeface="Zapfino"/>
                <a:sym typeface="Zapfino"/>
              </a:defRPr>
            </a:lvl1pPr>
            <a:lvl2pPr marL="0" indent="228600" algn="ctr">
              <a:spcBef>
                <a:spcPts val="0"/>
              </a:spcBef>
              <a:buClrTx/>
              <a:buSzTx/>
              <a:buNone/>
              <a:defRPr sz="2600">
                <a:latin typeface="Zapfino"/>
                <a:ea typeface="Zapfino"/>
                <a:cs typeface="Zapfino"/>
                <a:sym typeface="Zapfino"/>
              </a:defRPr>
            </a:lvl2pPr>
            <a:lvl3pPr marL="0" indent="457200" algn="ctr">
              <a:spcBef>
                <a:spcPts val="0"/>
              </a:spcBef>
              <a:buClrTx/>
              <a:buSzTx/>
              <a:buNone/>
              <a:defRPr sz="2600">
                <a:latin typeface="Zapfino"/>
                <a:ea typeface="Zapfino"/>
                <a:cs typeface="Zapfino"/>
                <a:sym typeface="Zapfino"/>
              </a:defRPr>
            </a:lvl3pPr>
            <a:lvl4pPr marL="0" indent="685800" algn="ctr">
              <a:spcBef>
                <a:spcPts val="0"/>
              </a:spcBef>
              <a:buClrTx/>
              <a:buSzTx/>
              <a:buNone/>
              <a:defRPr sz="2600">
                <a:latin typeface="Zapfino"/>
                <a:ea typeface="Zapfino"/>
                <a:cs typeface="Zapfino"/>
                <a:sym typeface="Zapfino"/>
              </a:defRPr>
            </a:lvl4pPr>
            <a:lvl5pPr marL="0" indent="914400" algn="ctr">
              <a:spcBef>
                <a:spcPts val="0"/>
              </a:spcBef>
              <a:buClrTx/>
              <a:buSzTx/>
              <a:buNone/>
              <a:defRPr sz="2600">
                <a:latin typeface="Zapfino"/>
                <a:ea typeface="Zapfino"/>
                <a:cs typeface="Zapfino"/>
                <a:sym typeface="Zapfino"/>
              </a:defRPr>
            </a:lvl5pPr>
          </a:lstStyle>
          <a:p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41" name="Číslo snímk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Název a odráž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ext názvu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 názvu</a:t>
            </a:r>
          </a:p>
        </p:txBody>
      </p:sp>
      <p:sp>
        <p:nvSpPr>
          <p:cNvPr id="57" name="Text úrovně 1…"/>
          <p:cNvSpPr txBox="1">
            <a:spLocks noGrp="1"/>
          </p:cNvSpPr>
          <p:nvPr>
            <p:ph type="body" idx="1"/>
          </p:nvPr>
        </p:nvSpPr>
        <p:spPr>
          <a:xfrm>
            <a:off x="1104900" y="3022600"/>
            <a:ext cx="10795000" cy="5715000"/>
          </a:xfrm>
          <a:prstGeom prst="rect">
            <a:avLst/>
          </a:prstGeom>
        </p:spPr>
        <p:txBody>
          <a:bodyPr/>
          <a:lstStyle>
            <a:lvl1pPr>
              <a:buBlip>
                <a:blip r:embed="rId2"/>
              </a:buBlip>
            </a:lvl1pPr>
            <a:lvl2pPr>
              <a:buBlip>
                <a:blip r:embed="rId2"/>
              </a:buBlip>
            </a:lvl2pPr>
            <a:lvl3pPr>
              <a:buBlip>
                <a:blip r:embed="rId2"/>
              </a:buBlip>
            </a:lvl3pPr>
            <a:lvl4pPr>
              <a:buBlip>
                <a:blip r:embed="rId2"/>
              </a:buBlip>
            </a:lvl4pPr>
            <a:lvl5pPr>
              <a:buBlip>
                <a:blip r:embed="rId2"/>
              </a:buBlip>
            </a:lvl5pPr>
          </a:lstStyle>
          <a:p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58" name="Číslo snímk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Název, odrážky, fot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Obrázek"/>
          <p:cNvSpPr>
            <a:spLocks noGrp="1"/>
          </p:cNvSpPr>
          <p:nvPr>
            <p:ph type="pic" sz="quarter" idx="13"/>
          </p:nvPr>
        </p:nvSpPr>
        <p:spPr>
          <a:xfrm>
            <a:off x="7581900" y="3022600"/>
            <a:ext cx="4318000" cy="5715000"/>
          </a:xfrm>
          <a:prstGeom prst="rect">
            <a:avLst/>
          </a:prstGeom>
          <a:ln w="9525">
            <a:round/>
          </a:ln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66" name="Text názvu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 názvu</a:t>
            </a:r>
          </a:p>
        </p:txBody>
      </p:sp>
      <p:sp>
        <p:nvSpPr>
          <p:cNvPr id="67" name="Text úrovně 1…"/>
          <p:cNvSpPr txBox="1">
            <a:spLocks noGrp="1"/>
          </p:cNvSpPr>
          <p:nvPr>
            <p:ph type="body" sz="half" idx="1"/>
          </p:nvPr>
        </p:nvSpPr>
        <p:spPr>
          <a:xfrm>
            <a:off x="1104900" y="3022600"/>
            <a:ext cx="5397500" cy="5715000"/>
          </a:xfrm>
          <a:prstGeom prst="rect">
            <a:avLst/>
          </a:prstGeom>
        </p:spPr>
        <p:txBody>
          <a:bodyPr/>
          <a:lstStyle>
            <a:lvl1pPr>
              <a:spcBef>
                <a:spcPts val="2800"/>
              </a:spcBef>
              <a:buBlip>
                <a:blip r:embed="rId2"/>
              </a:buBlip>
            </a:lvl1pPr>
            <a:lvl2pPr>
              <a:spcBef>
                <a:spcPts val="2800"/>
              </a:spcBef>
              <a:buBlip>
                <a:blip r:embed="rId2"/>
              </a:buBlip>
            </a:lvl2pPr>
            <a:lvl3pPr>
              <a:spcBef>
                <a:spcPts val="2800"/>
              </a:spcBef>
              <a:buBlip>
                <a:blip r:embed="rId2"/>
              </a:buBlip>
            </a:lvl3pPr>
            <a:lvl4pPr>
              <a:spcBef>
                <a:spcPts val="2800"/>
              </a:spcBef>
              <a:buBlip>
                <a:blip r:embed="rId2"/>
              </a:buBlip>
            </a:lvl4pPr>
            <a:lvl5pPr>
              <a:spcBef>
                <a:spcPts val="2800"/>
              </a:spcBef>
              <a:buBlip>
                <a:blip r:embed="rId2"/>
              </a:buBlip>
            </a:lvl5pPr>
          </a:lstStyle>
          <a:p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68" name="Číslo snímk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Odráž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Text úrovně 1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buBlip>
                <a:blip r:embed="rId2"/>
              </a:buBlip>
            </a:lvl1pPr>
            <a:lvl2pPr>
              <a:buBlip>
                <a:blip r:embed="rId2"/>
              </a:buBlip>
            </a:lvl2pPr>
            <a:lvl3pPr>
              <a:buBlip>
                <a:blip r:embed="rId2"/>
              </a:buBlip>
            </a:lvl3pPr>
            <a:lvl4pPr>
              <a:buBlip>
                <a:blip r:embed="rId2"/>
              </a:buBlip>
            </a:lvl4pPr>
            <a:lvl5pPr>
              <a:buBlip>
                <a:blip r:embed="rId2"/>
              </a:buBlip>
            </a:lvl5pPr>
          </a:lstStyle>
          <a:p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76" name="Číslo snímk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ky – 3 na výšk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Obrázek"/>
          <p:cNvSpPr>
            <a:spLocks noGrp="1"/>
          </p:cNvSpPr>
          <p:nvPr>
            <p:ph type="pic" sz="quarter" idx="13"/>
          </p:nvPr>
        </p:nvSpPr>
        <p:spPr>
          <a:xfrm>
            <a:off x="7835900" y="4974535"/>
            <a:ext cx="4508500" cy="4140201"/>
          </a:xfrm>
          <a:prstGeom prst="rect">
            <a:avLst/>
          </a:prstGeom>
          <a:ln w="9525">
            <a:round/>
          </a:ln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4" name="Obrázek"/>
          <p:cNvSpPr>
            <a:spLocks noGrp="1"/>
          </p:cNvSpPr>
          <p:nvPr>
            <p:ph type="pic" sz="quarter" idx="14"/>
          </p:nvPr>
        </p:nvSpPr>
        <p:spPr>
          <a:xfrm>
            <a:off x="7835900" y="626165"/>
            <a:ext cx="4508500" cy="4152901"/>
          </a:xfrm>
          <a:prstGeom prst="rect">
            <a:avLst/>
          </a:prstGeom>
          <a:ln w="9525">
            <a:round/>
          </a:ln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5" name="Obrázek"/>
          <p:cNvSpPr>
            <a:spLocks noGrp="1"/>
          </p:cNvSpPr>
          <p:nvPr>
            <p:ph type="pic" idx="15"/>
          </p:nvPr>
        </p:nvSpPr>
        <p:spPr>
          <a:xfrm>
            <a:off x="609600" y="631776"/>
            <a:ext cx="7035800" cy="8496301"/>
          </a:xfrm>
          <a:prstGeom prst="rect">
            <a:avLst/>
          </a:prstGeom>
          <a:ln w="9525">
            <a:round/>
          </a:ln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6" name="Číslo snímk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itá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sef Novák"/>
          <p:cNvSpPr txBox="1">
            <a:spLocks noGrp="1"/>
          </p:cNvSpPr>
          <p:nvPr>
            <p:ph type="body" sz="quarter" idx="13"/>
          </p:nvPr>
        </p:nvSpPr>
        <p:spPr>
          <a:xfrm>
            <a:off x="1270000" y="6362700"/>
            <a:ext cx="10464800" cy="575056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ClrTx/>
              <a:buSzTx/>
              <a:buNone/>
              <a:defRPr sz="3000"/>
            </a:lvl1pPr>
          </a:lstStyle>
          <a:p>
            <a:r>
              <a:t>–Josef Novák</a:t>
            </a:r>
          </a:p>
        </p:txBody>
      </p:sp>
      <p:sp>
        <p:nvSpPr>
          <p:cNvPr id="94" name="„Sem napište citát.“"/>
          <p:cNvSpPr txBox="1">
            <a:spLocks noGrp="1"/>
          </p:cNvSpPr>
          <p:nvPr>
            <p:ph type="body" sz="quarter" idx="14"/>
          </p:nvPr>
        </p:nvSpPr>
        <p:spPr>
          <a:xfrm>
            <a:off x="1270000" y="4222750"/>
            <a:ext cx="10464800" cy="7747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2400"/>
              </a:spcBef>
              <a:buClrTx/>
              <a:buSzTx/>
              <a:buNone/>
              <a:defRPr sz="4200"/>
            </a:lvl1pPr>
          </a:lstStyle>
          <a:p>
            <a:r>
              <a:t>„Sem napište citát.“ </a:t>
            </a:r>
          </a:p>
        </p:txBody>
      </p:sp>
      <p:sp>
        <p:nvSpPr>
          <p:cNvPr id="95" name="Číslo snímk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1000">
              <a:schemeClr val="accent1">
                <a:lumMod val="5000"/>
                <a:lumOff val="95000"/>
              </a:schemeClr>
            </a:gs>
            <a:gs pos="5000">
              <a:schemeClr val="accent1">
                <a:lumMod val="45000"/>
                <a:lumOff val="55000"/>
              </a:schemeClr>
            </a:gs>
            <a:gs pos="6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úrovně 1…"/>
          <p:cNvSpPr txBox="1">
            <a:spLocks noGrp="1"/>
          </p:cNvSpPr>
          <p:nvPr>
            <p:ph type="body" idx="1"/>
          </p:nvPr>
        </p:nvSpPr>
        <p:spPr>
          <a:xfrm>
            <a:off x="1104900" y="939800"/>
            <a:ext cx="10795000" cy="7874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normAutofit/>
          </a:bodyPr>
          <a:lstStyle>
            <a:lvl1pPr>
              <a:buBlip>
                <a:blip r:embed="rId14"/>
              </a:buBlip>
            </a:lvl1pPr>
            <a:lvl2pPr>
              <a:buBlip>
                <a:blip r:embed="rId14"/>
              </a:buBlip>
            </a:lvl2pPr>
            <a:lvl3pPr>
              <a:buBlip>
                <a:blip r:embed="rId14"/>
              </a:buBlip>
            </a:lvl3pPr>
            <a:lvl4pPr>
              <a:buBlip>
                <a:blip r:embed="rId14"/>
              </a:buBlip>
            </a:lvl4pPr>
            <a:lvl5pPr>
              <a:buBlip>
                <a:blip r:embed="rId14"/>
              </a:buBlip>
            </a:lvl5pPr>
          </a:lstStyle>
          <a:p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3" name="Text názvu"/>
          <p:cNvSpPr txBox="1">
            <a:spLocks noGrp="1"/>
          </p:cNvSpPr>
          <p:nvPr>
            <p:ph type="title"/>
          </p:nvPr>
        </p:nvSpPr>
        <p:spPr>
          <a:xfrm>
            <a:off x="1104900" y="571500"/>
            <a:ext cx="10795000" cy="2362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Text názvu</a:t>
            </a:r>
          </a:p>
        </p:txBody>
      </p:sp>
      <p:sp>
        <p:nvSpPr>
          <p:cNvPr id="4" name="Číslo snímku"/>
          <p:cNvSpPr txBox="1">
            <a:spLocks noGrp="1"/>
          </p:cNvSpPr>
          <p:nvPr>
            <p:ph type="sldNum" sz="quarter" idx="2"/>
          </p:nvPr>
        </p:nvSpPr>
        <p:spPr>
          <a:xfrm>
            <a:off x="6311798" y="9327743"/>
            <a:ext cx="368504" cy="425858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>
            <a:lvl1pPr>
              <a:defRPr sz="1800" b="1">
                <a:solidFill>
                  <a:srgbClr val="51573F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ransition spd="med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600" b="0" i="0" u="none" strike="noStrike" cap="none" spc="0" baseline="0">
          <a:ln>
            <a:noFill/>
          </a:ln>
          <a:solidFill>
            <a:srgbClr val="85604A"/>
          </a:solidFill>
          <a:uFillTx/>
          <a:latin typeface="+mn-lt"/>
          <a:ea typeface="+mn-ea"/>
          <a:cs typeface="+mn-cs"/>
          <a:sym typeface="Dido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600" b="0" i="0" u="none" strike="noStrike" cap="none" spc="0" baseline="0">
          <a:ln>
            <a:noFill/>
          </a:ln>
          <a:solidFill>
            <a:srgbClr val="85604A"/>
          </a:solidFill>
          <a:uFillTx/>
          <a:latin typeface="+mn-lt"/>
          <a:ea typeface="+mn-ea"/>
          <a:cs typeface="+mn-cs"/>
          <a:sym typeface="Dido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600" b="0" i="0" u="none" strike="noStrike" cap="none" spc="0" baseline="0">
          <a:ln>
            <a:noFill/>
          </a:ln>
          <a:solidFill>
            <a:srgbClr val="85604A"/>
          </a:solidFill>
          <a:uFillTx/>
          <a:latin typeface="+mn-lt"/>
          <a:ea typeface="+mn-ea"/>
          <a:cs typeface="+mn-cs"/>
          <a:sym typeface="Dido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600" b="0" i="0" u="none" strike="noStrike" cap="none" spc="0" baseline="0">
          <a:ln>
            <a:noFill/>
          </a:ln>
          <a:solidFill>
            <a:srgbClr val="85604A"/>
          </a:solidFill>
          <a:uFillTx/>
          <a:latin typeface="+mn-lt"/>
          <a:ea typeface="+mn-ea"/>
          <a:cs typeface="+mn-cs"/>
          <a:sym typeface="Dido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600" b="0" i="0" u="none" strike="noStrike" cap="none" spc="0" baseline="0">
          <a:ln>
            <a:noFill/>
          </a:ln>
          <a:solidFill>
            <a:srgbClr val="85604A"/>
          </a:solidFill>
          <a:uFillTx/>
          <a:latin typeface="+mn-lt"/>
          <a:ea typeface="+mn-ea"/>
          <a:cs typeface="+mn-cs"/>
          <a:sym typeface="Dido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600" b="0" i="0" u="none" strike="noStrike" cap="none" spc="0" baseline="0">
          <a:ln>
            <a:noFill/>
          </a:ln>
          <a:solidFill>
            <a:srgbClr val="85604A"/>
          </a:solidFill>
          <a:uFillTx/>
          <a:latin typeface="+mn-lt"/>
          <a:ea typeface="+mn-ea"/>
          <a:cs typeface="+mn-cs"/>
          <a:sym typeface="Dido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600" b="0" i="0" u="none" strike="noStrike" cap="none" spc="0" baseline="0">
          <a:ln>
            <a:noFill/>
          </a:ln>
          <a:solidFill>
            <a:srgbClr val="85604A"/>
          </a:solidFill>
          <a:uFillTx/>
          <a:latin typeface="+mn-lt"/>
          <a:ea typeface="+mn-ea"/>
          <a:cs typeface="+mn-cs"/>
          <a:sym typeface="Dido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600" b="0" i="0" u="none" strike="noStrike" cap="none" spc="0" baseline="0">
          <a:ln>
            <a:noFill/>
          </a:ln>
          <a:solidFill>
            <a:srgbClr val="85604A"/>
          </a:solidFill>
          <a:uFillTx/>
          <a:latin typeface="+mn-lt"/>
          <a:ea typeface="+mn-ea"/>
          <a:cs typeface="+mn-cs"/>
          <a:sym typeface="Dido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600" b="0" i="0" u="none" strike="noStrike" cap="none" spc="0" baseline="0">
          <a:ln>
            <a:noFill/>
          </a:ln>
          <a:solidFill>
            <a:srgbClr val="85604A"/>
          </a:solidFill>
          <a:uFillTx/>
          <a:latin typeface="+mn-lt"/>
          <a:ea typeface="+mn-ea"/>
          <a:cs typeface="+mn-cs"/>
          <a:sym typeface="Didot"/>
        </a:defRPr>
      </a:lvl9pPr>
    </p:titleStyle>
    <p:bodyStyle>
      <a:lvl1pPr marL="381000" marR="0" indent="-381000" algn="l" defTabSz="584200" rtl="0" latinLnBrk="0">
        <a:lnSpc>
          <a:spcPct val="100000"/>
        </a:lnSpc>
        <a:spcBef>
          <a:spcPts val="3200"/>
        </a:spcBef>
        <a:spcAft>
          <a:spcPts val="0"/>
        </a:spcAft>
        <a:buClr>
          <a:srgbClr val="9A7865"/>
        </a:buClr>
        <a:buSzPct val="40000"/>
        <a:buFontTx/>
        <a:buBlip>
          <a:blip r:embed="rId14"/>
        </a:buBlip>
        <a:tabLst/>
        <a:defRPr sz="3600" b="0" i="0" u="none" strike="noStrike" cap="none" spc="0" baseline="0">
          <a:ln>
            <a:noFill/>
          </a:ln>
          <a:solidFill>
            <a:srgbClr val="625B48"/>
          </a:solidFill>
          <a:uFillTx/>
          <a:latin typeface="+mn-lt"/>
          <a:ea typeface="+mn-ea"/>
          <a:cs typeface="+mn-cs"/>
          <a:sym typeface="Didot"/>
        </a:defRPr>
      </a:lvl1pPr>
      <a:lvl2pPr marL="762000" marR="0" indent="-381000" algn="l" defTabSz="584200" rtl="0" latinLnBrk="0">
        <a:lnSpc>
          <a:spcPct val="100000"/>
        </a:lnSpc>
        <a:spcBef>
          <a:spcPts val="3200"/>
        </a:spcBef>
        <a:spcAft>
          <a:spcPts val="0"/>
        </a:spcAft>
        <a:buClr>
          <a:srgbClr val="9A7865"/>
        </a:buClr>
        <a:buSzPct val="40000"/>
        <a:buFontTx/>
        <a:buBlip>
          <a:blip r:embed="rId14"/>
        </a:buBlip>
        <a:tabLst/>
        <a:defRPr sz="3600" b="0" i="0" u="none" strike="noStrike" cap="none" spc="0" baseline="0">
          <a:ln>
            <a:noFill/>
          </a:ln>
          <a:solidFill>
            <a:srgbClr val="625B48"/>
          </a:solidFill>
          <a:uFillTx/>
          <a:latin typeface="+mn-lt"/>
          <a:ea typeface="+mn-ea"/>
          <a:cs typeface="+mn-cs"/>
          <a:sym typeface="Didot"/>
        </a:defRPr>
      </a:lvl2pPr>
      <a:lvl3pPr marL="1143000" marR="0" indent="-381000" algn="l" defTabSz="584200" rtl="0" latinLnBrk="0">
        <a:lnSpc>
          <a:spcPct val="100000"/>
        </a:lnSpc>
        <a:spcBef>
          <a:spcPts val="3200"/>
        </a:spcBef>
        <a:spcAft>
          <a:spcPts val="0"/>
        </a:spcAft>
        <a:buClr>
          <a:srgbClr val="9A7865"/>
        </a:buClr>
        <a:buSzPct val="40000"/>
        <a:buFontTx/>
        <a:buBlip>
          <a:blip r:embed="rId14"/>
        </a:buBlip>
        <a:tabLst/>
        <a:defRPr sz="3600" b="0" i="0" u="none" strike="noStrike" cap="none" spc="0" baseline="0">
          <a:ln>
            <a:noFill/>
          </a:ln>
          <a:solidFill>
            <a:srgbClr val="625B48"/>
          </a:solidFill>
          <a:uFillTx/>
          <a:latin typeface="+mn-lt"/>
          <a:ea typeface="+mn-ea"/>
          <a:cs typeface="+mn-cs"/>
          <a:sym typeface="Didot"/>
        </a:defRPr>
      </a:lvl3pPr>
      <a:lvl4pPr marL="1524000" marR="0" indent="-381000" algn="l" defTabSz="584200" rtl="0" latinLnBrk="0">
        <a:lnSpc>
          <a:spcPct val="100000"/>
        </a:lnSpc>
        <a:spcBef>
          <a:spcPts val="3200"/>
        </a:spcBef>
        <a:spcAft>
          <a:spcPts val="0"/>
        </a:spcAft>
        <a:buClr>
          <a:srgbClr val="9A7865"/>
        </a:buClr>
        <a:buSzPct val="40000"/>
        <a:buFontTx/>
        <a:buBlip>
          <a:blip r:embed="rId14"/>
        </a:buBlip>
        <a:tabLst/>
        <a:defRPr sz="3600" b="0" i="0" u="none" strike="noStrike" cap="none" spc="0" baseline="0">
          <a:ln>
            <a:noFill/>
          </a:ln>
          <a:solidFill>
            <a:srgbClr val="625B48"/>
          </a:solidFill>
          <a:uFillTx/>
          <a:latin typeface="+mn-lt"/>
          <a:ea typeface="+mn-ea"/>
          <a:cs typeface="+mn-cs"/>
          <a:sym typeface="Didot"/>
        </a:defRPr>
      </a:lvl4pPr>
      <a:lvl5pPr marL="1905000" marR="0" indent="-381000" algn="l" defTabSz="584200" rtl="0" latinLnBrk="0">
        <a:lnSpc>
          <a:spcPct val="100000"/>
        </a:lnSpc>
        <a:spcBef>
          <a:spcPts val="3200"/>
        </a:spcBef>
        <a:spcAft>
          <a:spcPts val="0"/>
        </a:spcAft>
        <a:buClr>
          <a:srgbClr val="9A7865"/>
        </a:buClr>
        <a:buSzPct val="40000"/>
        <a:buFontTx/>
        <a:buBlip>
          <a:blip r:embed="rId14"/>
        </a:buBlip>
        <a:tabLst/>
        <a:defRPr sz="3600" b="0" i="0" u="none" strike="noStrike" cap="none" spc="0" baseline="0">
          <a:ln>
            <a:noFill/>
          </a:ln>
          <a:solidFill>
            <a:srgbClr val="625B48"/>
          </a:solidFill>
          <a:uFillTx/>
          <a:latin typeface="+mn-lt"/>
          <a:ea typeface="+mn-ea"/>
          <a:cs typeface="+mn-cs"/>
          <a:sym typeface="Didot"/>
        </a:defRPr>
      </a:lvl5pPr>
      <a:lvl6pPr marL="2286000" marR="0" indent="-381000" algn="l" defTabSz="584200" rtl="0" latinLnBrk="0">
        <a:lnSpc>
          <a:spcPct val="100000"/>
        </a:lnSpc>
        <a:spcBef>
          <a:spcPts val="3200"/>
        </a:spcBef>
        <a:spcAft>
          <a:spcPts val="0"/>
        </a:spcAft>
        <a:buClr>
          <a:srgbClr val="9A7865"/>
        </a:buClr>
        <a:buSzPct val="40000"/>
        <a:buFontTx/>
        <a:buBlip>
          <a:blip r:embed="rId14"/>
        </a:buBlip>
        <a:tabLst/>
        <a:defRPr sz="3600" b="0" i="0" u="none" strike="noStrike" cap="none" spc="0" baseline="0">
          <a:ln>
            <a:noFill/>
          </a:ln>
          <a:solidFill>
            <a:srgbClr val="625B48"/>
          </a:solidFill>
          <a:uFillTx/>
          <a:latin typeface="+mn-lt"/>
          <a:ea typeface="+mn-ea"/>
          <a:cs typeface="+mn-cs"/>
          <a:sym typeface="Didot"/>
        </a:defRPr>
      </a:lvl6pPr>
      <a:lvl7pPr marL="2667000" marR="0" indent="-381000" algn="l" defTabSz="584200" rtl="0" latinLnBrk="0">
        <a:lnSpc>
          <a:spcPct val="100000"/>
        </a:lnSpc>
        <a:spcBef>
          <a:spcPts val="3200"/>
        </a:spcBef>
        <a:spcAft>
          <a:spcPts val="0"/>
        </a:spcAft>
        <a:buClr>
          <a:srgbClr val="9A7865"/>
        </a:buClr>
        <a:buSzPct val="40000"/>
        <a:buFontTx/>
        <a:buBlip>
          <a:blip r:embed="rId14"/>
        </a:buBlip>
        <a:tabLst/>
        <a:defRPr sz="3600" b="0" i="0" u="none" strike="noStrike" cap="none" spc="0" baseline="0">
          <a:ln>
            <a:noFill/>
          </a:ln>
          <a:solidFill>
            <a:srgbClr val="625B48"/>
          </a:solidFill>
          <a:uFillTx/>
          <a:latin typeface="+mn-lt"/>
          <a:ea typeface="+mn-ea"/>
          <a:cs typeface="+mn-cs"/>
          <a:sym typeface="Didot"/>
        </a:defRPr>
      </a:lvl7pPr>
      <a:lvl8pPr marL="3048000" marR="0" indent="-381000" algn="l" defTabSz="584200" rtl="0" latinLnBrk="0">
        <a:lnSpc>
          <a:spcPct val="100000"/>
        </a:lnSpc>
        <a:spcBef>
          <a:spcPts val="3200"/>
        </a:spcBef>
        <a:spcAft>
          <a:spcPts val="0"/>
        </a:spcAft>
        <a:buClr>
          <a:srgbClr val="9A7865"/>
        </a:buClr>
        <a:buSzPct val="40000"/>
        <a:buFontTx/>
        <a:buBlip>
          <a:blip r:embed="rId14"/>
        </a:buBlip>
        <a:tabLst/>
        <a:defRPr sz="3600" b="0" i="0" u="none" strike="noStrike" cap="none" spc="0" baseline="0">
          <a:ln>
            <a:noFill/>
          </a:ln>
          <a:solidFill>
            <a:srgbClr val="625B48"/>
          </a:solidFill>
          <a:uFillTx/>
          <a:latin typeface="+mn-lt"/>
          <a:ea typeface="+mn-ea"/>
          <a:cs typeface="+mn-cs"/>
          <a:sym typeface="Didot"/>
        </a:defRPr>
      </a:lvl8pPr>
      <a:lvl9pPr marL="3429000" marR="0" indent="-381000" algn="l" defTabSz="584200" rtl="0" latinLnBrk="0">
        <a:lnSpc>
          <a:spcPct val="100000"/>
        </a:lnSpc>
        <a:spcBef>
          <a:spcPts val="3200"/>
        </a:spcBef>
        <a:spcAft>
          <a:spcPts val="0"/>
        </a:spcAft>
        <a:buClr>
          <a:srgbClr val="9A7865"/>
        </a:buClr>
        <a:buSzPct val="40000"/>
        <a:buFontTx/>
        <a:buBlip>
          <a:blip r:embed="rId14"/>
        </a:buBlip>
        <a:tabLst/>
        <a:defRPr sz="3600" b="0" i="0" u="none" strike="noStrike" cap="none" spc="0" baseline="0">
          <a:ln>
            <a:noFill/>
          </a:ln>
          <a:solidFill>
            <a:srgbClr val="625B48"/>
          </a:solidFill>
          <a:uFillTx/>
          <a:latin typeface="+mn-lt"/>
          <a:ea typeface="+mn-ea"/>
          <a:cs typeface="+mn-cs"/>
          <a:sym typeface="Didot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Dido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Dido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Dido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Dido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Dido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Dido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Dido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Dido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Dido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doplnky.vitalion.cz/fosfor/" TargetMode="External"/><Relationship Id="rId7" Type="http://schemas.openxmlformats.org/officeDocument/2006/relationships/hyperlink" Target="http://www.viviente.cz/zelezo-ve-vyzive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Relationship Id="rId6" Type="http://schemas.openxmlformats.org/officeDocument/2006/relationships/hyperlink" Target="http://zdravi-prevence.cz/vapnik-v-lidskem-tele/" TargetMode="External"/><Relationship Id="rId5" Type="http://schemas.openxmlformats.org/officeDocument/2006/relationships/hyperlink" Target="https://www.celostnimedicina.cz/zelezo-fe.htm" TargetMode="External"/><Relationship Id="rId4" Type="http://schemas.openxmlformats.org/officeDocument/2006/relationships/hyperlink" Target="https://www.ceskaordinace.cz/stopovy-prvek-zelezo-ckr-1058-6974.html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Anorganické látky…"/>
          <p:cNvSpPr txBox="1">
            <a:spLocks noGrp="1"/>
          </p:cNvSpPr>
          <p:nvPr>
            <p:ph type="ctrTitle"/>
          </p:nvPr>
        </p:nvSpPr>
        <p:spPr>
          <a:xfrm>
            <a:off x="1016000" y="1473200"/>
            <a:ext cx="10795000" cy="3556000"/>
          </a:xfrm>
          <a:prstGeom prst="rect">
            <a:avLst/>
          </a:prstGeom>
        </p:spPr>
        <p:txBody>
          <a:bodyPr/>
          <a:lstStyle/>
          <a:p>
            <a:pPr>
              <a:defRPr sz="7200"/>
            </a:pPr>
            <a:r>
              <a:t>Anorganické látky</a:t>
            </a:r>
          </a:p>
          <a:p>
            <a:pPr>
              <a:defRPr sz="7200"/>
            </a:pPr>
            <a:r>
              <a:t> v živočišných tkáních</a:t>
            </a:r>
          </a:p>
        </p:txBody>
      </p:sp>
      <p:sp>
        <p:nvSpPr>
          <p:cNvPr id="120" name="Železo, vápník, fosfor"/>
          <p:cNvSpPr txBox="1">
            <a:spLocks noGrp="1"/>
          </p:cNvSpPr>
          <p:nvPr>
            <p:ph type="subTitle" sz="quarter" idx="1"/>
          </p:nvPr>
        </p:nvSpPr>
        <p:spPr>
          <a:xfrm>
            <a:off x="1104900" y="5842000"/>
            <a:ext cx="10795000" cy="2235200"/>
          </a:xfrm>
          <a:prstGeom prst="rect">
            <a:avLst/>
          </a:prstGeom>
        </p:spPr>
        <p:txBody>
          <a:bodyPr/>
          <a:lstStyle>
            <a:lvl1pPr>
              <a:spcBef>
                <a:spcPts val="3200"/>
              </a:spcBef>
              <a:defRPr sz="5000">
                <a:latin typeface="+mn-lt"/>
                <a:ea typeface="+mn-ea"/>
                <a:cs typeface="+mn-cs"/>
                <a:sym typeface="Didot"/>
              </a:defRPr>
            </a:lvl1pPr>
          </a:lstStyle>
          <a:p>
            <a:r>
              <a:t>Železo, vápník, fosfor</a:t>
            </a:r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57784" y="52294"/>
            <a:ext cx="10795000" cy="2362200"/>
          </a:xfrm>
        </p:spPr>
        <p:txBody>
          <a:bodyPr/>
          <a:lstStyle/>
          <a:p>
            <a:r>
              <a:rPr lang="cs-CZ" dirty="0"/>
              <a:t>Železo (</a:t>
            </a:r>
            <a:r>
              <a:rPr lang="cs-CZ" i="1" dirty="0" err="1"/>
              <a:t>Ferrum</a:t>
            </a:r>
            <a:r>
              <a:rPr lang="cs-CZ" dirty="0"/>
              <a:t>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30902" y="1827306"/>
            <a:ext cx="10795000" cy="7874000"/>
          </a:xfrm>
        </p:spPr>
        <p:txBody>
          <a:bodyPr/>
          <a:lstStyle/>
          <a:p>
            <a:r>
              <a:rPr lang="cs-CZ" dirty="0"/>
              <a:t>2. nejrozšířenější kov na Zemi</a:t>
            </a:r>
          </a:p>
          <a:p>
            <a:r>
              <a:rPr lang="cs-CZ" dirty="0"/>
              <a:t>Známo již od pravěku (3 mil. př.n.l.) – slitiny</a:t>
            </a:r>
          </a:p>
          <a:p>
            <a:r>
              <a:rPr lang="cs-CZ" dirty="0"/>
              <a:t>Světle šedý až bílý kov</a:t>
            </a:r>
          </a:p>
          <a:p>
            <a:r>
              <a:rPr lang="cs-CZ" dirty="0"/>
              <a:t>Přenos kyslíku → nedostatek </a:t>
            </a:r>
            <a:r>
              <a:rPr lang="cs-CZ" dirty="0" err="1"/>
              <a:t>Fe</a:t>
            </a:r>
            <a:r>
              <a:rPr lang="cs-CZ" dirty="0"/>
              <a:t> vede k chudokrevnosti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/>
              <a:t>Kde se v lidském těle nachází nejvíce </a:t>
            </a:r>
            <a:r>
              <a:rPr lang="cs-CZ" dirty="0" err="1"/>
              <a:t>Fe</a:t>
            </a:r>
            <a:r>
              <a:rPr lang="cs-CZ" dirty="0"/>
              <a:t>?</a:t>
            </a:r>
          </a:p>
          <a:p>
            <a:r>
              <a:rPr lang="cs-CZ" dirty="0"/>
              <a:t>Faktory zvyšující riziko nedostatku </a:t>
            </a:r>
            <a:r>
              <a:rPr lang="cs-CZ" dirty="0" err="1"/>
              <a:t>Fe</a:t>
            </a:r>
            <a:endParaRPr lang="cs-CZ" dirty="0"/>
          </a:p>
          <a:p>
            <a:endParaRPr lang="cs-CZ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9044787" y="5117141"/>
            <a:ext cx="240405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>
                <a:solidFill>
                  <a:srgbClr val="FF0000"/>
                </a:solidFill>
              </a:rPr>
              <a:t>→ v hemoglobinu</a:t>
            </a:r>
          </a:p>
        </p:txBody>
      </p:sp>
      <p:sp>
        <p:nvSpPr>
          <p:cNvPr id="14" name="TextovéPole 13"/>
          <p:cNvSpPr txBox="1"/>
          <p:nvPr/>
        </p:nvSpPr>
        <p:spPr>
          <a:xfrm>
            <a:off x="1605856" y="7881320"/>
            <a:ext cx="9151441" cy="140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267" b="1" dirty="0">
                <a:solidFill>
                  <a:srgbClr val="FF0000"/>
                </a:solidFill>
              </a:rPr>
              <a:t>→ vegetariánství, dospívající sportovci, časté krvácení, klinické poruchy</a:t>
            </a:r>
          </a:p>
        </p:txBody>
      </p:sp>
      <p:pic>
        <p:nvPicPr>
          <p:cNvPr id="1026" name="Picture 2" descr="Výsledek obrázku pro želez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46816" y="182208"/>
            <a:ext cx="2494510" cy="1515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1099118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0879" y="-148948"/>
            <a:ext cx="10795000" cy="2362200"/>
          </a:xfrm>
        </p:spPr>
        <p:txBody>
          <a:bodyPr/>
          <a:lstStyle/>
          <a:p>
            <a:r>
              <a:rPr lang="cs-CZ" dirty="0"/>
              <a:t>vápník (</a:t>
            </a:r>
            <a:r>
              <a:rPr lang="cs-CZ" dirty="0" err="1"/>
              <a:t>calcium</a:t>
            </a:r>
            <a:r>
              <a:rPr lang="cs-CZ" dirty="0"/>
              <a:t>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6391" y="1728403"/>
            <a:ext cx="10795000" cy="7874000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Měkký, lehký a velmi reaktivní kov</a:t>
            </a:r>
          </a:p>
          <a:p>
            <a:r>
              <a:rPr lang="cs-CZ" dirty="0"/>
              <a:t>Znám od středověku, užití k výrobě vápna</a:t>
            </a:r>
          </a:p>
          <a:p>
            <a:r>
              <a:rPr lang="cs-CZ" dirty="0"/>
              <a:t>Stříbrolesklý</a:t>
            </a:r>
          </a:p>
          <a:p>
            <a:r>
              <a:rPr lang="cs-CZ" dirty="0"/>
              <a:t>Nejčastější horninou na bázi vápníku je vápenec</a:t>
            </a:r>
          </a:p>
          <a:p>
            <a:pPr lvl="1">
              <a:lnSpc>
                <a:spcPct val="160000"/>
              </a:lnSpc>
              <a:buFont typeface="Wingdings" panose="05000000000000000000" pitchFamily="2" charset="2"/>
              <a:buChar char="Ø"/>
            </a:pPr>
            <a:r>
              <a:rPr lang="cs-CZ" dirty="0"/>
              <a:t>Kde se v ČR a ve světě nachází vápence? </a:t>
            </a:r>
          </a:p>
          <a:p>
            <a:r>
              <a:rPr lang="cs-CZ" dirty="0"/>
              <a:t>Vápník má pro lidské tělo nezastupitelný význam. Proč?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Nedostatek vápníku (</a:t>
            </a:r>
            <a:r>
              <a:rPr lang="cs-CZ" dirty="0" err="1"/>
              <a:t>hypokalcémie</a:t>
            </a:r>
            <a:r>
              <a:rPr lang="cs-CZ" dirty="0"/>
              <a:t>) → poruchy růstu u dětí, osteoporóza Přebytek vápníku (</a:t>
            </a:r>
            <a:r>
              <a:rPr lang="cs-CZ" dirty="0" err="1"/>
              <a:t>hyperkalcémie</a:t>
            </a:r>
            <a:r>
              <a:rPr lang="cs-CZ" dirty="0"/>
              <a:t>) → únava, slabost, deprese, </a:t>
            </a:r>
            <a:r>
              <a:rPr lang="cs-CZ" dirty="0" err="1"/>
              <a:t>ledv</a:t>
            </a:r>
            <a:r>
              <a:rPr lang="cs-CZ" dirty="0"/>
              <a:t>. kameny</a:t>
            </a:r>
          </a:p>
        </p:txBody>
      </p:sp>
      <p:cxnSp>
        <p:nvCxnSpPr>
          <p:cNvPr id="5" name="Přímá spojnice 4"/>
          <p:cNvCxnSpPr/>
          <p:nvPr/>
        </p:nvCxnSpPr>
        <p:spPr>
          <a:xfrm>
            <a:off x="7308331" y="4268918"/>
            <a:ext cx="372629" cy="2060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nice 6"/>
          <p:cNvCxnSpPr/>
          <p:nvPr/>
        </p:nvCxnSpPr>
        <p:spPr>
          <a:xfrm flipV="1">
            <a:off x="7308331" y="3777116"/>
            <a:ext cx="372629" cy="34549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ovéPole 10"/>
          <p:cNvSpPr txBox="1"/>
          <p:nvPr/>
        </p:nvSpPr>
        <p:spPr>
          <a:xfrm>
            <a:off x="7849053" y="3753283"/>
            <a:ext cx="14956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800" dirty="0"/>
              <a:t>z vápence</a:t>
            </a:r>
          </a:p>
        </p:txBody>
      </p:sp>
      <p:sp>
        <p:nvSpPr>
          <p:cNvPr id="12" name="TextovéPole 11"/>
          <p:cNvSpPr txBox="1"/>
          <p:nvPr/>
        </p:nvSpPr>
        <p:spPr>
          <a:xfrm>
            <a:off x="7800972" y="4371949"/>
            <a:ext cx="15918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800" dirty="0"/>
              <a:t>z mramoru</a:t>
            </a:r>
          </a:p>
        </p:txBody>
      </p:sp>
      <p:sp>
        <p:nvSpPr>
          <p:cNvPr id="13" name="TextovéPole 12"/>
          <p:cNvSpPr txBox="1"/>
          <p:nvPr/>
        </p:nvSpPr>
        <p:spPr>
          <a:xfrm>
            <a:off x="9515484" y="4033204"/>
            <a:ext cx="34893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>
                <a:solidFill>
                  <a:srgbClr val="FF0000"/>
                </a:solidFill>
              </a:rPr>
              <a:t>→ Moravský kras, Dover </a:t>
            </a:r>
          </a:p>
        </p:txBody>
      </p:sp>
      <p:sp>
        <p:nvSpPr>
          <p:cNvPr id="14" name="TextovéPole 13"/>
          <p:cNvSpPr txBox="1"/>
          <p:nvPr/>
        </p:nvSpPr>
        <p:spPr>
          <a:xfrm>
            <a:off x="881902" y="6965032"/>
            <a:ext cx="1048397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>
                <a:solidFill>
                  <a:srgbClr val="FF0000"/>
                </a:solidFill>
              </a:rPr>
              <a:t>→ tvorba kostí a zubů, přenos nerv. vzruchů, </a:t>
            </a:r>
            <a:r>
              <a:rPr lang="cs-CZ" sz="3600" b="1" dirty="0" err="1">
                <a:solidFill>
                  <a:srgbClr val="FF0000"/>
                </a:solidFill>
              </a:rPr>
              <a:t>ovl</a:t>
            </a:r>
            <a:r>
              <a:rPr lang="cs-CZ" sz="3600" b="1" dirty="0">
                <a:solidFill>
                  <a:srgbClr val="FF0000"/>
                </a:solidFill>
              </a:rPr>
              <a:t>. srážlivost krve, vyvolává spánek</a:t>
            </a:r>
          </a:p>
        </p:txBody>
      </p:sp>
      <p:pic>
        <p:nvPicPr>
          <p:cNvPr id="2050" name="Picture 2" descr="Související obráze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90832" y="553645"/>
            <a:ext cx="1737721" cy="1766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3406901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84729" y="78726"/>
            <a:ext cx="10795000" cy="2362200"/>
          </a:xfrm>
        </p:spPr>
        <p:txBody>
          <a:bodyPr/>
          <a:lstStyle/>
          <a:p>
            <a:r>
              <a:rPr lang="cs-CZ" dirty="0"/>
              <a:t>Fosfor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66800" y="1718157"/>
            <a:ext cx="10795000" cy="7874000"/>
          </a:xfrm>
        </p:spPr>
        <p:txBody>
          <a:bodyPr>
            <a:normAutofit fontScale="92500" lnSpcReduction="20000"/>
          </a:bodyPr>
          <a:lstStyle/>
          <a:p>
            <a:r>
              <a:rPr lang="cs-CZ" dirty="0"/>
              <a:t>Nekovový prvek, v přírodě pouze ve sloučeninách</a:t>
            </a:r>
          </a:p>
          <a:p>
            <a:r>
              <a:rPr lang="cs-CZ" dirty="0"/>
              <a:t>Poprvé izolován </a:t>
            </a:r>
            <a:r>
              <a:rPr lang="cs-CZ" dirty="0" err="1"/>
              <a:t>Heningem</a:t>
            </a:r>
            <a:r>
              <a:rPr lang="cs-CZ" dirty="0"/>
              <a:t> Brandem v r. 1669</a:t>
            </a:r>
          </a:p>
          <a:p>
            <a:r>
              <a:rPr lang="cs-CZ" dirty="0"/>
              <a:t>12 modifikací – např. bílý, červený, fialový,…</a:t>
            </a:r>
          </a:p>
          <a:p>
            <a:r>
              <a:rPr lang="cs-CZ" dirty="0"/>
              <a:t>Organismus dospělého člověka obsahuje 450-460 g P</a:t>
            </a:r>
          </a:p>
          <a:p>
            <a:pPr lvl="1">
              <a:lnSpc>
                <a:spcPct val="160000"/>
              </a:lnSpc>
              <a:buFont typeface="Wingdings" panose="05000000000000000000" pitchFamily="2" charset="2"/>
              <a:buChar char="Ø"/>
            </a:pPr>
            <a:r>
              <a:rPr lang="cs-CZ" dirty="0"/>
              <a:t>Kde se v lidském těle nachází nejvíce P? </a:t>
            </a:r>
          </a:p>
          <a:p>
            <a:r>
              <a:rPr lang="cs-CZ" dirty="0"/>
              <a:t>P se zúčastňuje většiny metabolicky významných dějů v lidském organismu</a:t>
            </a:r>
          </a:p>
          <a:p>
            <a:r>
              <a:rPr lang="cs-CZ" dirty="0"/>
              <a:t>Nedostatek fosforu (</a:t>
            </a:r>
            <a:r>
              <a:rPr lang="cs-CZ" dirty="0" err="1"/>
              <a:t>hypofosfatémie</a:t>
            </a:r>
            <a:r>
              <a:rPr lang="cs-CZ" dirty="0"/>
              <a:t>) → slabost, malátnost, rychlá únava</a:t>
            </a:r>
          </a:p>
          <a:p>
            <a:r>
              <a:rPr lang="cs-CZ" dirty="0"/>
              <a:t>Přebytek fosforu (</a:t>
            </a:r>
            <a:r>
              <a:rPr lang="cs-CZ" dirty="0" err="1"/>
              <a:t>hyperfosfatémie</a:t>
            </a:r>
            <a:r>
              <a:rPr lang="cs-CZ" dirty="0"/>
              <a:t>) → nevolnost, zvracení, průjmy</a:t>
            </a:r>
          </a:p>
        </p:txBody>
      </p:sp>
      <p:sp>
        <p:nvSpPr>
          <p:cNvPr id="13" name="TextovéPole 12"/>
          <p:cNvSpPr txBox="1"/>
          <p:nvPr/>
        </p:nvSpPr>
        <p:spPr>
          <a:xfrm>
            <a:off x="9515484" y="78726"/>
            <a:ext cx="3489316" cy="140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267" b="1" dirty="0">
                <a:solidFill>
                  <a:srgbClr val="FF0000"/>
                </a:solidFill>
              </a:rPr>
              <a:t>→ zuby, kosti, CNS</a:t>
            </a:r>
          </a:p>
        </p:txBody>
      </p:sp>
      <p:pic>
        <p:nvPicPr>
          <p:cNvPr id="3074" name="Picture 2" descr="voskově bílý, červený a fialový fosfor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990"/>
          <a:stretch/>
        </p:blipFill>
        <p:spPr bwMode="auto">
          <a:xfrm>
            <a:off x="9756424" y="2440926"/>
            <a:ext cx="3007435" cy="1430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2291376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Zdroje:"/>
          <p:cNvSpPr txBox="1">
            <a:spLocks noGrp="1"/>
          </p:cNvSpPr>
          <p:nvPr>
            <p:ph type="title"/>
          </p:nvPr>
        </p:nvSpPr>
        <p:spPr>
          <a:xfrm>
            <a:off x="1104900" y="850900"/>
            <a:ext cx="10795000" cy="1113284"/>
          </a:xfrm>
          <a:prstGeom prst="rect">
            <a:avLst/>
          </a:prstGeom>
        </p:spPr>
        <p:txBody>
          <a:bodyPr/>
          <a:lstStyle>
            <a:lvl1pPr defTabSz="490727">
              <a:defRPr sz="6383"/>
            </a:lvl1pPr>
          </a:lstStyle>
          <a:p>
            <a:r>
              <a:t>Zdroje:</a:t>
            </a:r>
          </a:p>
        </p:txBody>
      </p:sp>
      <p:sp>
        <p:nvSpPr>
          <p:cNvPr id="140" name="https://doplnky.vitalion.cz/fosfor/…"/>
          <p:cNvSpPr txBox="1">
            <a:spLocks noGrp="1"/>
          </p:cNvSpPr>
          <p:nvPr>
            <p:ph type="body" idx="1"/>
          </p:nvPr>
        </p:nvSpPr>
        <p:spPr>
          <a:xfrm>
            <a:off x="1104900" y="2019300"/>
            <a:ext cx="10795000" cy="5715000"/>
          </a:xfrm>
          <a:prstGeom prst="rect">
            <a:avLst/>
          </a:prstGeom>
        </p:spPr>
        <p:txBody>
          <a:bodyPr/>
          <a:lstStyle/>
          <a:p>
            <a:pPr>
              <a:buBlip>
                <a:blip r:embed="rId2"/>
              </a:buBlip>
              <a:defRPr>
                <a:solidFill>
                  <a:schemeClr val="accent6">
                    <a:hueOff val="-186402"/>
                    <a:lumOff val="-30311"/>
                  </a:schemeClr>
                </a:solidFill>
              </a:defRPr>
            </a:pPr>
            <a:r>
              <a:rPr u="sng" dirty="0">
                <a:solidFill>
                  <a:schemeClr val="tx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https://doplnky.vitalion.cz/fosfor/</a:t>
            </a:r>
          </a:p>
          <a:p>
            <a:pPr>
              <a:buBlip>
                <a:blip r:embed="rId2"/>
              </a:buBlip>
              <a:defRPr>
                <a:solidFill>
                  <a:schemeClr val="accent6">
                    <a:hueOff val="-186402"/>
                    <a:lumOff val="-30311"/>
                  </a:schemeClr>
                </a:solidFill>
              </a:defRPr>
            </a:pPr>
            <a:r>
              <a:rPr u="sng" dirty="0">
                <a:solidFill>
                  <a:schemeClr val="tx1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https://www.ceskaordinace.cz/stopovy-prvek-zelezo-ckr-1058-6974.html</a:t>
            </a:r>
          </a:p>
          <a:p>
            <a:pPr>
              <a:buBlip>
                <a:blip r:embed="rId2"/>
              </a:buBlip>
              <a:defRPr>
                <a:solidFill>
                  <a:schemeClr val="accent6">
                    <a:hueOff val="-186402"/>
                    <a:lumOff val="-30311"/>
                  </a:schemeClr>
                </a:solidFill>
              </a:defRPr>
            </a:pPr>
            <a:r>
              <a:rPr u="sng" dirty="0">
                <a:solidFill>
                  <a:schemeClr val="tx1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https://www.celostnimedicina.cz/zelezo-fe.htm</a:t>
            </a:r>
          </a:p>
          <a:p>
            <a:pPr>
              <a:buBlip>
                <a:blip r:embed="rId2"/>
              </a:buBlip>
              <a:defRPr>
                <a:solidFill>
                  <a:schemeClr val="accent6">
                    <a:hueOff val="-186402"/>
                    <a:lumOff val="-30311"/>
                  </a:schemeClr>
                </a:solidFill>
              </a:defRPr>
            </a:pPr>
            <a:r>
              <a:rPr u="sng" dirty="0">
                <a:solidFill>
                  <a:schemeClr val="tx1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http://zdravi-prevence.cz/vapnik-v-lidskem-tele/</a:t>
            </a:r>
          </a:p>
          <a:p>
            <a:pPr>
              <a:buBlip>
                <a:blip r:embed="rId2"/>
              </a:buBlip>
              <a:defRPr>
                <a:solidFill>
                  <a:schemeClr val="accent6">
                    <a:hueOff val="-186402"/>
                    <a:lumOff val="-30311"/>
                  </a:schemeClr>
                </a:solidFill>
              </a:defRPr>
            </a:pPr>
            <a:r>
              <a:rPr u="sng" dirty="0">
                <a:solidFill>
                  <a:schemeClr val="tx1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http://www.viviente.cz/zelezo-ve-vyzive/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Železo"/>
          <p:cNvSpPr txBox="1">
            <a:spLocks noGrp="1"/>
          </p:cNvSpPr>
          <p:nvPr>
            <p:ph type="title"/>
          </p:nvPr>
        </p:nvSpPr>
        <p:spPr>
          <a:xfrm>
            <a:off x="1104900" y="698500"/>
            <a:ext cx="10795000" cy="1301850"/>
          </a:xfrm>
          <a:prstGeom prst="rect">
            <a:avLst/>
          </a:prstGeom>
        </p:spPr>
        <p:txBody>
          <a:bodyPr/>
          <a:lstStyle>
            <a:lvl1pPr defTabSz="578358">
              <a:defRPr sz="7524"/>
            </a:lvl1pPr>
          </a:lstStyle>
          <a:p>
            <a:r>
              <a:t>Železo</a:t>
            </a:r>
          </a:p>
        </p:txBody>
      </p:sp>
      <p:sp>
        <p:nvSpPr>
          <p:cNvPr id="123" name="stopový prvek…"/>
          <p:cNvSpPr txBox="1">
            <a:spLocks noGrp="1"/>
          </p:cNvSpPr>
          <p:nvPr>
            <p:ph type="body" idx="1"/>
          </p:nvPr>
        </p:nvSpPr>
        <p:spPr>
          <a:xfrm>
            <a:off x="914400" y="2001738"/>
            <a:ext cx="10795000" cy="6646962"/>
          </a:xfrm>
          <a:prstGeom prst="rect">
            <a:avLst/>
          </a:prstGeom>
        </p:spPr>
        <p:txBody>
          <a:bodyPr/>
          <a:lstStyle/>
          <a:p>
            <a:pPr marL="297179" indent="-297179" defTabSz="455675">
              <a:spcBef>
                <a:spcPts val="2400"/>
              </a:spcBef>
              <a:buBlip>
                <a:blip r:embed="rId2"/>
              </a:buBlip>
              <a:defRPr sz="2807">
                <a:solidFill>
                  <a:schemeClr val="accent6">
                    <a:hueOff val="-186402"/>
                    <a:lumOff val="-30311"/>
                  </a:schemeClr>
                </a:solidFill>
              </a:defRPr>
            </a:pPr>
            <a:r>
              <a:t>stopový prvek</a:t>
            </a:r>
          </a:p>
          <a:p>
            <a:pPr marL="297179" indent="-297179" defTabSz="455675">
              <a:spcBef>
                <a:spcPts val="2400"/>
              </a:spcBef>
              <a:buBlip>
                <a:blip r:embed="rId2"/>
              </a:buBlip>
              <a:defRPr sz="2807">
                <a:solidFill>
                  <a:schemeClr val="accent6">
                    <a:hueOff val="-186402"/>
                    <a:lumOff val="-30311"/>
                  </a:schemeClr>
                </a:solidFill>
              </a:defRPr>
            </a:pPr>
            <a:r>
              <a:t>v těle 3-5 g</a:t>
            </a:r>
          </a:p>
          <a:p>
            <a:pPr marL="297179" indent="-297179" defTabSz="455675">
              <a:spcBef>
                <a:spcPts val="2400"/>
              </a:spcBef>
              <a:buBlip>
                <a:blip r:embed="rId2"/>
              </a:buBlip>
              <a:defRPr sz="2807">
                <a:solidFill>
                  <a:schemeClr val="accent6">
                    <a:hueOff val="-186402"/>
                    <a:lumOff val="-30311"/>
                  </a:schemeClr>
                </a:solidFill>
              </a:defRPr>
            </a:pPr>
            <a:r>
              <a:t>vstřebatelnost: </a:t>
            </a:r>
          </a:p>
          <a:p>
            <a:pPr marL="594359" lvl="1" indent="-297179" defTabSz="455675">
              <a:spcBef>
                <a:spcPts val="2400"/>
              </a:spcBef>
              <a:buBlip>
                <a:blip r:embed="rId2"/>
              </a:buBlip>
              <a:defRPr sz="2807">
                <a:solidFill>
                  <a:schemeClr val="accent6">
                    <a:hueOff val="-186402"/>
                    <a:lumOff val="-30311"/>
                  </a:schemeClr>
                </a:solidFill>
              </a:defRPr>
            </a:pPr>
            <a:r>
              <a:t>rostlinného původu 1-5 %</a:t>
            </a:r>
          </a:p>
          <a:p>
            <a:pPr marL="594359" lvl="1" indent="-297179" defTabSz="455675">
              <a:spcBef>
                <a:spcPts val="2400"/>
              </a:spcBef>
              <a:buBlip>
                <a:blip r:embed="rId2"/>
              </a:buBlip>
              <a:defRPr sz="2807">
                <a:solidFill>
                  <a:schemeClr val="accent6">
                    <a:hueOff val="-186402"/>
                    <a:lumOff val="-30311"/>
                  </a:schemeClr>
                </a:solidFill>
              </a:defRPr>
            </a:pPr>
            <a:r>
              <a:t>živočišného původu 10-20 %</a:t>
            </a:r>
          </a:p>
          <a:p>
            <a:pPr marL="297179" indent="-297179" defTabSz="455675">
              <a:spcBef>
                <a:spcPts val="2400"/>
              </a:spcBef>
              <a:buBlip>
                <a:blip r:embed="rId2"/>
              </a:buBlip>
              <a:defRPr sz="2807">
                <a:solidFill>
                  <a:schemeClr val="accent6">
                    <a:hueOff val="-186402"/>
                    <a:lumOff val="-30311"/>
                  </a:schemeClr>
                </a:solidFill>
              </a:defRPr>
            </a:pPr>
            <a:r>
              <a:t>ztráta:</a:t>
            </a:r>
          </a:p>
          <a:p>
            <a:pPr marL="594359" lvl="1" indent="-297179" defTabSz="455675">
              <a:spcBef>
                <a:spcPts val="2400"/>
              </a:spcBef>
              <a:buBlip>
                <a:blip r:embed="rId2"/>
              </a:buBlip>
              <a:defRPr sz="2807">
                <a:solidFill>
                  <a:schemeClr val="accent6">
                    <a:hueOff val="-186402"/>
                    <a:lumOff val="-30311"/>
                  </a:schemeClr>
                </a:solidFill>
              </a:defRPr>
            </a:pPr>
            <a:r>
              <a:t>0,03 - 0,08 mg</a:t>
            </a:r>
          </a:p>
          <a:p>
            <a:pPr marL="594359" lvl="1" indent="-297179" defTabSz="455675">
              <a:spcBef>
                <a:spcPts val="2400"/>
              </a:spcBef>
              <a:buBlip>
                <a:blip r:embed="rId2"/>
              </a:buBlip>
              <a:defRPr sz="2807">
                <a:solidFill>
                  <a:schemeClr val="accent6">
                    <a:hueOff val="-186402"/>
                    <a:lumOff val="-30311"/>
                  </a:schemeClr>
                </a:solidFill>
              </a:defRPr>
            </a:pPr>
            <a:r>
              <a:t>ženy 40 -80 mg</a:t>
            </a:r>
          </a:p>
          <a:p>
            <a:pPr marL="297179" indent="-297179" defTabSz="455675">
              <a:spcBef>
                <a:spcPts val="2400"/>
              </a:spcBef>
              <a:buBlip>
                <a:blip r:embed="rId2"/>
              </a:buBlip>
              <a:defRPr sz="2807">
                <a:solidFill>
                  <a:schemeClr val="accent6">
                    <a:hueOff val="-186402"/>
                    <a:lumOff val="-30311"/>
                  </a:schemeClr>
                </a:solidFill>
              </a:defRPr>
            </a:pPr>
            <a:r>
              <a:t>doporučená denní dávka: 15 mg</a:t>
            </a:r>
          </a:p>
        </p:txBody>
      </p:sp>
      <p:pic>
        <p:nvPicPr>
          <p:cNvPr id="2" name="Obrázek 1">
            <a:extLst>
              <a:ext uri="{FF2B5EF4-FFF2-40B4-BE49-F238E27FC236}">
                <a16:creationId xmlns:a16="http://schemas.microsoft.com/office/drawing/2014/main" id="{D8893D74-55D6-480B-B081-73AAADBBA56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8071" y="2428528"/>
            <a:ext cx="5041829" cy="3322608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Železo"/>
          <p:cNvSpPr txBox="1">
            <a:spLocks noGrp="1"/>
          </p:cNvSpPr>
          <p:nvPr>
            <p:ph type="title"/>
          </p:nvPr>
        </p:nvSpPr>
        <p:spPr>
          <a:xfrm>
            <a:off x="1104900" y="685800"/>
            <a:ext cx="10795000" cy="1244600"/>
          </a:xfrm>
          <a:prstGeom prst="rect">
            <a:avLst/>
          </a:prstGeom>
        </p:spPr>
        <p:txBody>
          <a:bodyPr/>
          <a:lstStyle>
            <a:lvl1pPr defTabSz="549148">
              <a:defRPr sz="7144"/>
            </a:lvl1pPr>
          </a:lstStyle>
          <a:p>
            <a:r>
              <a:t>Železo</a:t>
            </a:r>
          </a:p>
        </p:txBody>
      </p:sp>
      <p:sp>
        <p:nvSpPr>
          <p:cNvPr id="126" name="zdroje: luštěniny, zelená listová zelenina, mořské řasy, fíky, datle, hovězí játra, korýši…"/>
          <p:cNvSpPr txBox="1">
            <a:spLocks noGrp="1"/>
          </p:cNvSpPr>
          <p:nvPr>
            <p:ph type="body" sz="half" idx="1"/>
          </p:nvPr>
        </p:nvSpPr>
        <p:spPr>
          <a:xfrm>
            <a:off x="1104900" y="2090613"/>
            <a:ext cx="5735142" cy="6698705"/>
          </a:xfrm>
          <a:prstGeom prst="rect">
            <a:avLst/>
          </a:prstGeom>
        </p:spPr>
        <p:txBody>
          <a:bodyPr/>
          <a:lstStyle/>
          <a:p>
            <a:pPr marL="342900" indent="-342900" defTabSz="525779">
              <a:spcBef>
                <a:spcPts val="2800"/>
              </a:spcBef>
              <a:buBlip>
                <a:blip r:embed="rId2"/>
              </a:buBlip>
              <a:defRPr sz="3239">
                <a:solidFill>
                  <a:schemeClr val="accent6">
                    <a:hueOff val="-186402"/>
                    <a:lumOff val="-30311"/>
                  </a:schemeClr>
                </a:solidFill>
              </a:defRPr>
            </a:pPr>
            <a:r>
              <a:t>zdroje: luštěniny, zelená listová zelenina, mořské řasy, fíky, datle, hovězí játra, korýši</a:t>
            </a:r>
          </a:p>
          <a:p>
            <a:pPr marL="342900" indent="-342900" defTabSz="525779">
              <a:spcBef>
                <a:spcPts val="2800"/>
              </a:spcBef>
              <a:buBlip>
                <a:blip r:embed="rId2"/>
              </a:buBlip>
              <a:defRPr sz="3239">
                <a:solidFill>
                  <a:schemeClr val="accent6">
                    <a:hueOff val="-186402"/>
                    <a:lumOff val="-30311"/>
                  </a:schemeClr>
                </a:solidFill>
              </a:defRPr>
            </a:pPr>
            <a:endParaRPr/>
          </a:p>
          <a:p>
            <a:pPr marL="342900" indent="-342900" defTabSz="525779">
              <a:spcBef>
                <a:spcPts val="2800"/>
              </a:spcBef>
              <a:buBlip>
                <a:blip r:embed="rId2"/>
              </a:buBlip>
              <a:defRPr sz="3239">
                <a:solidFill>
                  <a:schemeClr val="accent6">
                    <a:hueOff val="-186402"/>
                    <a:lumOff val="-30311"/>
                  </a:schemeClr>
                </a:solidFill>
              </a:defRPr>
            </a:pPr>
            <a:r>
              <a:t>funkce: tvorba enzymů, doprava kyslíku z plic do buněk, vliv na duševní zdraví a tělesnou výkonost, metabolismus a imunitní systém</a:t>
            </a: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38460311"/>
              </p:ext>
            </p:extLst>
          </p:nvPr>
        </p:nvGraphicFramePr>
        <p:xfrm>
          <a:off x="731520" y="1492424"/>
          <a:ext cx="11541760" cy="61694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708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708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71181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Potravina</a:t>
                      </a:r>
                    </a:p>
                  </a:txBody>
                  <a:tcPr marL="97536" marR="97536" marT="48768" marB="4876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Obsah </a:t>
                      </a:r>
                      <a:r>
                        <a:rPr lang="cs-CZ" sz="2400" dirty="0" err="1"/>
                        <a:t>Fe</a:t>
                      </a:r>
                      <a:r>
                        <a:rPr lang="cs-CZ" sz="2400" baseline="0" dirty="0"/>
                        <a:t> [mg.kg-1]</a:t>
                      </a:r>
                      <a:endParaRPr lang="cs-CZ" sz="2400" dirty="0"/>
                    </a:p>
                  </a:txBody>
                  <a:tcPr marL="97536" marR="97536" marT="48768" marB="48768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71181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sušené hřiby</a:t>
                      </a:r>
                    </a:p>
                  </a:txBody>
                  <a:tcPr marL="97536" marR="97536" marT="48768" marB="4876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690</a:t>
                      </a:r>
                    </a:p>
                  </a:txBody>
                  <a:tcPr marL="97536" marR="97536" marT="48768" marB="48768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7118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dirty="0"/>
                        <a:t>sója</a:t>
                      </a:r>
                    </a:p>
                  </a:txBody>
                  <a:tcPr marL="97536" marR="97536" marT="48768" marB="48768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dirty="0"/>
                        <a:t>90-150</a:t>
                      </a:r>
                    </a:p>
                  </a:txBody>
                  <a:tcPr marL="97536" marR="97536" marT="48768" marB="48768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71181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mák</a:t>
                      </a:r>
                    </a:p>
                  </a:txBody>
                  <a:tcPr marL="97536" marR="97536" marT="48768" marB="4876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80-115</a:t>
                      </a:r>
                    </a:p>
                  </a:txBody>
                  <a:tcPr marL="97536" marR="97536" marT="48768" marB="48768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71181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kakao</a:t>
                      </a:r>
                    </a:p>
                  </a:txBody>
                  <a:tcPr marL="97536" marR="97536" marT="48768" marB="4876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80</a:t>
                      </a:r>
                    </a:p>
                  </a:txBody>
                  <a:tcPr marL="97536" marR="97536" marT="48768" marB="48768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71181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telecí maso</a:t>
                      </a:r>
                    </a:p>
                  </a:txBody>
                  <a:tcPr marL="97536" marR="97536" marT="48768" marB="4876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48</a:t>
                      </a:r>
                    </a:p>
                  </a:txBody>
                  <a:tcPr marL="97536" marR="97536" marT="48768" marB="48768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71181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jablka</a:t>
                      </a:r>
                    </a:p>
                  </a:txBody>
                  <a:tcPr marL="97536" marR="97536" marT="48768" marB="4876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5</a:t>
                      </a:r>
                    </a:p>
                  </a:txBody>
                  <a:tcPr marL="97536" marR="97536" marT="48768" marB="48768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71181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jogurt</a:t>
                      </a:r>
                    </a:p>
                  </a:txBody>
                  <a:tcPr marL="97536" marR="97536" marT="48768" marB="4876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0,5</a:t>
                      </a:r>
                    </a:p>
                  </a:txBody>
                  <a:tcPr marL="97536" marR="97536" marT="48768" marB="48768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97024659"/>
      </p:ext>
    </p:extLst>
  </p:cSld>
  <p:clrMapOvr>
    <a:masterClrMapping/>
  </p:clrMapOvr>
  <p:transition spd="slow">
    <p:randomBar dir="vert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Vápník"/>
          <p:cNvSpPr txBox="1">
            <a:spLocks noGrp="1"/>
          </p:cNvSpPr>
          <p:nvPr>
            <p:ph type="title"/>
          </p:nvPr>
        </p:nvSpPr>
        <p:spPr>
          <a:xfrm>
            <a:off x="1104900" y="723900"/>
            <a:ext cx="10795000" cy="1440210"/>
          </a:xfrm>
          <a:prstGeom prst="rect">
            <a:avLst/>
          </a:prstGeom>
        </p:spPr>
        <p:txBody>
          <a:bodyPr/>
          <a:lstStyle/>
          <a:p>
            <a:r>
              <a:t>Vápník</a:t>
            </a:r>
          </a:p>
        </p:txBody>
      </p:sp>
      <p:sp>
        <p:nvSpPr>
          <p:cNvPr id="130" name="funkce:…"/>
          <p:cNvSpPr txBox="1">
            <a:spLocks noGrp="1"/>
          </p:cNvSpPr>
          <p:nvPr>
            <p:ph type="body" idx="1"/>
          </p:nvPr>
        </p:nvSpPr>
        <p:spPr>
          <a:xfrm>
            <a:off x="1104900" y="2262733"/>
            <a:ext cx="10795000" cy="6474867"/>
          </a:xfrm>
          <a:prstGeom prst="rect">
            <a:avLst/>
          </a:prstGeom>
        </p:spPr>
        <p:txBody>
          <a:bodyPr/>
          <a:lstStyle/>
          <a:p>
            <a:pPr marL="293369" indent="-293369" defTabSz="449833">
              <a:spcBef>
                <a:spcPts val="2400"/>
              </a:spcBef>
              <a:buBlip>
                <a:blip r:embed="rId2"/>
              </a:buBlip>
              <a:defRPr sz="2772">
                <a:solidFill>
                  <a:schemeClr val="accent6">
                    <a:hueOff val="-186402"/>
                    <a:lumOff val="-30311"/>
                  </a:schemeClr>
                </a:solidFill>
              </a:defRPr>
            </a:pPr>
            <a:r>
              <a:t>funkce: </a:t>
            </a:r>
          </a:p>
          <a:p>
            <a:pPr marL="586739" lvl="1" indent="-293369" defTabSz="449833">
              <a:spcBef>
                <a:spcPts val="2400"/>
              </a:spcBef>
              <a:buBlip>
                <a:blip r:embed="rId2"/>
              </a:buBlip>
              <a:defRPr sz="2772">
                <a:solidFill>
                  <a:schemeClr val="accent6">
                    <a:hueOff val="-186402"/>
                    <a:lumOff val="-30311"/>
                  </a:schemeClr>
                </a:solidFill>
              </a:defRPr>
            </a:pPr>
            <a:r>
              <a:t>bezobratlí: schránky z  CaCO3</a:t>
            </a:r>
          </a:p>
          <a:p>
            <a:pPr marL="586739" lvl="1" indent="-293369" defTabSz="449833">
              <a:spcBef>
                <a:spcPts val="2400"/>
              </a:spcBef>
              <a:buBlip>
                <a:blip r:embed="rId2"/>
              </a:buBlip>
              <a:defRPr sz="2772">
                <a:solidFill>
                  <a:schemeClr val="accent6">
                    <a:hueOff val="-186402"/>
                    <a:lumOff val="-30311"/>
                  </a:schemeClr>
                </a:solidFill>
              </a:defRPr>
            </a:pPr>
            <a:r>
              <a:t>obratlovci: stavební materiál kostí a zubů, složka svalů, nervové a svalové funkce, srdeční činnost, srážlivost krve</a:t>
            </a:r>
          </a:p>
          <a:p>
            <a:pPr marL="293369" indent="-293369" defTabSz="449833">
              <a:spcBef>
                <a:spcPts val="2400"/>
              </a:spcBef>
              <a:buBlip>
                <a:blip r:embed="rId2"/>
              </a:buBlip>
              <a:defRPr sz="2772">
                <a:solidFill>
                  <a:schemeClr val="accent6">
                    <a:hueOff val="-186402"/>
                    <a:lumOff val="-30311"/>
                  </a:schemeClr>
                </a:solidFill>
              </a:defRPr>
            </a:pPr>
            <a:r>
              <a:t>denní dávka: 0,8 - 1,2 g</a:t>
            </a:r>
          </a:p>
          <a:p>
            <a:pPr marL="293369" indent="-293369" defTabSz="449833">
              <a:spcBef>
                <a:spcPts val="2400"/>
              </a:spcBef>
              <a:buBlip>
                <a:blip r:embed="rId2"/>
              </a:buBlip>
              <a:defRPr sz="2772">
                <a:solidFill>
                  <a:schemeClr val="accent6">
                    <a:hueOff val="-186402"/>
                    <a:lumOff val="-30311"/>
                  </a:schemeClr>
                </a:solidFill>
              </a:defRPr>
            </a:pPr>
            <a:r>
              <a:t>zdroj: ovoce, zelenina, mléko, mléčené výrobky, olejnatá jádra, sója</a:t>
            </a:r>
          </a:p>
          <a:p>
            <a:pPr marL="293369" indent="-293369" defTabSz="449833">
              <a:spcBef>
                <a:spcPts val="2400"/>
              </a:spcBef>
              <a:buBlip>
                <a:blip r:embed="rId2"/>
              </a:buBlip>
              <a:defRPr sz="2772">
                <a:solidFill>
                  <a:schemeClr val="accent6">
                    <a:hueOff val="-186402"/>
                    <a:lumOff val="-30311"/>
                  </a:schemeClr>
                </a:solidFill>
              </a:defRPr>
            </a:pPr>
            <a:r>
              <a:t>nedostatek: měknutí a řídnutí kostí, křivice, osteomalácie, parodontóza, zubní kazy, citlivost ke stresu, vliv na nervovou, svalovou a srdeční činnost</a:t>
            </a:r>
          </a:p>
          <a:p>
            <a:pPr marL="293369" indent="-293369" defTabSz="449833">
              <a:spcBef>
                <a:spcPts val="2400"/>
              </a:spcBef>
              <a:buBlip>
                <a:blip r:embed="rId2"/>
              </a:buBlip>
              <a:defRPr sz="2772">
                <a:solidFill>
                  <a:schemeClr val="accent6">
                    <a:hueOff val="-186402"/>
                    <a:lumOff val="-30311"/>
                  </a:schemeClr>
                </a:solidFill>
              </a:defRPr>
            </a:pPr>
            <a:r>
              <a:t>absorbci narušuje: alkohol, tabák, kofein, limonády, sůl</a:t>
            </a:r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51634204"/>
              </p:ext>
            </p:extLst>
          </p:nvPr>
        </p:nvGraphicFramePr>
        <p:xfrm>
          <a:off x="731520" y="916360"/>
          <a:ext cx="11541760" cy="67455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708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708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43189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Potravina</a:t>
                      </a:r>
                    </a:p>
                  </a:txBody>
                  <a:tcPr marL="97536" marR="97536" marT="48768" marB="4876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Obsah Ca</a:t>
                      </a:r>
                      <a:r>
                        <a:rPr lang="cs-CZ" sz="2400" baseline="0" dirty="0"/>
                        <a:t> [mg.kg-1]</a:t>
                      </a:r>
                      <a:endParaRPr lang="cs-CZ" sz="2400" dirty="0"/>
                    </a:p>
                  </a:txBody>
                  <a:tcPr marL="97536" marR="97536" marT="48768" marB="48768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43189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sušené</a:t>
                      </a:r>
                      <a:r>
                        <a:rPr lang="cs-CZ" sz="2400" baseline="0" dirty="0"/>
                        <a:t> mléko</a:t>
                      </a:r>
                      <a:endParaRPr lang="cs-CZ" sz="2400" dirty="0"/>
                    </a:p>
                  </a:txBody>
                  <a:tcPr marL="97536" marR="97536" marT="48768" marB="4876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až</a:t>
                      </a:r>
                      <a:r>
                        <a:rPr lang="cs-CZ" sz="2400" baseline="0" dirty="0"/>
                        <a:t> 13 600</a:t>
                      </a:r>
                      <a:endParaRPr lang="cs-CZ" sz="2400" dirty="0"/>
                    </a:p>
                  </a:txBody>
                  <a:tcPr marL="97536" marR="97536" marT="48768" marB="48768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4318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dirty="0"/>
                        <a:t>sýry</a:t>
                      </a:r>
                    </a:p>
                  </a:txBody>
                  <a:tcPr marL="97536" marR="97536" marT="48768" marB="48768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dirty="0"/>
                        <a:t>cca</a:t>
                      </a:r>
                      <a:r>
                        <a:rPr lang="cs-CZ" sz="2400" baseline="0" dirty="0"/>
                        <a:t> 8000</a:t>
                      </a:r>
                      <a:endParaRPr lang="cs-CZ" sz="2400" dirty="0"/>
                    </a:p>
                  </a:txBody>
                  <a:tcPr marL="97536" marR="97536" marT="48768" marB="48768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43189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mléčná čokoláda</a:t>
                      </a:r>
                    </a:p>
                  </a:txBody>
                  <a:tcPr marL="97536" marR="97536" marT="48768" marB="4876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až</a:t>
                      </a:r>
                      <a:r>
                        <a:rPr lang="cs-CZ" sz="2400" baseline="0" dirty="0"/>
                        <a:t> 3200</a:t>
                      </a:r>
                      <a:endParaRPr lang="cs-CZ" sz="2400" dirty="0"/>
                    </a:p>
                  </a:txBody>
                  <a:tcPr marL="97536" marR="97536" marT="48768" marB="48768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43189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špenát</a:t>
                      </a:r>
                    </a:p>
                  </a:txBody>
                  <a:tcPr marL="97536" marR="97536" marT="48768" marB="4876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700-1250</a:t>
                      </a:r>
                    </a:p>
                  </a:txBody>
                  <a:tcPr marL="97536" marR="97536" marT="48768" marB="48768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43189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vejce</a:t>
                      </a:r>
                    </a:p>
                  </a:txBody>
                  <a:tcPr marL="97536" marR="97536" marT="48768" marB="4876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560</a:t>
                      </a:r>
                    </a:p>
                  </a:txBody>
                  <a:tcPr marL="97536" marR="97536" marT="48768" marB="48768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43189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žampiony</a:t>
                      </a:r>
                    </a:p>
                  </a:txBody>
                  <a:tcPr marL="97536" marR="97536" marT="48768" marB="4876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80</a:t>
                      </a:r>
                    </a:p>
                  </a:txBody>
                  <a:tcPr marL="97536" marR="97536" marT="48768" marB="48768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43189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hovězí maso</a:t>
                      </a:r>
                    </a:p>
                  </a:txBody>
                  <a:tcPr marL="97536" marR="97536" marT="48768" marB="4876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30 - 150</a:t>
                      </a:r>
                    </a:p>
                  </a:txBody>
                  <a:tcPr marL="97536" marR="97536" marT="48768" marB="48768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0382404"/>
      </p:ext>
    </p:extLst>
  </p:cSld>
  <p:clrMapOvr>
    <a:masterClrMapping/>
  </p:clrMapOvr>
  <p:transition spd="slow">
    <p:randomBar dir="vert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Fosfor"/>
          <p:cNvSpPr txBox="1">
            <a:spLocks noGrp="1"/>
          </p:cNvSpPr>
          <p:nvPr>
            <p:ph type="title"/>
          </p:nvPr>
        </p:nvSpPr>
        <p:spPr>
          <a:xfrm>
            <a:off x="1104900" y="914400"/>
            <a:ext cx="10795000" cy="1444328"/>
          </a:xfrm>
          <a:prstGeom prst="rect">
            <a:avLst/>
          </a:prstGeom>
        </p:spPr>
        <p:txBody>
          <a:bodyPr/>
          <a:lstStyle/>
          <a:p>
            <a:r>
              <a:t>Fosfor</a:t>
            </a:r>
          </a:p>
        </p:txBody>
      </p:sp>
      <p:sp>
        <p:nvSpPr>
          <p:cNvPr id="133" name="stopový prvek…"/>
          <p:cNvSpPr txBox="1">
            <a:spLocks noGrp="1"/>
          </p:cNvSpPr>
          <p:nvPr>
            <p:ph type="body" idx="1"/>
          </p:nvPr>
        </p:nvSpPr>
        <p:spPr>
          <a:xfrm>
            <a:off x="1104900" y="2413545"/>
            <a:ext cx="10795000" cy="6324055"/>
          </a:xfrm>
          <a:prstGeom prst="rect">
            <a:avLst/>
          </a:prstGeom>
        </p:spPr>
        <p:txBody>
          <a:bodyPr/>
          <a:lstStyle/>
          <a:p>
            <a:pPr marL="369570" indent="-369570" defTabSz="566674">
              <a:spcBef>
                <a:spcPts val="3100"/>
              </a:spcBef>
              <a:buBlip>
                <a:blip r:embed="rId2"/>
              </a:buBlip>
              <a:defRPr sz="3492">
                <a:solidFill>
                  <a:schemeClr val="accent6">
                    <a:hueOff val="-186402"/>
                    <a:lumOff val="-30311"/>
                  </a:schemeClr>
                </a:solidFill>
              </a:defRPr>
            </a:pPr>
            <a:r>
              <a:t>stopový prvek</a:t>
            </a:r>
          </a:p>
          <a:p>
            <a:pPr marL="369570" indent="-369570" defTabSz="566674">
              <a:spcBef>
                <a:spcPts val="3100"/>
              </a:spcBef>
              <a:buBlip>
                <a:blip r:embed="rId2"/>
              </a:buBlip>
              <a:defRPr sz="3492">
                <a:solidFill>
                  <a:schemeClr val="accent6">
                    <a:hueOff val="-186402"/>
                    <a:lumOff val="-30311"/>
                  </a:schemeClr>
                </a:solidFill>
              </a:defRPr>
            </a:pPr>
            <a:r>
              <a:t>v těle zastoupen: 75 - 85% v kostech a zubech, zbytek měkké tkáně, buněčné membrány, srdce, krev, mozek, svaly</a:t>
            </a:r>
          </a:p>
          <a:p>
            <a:pPr marL="369570" indent="-369570" defTabSz="566674">
              <a:spcBef>
                <a:spcPts val="3100"/>
              </a:spcBef>
              <a:buBlip>
                <a:blip r:embed="rId2"/>
              </a:buBlip>
              <a:defRPr sz="3492">
                <a:solidFill>
                  <a:schemeClr val="accent6">
                    <a:hueOff val="-186402"/>
                    <a:lumOff val="-30311"/>
                  </a:schemeClr>
                </a:solidFill>
              </a:defRPr>
            </a:pPr>
            <a:r>
              <a:t>důležitý pro: fungování vápníku, tvorba kostí a zubů, pravidelný tep srdce,  funkce mozku, protizánětlivé účinky, regulace funkce ledvin</a:t>
            </a:r>
          </a:p>
          <a:p>
            <a:pPr marL="369570" indent="-369570" defTabSz="566674">
              <a:spcBef>
                <a:spcPts val="3100"/>
              </a:spcBef>
              <a:buBlip>
                <a:blip r:embed="rId2"/>
              </a:buBlip>
              <a:defRPr sz="3492">
                <a:solidFill>
                  <a:schemeClr val="accent6">
                    <a:hueOff val="-186402"/>
                    <a:lumOff val="-30311"/>
                  </a:schemeClr>
                </a:solidFill>
              </a:defRPr>
            </a:pPr>
            <a:r>
              <a:t>zdroj: obilné klíčky, tmavý chléb, mléčné výrobky, brambory, oříšky, med, vnitřnosti a maso</a:t>
            </a:r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Fosfor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Fosfor</a:t>
            </a:r>
          </a:p>
        </p:txBody>
      </p:sp>
      <p:sp>
        <p:nvSpPr>
          <p:cNvPr id="137" name="nedostatek: vzácně, slabost, únava, nervové poruchy, porucha metabolismu, lámavost kostí a zubů…"/>
          <p:cNvSpPr txBox="1">
            <a:spLocks noGrp="1"/>
          </p:cNvSpPr>
          <p:nvPr>
            <p:ph type="body" sz="half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buBlip>
                <a:blip r:embed="rId2"/>
              </a:buBlip>
              <a:defRPr>
                <a:solidFill>
                  <a:schemeClr val="accent6">
                    <a:hueOff val="-186402"/>
                    <a:lumOff val="-30311"/>
                  </a:schemeClr>
                </a:solidFill>
              </a:defRPr>
            </a:pPr>
            <a:r>
              <a:t>nedostatek: vzácně, slabost, únava, nervové poruchy, porucha metabolismu, lámavost kostí a zubů</a:t>
            </a:r>
          </a:p>
          <a:p>
            <a:pPr>
              <a:buBlip>
                <a:blip r:embed="rId2"/>
              </a:buBlip>
              <a:defRPr>
                <a:solidFill>
                  <a:schemeClr val="accent6">
                    <a:hueOff val="-186402"/>
                    <a:lumOff val="-30311"/>
                  </a:schemeClr>
                </a:solidFill>
              </a:defRPr>
            </a:pPr>
            <a:r>
              <a:t>nadbytek: nemá velký vliv, vápenatění měkých tkání, poškození ledvin</a:t>
            </a:r>
          </a:p>
        </p:txBody>
      </p: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92936870"/>
              </p:ext>
            </p:extLst>
          </p:nvPr>
        </p:nvGraphicFramePr>
        <p:xfrm>
          <a:off x="731520" y="700336"/>
          <a:ext cx="11541760" cy="69615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428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988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70192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Potravina</a:t>
                      </a:r>
                    </a:p>
                  </a:txBody>
                  <a:tcPr marL="97536" marR="97536" marT="48768" marB="4876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Obsah P</a:t>
                      </a:r>
                      <a:r>
                        <a:rPr lang="cs-CZ" sz="2400" baseline="0" dirty="0"/>
                        <a:t> [mg.kg-1]</a:t>
                      </a:r>
                      <a:endParaRPr lang="cs-CZ" sz="2400" dirty="0"/>
                    </a:p>
                  </a:txBody>
                  <a:tcPr marL="97536" marR="97536" marT="48768" marB="48768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70192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dýňová</a:t>
                      </a:r>
                      <a:r>
                        <a:rPr lang="cs-CZ" sz="2400" baseline="0" dirty="0"/>
                        <a:t> semena</a:t>
                      </a:r>
                      <a:endParaRPr lang="cs-CZ" sz="2400" dirty="0"/>
                    </a:p>
                  </a:txBody>
                  <a:tcPr marL="97536" marR="97536" marT="48768" marB="4876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11 700</a:t>
                      </a:r>
                    </a:p>
                  </a:txBody>
                  <a:tcPr marL="97536" marR="97536" marT="48768" marB="48768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7019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dirty="0"/>
                        <a:t>mák</a:t>
                      </a:r>
                    </a:p>
                  </a:txBody>
                  <a:tcPr marL="97536" marR="97536" marT="48768" marB="48768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dirty="0"/>
                        <a:t>9300</a:t>
                      </a:r>
                    </a:p>
                  </a:txBody>
                  <a:tcPr marL="97536" marR="97536" marT="48768" marB="48768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70192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hovězí maso</a:t>
                      </a:r>
                    </a:p>
                  </a:txBody>
                  <a:tcPr marL="97536" marR="97536" marT="48768" marB="4876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1200 - 2000</a:t>
                      </a:r>
                    </a:p>
                  </a:txBody>
                  <a:tcPr marL="97536" marR="97536" marT="48768" marB="48768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70192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mléko</a:t>
                      </a:r>
                    </a:p>
                  </a:txBody>
                  <a:tcPr marL="97536" marR="97536" marT="48768" marB="4876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err="1"/>
                        <a:t>prům</a:t>
                      </a:r>
                      <a:r>
                        <a:rPr lang="cs-CZ" sz="2400" dirty="0"/>
                        <a:t>.</a:t>
                      </a:r>
                      <a:r>
                        <a:rPr lang="cs-CZ" sz="2400" baseline="0" dirty="0"/>
                        <a:t> </a:t>
                      </a:r>
                      <a:r>
                        <a:rPr lang="cs-CZ" sz="2400" dirty="0"/>
                        <a:t>900</a:t>
                      </a:r>
                    </a:p>
                  </a:txBody>
                  <a:tcPr marL="97536" marR="97536" marT="48768" marB="48768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70192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špenát</a:t>
                      </a:r>
                    </a:p>
                  </a:txBody>
                  <a:tcPr marL="97536" marR="97536" marT="48768" marB="4876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550</a:t>
                      </a:r>
                    </a:p>
                  </a:txBody>
                  <a:tcPr marL="97536" marR="97536" marT="48768" marB="48768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70192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banány</a:t>
                      </a:r>
                    </a:p>
                  </a:txBody>
                  <a:tcPr marL="97536" marR="97536" marT="48768" marB="4876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230 - 310</a:t>
                      </a:r>
                    </a:p>
                  </a:txBody>
                  <a:tcPr marL="97536" marR="97536" marT="48768" marB="48768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70192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jablka</a:t>
                      </a:r>
                    </a:p>
                  </a:txBody>
                  <a:tcPr marL="97536" marR="97536" marT="48768" marB="4876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100 -130</a:t>
                      </a:r>
                    </a:p>
                  </a:txBody>
                  <a:tcPr marL="97536" marR="97536" marT="48768" marB="48768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83629932"/>
      </p:ext>
    </p:extLst>
  </p:cSld>
  <p:clrMapOvr>
    <a:masterClrMapping/>
  </p:clrMapOvr>
  <p:transition spd="slow">
    <p:randomBar dir="vert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Renaissance">
  <a:themeElements>
    <a:clrScheme name="Renaissance">
      <a:dk1>
        <a:srgbClr val="625B48"/>
      </a:dk1>
      <a:lt1>
        <a:srgbClr val="1A2C62"/>
      </a:lt1>
      <a:dk2>
        <a:srgbClr val="75716F"/>
      </a:dk2>
      <a:lt2>
        <a:srgbClr val="CDCDCD"/>
      </a:lt2>
      <a:accent1>
        <a:srgbClr val="9EA3A1"/>
      </a:accent1>
      <a:accent2>
        <a:srgbClr val="ACAD6A"/>
      </a:accent2>
      <a:accent3>
        <a:srgbClr val="E2BF60"/>
      </a:accent3>
      <a:accent4>
        <a:srgbClr val="DF995B"/>
      </a:accent4>
      <a:accent5>
        <a:srgbClr val="D27263"/>
      </a:accent5>
      <a:accent6>
        <a:srgbClr val="B59871"/>
      </a:accent6>
      <a:hlink>
        <a:srgbClr val="0000FF"/>
      </a:hlink>
      <a:folHlink>
        <a:srgbClr val="FF00FF"/>
      </a:folHlink>
    </a:clrScheme>
    <a:fontScheme name="Renaissance">
      <a:majorFont>
        <a:latin typeface="Didot"/>
        <a:ea typeface="Didot"/>
        <a:cs typeface="Didot"/>
      </a:majorFont>
      <a:minorFont>
        <a:latin typeface="Didot"/>
        <a:ea typeface="Didot"/>
        <a:cs typeface="Didot"/>
      </a:minorFont>
    </a:fontScheme>
    <a:fmtScheme name="Renaissan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625B48"/>
            </a:solidFill>
            <a:effectLst/>
            <a:uFillTx/>
            <a:latin typeface="+mn-lt"/>
            <a:ea typeface="+mn-ea"/>
            <a:cs typeface="+mn-cs"/>
            <a:sym typeface="Dido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38100" cap="flat">
          <a:solidFill>
            <a:schemeClr val="accent2">
              <a:hueOff val="177409"/>
              <a:satOff val="5215"/>
              <a:lumOff val="-9597"/>
            </a:schemeClr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t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4000" b="0" i="0" u="none" strike="noStrike" cap="none" spc="0" normalizeH="0" baseline="0">
            <a:ln>
              <a:noFill/>
            </a:ln>
            <a:solidFill>
              <a:srgbClr val="625B48"/>
            </a:solidFill>
            <a:effectLst/>
            <a:uFillTx/>
            <a:latin typeface="+mn-lt"/>
            <a:ea typeface="+mn-ea"/>
            <a:cs typeface="+mn-cs"/>
            <a:sym typeface="Dido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Renaissance">
  <a:themeElements>
    <a:clrScheme name="Renaissance">
      <a:dk1>
        <a:srgbClr val="000000"/>
      </a:dk1>
      <a:lt1>
        <a:srgbClr val="FFFFFF"/>
      </a:lt1>
      <a:dk2>
        <a:srgbClr val="75716F"/>
      </a:dk2>
      <a:lt2>
        <a:srgbClr val="CDCDCD"/>
      </a:lt2>
      <a:accent1>
        <a:srgbClr val="9EA3A1"/>
      </a:accent1>
      <a:accent2>
        <a:srgbClr val="ACAD6A"/>
      </a:accent2>
      <a:accent3>
        <a:srgbClr val="E2BF60"/>
      </a:accent3>
      <a:accent4>
        <a:srgbClr val="DF995B"/>
      </a:accent4>
      <a:accent5>
        <a:srgbClr val="D27263"/>
      </a:accent5>
      <a:accent6>
        <a:srgbClr val="B59871"/>
      </a:accent6>
      <a:hlink>
        <a:srgbClr val="0000FF"/>
      </a:hlink>
      <a:folHlink>
        <a:srgbClr val="FF00FF"/>
      </a:folHlink>
    </a:clrScheme>
    <a:fontScheme name="Renaissance">
      <a:majorFont>
        <a:latin typeface="Didot"/>
        <a:ea typeface="Didot"/>
        <a:cs typeface="Didot"/>
      </a:majorFont>
      <a:minorFont>
        <a:latin typeface="Didot"/>
        <a:ea typeface="Didot"/>
        <a:cs typeface="Didot"/>
      </a:minorFont>
    </a:fontScheme>
    <a:fmtScheme name="Renaissan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625B48"/>
            </a:solidFill>
            <a:effectLst/>
            <a:uFillTx/>
            <a:latin typeface="+mn-lt"/>
            <a:ea typeface="+mn-ea"/>
            <a:cs typeface="+mn-cs"/>
            <a:sym typeface="Dido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38100" cap="flat">
          <a:solidFill>
            <a:schemeClr val="accent2">
              <a:hueOff val="177409"/>
              <a:satOff val="5215"/>
              <a:lumOff val="-9597"/>
            </a:schemeClr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t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4000" b="0" i="0" u="none" strike="noStrike" cap="none" spc="0" normalizeH="0" baseline="0">
            <a:ln>
              <a:noFill/>
            </a:ln>
            <a:solidFill>
              <a:srgbClr val="625B48"/>
            </a:solidFill>
            <a:effectLst/>
            <a:uFillTx/>
            <a:latin typeface="+mn-lt"/>
            <a:ea typeface="+mn-ea"/>
            <a:cs typeface="+mn-cs"/>
            <a:sym typeface="Dido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676</Words>
  <Application>Microsoft Office PowerPoint</Application>
  <PresentationFormat>Vlastní</PresentationFormat>
  <Paragraphs>119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8" baseType="lpstr">
      <vt:lpstr>Didot</vt:lpstr>
      <vt:lpstr>Helvetica Neue</vt:lpstr>
      <vt:lpstr>Wingdings</vt:lpstr>
      <vt:lpstr>Zapfino</vt:lpstr>
      <vt:lpstr>Renaissance</vt:lpstr>
      <vt:lpstr>Anorganické látky  v živočišných tkáních</vt:lpstr>
      <vt:lpstr>Železo</vt:lpstr>
      <vt:lpstr>Železo</vt:lpstr>
      <vt:lpstr>Prezentace aplikace PowerPoint</vt:lpstr>
      <vt:lpstr>Vápník</vt:lpstr>
      <vt:lpstr>Prezentace aplikace PowerPoint</vt:lpstr>
      <vt:lpstr>Fosfor</vt:lpstr>
      <vt:lpstr>Fosfor</vt:lpstr>
      <vt:lpstr>Prezentace aplikace PowerPoint</vt:lpstr>
      <vt:lpstr>Železo (Ferrum)</vt:lpstr>
      <vt:lpstr>vápník (calcium)</vt:lpstr>
      <vt:lpstr>Fosfor </vt:lpstr>
      <vt:lpstr>Zdroje: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Anorganické látky  v živočišných tkáních</dc:title>
  <dc:creator>Žákovská</dc:creator>
  <cp:lastModifiedBy>Alena Žákovská</cp:lastModifiedBy>
  <cp:revision>4</cp:revision>
  <dcterms:modified xsi:type="dcterms:W3CDTF">2023-09-22T13:57:47Z</dcterms:modified>
</cp:coreProperties>
</file>