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6858000" cx="12192000"/>
  <p:notesSz cx="6858000" cy="9144000"/>
  <p:embeddedFontLst>
    <p:embeddedFont>
      <p:font typeface="Century Gothic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7" roundtripDataSignature="AMtx7mgp1Yv377nGmwyvqF/sEO43XbVi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CenturyGothic-bold.fntdata"/><Relationship Id="rId23" Type="http://schemas.openxmlformats.org/officeDocument/2006/relationships/font" Target="fonts/CenturyGothic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CenturyGothic-boldItalic.fntdata"/><Relationship Id="rId25" Type="http://schemas.openxmlformats.org/officeDocument/2006/relationships/font" Target="fonts/CenturyGothic-italic.fntdata"/><Relationship Id="rId27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3" name="Google Shape;11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9" name="Google Shape;179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9e370fd068_0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g29e370fd068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9e3b758353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9e3b758353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9e370fd068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g29e370fd06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9e3b758353_0_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9e3b758353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9e370fd068_0_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g29e370fd068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9e3b758353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9e3b758353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9e3b758353_0_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29e3b758353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9e3b758353_2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9e3b758353_2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9" name="Google Shape;11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6" name="Google Shape;12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9e370fd068_0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g29e370fd068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9" name="Google Shape;13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5" name="Google Shape;145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1" name="Google Shape;151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1" name="Google Shape;161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9" name="Google Shape;169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3"/>
          <p:cNvSpPr/>
          <p:nvPr/>
        </p:nvSpPr>
        <p:spPr>
          <a:xfrm>
            <a:off x="0" y="-3175"/>
            <a:ext cx="12192000" cy="5203825"/>
          </a:xfrm>
          <a:custGeom>
            <a:rect b="b" l="l" r="r" t="t"/>
            <a:pathLst>
              <a:path extrusionOk="0" h="3278" w="5760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" name="Google Shape;13;p23"/>
          <p:cNvSpPr txBox="1"/>
          <p:nvPr>
            <p:ph type="ctrTitle"/>
          </p:nvPr>
        </p:nvSpPr>
        <p:spPr>
          <a:xfrm>
            <a:off x="810001" y="1449147"/>
            <a:ext cx="10572000" cy="297105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3"/>
          <p:cNvSpPr txBox="1"/>
          <p:nvPr>
            <p:ph idx="1" type="subTitle"/>
          </p:nvPr>
        </p:nvSpPr>
        <p:spPr>
          <a:xfrm>
            <a:off x="810001" y="5280847"/>
            <a:ext cx="10572000" cy="43497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3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3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3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atický obrázek s popiskem">
  <p:cSld name="Panoramatický obrázek s popiskem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2"/>
          <p:cNvSpPr txBox="1"/>
          <p:nvPr>
            <p:ph type="title"/>
          </p:nvPr>
        </p:nvSpPr>
        <p:spPr>
          <a:xfrm>
            <a:off x="810000" y="4800600"/>
            <a:ext cx="10561418" cy="566738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2"/>
          <p:cNvSpPr/>
          <p:nvPr>
            <p:ph idx="2" type="pic"/>
          </p:nvPr>
        </p:nvSpPr>
        <p:spPr>
          <a:xfrm>
            <a:off x="0" y="0"/>
            <a:ext cx="12192000" cy="4800600"/>
          </a:xfrm>
          <a:prstGeom prst="rect">
            <a:avLst/>
          </a:prstGeom>
          <a:noFill/>
          <a:ln cap="rnd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>
              <a:srgbClr val="000000">
                <a:alpha val="40000"/>
              </a:srgbClr>
            </a:outerShdw>
          </a:effectLst>
        </p:spPr>
      </p:sp>
      <p:sp>
        <p:nvSpPr>
          <p:cNvPr id="78" name="Google Shape;78;p32"/>
          <p:cNvSpPr txBox="1"/>
          <p:nvPr>
            <p:ph idx="1" type="body"/>
          </p:nvPr>
        </p:nvSpPr>
        <p:spPr>
          <a:xfrm>
            <a:off x="810000" y="5367338"/>
            <a:ext cx="10561418" cy="49371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9" name="Google Shape;79;p32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2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2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ce s popiskem">
  <p:cSld name="Citace s popiskem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3"/>
          <p:cNvSpPr/>
          <p:nvPr/>
        </p:nvSpPr>
        <p:spPr>
          <a:xfrm>
            <a:off x="631697" y="1081456"/>
            <a:ext cx="6332416" cy="3239188"/>
          </a:xfrm>
          <a:custGeom>
            <a:rect b="b" l="l" r="r" t="t"/>
            <a:pathLst>
              <a:path extrusionOk="0" h="2308" w="3384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33"/>
          <p:cNvSpPr txBox="1"/>
          <p:nvPr>
            <p:ph type="title"/>
          </p:nvPr>
        </p:nvSpPr>
        <p:spPr>
          <a:xfrm>
            <a:off x="850985" y="1238502"/>
            <a:ext cx="5893840" cy="264591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200"/>
              <a:buFont typeface="Century Gothic"/>
              <a:buNone/>
              <a:defRPr b="1" sz="4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3"/>
          <p:cNvSpPr txBox="1"/>
          <p:nvPr>
            <p:ph idx="1" type="body"/>
          </p:nvPr>
        </p:nvSpPr>
        <p:spPr>
          <a:xfrm>
            <a:off x="853190" y="4443680"/>
            <a:ext cx="5891636" cy="71324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6" name="Google Shape;86;p33"/>
          <p:cNvSpPr txBox="1"/>
          <p:nvPr>
            <p:ph idx="2" type="body"/>
          </p:nvPr>
        </p:nvSpPr>
        <p:spPr>
          <a:xfrm>
            <a:off x="7574642" y="1081456"/>
            <a:ext cx="3810001" cy="407546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800"/>
              <a:buFont typeface="Century Gothic"/>
              <a:buNone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87" name="Google Shape;87;p33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3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3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menovka">
  <p:cSld name="Jmenovka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4"/>
          <p:cNvSpPr/>
          <p:nvPr/>
        </p:nvSpPr>
        <p:spPr>
          <a:xfrm>
            <a:off x="1140884" y="2286585"/>
            <a:ext cx="4895115" cy="2503972"/>
          </a:xfrm>
          <a:custGeom>
            <a:rect b="b" l="l" r="r" t="t"/>
            <a:pathLst>
              <a:path extrusionOk="0" h="2308" w="3384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34"/>
          <p:cNvSpPr txBox="1"/>
          <p:nvPr>
            <p:ph type="title"/>
          </p:nvPr>
        </p:nvSpPr>
        <p:spPr>
          <a:xfrm>
            <a:off x="1357089" y="2435957"/>
            <a:ext cx="4382521" cy="2007789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200"/>
              <a:buFont typeface="Century Gothic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34"/>
          <p:cNvSpPr txBox="1"/>
          <p:nvPr>
            <p:ph idx="1" type="body"/>
          </p:nvPr>
        </p:nvSpPr>
        <p:spPr>
          <a:xfrm>
            <a:off x="6156000" y="2286000"/>
            <a:ext cx="4880300" cy="229552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800"/>
              <a:buFont typeface="Century Gothic"/>
              <a:buNone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94" name="Google Shape;94;p34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4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4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svislý text" type="vertTx">
  <p:cSld name="VERTICAL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5"/>
          <p:cNvSpPr/>
          <p:nvPr/>
        </p:nvSpPr>
        <p:spPr>
          <a:xfrm>
            <a:off x="0" y="0"/>
            <a:ext cx="12192000" cy="2185988"/>
          </a:xfrm>
          <a:custGeom>
            <a:rect b="b" l="l" r="r" t="t"/>
            <a:pathLst>
              <a:path extrusionOk="0" h="1377" w="576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35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35"/>
          <p:cNvSpPr txBox="1"/>
          <p:nvPr>
            <p:ph idx="1" type="body"/>
          </p:nvPr>
        </p:nvSpPr>
        <p:spPr>
          <a:xfrm rot="5400000">
            <a:off x="4254444" y="-1260043"/>
            <a:ext cx="3674397" cy="1056328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101" name="Google Shape;101;p35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5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35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 type="vertTitleAndTx">
  <p:cSld name="VERTICAL_TITLE_AND_VERTICAL_TEX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6"/>
          <p:cNvSpPr/>
          <p:nvPr/>
        </p:nvSpPr>
        <p:spPr>
          <a:xfrm>
            <a:off x="7669651" y="446089"/>
            <a:ext cx="4522349" cy="5414962"/>
          </a:xfrm>
          <a:custGeom>
            <a:rect b="b" l="l" r="r" t="t"/>
            <a:pathLst>
              <a:path extrusionOk="0" h="4320" w="2879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36"/>
          <p:cNvSpPr txBox="1"/>
          <p:nvPr>
            <p:ph type="title"/>
          </p:nvPr>
        </p:nvSpPr>
        <p:spPr>
          <a:xfrm rot="5400000">
            <a:off x="6863536" y="1906175"/>
            <a:ext cx="5134798" cy="249479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36"/>
          <p:cNvSpPr txBox="1"/>
          <p:nvPr>
            <p:ph idx="1" type="body"/>
          </p:nvPr>
        </p:nvSpPr>
        <p:spPr>
          <a:xfrm rot="5400000">
            <a:off x="1408290" y="-152200"/>
            <a:ext cx="5414962" cy="661154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108" name="Google Shape;108;p36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6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6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4"/>
          <p:cNvSpPr/>
          <p:nvPr/>
        </p:nvSpPr>
        <p:spPr>
          <a:xfrm>
            <a:off x="0" y="0"/>
            <a:ext cx="12192000" cy="2185988"/>
          </a:xfrm>
          <a:custGeom>
            <a:rect b="b" l="l" r="r" t="t"/>
            <a:pathLst>
              <a:path extrusionOk="0" h="1377" w="576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" name="Google Shape;20;p24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4"/>
          <p:cNvSpPr txBox="1"/>
          <p:nvPr>
            <p:ph idx="1" type="body"/>
          </p:nvPr>
        </p:nvSpPr>
        <p:spPr>
          <a:xfrm>
            <a:off x="818712" y="2222287"/>
            <a:ext cx="10554574" cy="36365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22" name="Google Shape;22;p24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4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4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oddílu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5"/>
          <p:cNvSpPr/>
          <p:nvPr/>
        </p:nvSpPr>
        <p:spPr>
          <a:xfrm>
            <a:off x="0" y="1"/>
            <a:ext cx="12192000" cy="5203825"/>
          </a:xfrm>
          <a:custGeom>
            <a:rect b="b" l="l" r="r" t="t"/>
            <a:pathLst>
              <a:path extrusionOk="0" h="3278" w="5760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" name="Google Shape;27;p25"/>
          <p:cNvSpPr txBox="1"/>
          <p:nvPr>
            <p:ph type="title"/>
          </p:nvPr>
        </p:nvSpPr>
        <p:spPr>
          <a:xfrm>
            <a:off x="810000" y="2951396"/>
            <a:ext cx="10561418" cy="14688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800"/>
              <a:buFont typeface="Century Gothic"/>
              <a:buNone/>
              <a:defRPr b="1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5"/>
          <p:cNvSpPr txBox="1"/>
          <p:nvPr>
            <p:ph idx="1" type="body"/>
          </p:nvPr>
        </p:nvSpPr>
        <p:spPr>
          <a:xfrm>
            <a:off x="810000" y="5281201"/>
            <a:ext cx="10561418" cy="43395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25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5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5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6"/>
          <p:cNvSpPr/>
          <p:nvPr/>
        </p:nvSpPr>
        <p:spPr>
          <a:xfrm>
            <a:off x="0" y="0"/>
            <a:ext cx="12192000" cy="2185988"/>
          </a:xfrm>
          <a:custGeom>
            <a:rect b="b" l="l" r="r" t="t"/>
            <a:pathLst>
              <a:path extrusionOk="0" h="1377" w="576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" name="Google Shape;34;p26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6"/>
          <p:cNvSpPr txBox="1"/>
          <p:nvPr>
            <p:ph idx="1" type="body"/>
          </p:nvPr>
        </p:nvSpPr>
        <p:spPr>
          <a:xfrm>
            <a:off x="818712" y="2222287"/>
            <a:ext cx="5185873" cy="36387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36" name="Google Shape;36;p26"/>
          <p:cNvSpPr txBox="1"/>
          <p:nvPr>
            <p:ph idx="2" type="body"/>
          </p:nvPr>
        </p:nvSpPr>
        <p:spPr>
          <a:xfrm>
            <a:off x="6187415" y="2222287"/>
            <a:ext cx="5194583" cy="363876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37" name="Google Shape;37;p26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6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6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/>
          <p:nvPr/>
        </p:nvSpPr>
        <p:spPr>
          <a:xfrm>
            <a:off x="0" y="0"/>
            <a:ext cx="12192000" cy="2185988"/>
          </a:xfrm>
          <a:custGeom>
            <a:rect b="b" l="l" r="r" t="t"/>
            <a:pathLst>
              <a:path extrusionOk="0" h="1377" w="576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" name="Google Shape;42;p27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7"/>
          <p:cNvSpPr txBox="1"/>
          <p:nvPr>
            <p:ph idx="1" type="body"/>
          </p:nvPr>
        </p:nvSpPr>
        <p:spPr>
          <a:xfrm>
            <a:off x="814728" y="2174875"/>
            <a:ext cx="5189857" cy="57626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b="0" sz="20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27"/>
          <p:cNvSpPr txBox="1"/>
          <p:nvPr>
            <p:ph idx="2" type="body"/>
          </p:nvPr>
        </p:nvSpPr>
        <p:spPr>
          <a:xfrm>
            <a:off x="814729" y="2751138"/>
            <a:ext cx="5189856" cy="310991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45" name="Google Shape;45;p27"/>
          <p:cNvSpPr txBox="1"/>
          <p:nvPr>
            <p:ph idx="3" type="body"/>
          </p:nvPr>
        </p:nvSpPr>
        <p:spPr>
          <a:xfrm>
            <a:off x="6187415" y="2174875"/>
            <a:ext cx="5194583" cy="57626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b="0" sz="20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27"/>
          <p:cNvSpPr txBox="1"/>
          <p:nvPr>
            <p:ph idx="4" type="body"/>
          </p:nvPr>
        </p:nvSpPr>
        <p:spPr>
          <a:xfrm>
            <a:off x="6187415" y="2751138"/>
            <a:ext cx="5194583" cy="310991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47" name="Google Shape;47;p27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7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7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enom nadpis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8"/>
          <p:cNvSpPr/>
          <p:nvPr/>
        </p:nvSpPr>
        <p:spPr>
          <a:xfrm>
            <a:off x="0" y="0"/>
            <a:ext cx="12192000" cy="2185988"/>
          </a:xfrm>
          <a:custGeom>
            <a:rect b="b" l="l" r="r" t="t"/>
            <a:pathLst>
              <a:path extrusionOk="0" h="1377" w="576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28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8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8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8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9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9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9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0"/>
          <p:cNvSpPr/>
          <p:nvPr/>
        </p:nvSpPr>
        <p:spPr>
          <a:xfrm>
            <a:off x="1073151" y="446087"/>
            <a:ext cx="3547533" cy="1814651"/>
          </a:xfrm>
          <a:custGeom>
            <a:rect b="b" l="l" r="r" t="t"/>
            <a:pathLst>
              <a:path extrusionOk="0" h="2308" w="3384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p30"/>
          <p:cNvSpPr txBox="1"/>
          <p:nvPr>
            <p:ph type="title"/>
          </p:nvPr>
        </p:nvSpPr>
        <p:spPr>
          <a:xfrm>
            <a:off x="1073151" y="446088"/>
            <a:ext cx="3547533" cy="1618396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Century Gothic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0"/>
          <p:cNvSpPr txBox="1"/>
          <p:nvPr>
            <p:ph idx="1" type="body"/>
          </p:nvPr>
        </p:nvSpPr>
        <p:spPr>
          <a:xfrm>
            <a:off x="4855633" y="446088"/>
            <a:ext cx="6252633" cy="54149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64" name="Google Shape;64;p30"/>
          <p:cNvSpPr txBox="1"/>
          <p:nvPr>
            <p:ph idx="2" type="body"/>
          </p:nvPr>
        </p:nvSpPr>
        <p:spPr>
          <a:xfrm>
            <a:off x="1073151" y="2260738"/>
            <a:ext cx="3547533" cy="36003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30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0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0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1"/>
          <p:cNvSpPr txBox="1"/>
          <p:nvPr>
            <p:ph type="title"/>
          </p:nvPr>
        </p:nvSpPr>
        <p:spPr>
          <a:xfrm>
            <a:off x="814728" y="727522"/>
            <a:ext cx="4852988" cy="16171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1"/>
          <p:cNvSpPr/>
          <p:nvPr>
            <p:ph idx="2" type="pic"/>
          </p:nvPr>
        </p:nvSpPr>
        <p:spPr>
          <a:xfrm>
            <a:off x="6098117" y="0"/>
            <a:ext cx="6093883" cy="68580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31"/>
          <p:cNvSpPr txBox="1"/>
          <p:nvPr>
            <p:ph idx="1" type="body"/>
          </p:nvPr>
        </p:nvSpPr>
        <p:spPr>
          <a:xfrm>
            <a:off x="814728" y="2344684"/>
            <a:ext cx="4852988" cy="351636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2" name="Google Shape;72;p31"/>
          <p:cNvSpPr txBox="1"/>
          <p:nvPr>
            <p:ph idx="10" type="dt"/>
          </p:nvPr>
        </p:nvSpPr>
        <p:spPr>
          <a:xfrm>
            <a:off x="3885810" y="6041362"/>
            <a:ext cx="9768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1"/>
          <p:cNvSpPr txBox="1"/>
          <p:nvPr>
            <p:ph idx="11" type="ftr"/>
          </p:nvPr>
        </p:nvSpPr>
        <p:spPr>
          <a:xfrm>
            <a:off x="590396" y="6041362"/>
            <a:ext cx="32954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1"/>
          <p:cNvSpPr txBox="1"/>
          <p:nvPr>
            <p:ph idx="12" type="sldNum"/>
          </p:nvPr>
        </p:nvSpPr>
        <p:spPr>
          <a:xfrm>
            <a:off x="4862689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b="1" i="0" sz="40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" name="Google Shape;7;p22"/>
          <p:cNvSpPr txBox="1"/>
          <p:nvPr>
            <p:ph idx="1" type="body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🞆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🞆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🞆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" name="Google Shape;8;p22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" name="Google Shape;9;p22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" name="Google Shape;10;p22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cdn.fbsbx.com/v/t59.2708-21/12678838_965955696823483_2010851663_n.pptx/2.-FYLOGENEZE-SMYSLOVA-SOUSTAVA.pptx?_nc_cat=100&amp;ccb=1-7&amp;_nc_sid=2b0e22&amp;_nc_ohc=GKXibtr_apoAX-92lhB&amp;_nc_oc=AQnw6L1cv0DRkJ7jIxjMivluHdK0KyN1m5waicynPcP1vsJ3J0EtP8qRIWTE9sbCuNxjfikMH2ItM2s4an4zuY6y&amp;_nc_ht=cdn.fbsbx.com&amp;oh=03_AdRD21fZ0l8-3z6EL1CLLL4NWFZZ4qvxVJI0r-tYRwOX4g&amp;oe=6560693D&amp;dl=1" TargetMode="External"/><Relationship Id="rId4" Type="http://schemas.openxmlformats.org/officeDocument/2006/relationships/hyperlink" Target="https://www.google.com/search?q=eye+of+bird&amp;tbm=isch&amp;ved=2ahUKEwiQ5LSl2diCAxWF3wIHHdlSBwAQ2-cCegQIABAA&amp;oq=eye+of+bird&amp;gs_lcp=CgNpbWcQAzIECCMQJzIICAAQCBAeEBMyCAgAEAgQHhATMgYIABAeEBM6BwgAEIAEEBM6BQgAEIAEOgQIABAeUM0GWJwZYOAaaABwAHgAgAFSiAGnBpIBAjExmAEAoAEBqgELZ3dzLXdpei1pbWfAAQE&amp;sclient=img&amp;ei=S4ZeZdCSHYW_i-gP2aUd&amp;bih=726&amp;biw=1536#imgrc=ttZj8LlgMqBf5M" TargetMode="External"/><Relationship Id="rId5" Type="http://schemas.openxmlformats.org/officeDocument/2006/relationships/hyperlink" Target="https://www.scentopia-singapore.com/animals-best-to-worst.html" TargetMode="External"/><Relationship Id="rId6" Type="http://schemas.openxmlformats.org/officeDocument/2006/relationships/hyperlink" Target="https://en.citizendium.org/wiki/Gyrification" TargetMode="External"/><Relationship Id="rId7" Type="http://schemas.openxmlformats.org/officeDocument/2006/relationships/hyperlink" Target="https://www.hearingprotech.com/en/topics/noise/characterization-of-sound.html" TargetMode="External"/><Relationship Id="rId8" Type="http://schemas.openxmlformats.org/officeDocument/2006/relationships/hyperlink" Target="https://www.bjultrasonic.com/what-is-the-frequency-range-of-ultrasonic-waves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Relationship Id="rId4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"/>
          <p:cNvSpPr txBox="1"/>
          <p:nvPr>
            <p:ph type="ctrTitle"/>
          </p:nvPr>
        </p:nvSpPr>
        <p:spPr>
          <a:xfrm>
            <a:off x="810001" y="1449147"/>
            <a:ext cx="10572000" cy="297105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cs-CZ"/>
              <a:t>Ptáci a savci</a:t>
            </a:r>
            <a:endParaRPr/>
          </a:p>
        </p:txBody>
      </p:sp>
      <p:sp>
        <p:nvSpPr>
          <p:cNvPr id="116" name="Google Shape;116;p1"/>
          <p:cNvSpPr txBox="1"/>
          <p:nvPr>
            <p:ph idx="1" type="subTitle"/>
          </p:nvPr>
        </p:nvSpPr>
        <p:spPr>
          <a:xfrm>
            <a:off x="810001" y="5280847"/>
            <a:ext cx="10572000" cy="43497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/>
              <a:t>smyslová soustava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Savci</a:t>
            </a:r>
            <a:endParaRPr/>
          </a:p>
        </p:txBody>
      </p:sp>
      <p:sp>
        <p:nvSpPr>
          <p:cNvPr id="182" name="Google Shape;182;p9"/>
          <p:cNvSpPr txBox="1"/>
          <p:nvPr>
            <p:ph idx="1" type="body"/>
          </p:nvPr>
        </p:nvSpPr>
        <p:spPr>
          <a:xfrm>
            <a:off x="818712" y="2222287"/>
            <a:ext cx="10554574" cy="36365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b="0" i="0" lang="cs-CZ" sz="2000">
                <a:latin typeface="arial"/>
                <a:ea typeface="arial"/>
                <a:cs typeface="arial"/>
                <a:sym typeface="arial"/>
              </a:rPr>
              <a:t>rozvoj kůry koncového mozku, gyrifikace – zvrásnění (mozkové závity, gyry)</a:t>
            </a:r>
            <a:endParaRPr sz="20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b="0" i="0" lang="cs-CZ" sz="2000">
                <a:latin typeface="arial"/>
                <a:ea typeface="arial"/>
                <a:cs typeface="arial"/>
                <a:sym typeface="arial"/>
              </a:rPr>
              <a:t>12 párů mozkových nervů</a:t>
            </a:r>
            <a:endParaRPr sz="20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b="0" i="0" lang="cs-CZ" sz="2000">
                <a:latin typeface="arial"/>
                <a:ea typeface="arial"/>
                <a:cs typeface="arial"/>
                <a:sym typeface="arial"/>
              </a:rPr>
              <a:t>Varolův most a kalosní těleso u placentálů</a:t>
            </a:r>
            <a:endParaRPr b="0" i="0" sz="2000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b="0" i="0" lang="cs-CZ" sz="2000">
                <a:latin typeface="arial"/>
                <a:ea typeface="arial"/>
                <a:cs typeface="arial"/>
                <a:sym typeface="arial"/>
              </a:rPr>
              <a:t>dobře vyvinuty čichové bulby, reflexní ústředí zraku a čichu</a:t>
            </a:r>
            <a:endParaRPr sz="2000"/>
          </a:p>
        </p:txBody>
      </p:sp>
      <p:pic>
        <p:nvPicPr>
          <p:cNvPr id="183" name="Google Shape;18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1875" y="4289025"/>
            <a:ext cx="7098775" cy="15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33875" y="2566079"/>
            <a:ext cx="4272500" cy="386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9e370fd068_0_14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r>
              <a:rPr lang="cs-CZ"/>
              <a:t>čich</a:t>
            </a:r>
            <a:endParaRPr/>
          </a:p>
        </p:txBody>
      </p:sp>
      <p:sp>
        <p:nvSpPr>
          <p:cNvPr id="190" name="Google Shape;190;g29e370fd068_0_14"/>
          <p:cNvSpPr txBox="1"/>
          <p:nvPr>
            <p:ph idx="1" type="body"/>
          </p:nvPr>
        </p:nvSpPr>
        <p:spPr>
          <a:xfrm>
            <a:off x="818712" y="2222287"/>
            <a:ext cx="10554574" cy="36365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495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•"/>
            </a:pPr>
            <a:r>
              <a:rPr lang="cs-CZ" sz="2200"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cs-CZ" sz="2200">
                <a:latin typeface="Calibri"/>
                <a:ea typeface="Calibri"/>
                <a:cs typeface="Calibri"/>
                <a:sym typeface="Calibri"/>
              </a:rPr>
              <a:t>avci jsou primárně ,,čichová” zvířata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23495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•"/>
            </a:pPr>
            <a:r>
              <a:rPr lang="cs-CZ" sz="2200">
                <a:latin typeface="Calibri"/>
                <a:ea typeface="Calibri"/>
                <a:cs typeface="Calibri"/>
                <a:sym typeface="Calibri"/>
              </a:rPr>
              <a:t>Čichová sliznice je soustředěna na nosních skořepách v čichové části nosní dutiny.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23495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•"/>
            </a:pPr>
            <a:r>
              <a:rPr lang="cs-CZ" sz="2200">
                <a:latin typeface="Calibri"/>
                <a:ea typeface="Calibri"/>
                <a:cs typeface="Calibri"/>
                <a:sym typeface="Calibri"/>
              </a:rPr>
              <a:t>Čichové receptory savců a hmyzu jsou podobné - molekuly látek nesené vzduchem jsou zachyceny a rozpustí se ve vrstvě hlenu. Pak se vážou na receptory prstovitých výběžků receptorových buněk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23495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•"/>
            </a:pPr>
            <a:r>
              <a:rPr lang="cs-CZ" sz="2200">
                <a:latin typeface="Calibri"/>
                <a:ea typeface="Calibri"/>
                <a:cs typeface="Calibri"/>
                <a:sym typeface="Calibri"/>
              </a:rPr>
              <a:t>feromony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g29e370fd068_0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7500" y="3868375"/>
            <a:ext cx="6292301" cy="289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9e3b758353_0_9"/>
          <p:cNvSpPr txBox="1"/>
          <p:nvPr>
            <p:ph type="title"/>
          </p:nvPr>
        </p:nvSpPr>
        <p:spPr>
          <a:xfrm>
            <a:off x="810000" y="447188"/>
            <a:ext cx="10572000" cy="9705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g29e3b758353_0_9"/>
          <p:cNvSpPr txBox="1"/>
          <p:nvPr>
            <p:ph idx="1" type="body"/>
          </p:nvPr>
        </p:nvSpPr>
        <p:spPr>
          <a:xfrm>
            <a:off x="818712" y="2222287"/>
            <a:ext cx="10554600" cy="3636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pic>
        <p:nvPicPr>
          <p:cNvPr id="198" name="Google Shape;198;g29e3b758353_0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9924" y="0"/>
            <a:ext cx="456935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9e370fd068_0_0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r>
              <a:rPr lang="cs-CZ"/>
              <a:t>zrak</a:t>
            </a:r>
            <a:endParaRPr/>
          </a:p>
        </p:txBody>
      </p:sp>
      <p:sp>
        <p:nvSpPr>
          <p:cNvPr id="204" name="Google Shape;204;g29e370fd068_0_0"/>
          <p:cNvSpPr txBox="1"/>
          <p:nvPr>
            <p:ph idx="1" type="body"/>
          </p:nvPr>
        </p:nvSpPr>
        <p:spPr>
          <a:xfrm>
            <a:off x="818700" y="2167087"/>
            <a:ext cx="10554600" cy="36366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41300" lvl="0" marL="228600" rtl="0" algn="l">
              <a:spcBef>
                <a:spcPts val="1000"/>
              </a:spcBef>
              <a:spcAft>
                <a:spcPts val="0"/>
              </a:spcAft>
              <a:buSzPts val="2200"/>
              <a:buFont typeface="Calibri"/>
              <a:buChar char="•"/>
            </a:pPr>
            <a:r>
              <a:rPr lang="cs-CZ" sz="2200">
                <a:latin typeface="Calibri"/>
                <a:ea typeface="Calibri"/>
                <a:cs typeface="Calibri"/>
                <a:sym typeface="Calibri"/>
              </a:rPr>
              <a:t>dobrý zrak, komorové oko po stranách nebo zepředu hlavy, </a:t>
            </a:r>
            <a:r>
              <a:rPr lang="cs-CZ" sz="2200">
                <a:latin typeface="Calibri"/>
                <a:ea typeface="Calibri"/>
                <a:cs typeface="Calibri"/>
                <a:sym typeface="Calibri"/>
              </a:rPr>
              <a:t>kulovitého tvaru,</a:t>
            </a:r>
            <a:r>
              <a:rPr lang="cs-CZ" sz="2200">
                <a:latin typeface="Calibri"/>
                <a:ea typeface="Calibri"/>
                <a:cs typeface="Calibri"/>
                <a:sym typeface="Calibri"/>
              </a:rPr>
              <a:t> akomodace zakřivením čočky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228600" rtl="0" algn="l">
              <a:spcBef>
                <a:spcPts val="1000"/>
              </a:spcBef>
              <a:spcAft>
                <a:spcPts val="0"/>
              </a:spcAft>
              <a:buSzPts val="2200"/>
              <a:buFont typeface="Calibri"/>
              <a:buChar char="•"/>
            </a:pPr>
            <a:r>
              <a:rPr lang="cs-CZ" sz="2200">
                <a:latin typeface="Calibri"/>
                <a:ea typeface="Calibri"/>
                <a:cs typeface="Calibri"/>
                <a:sym typeface="Calibri"/>
              </a:rPr>
              <a:t>zlepšení pro noční vidění </a:t>
            </a:r>
            <a:r>
              <a:rPr i="1" lang="cs-CZ" sz="2200">
                <a:latin typeface="Calibri"/>
                <a:ea typeface="Calibri"/>
                <a:cs typeface="Calibri"/>
                <a:sym typeface="Calibri"/>
              </a:rPr>
              <a:t>(tapetum lucidum - t. cellulosum šelem, t. fibrosum kopytníků)</a:t>
            </a:r>
            <a:r>
              <a:rPr lang="cs-CZ" sz="2200">
                <a:latin typeface="Calibri"/>
                <a:ea typeface="Calibri"/>
                <a:cs typeface="Calibri"/>
                <a:sym typeface="Calibri"/>
              </a:rPr>
              <a:t>, barevné vidění pouze u některých, přerůstání kůží u podzemních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234950" lvl="0" marL="228600" rtl="0" algn="l">
              <a:spcBef>
                <a:spcPts val="1000"/>
              </a:spcBef>
              <a:spcAft>
                <a:spcPts val="0"/>
              </a:spcAft>
              <a:buSzPts val="2200"/>
              <a:buFont typeface="Calibri"/>
              <a:buChar char="•"/>
            </a:pPr>
            <a:r>
              <a:rPr lang="cs-CZ" sz="2200">
                <a:latin typeface="Calibri"/>
                <a:ea typeface="Calibri"/>
                <a:cs typeface="Calibri"/>
                <a:sym typeface="Calibri"/>
              </a:rPr>
              <a:t>stereoskopické vidění - lepší orientace při pohybu, při zaměření kořisti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g29e370fd068_0_0"/>
          <p:cNvPicPr preferRelativeResize="0"/>
          <p:nvPr/>
        </p:nvPicPr>
        <p:blipFill rotWithShape="1">
          <a:blip r:embed="rId3">
            <a:alphaModFix/>
          </a:blip>
          <a:srcRect b="0" l="1680" r="-1679" t="0"/>
          <a:stretch/>
        </p:blipFill>
        <p:spPr>
          <a:xfrm>
            <a:off x="3259350" y="4257725"/>
            <a:ext cx="4650150" cy="247607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g29e370fd068_0_0"/>
          <p:cNvSpPr txBox="1"/>
          <p:nvPr/>
        </p:nvSpPr>
        <p:spPr>
          <a:xfrm>
            <a:off x="4790950" y="5028275"/>
            <a:ext cx="7434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9e3b758353_0_38"/>
          <p:cNvSpPr txBox="1"/>
          <p:nvPr>
            <p:ph type="title"/>
          </p:nvPr>
        </p:nvSpPr>
        <p:spPr>
          <a:xfrm>
            <a:off x="810000" y="447188"/>
            <a:ext cx="10572000" cy="9705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zrak</a:t>
            </a:r>
            <a:endParaRPr/>
          </a:p>
        </p:txBody>
      </p:sp>
      <p:sp>
        <p:nvSpPr>
          <p:cNvPr id="212" name="Google Shape;212;g29e3b758353_0_38"/>
          <p:cNvSpPr txBox="1"/>
          <p:nvPr>
            <p:ph idx="1" type="body"/>
          </p:nvPr>
        </p:nvSpPr>
        <p:spPr>
          <a:xfrm>
            <a:off x="998081" y="2318875"/>
            <a:ext cx="5490000" cy="3636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36550" lvl="0" marL="457200" rtl="0" algn="just">
              <a:spcBef>
                <a:spcPts val="36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cs-CZ" sz="2200">
                <a:latin typeface="Calibri"/>
                <a:ea typeface="Calibri"/>
                <a:cs typeface="Calibri"/>
                <a:sym typeface="Calibri"/>
              </a:rPr>
              <a:t>Dvě oční víčka chrání zrakový orgán. Horní víčko je u savců pohyblivější, tudíž jím mrkají.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just"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cs-CZ" sz="2200">
                <a:latin typeface="Calibri"/>
                <a:ea typeface="Calibri"/>
                <a:cs typeface="Calibri"/>
                <a:sym typeface="Calibri"/>
              </a:rPr>
              <a:t>Třetí víčko (mžurka) bývá redukováno jako tzv. plica semilunaris ve vnitřním koutku oka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600"/>
              </a:spcAft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g29e3b758353_0_38"/>
          <p:cNvSpPr txBox="1"/>
          <p:nvPr/>
        </p:nvSpPr>
        <p:spPr>
          <a:xfrm>
            <a:off x="5798250" y="4448725"/>
            <a:ext cx="5878500" cy="23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4" name="Google Shape;214;g29e3b758353_0_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6850" y="2139425"/>
            <a:ext cx="4392926" cy="4392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9e370fd068_0_20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r>
              <a:rPr lang="cs-CZ"/>
              <a:t>čich, chuť</a:t>
            </a:r>
            <a:endParaRPr/>
          </a:p>
        </p:txBody>
      </p:sp>
      <p:sp>
        <p:nvSpPr>
          <p:cNvPr id="220" name="Google Shape;220;g29e370fd068_0_20"/>
          <p:cNvSpPr txBox="1"/>
          <p:nvPr>
            <p:ph idx="1" type="body"/>
          </p:nvPr>
        </p:nvSpPr>
        <p:spPr>
          <a:xfrm>
            <a:off x="818712" y="2222287"/>
            <a:ext cx="10554574" cy="36365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2100" lvl="0" marL="228600" rtl="0" algn="l">
              <a:spcBef>
                <a:spcPts val="1000"/>
              </a:spcBef>
              <a:spcAft>
                <a:spcPts val="0"/>
              </a:spcAft>
              <a:buSzPts val="2200"/>
              <a:buFont typeface="Calibri"/>
              <a:buChar char="•"/>
            </a:pPr>
            <a:r>
              <a:rPr lang="cs-CZ" sz="2200">
                <a:latin typeface="Calibri"/>
                <a:ea typeface="Calibri"/>
                <a:cs typeface="Calibri"/>
                <a:sym typeface="Calibri"/>
              </a:rPr>
              <a:t>více vyvinuty slzné žlázy - značné množství slz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228600" rtl="0" algn="l">
              <a:spcBef>
                <a:spcPts val="1000"/>
              </a:spcBef>
              <a:spcAft>
                <a:spcPts val="0"/>
              </a:spcAft>
              <a:buSzPts val="2200"/>
              <a:buFont typeface="Calibri"/>
              <a:buChar char="•"/>
            </a:pPr>
            <a:r>
              <a:rPr lang="cs-CZ" sz="2200">
                <a:latin typeface="Calibri"/>
                <a:ea typeface="Calibri"/>
                <a:cs typeface="Calibri"/>
                <a:sym typeface="Calibri"/>
              </a:rPr>
              <a:t>u některých zachován Jacobsonův orgán/Vomeronazální orgán (někteří vačnatci, hmyzožravci, hlodavci, šelmy, kopytníci)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228600" rtl="0" algn="l">
              <a:spcBef>
                <a:spcPts val="1000"/>
              </a:spcBef>
              <a:spcAft>
                <a:spcPts val="0"/>
              </a:spcAft>
              <a:buSzPts val="2200"/>
              <a:buFont typeface="Calibri"/>
              <a:buChar char="•"/>
            </a:pPr>
            <a:r>
              <a:rPr lang="cs-CZ" sz="2200">
                <a:latin typeface="Calibri"/>
                <a:ea typeface="Calibri"/>
                <a:cs typeface="Calibri"/>
                <a:sym typeface="Calibri"/>
              </a:rPr>
              <a:t>chuť na chuťových pohárcích (4 typy) - povrch jazyka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228600" rtl="0" algn="l">
              <a:spcBef>
                <a:spcPts val="1000"/>
              </a:spcBef>
              <a:spcAft>
                <a:spcPts val="0"/>
              </a:spcAft>
              <a:buSzPts val="2200"/>
              <a:buFont typeface="Calibri"/>
              <a:buChar char="•"/>
            </a:pPr>
            <a:r>
              <a:rPr lang="cs-CZ" sz="2200">
                <a:latin typeface="Calibri"/>
                <a:ea typeface="Calibri"/>
                <a:cs typeface="Calibri"/>
                <a:sym typeface="Calibri"/>
              </a:rPr>
              <a:t>čtyři typy chuťových bradavek: </a:t>
            </a:r>
            <a:r>
              <a:rPr i="1" lang="cs-CZ" sz="2200">
                <a:latin typeface="Calibri"/>
                <a:ea typeface="Calibri"/>
                <a:cs typeface="Calibri"/>
                <a:sym typeface="Calibri"/>
              </a:rPr>
              <a:t>papillae filiformes, fungiformes, foliatae, vallatae</a:t>
            </a:r>
            <a:r>
              <a:rPr lang="cs-CZ" sz="2200">
                <a:latin typeface="Calibri"/>
                <a:ea typeface="Calibri"/>
                <a:cs typeface="Calibri"/>
                <a:sym typeface="Calibri"/>
              </a:rPr>
              <a:t> (=při kořeni jazyka a jsou pro analýzu potravy asi nejdůležitější)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228600" rtl="0" algn="l">
              <a:spcBef>
                <a:spcPts val="1000"/>
              </a:spcBef>
              <a:spcAft>
                <a:spcPts val="0"/>
              </a:spcAft>
              <a:buSzPts val="2200"/>
              <a:buFont typeface="Calibri"/>
              <a:buChar char="•"/>
            </a:pPr>
            <a:r>
              <a:rPr lang="cs-CZ" sz="2200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Na chutnání potravy se zásadně podílí i čichový ústroj, který je informován ještě dříve, než je potrava pozřena, ale později také během její přítomnosti v ústní dutině, kdy plynné částice difundují nosohltanem do čichových dutin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g29e370fd068_0_20"/>
          <p:cNvSpPr txBox="1"/>
          <p:nvPr/>
        </p:nvSpPr>
        <p:spPr>
          <a:xfrm>
            <a:off x="7371325" y="3077100"/>
            <a:ext cx="3201300" cy="7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429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přijímání pachů ústní dutinou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9e3b758353_0_20"/>
          <p:cNvSpPr txBox="1"/>
          <p:nvPr>
            <p:ph type="title"/>
          </p:nvPr>
        </p:nvSpPr>
        <p:spPr>
          <a:xfrm>
            <a:off x="810000" y="447188"/>
            <a:ext cx="10572000" cy="9705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sluch</a:t>
            </a:r>
            <a:endParaRPr/>
          </a:p>
        </p:txBody>
      </p:sp>
      <p:sp>
        <p:nvSpPr>
          <p:cNvPr id="227" name="Google Shape;227;g29e3b758353_0_20"/>
          <p:cNvSpPr txBox="1"/>
          <p:nvPr>
            <p:ph idx="1" type="body"/>
          </p:nvPr>
        </p:nvSpPr>
        <p:spPr>
          <a:xfrm>
            <a:off x="528937" y="1417712"/>
            <a:ext cx="10554600" cy="3636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73050" lvl="0" marL="228600" rtl="0" algn="l">
              <a:spcBef>
                <a:spcPts val="1000"/>
              </a:spcBef>
              <a:spcAft>
                <a:spcPts val="0"/>
              </a:spcAft>
              <a:buSzPts val="1900"/>
              <a:buFont typeface="Calibri"/>
              <a:buChar char="•"/>
            </a:pPr>
            <a:r>
              <a:rPr lang="cs-CZ" sz="1900">
                <a:latin typeface="Calibri"/>
                <a:ea typeface="Calibri"/>
                <a:cs typeface="Calibri"/>
                <a:sym typeface="Calibri"/>
              </a:rPr>
              <a:t>sluchově-rovnovážný orgán - nejdokonalejší ucho, vrchol vývoje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28600" rtl="0" algn="l">
              <a:spcBef>
                <a:spcPts val="1000"/>
              </a:spcBef>
              <a:spcAft>
                <a:spcPts val="0"/>
              </a:spcAft>
              <a:buSzPts val="1900"/>
              <a:buFont typeface="Calibri"/>
              <a:buChar char="•"/>
            </a:pPr>
            <a:r>
              <a:rPr lang="cs-CZ" sz="1900">
                <a:latin typeface="Calibri"/>
                <a:ea typeface="Calibri"/>
                <a:cs typeface="Calibri"/>
                <a:sym typeface="Calibri"/>
              </a:rPr>
              <a:t>Zevní ucho je kromě zvukovodu tvořeno i boltcem, střední ucho obsahuje tři sluchové kůstky, a ve vnitřním uchu je mnohonásobně stočená lagena zvaná hlemýžď (cochlea), uvnitř které je vlastní analyzátor zvuku – Cortiho orgán.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pic>
        <p:nvPicPr>
          <p:cNvPr id="228" name="Google Shape;228;g29e3b758353_0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4700" y="3523975"/>
            <a:ext cx="7025550" cy="313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9e3b758353_0_48"/>
          <p:cNvSpPr txBox="1"/>
          <p:nvPr>
            <p:ph type="title"/>
          </p:nvPr>
        </p:nvSpPr>
        <p:spPr>
          <a:xfrm>
            <a:off x="810000" y="447188"/>
            <a:ext cx="10572000" cy="9705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hmat</a:t>
            </a:r>
            <a:endParaRPr/>
          </a:p>
        </p:txBody>
      </p:sp>
      <p:sp>
        <p:nvSpPr>
          <p:cNvPr id="234" name="Google Shape;234;g29e3b758353_0_48"/>
          <p:cNvSpPr txBox="1"/>
          <p:nvPr>
            <p:ph idx="1" type="body"/>
          </p:nvPr>
        </p:nvSpPr>
        <p:spPr>
          <a:xfrm>
            <a:off x="597937" y="1514112"/>
            <a:ext cx="10554600" cy="3636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85750" lvl="0" marL="228600" rtl="0" algn="l">
              <a:spcBef>
                <a:spcPts val="1000"/>
              </a:spcBef>
              <a:spcAft>
                <a:spcPts val="0"/>
              </a:spcAft>
              <a:buSzPts val="2100"/>
              <a:buFont typeface="Calibri"/>
              <a:buChar char="•"/>
            </a:pPr>
            <a:r>
              <a:rPr lang="cs-CZ" sz="2100">
                <a:latin typeface="Calibri"/>
                <a:ea typeface="Calibri"/>
                <a:cs typeface="Calibri"/>
                <a:sym typeface="Calibri"/>
              </a:rPr>
              <a:t>hmatové vjemy - volná nervová zakončení nebo hmatová tělíska u sinusových chlupů nebo na exponovaných místech (</a:t>
            </a:r>
            <a:r>
              <a:rPr b="1" lang="cs-CZ" sz="2100">
                <a:latin typeface="Calibri"/>
                <a:ea typeface="Calibri"/>
                <a:cs typeface="Calibri"/>
                <a:sym typeface="Calibri"/>
              </a:rPr>
              <a:t>Ruffiniho</a:t>
            </a:r>
            <a:r>
              <a:rPr lang="cs-CZ" sz="2100">
                <a:latin typeface="Calibri"/>
                <a:ea typeface="Calibri"/>
                <a:cs typeface="Calibri"/>
                <a:sym typeface="Calibri"/>
              </a:rPr>
              <a:t> tělíska pro teplo, </a:t>
            </a:r>
            <a:r>
              <a:rPr b="1" lang="cs-CZ" sz="2100">
                <a:latin typeface="Calibri"/>
                <a:ea typeface="Calibri"/>
                <a:cs typeface="Calibri"/>
                <a:sym typeface="Calibri"/>
              </a:rPr>
              <a:t>Krauseova </a:t>
            </a:r>
            <a:r>
              <a:rPr lang="cs-CZ" sz="2100">
                <a:latin typeface="Calibri"/>
                <a:ea typeface="Calibri"/>
                <a:cs typeface="Calibri"/>
                <a:sym typeface="Calibri"/>
              </a:rPr>
              <a:t>tělíska pro chlad ve škáře, </a:t>
            </a:r>
            <a:r>
              <a:rPr b="1" lang="cs-CZ" sz="2100">
                <a:latin typeface="Calibri"/>
                <a:ea typeface="Calibri"/>
                <a:cs typeface="Calibri"/>
                <a:sym typeface="Calibri"/>
              </a:rPr>
              <a:t>Meissnerova </a:t>
            </a:r>
            <a:r>
              <a:rPr lang="cs-CZ" sz="2100">
                <a:latin typeface="Calibri"/>
                <a:ea typeface="Calibri"/>
                <a:cs typeface="Calibri"/>
                <a:sym typeface="Calibri"/>
              </a:rPr>
              <a:t>tělíska v kůži dlaní a chodidel)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28600" rtl="0" algn="l">
              <a:spcBef>
                <a:spcPts val="1000"/>
              </a:spcBef>
              <a:spcAft>
                <a:spcPts val="0"/>
              </a:spcAft>
              <a:buSzPts val="2100"/>
              <a:buFont typeface="Calibri"/>
              <a:buChar char="•"/>
            </a:pPr>
            <a:r>
              <a:rPr lang="cs-CZ" sz="2100">
                <a:latin typeface="Calibri"/>
                <a:ea typeface="Calibri"/>
                <a:cs typeface="Calibri"/>
                <a:sym typeface="Calibri"/>
              </a:rPr>
              <a:t>hmatové chlupy (sinusové chlupy, vibrisy)</a:t>
            </a:r>
            <a:endParaRPr sz="2100"/>
          </a:p>
          <a:p>
            <a:pPr indent="0" lvl="0" marL="0" rtl="0" algn="l">
              <a:spcBef>
                <a:spcPts val="360"/>
              </a:spcBef>
              <a:spcAft>
                <a:spcPts val="600"/>
              </a:spcAft>
              <a:buNone/>
            </a:pPr>
            <a:r>
              <a:t/>
            </a:r>
            <a:endParaRPr sz="1900"/>
          </a:p>
        </p:txBody>
      </p:sp>
      <p:pic>
        <p:nvPicPr>
          <p:cNvPr id="235" name="Google Shape;235;g29e3b758353_0_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3150" y="3599300"/>
            <a:ext cx="5246100" cy="28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9e3b758353_2_4"/>
          <p:cNvSpPr txBox="1"/>
          <p:nvPr>
            <p:ph type="title"/>
          </p:nvPr>
        </p:nvSpPr>
        <p:spPr>
          <a:xfrm>
            <a:off x="810000" y="447188"/>
            <a:ext cx="10572000" cy="9705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Zdroje</a:t>
            </a:r>
            <a:endParaRPr/>
          </a:p>
        </p:txBody>
      </p:sp>
      <p:sp>
        <p:nvSpPr>
          <p:cNvPr id="241" name="Google Shape;241;g29e3b758353_2_4"/>
          <p:cNvSpPr txBox="1"/>
          <p:nvPr>
            <p:ph idx="1" type="body"/>
          </p:nvPr>
        </p:nvSpPr>
        <p:spPr>
          <a:xfrm>
            <a:off x="818700" y="1877575"/>
            <a:ext cx="10554600" cy="5565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85000" lnSpcReduction="20000"/>
          </a:bodyPr>
          <a:lstStyle/>
          <a:p>
            <a:pPr indent="-325755" lvl="0" marL="457200" rtl="0" algn="l">
              <a:spcBef>
                <a:spcPts val="360"/>
              </a:spcBef>
              <a:spcAft>
                <a:spcPts val="0"/>
              </a:spcAft>
              <a:buSzPct val="100000"/>
              <a:buChar char="●"/>
            </a:pPr>
            <a:r>
              <a:rPr lang="cs-CZ"/>
              <a:t>Text: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cs-CZ"/>
              <a:t>Gaisler J., Zima J.: Zoologie obratlovců, 3. vydání, 2018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cs-CZ"/>
              <a:t>Prezentace poskytnutá doc. RNDr. Alenou Žákovskou, Ph.D.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cs-CZ"/>
              <a:t>Prezentace: </a:t>
            </a:r>
            <a:r>
              <a:rPr lang="cs-CZ" u="sng">
                <a:solidFill>
                  <a:schemeClr val="hlink"/>
                </a:solidFill>
                <a:hlinkClick r:id="rId3"/>
              </a:rPr>
              <a:t>https://cdn.fbsbx.com/v/t59.2708-21/12678838_965955696823483_2010851663_n.pptx/2.-FYLOGENEZE-SMYSLOVA-SOUSTAVA.pptx?_nc_cat=100&amp;ccb=1-7&amp;_nc_sid=2b0e22&amp;_nc_ohc=GKXibtr_apoAX-92lhB&amp;_nc_oc=AQnw6L1cv0DRkJ7jIxjMivluHdK0KyN1m5waicynPcP1vsJ3J0EtP8qRIWTE9sbCuNxjfikMH2ItM2s4an4zuY6y&amp;_nc_ht=cdn.fbsbx.com&amp;oh=03_AdRD21fZ0l8-3z6EL1CLLL4NWFZZ4qvxVJI0r-tYRwOX4g&amp;oe=6560693D&amp;dl=1</a:t>
            </a:r>
            <a:endParaRPr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cs-CZ"/>
              <a:t>Prezentace</a:t>
            </a:r>
            <a:endParaRPr/>
          </a:p>
          <a:p>
            <a:pPr indent="-325755" lvl="0" marL="457200" rtl="0" algn="l">
              <a:spcBef>
                <a:spcPts val="600"/>
              </a:spcBef>
              <a:spcAft>
                <a:spcPts val="0"/>
              </a:spcAft>
              <a:buSzPct val="100000"/>
              <a:buChar char="●"/>
            </a:pPr>
            <a:r>
              <a:rPr lang="cs-CZ"/>
              <a:t>https://akela.mendelu.cz/~xcepl/inobio/inovace/Ornitologie/2_Obecna_cast_II_-_Rozmnozovani_az_chovani.pdf</a:t>
            </a:r>
            <a:endParaRPr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5755" lvl="0" marL="457200" rtl="0" algn="l">
              <a:spcBef>
                <a:spcPts val="600"/>
              </a:spcBef>
              <a:spcAft>
                <a:spcPts val="0"/>
              </a:spcAft>
              <a:buSzPct val="100000"/>
              <a:buChar char="●"/>
            </a:pPr>
            <a:r>
              <a:rPr lang="cs-CZ"/>
              <a:t>Obrázky: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cs-CZ" u="sng">
                <a:solidFill>
                  <a:schemeClr val="hlink"/>
                </a:solidFill>
                <a:hlinkClick r:id="rId4"/>
              </a:rPr>
              <a:t>https://www.google.com/search?q=eye+of+bird&amp;tbm=isch&amp;ved=2ahUKEwiQ5LSl2diCAxWF3wIHHdlSBwAQ2-cCegQIABAA&amp;oq=eye+of+bird&amp;gs_lcp=CgNpbWcQAzIECCMQJzIICAAQCBAeEBMyCAgAEAgQHhATMgYIABAeEBM6BwgAEIAEEBM6BQgAEIAEOgQIABAeUM0GWJwZYOAaaABwAHgAgAFSiAGnBpIBAjExmAEAoAEBqgELZ3dzLXdpei1pbWfAAQE&amp;sclient=img&amp;ei=S4ZeZdCSHYW_i-gP2aUd&amp;bih=726&amp;biw=1536#imgrc=ttZj8LlgMqBf5M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cs-CZ" u="sng">
                <a:solidFill>
                  <a:schemeClr val="hlink"/>
                </a:solidFill>
                <a:hlinkClick r:id="rId5"/>
              </a:rPr>
              <a:t>https://www.scentopia-singapore.com/animals-best-to-worst.html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cs-CZ" u="sng">
                <a:solidFill>
                  <a:schemeClr val="hlink"/>
                </a:solidFill>
                <a:hlinkClick r:id="rId6"/>
              </a:rPr>
              <a:t>https://en.citizendium.org/wiki/Gyrification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cs-CZ" u="sng">
                <a:solidFill>
                  <a:schemeClr val="hlink"/>
                </a:solidFill>
                <a:hlinkClick r:id="rId7"/>
              </a:rPr>
              <a:t>https://www.hearingprotech.com/en/topics/noise/characterization-of-sound.html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cs-CZ" u="sng">
                <a:solidFill>
                  <a:schemeClr val="hlink"/>
                </a:solidFill>
                <a:hlinkClick r:id="rId8"/>
              </a:rPr>
              <a:t>https://www.bjultrasonic.com/what-is-the-frequency-range-of-ultrasonic-waves/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"/>
          <p:cNvSpPr txBox="1"/>
          <p:nvPr>
            <p:ph type="title"/>
          </p:nvPr>
        </p:nvSpPr>
        <p:spPr>
          <a:xfrm>
            <a:off x="210475" y="125513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500"/>
              <a:t>Ptáci</a:t>
            </a:r>
            <a:endParaRPr sz="3500"/>
          </a:p>
        </p:txBody>
      </p:sp>
      <p:sp>
        <p:nvSpPr>
          <p:cNvPr id="122" name="Google Shape;122;p2"/>
          <p:cNvSpPr txBox="1"/>
          <p:nvPr>
            <p:ph idx="1" type="body"/>
          </p:nvPr>
        </p:nvSpPr>
        <p:spPr>
          <a:xfrm>
            <a:off x="818700" y="2222273"/>
            <a:ext cx="10554600" cy="41883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cs-CZ" sz="2400">
                <a:latin typeface="Calibri"/>
                <a:ea typeface="Calibri"/>
                <a:cs typeface="Calibri"/>
                <a:sym typeface="Calibri"/>
              </a:rPr>
              <a:t>Nervová vlákna napojena na bázi pěří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cs-CZ" sz="2400">
                <a:latin typeface="Calibri"/>
                <a:ea typeface="Calibri"/>
                <a:cs typeface="Calibri"/>
                <a:sym typeface="Calibri"/>
              </a:rPr>
              <a:t>Složitější tělíska: Herbstova, Grandryho, Vater-Paciniho tělíska + Merkelovy buňky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cs-CZ" sz="2400">
                <a:latin typeface="Calibri"/>
                <a:ea typeface="Calibri"/>
                <a:cs typeface="Calibri"/>
                <a:sym typeface="Calibri"/>
              </a:rPr>
              <a:t>Smyslová tělíska soustředěna zvláště na zobáku, v zobáku, na jazyku, v oblasti patra, u báze krycích per, vibris, mezi svaly křídla (tzv. receptory vibrací- registrují chvění letek v letu), v kloubech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88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"/>
          <p:cNvSpPr txBox="1"/>
          <p:nvPr/>
        </p:nvSpPr>
        <p:spPr>
          <a:xfrm>
            <a:off x="818700" y="964425"/>
            <a:ext cx="8422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3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Hmat</a:t>
            </a:r>
            <a:endParaRPr b="1" sz="3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"/>
          <p:cNvSpPr txBox="1"/>
          <p:nvPr>
            <p:ph type="title"/>
          </p:nvPr>
        </p:nvSpPr>
        <p:spPr>
          <a:xfrm>
            <a:off x="707613" y="447188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500"/>
              <a:t>Mozek</a:t>
            </a:r>
            <a:endParaRPr sz="3500"/>
          </a:p>
        </p:txBody>
      </p:sp>
      <p:sp>
        <p:nvSpPr>
          <p:cNvPr id="129" name="Google Shape;129;p3"/>
          <p:cNvSpPr txBox="1"/>
          <p:nvPr>
            <p:ph idx="1" type="body"/>
          </p:nvPr>
        </p:nvSpPr>
        <p:spPr>
          <a:xfrm>
            <a:off x="818712" y="2222287"/>
            <a:ext cx="10554574" cy="36365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cs-CZ" sz="2400">
                <a:latin typeface="Calibri"/>
                <a:ea typeface="Calibri"/>
                <a:cs typeface="Calibri"/>
                <a:sym typeface="Calibri"/>
              </a:rPr>
              <a:t>zvětšení  koncového mozku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cs-CZ" sz="2400">
                <a:latin typeface="Calibri"/>
                <a:ea typeface="Calibri"/>
                <a:cs typeface="Calibri"/>
                <a:sym typeface="Calibri"/>
              </a:rPr>
              <a:t>přestavba mozku, hlavně koncového (mohutný, není zvrásněn) a mozečku (zvrásněn, ovlivňuje pohyblivost - koordinační centrum pohybu)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cs-CZ" sz="2400">
                <a:latin typeface="Calibri"/>
                <a:ea typeface="Calibri"/>
                <a:cs typeface="Calibri"/>
                <a:sym typeface="Calibri"/>
              </a:rPr>
              <a:t>zduření míchy v oblasti hrudní a bederní (inervace končetin)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9e370fd068_0_8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r>
              <a:rPr lang="cs-CZ" sz="3500"/>
              <a:t>C</a:t>
            </a:r>
            <a:r>
              <a:rPr lang="cs-CZ" sz="3500"/>
              <a:t>huť</a:t>
            </a:r>
            <a:endParaRPr sz="3500"/>
          </a:p>
        </p:txBody>
      </p:sp>
      <p:sp>
        <p:nvSpPr>
          <p:cNvPr id="135" name="Google Shape;135;g29e370fd068_0_8"/>
          <p:cNvSpPr txBox="1"/>
          <p:nvPr>
            <p:ph idx="1" type="body"/>
          </p:nvPr>
        </p:nvSpPr>
        <p:spPr>
          <a:xfrm>
            <a:off x="818700" y="2374062"/>
            <a:ext cx="10554600" cy="36366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cs-CZ" sz="2400">
                <a:latin typeface="Calibri"/>
                <a:ea typeface="Calibri"/>
                <a:cs typeface="Calibri"/>
                <a:sym typeface="Calibri"/>
              </a:rPr>
              <a:t>horní plocha jazyka je zrohovatělá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cs-CZ" sz="2400">
                <a:latin typeface="Calibri"/>
                <a:ea typeface="Calibri"/>
                <a:cs typeface="Calibri"/>
                <a:sym typeface="Calibri"/>
              </a:rPr>
              <a:t>chuťové pohárky při kořenu jazyka a ve sliznici hltanu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g29e370fd068_0_8"/>
          <p:cNvSpPr txBox="1"/>
          <p:nvPr/>
        </p:nvSpPr>
        <p:spPr>
          <a:xfrm>
            <a:off x="8846400" y="6469425"/>
            <a:ext cx="2526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500"/>
              <a:t>Č</a:t>
            </a:r>
            <a:r>
              <a:rPr lang="cs-CZ" sz="3500"/>
              <a:t>ich</a:t>
            </a:r>
            <a:endParaRPr sz="3500"/>
          </a:p>
        </p:txBody>
      </p:sp>
      <p:sp>
        <p:nvSpPr>
          <p:cNvPr id="142" name="Google Shape;142;p4"/>
          <p:cNvSpPr txBox="1"/>
          <p:nvPr>
            <p:ph idx="1" type="body"/>
          </p:nvPr>
        </p:nvSpPr>
        <p:spPr>
          <a:xfrm>
            <a:off x="818712" y="2222287"/>
            <a:ext cx="10554574" cy="36365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cs-CZ" sz="2400">
                <a:latin typeface="Calibri"/>
                <a:ea typeface="Calibri"/>
                <a:cs typeface="Calibri"/>
                <a:sym typeface="Calibri"/>
              </a:rPr>
              <a:t>redukce čichových laloků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cs-CZ" sz="2400">
                <a:latin typeface="Calibri"/>
                <a:ea typeface="Calibri"/>
                <a:cs typeface="Calibri"/>
                <a:sym typeface="Calibri"/>
              </a:rPr>
              <a:t>(relativně dobrý čich však má kivi, kondoři nebo kachnovití)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cs-CZ" sz="2400">
                <a:latin typeface="Calibri"/>
                <a:ea typeface="Calibri"/>
                <a:cs typeface="Calibri"/>
                <a:sym typeface="Calibri"/>
              </a:rPr>
              <a:t>slabší čich, nosní dutiny jsou však prostorné (zvlhčování vzduchu)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cs-CZ" sz="2400">
                <a:latin typeface="Calibri"/>
                <a:ea typeface="Calibri"/>
                <a:cs typeface="Calibri"/>
                <a:sym typeface="Calibri"/>
              </a:rPr>
              <a:t>U některých mořských ptáků ústí do nosní dutiny vývody nosní žlázy (= vylučuje nadbytek soli přijaté z mořské vody a s potravou)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cs-CZ" sz="2400">
                <a:latin typeface="Calibri"/>
                <a:ea typeface="Calibri"/>
                <a:cs typeface="Calibri"/>
                <a:sym typeface="Calibri"/>
              </a:rPr>
              <a:t>Vnější nozdry leží někdy v měkkém ozobí, jindy jsou chráněné pírky, rohovitými valy, nebo jsou uzavíratelné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500"/>
              <a:t>S</a:t>
            </a:r>
            <a:r>
              <a:rPr lang="cs-CZ" sz="3500"/>
              <a:t>luch</a:t>
            </a:r>
            <a:endParaRPr sz="3500"/>
          </a:p>
        </p:txBody>
      </p:sp>
      <p:sp>
        <p:nvSpPr>
          <p:cNvPr id="148" name="Google Shape;148;p5"/>
          <p:cNvSpPr txBox="1"/>
          <p:nvPr>
            <p:ph idx="1" type="body"/>
          </p:nvPr>
        </p:nvSpPr>
        <p:spPr>
          <a:xfrm>
            <a:off x="818700" y="2222275"/>
            <a:ext cx="10554600" cy="44661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 fontScale="40000"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cs-CZ" sz="6000">
                <a:latin typeface="Calibri"/>
                <a:ea typeface="Calibri"/>
                <a:cs typeface="Calibri"/>
                <a:sym typeface="Calibri"/>
              </a:rPr>
              <a:t>Dobře vyvinutý sluch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cs-CZ" sz="6000"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i="0" lang="cs-CZ" sz="6000">
                <a:latin typeface="Calibri"/>
                <a:ea typeface="Calibri"/>
                <a:cs typeface="Calibri"/>
                <a:sym typeface="Calibri"/>
              </a:rPr>
              <a:t>ouze prodloužená mírně zahnutá </a:t>
            </a:r>
            <a:r>
              <a:rPr i="1" lang="cs-CZ" sz="6000">
                <a:latin typeface="Calibri"/>
                <a:ea typeface="Calibri"/>
                <a:cs typeface="Calibri"/>
                <a:sym typeface="Calibri"/>
              </a:rPr>
              <a:t>lagena</a:t>
            </a:r>
            <a:r>
              <a:rPr i="0" lang="cs-CZ" sz="6000"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cs-CZ" sz="6000">
                <a:latin typeface="Calibri"/>
                <a:ea typeface="Calibri"/>
                <a:cs typeface="Calibri"/>
                <a:sym typeface="Calibri"/>
              </a:rPr>
              <a:t>hlemýžd</a:t>
            </a:r>
            <a:r>
              <a:rPr i="0" lang="cs-CZ" sz="6000">
                <a:latin typeface="Calibri"/>
                <a:ea typeface="Calibri"/>
                <a:cs typeface="Calibri"/>
                <a:sym typeface="Calibri"/>
              </a:rPr>
              <a:t>), jednoduchý Cortiho orgán</a:t>
            </a:r>
            <a:endParaRPr i="0" sz="60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60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i="0" lang="cs-CZ" sz="6000">
                <a:latin typeface="Calibri"/>
                <a:ea typeface="Calibri"/>
                <a:cs typeface="Calibri"/>
                <a:sym typeface="Calibri"/>
              </a:rPr>
              <a:t>krátký zevní zvukovod, zvenčí viditelný bubínek (šikmo postavený)</a:t>
            </a:r>
            <a:endParaRPr i="0" sz="60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60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i="0" lang="cs-CZ" sz="6000">
                <a:latin typeface="Calibri"/>
                <a:ea typeface="Calibri"/>
                <a:cs typeface="Calibri"/>
                <a:sym typeface="Calibri"/>
              </a:rPr>
              <a:t>jediná sluchová kůstka (</a:t>
            </a:r>
            <a:r>
              <a:rPr i="1" lang="cs-CZ" sz="6000">
                <a:latin typeface="Calibri"/>
                <a:ea typeface="Calibri"/>
                <a:cs typeface="Calibri"/>
                <a:sym typeface="Calibri"/>
              </a:rPr>
              <a:t>columella</a:t>
            </a:r>
            <a:r>
              <a:rPr i="0" lang="cs-CZ" sz="6000">
                <a:latin typeface="Calibri"/>
                <a:ea typeface="Calibri"/>
                <a:cs typeface="Calibri"/>
                <a:sym typeface="Calibri"/>
              </a:rPr>
              <a:t>) připojená k bubínku chrupavčitou</a:t>
            </a:r>
            <a:r>
              <a:rPr i="0" lang="cs-CZ" sz="60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0" lang="cs-CZ" sz="6000">
                <a:latin typeface="Calibri"/>
                <a:ea typeface="Calibri"/>
                <a:cs typeface="Calibri"/>
                <a:sym typeface="Calibri"/>
              </a:rPr>
              <a:t>třínožkou</a:t>
            </a:r>
            <a:endParaRPr i="0" sz="60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60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cs-CZ" sz="6000">
                <a:latin typeface="Calibri"/>
                <a:ea typeface="Calibri"/>
                <a:cs typeface="Calibri"/>
                <a:sym typeface="Calibri"/>
              </a:rPr>
              <a:t>U sov je vytvořena zvláštní asymetrická záklopka k otvírání a uzavírání otvoru zevního zvukovodu, někdy je patrný i náznak boltců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  <a:p>
            <a:pPr indent="-889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200"/>
          </a:p>
          <a:p>
            <a:pPr indent="-1143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54" name="Google Shape;154;p6"/>
          <p:cNvSpPr txBox="1"/>
          <p:nvPr>
            <p:ph idx="1" type="body"/>
          </p:nvPr>
        </p:nvSpPr>
        <p:spPr>
          <a:xfrm>
            <a:off x="566187" y="2162812"/>
            <a:ext cx="10554600" cy="36366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●"/>
            </a:pPr>
            <a:r>
              <a:rPr lang="cs-CZ" sz="2100">
                <a:latin typeface="Calibri"/>
                <a:ea typeface="Calibri"/>
                <a:cs typeface="Calibri"/>
                <a:sym typeface="Calibri"/>
              </a:rPr>
              <a:t>Ptáci slyší přibližně v rozsahu 40 Hz – 30 kHz, přičemž nejvyšší citlivost mají zpravidla mezi 1000 a 3000 Hz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Characterization of sound" id="155" name="Google Shape;155;p6"/>
          <p:cNvPicPr preferRelativeResize="0"/>
          <p:nvPr/>
        </p:nvPicPr>
        <p:blipFill rotWithShape="1">
          <a:blip r:embed="rId3">
            <a:alphaModFix/>
          </a:blip>
          <a:srcRect b="-2620" l="0" r="-5229" t="-2609"/>
          <a:stretch/>
        </p:blipFill>
        <p:spPr>
          <a:xfrm>
            <a:off x="5547700" y="3846275"/>
            <a:ext cx="6504250" cy="2120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at is the frequency range of ultrasonic waves" id="156" name="Google Shape;15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4799" y="3277226"/>
            <a:ext cx="5153849" cy="325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6"/>
          <p:cNvSpPr txBox="1"/>
          <p:nvPr/>
        </p:nvSpPr>
        <p:spPr>
          <a:xfrm>
            <a:off x="4655750" y="6396300"/>
            <a:ext cx="105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8" name="Google Shape;158;p6"/>
          <p:cNvSpPr txBox="1"/>
          <p:nvPr/>
        </p:nvSpPr>
        <p:spPr>
          <a:xfrm>
            <a:off x="11045750" y="5967225"/>
            <a:ext cx="1006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500"/>
              <a:t>Z</a:t>
            </a:r>
            <a:r>
              <a:rPr lang="cs-CZ" sz="3500"/>
              <a:t>rak</a:t>
            </a:r>
            <a:endParaRPr sz="3500"/>
          </a:p>
        </p:txBody>
      </p:sp>
      <p:sp>
        <p:nvSpPr>
          <p:cNvPr id="164" name="Google Shape;164;p7"/>
          <p:cNvSpPr txBox="1"/>
          <p:nvPr>
            <p:ph idx="1" type="body"/>
          </p:nvPr>
        </p:nvSpPr>
        <p:spPr>
          <a:xfrm>
            <a:off x="355650" y="2130749"/>
            <a:ext cx="10515600" cy="49494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46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●"/>
            </a:pPr>
            <a:r>
              <a:rPr lang="cs-CZ" sz="2300">
                <a:latin typeface="Calibri"/>
                <a:ea typeface="Calibri"/>
                <a:cs typeface="Calibri"/>
                <a:sym typeface="Calibri"/>
              </a:rPr>
              <a:t>Hlavní smyslový orgán ptáků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●"/>
            </a:pPr>
            <a:r>
              <a:rPr lang="cs-CZ" sz="2300">
                <a:latin typeface="Calibri"/>
                <a:ea typeface="Calibri"/>
                <a:cs typeface="Calibri"/>
                <a:sym typeface="Calibri"/>
              </a:rPr>
              <a:t>Oči relativně největší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●"/>
            </a:pPr>
            <a:r>
              <a:rPr lang="cs-CZ" sz="2300">
                <a:latin typeface="Calibri"/>
                <a:ea typeface="Calibri"/>
                <a:cs typeface="Calibri"/>
                <a:sym typeface="Calibri"/>
              </a:rPr>
              <a:t>Málo nebo vůbec pohyblivé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●"/>
            </a:pPr>
            <a:r>
              <a:rPr lang="cs-CZ" sz="2300">
                <a:latin typeface="Calibri"/>
                <a:ea typeface="Calibri"/>
                <a:cs typeface="Calibri"/>
                <a:sym typeface="Calibri"/>
              </a:rPr>
              <a:t>Dvě víčka + mžurka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●"/>
            </a:pPr>
            <a:r>
              <a:rPr lang="cs-CZ" sz="2300">
                <a:latin typeface="Calibri"/>
                <a:ea typeface="Calibri"/>
                <a:cs typeface="Calibri"/>
                <a:sym typeface="Calibri"/>
              </a:rPr>
              <a:t>Silně vyklenulá rohovka, bělima zpevněná sklerotikálním prstencem (ploché kůstky)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●"/>
            </a:pPr>
            <a:r>
              <a:rPr lang="cs-CZ" sz="2300">
                <a:latin typeface="Calibri"/>
                <a:ea typeface="Calibri"/>
                <a:cs typeface="Calibri"/>
                <a:sym typeface="Calibri"/>
              </a:rPr>
              <a:t>Z </a:t>
            </a:r>
            <a:r>
              <a:rPr i="0" lang="cs-CZ" sz="2300">
                <a:latin typeface="Calibri"/>
                <a:ea typeface="Calibri"/>
                <a:cs typeface="Calibri"/>
                <a:sym typeface="Calibri"/>
              </a:rPr>
              <a:t>cévnatky vpředu svalnatá duhovka (rychlé změny velikosti zorničky)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●"/>
            </a:pPr>
            <a:r>
              <a:rPr lang="cs-CZ" sz="2300"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i="0" lang="cs-CZ" sz="2300">
                <a:latin typeface="Calibri"/>
                <a:ea typeface="Calibri"/>
                <a:cs typeface="Calibri"/>
                <a:sym typeface="Calibri"/>
              </a:rPr>
              <a:t>brovská hustota zrakových buněk, samostatné axony, dvě i tři žluté skvrny, tyčinky (intenzita bez ostrosti), obdoba čípků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●"/>
            </a:pPr>
            <a:r>
              <a:rPr lang="cs-CZ" sz="2300"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i="0" lang="cs-CZ" sz="2300">
                <a:latin typeface="Calibri"/>
                <a:ea typeface="Calibri"/>
                <a:cs typeface="Calibri"/>
                <a:sym typeface="Calibri"/>
              </a:rPr>
              <a:t>idění i při nejmenší světelné intenzitě (sovy), velké zorné pole (až 300°), vidění do dálky, binokulární i barevné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●"/>
            </a:pPr>
            <a:r>
              <a:rPr lang="cs-CZ" sz="2300">
                <a:latin typeface="Calibri"/>
                <a:ea typeface="Calibri"/>
                <a:cs typeface="Calibri"/>
                <a:sym typeface="Calibri"/>
              </a:rPr>
              <a:t>Zdokonalení oka (dosahuje největší ostrosti vidění v celé živočišné říši)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1800" y="447197"/>
            <a:ext cx="2708400" cy="2683778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7"/>
          <p:cNvSpPr txBox="1"/>
          <p:nvPr/>
        </p:nvSpPr>
        <p:spPr>
          <a:xfrm>
            <a:off x="10330200" y="2754900"/>
            <a:ext cx="1810200" cy="4617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72" name="Google Shape;172;p8"/>
          <p:cNvSpPr txBox="1"/>
          <p:nvPr>
            <p:ph idx="1" type="body"/>
          </p:nvPr>
        </p:nvSpPr>
        <p:spPr>
          <a:xfrm>
            <a:off x="818712" y="2222287"/>
            <a:ext cx="10554574" cy="36365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/>
          </a:p>
        </p:txBody>
      </p:sp>
      <p:pic>
        <p:nvPicPr>
          <p:cNvPr descr="How Birds See The World Compared To Humans - The Earth Site News" id="173" name="Google Shape;17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9725" y="3478200"/>
            <a:ext cx="5037995" cy="3046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is Is How Birds See The World As Compared To Humans" id="174" name="Google Shape;17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68999" y="3478188"/>
            <a:ext cx="5924025" cy="31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8"/>
          <p:cNvSpPr txBox="1"/>
          <p:nvPr/>
        </p:nvSpPr>
        <p:spPr>
          <a:xfrm>
            <a:off x="519713" y="2277475"/>
            <a:ext cx="11373300" cy="10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ptáci mají vyvinuté tetrachromatické vidění (čtyři typy vnímání světla různé vlnové délky), nízké vlnové délky</a:t>
            </a:r>
            <a:br>
              <a:rPr lang="cs-CZ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8"/>
          <p:cNvSpPr txBox="1"/>
          <p:nvPr/>
        </p:nvSpPr>
        <p:spPr>
          <a:xfrm>
            <a:off x="6144425" y="6790725"/>
            <a:ext cx="608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itáty">
  <a:themeElements>
    <a:clrScheme name="Citáty">
      <a:dk1>
        <a:srgbClr val="000000"/>
      </a:dk1>
      <a:lt1>
        <a:srgbClr val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2023-11-22T18:31:48Z</dcterms:created>
  <dc:creator>Jan Šmerda</dc:creator>
</cp:coreProperties>
</file>