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271B-8EF2-47CF-8C84-F3DE5895028C}" type="datetimeFigureOut">
              <a:rPr lang="cs-CZ" smtClean="0"/>
              <a:t>30. 3. 2016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E60C-B9EF-48CF-B4B3-0EDBB4DAD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121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271B-8EF2-47CF-8C84-F3DE5895028C}" type="datetimeFigureOut">
              <a:rPr lang="cs-CZ" smtClean="0"/>
              <a:t>30. 3. 2016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E60C-B9EF-48CF-B4B3-0EDBB4DAD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611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271B-8EF2-47CF-8C84-F3DE5895028C}" type="datetimeFigureOut">
              <a:rPr lang="cs-CZ" smtClean="0"/>
              <a:t>30. 3. 2016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E60C-B9EF-48CF-B4B3-0EDBB4DAD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88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271B-8EF2-47CF-8C84-F3DE5895028C}" type="datetimeFigureOut">
              <a:rPr lang="cs-CZ" smtClean="0"/>
              <a:t>30. 3. 2016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E60C-B9EF-48CF-B4B3-0EDBB4DAD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56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271B-8EF2-47CF-8C84-F3DE5895028C}" type="datetimeFigureOut">
              <a:rPr lang="cs-CZ" smtClean="0"/>
              <a:t>30. 3. 2016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E60C-B9EF-48CF-B4B3-0EDBB4DAD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3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271B-8EF2-47CF-8C84-F3DE5895028C}" type="datetimeFigureOut">
              <a:rPr lang="cs-CZ" smtClean="0"/>
              <a:t>30. 3. 2016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E60C-B9EF-48CF-B4B3-0EDBB4DAD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435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271B-8EF2-47CF-8C84-F3DE5895028C}" type="datetimeFigureOut">
              <a:rPr lang="cs-CZ" smtClean="0"/>
              <a:t>30. 3. 2016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E60C-B9EF-48CF-B4B3-0EDBB4DAD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519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271B-8EF2-47CF-8C84-F3DE5895028C}" type="datetimeFigureOut">
              <a:rPr lang="cs-CZ" smtClean="0"/>
              <a:t>30. 3. 2016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E60C-B9EF-48CF-B4B3-0EDBB4DAD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87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271B-8EF2-47CF-8C84-F3DE5895028C}" type="datetimeFigureOut">
              <a:rPr lang="cs-CZ" smtClean="0"/>
              <a:t>30. 3. 2016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E60C-B9EF-48CF-B4B3-0EDBB4DAD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03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271B-8EF2-47CF-8C84-F3DE5895028C}" type="datetimeFigureOut">
              <a:rPr lang="cs-CZ" smtClean="0"/>
              <a:t>30. 3. 2016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E60C-B9EF-48CF-B4B3-0EDBB4DAD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96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271B-8EF2-47CF-8C84-F3DE5895028C}" type="datetimeFigureOut">
              <a:rPr lang="cs-CZ" smtClean="0"/>
              <a:t>30. 3. 2016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E60C-B9EF-48CF-B4B3-0EDBB4DAD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74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A271B-8EF2-47CF-8C84-F3DE5895028C}" type="datetimeFigureOut">
              <a:rPr lang="cs-CZ" smtClean="0"/>
              <a:t>30. 3. 2016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5E60C-B9EF-48CF-B4B3-0EDBB4DAD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200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Významné osobnosti syntaxe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 smtClean="0">
                <a:solidFill>
                  <a:srgbClr val="FF0000"/>
                </a:solidFill>
              </a:rPr>
              <a:t>Václav Zikmund</a:t>
            </a:r>
            <a:r>
              <a:rPr lang="cs-CZ" sz="3600" dirty="0" smtClean="0"/>
              <a:t>: </a:t>
            </a:r>
            <a:r>
              <a:rPr lang="cs-CZ" sz="3600" dirty="0" smtClean="0">
                <a:solidFill>
                  <a:srgbClr val="0070C0"/>
                </a:solidFill>
              </a:rPr>
              <a:t>Skladba </a:t>
            </a:r>
            <a:r>
              <a:rPr lang="cs-CZ" sz="3600" dirty="0">
                <a:solidFill>
                  <a:srgbClr val="0070C0"/>
                </a:solidFill>
              </a:rPr>
              <a:t>j</a:t>
            </a:r>
            <a:r>
              <a:rPr lang="cs-CZ" sz="3600" dirty="0" smtClean="0">
                <a:solidFill>
                  <a:srgbClr val="0070C0"/>
                </a:solidFill>
              </a:rPr>
              <a:t>azyka českého</a:t>
            </a:r>
            <a:r>
              <a:rPr lang="cs-CZ" sz="3600" dirty="0" smtClean="0"/>
              <a:t>. 1863 (Litoměřice)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3600" dirty="0" smtClean="0">
                <a:solidFill>
                  <a:srgbClr val="FF0000"/>
                </a:solidFill>
              </a:rPr>
              <a:t>Vilém Mathesius</a:t>
            </a:r>
            <a:r>
              <a:rPr lang="cs-CZ" sz="3600" dirty="0" smtClean="0"/>
              <a:t>: </a:t>
            </a:r>
            <a:r>
              <a:rPr lang="cs-CZ" sz="3600" dirty="0" smtClean="0">
                <a:solidFill>
                  <a:srgbClr val="0070C0"/>
                </a:solidFill>
              </a:rPr>
              <a:t>Několik slov o podstatě věty. </a:t>
            </a:r>
            <a:r>
              <a:rPr lang="cs-CZ" sz="3600" dirty="0" smtClean="0"/>
              <a:t>1935 (poprvé), 1947 - stať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041030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Významné osobnosti syntaxe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56954" y="196812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Vladimír Šmilauer: </a:t>
            </a:r>
          </a:p>
          <a:p>
            <a:pPr marL="0" indent="0">
              <a:buNone/>
            </a:pPr>
            <a:r>
              <a:rPr lang="cs-CZ" sz="3200" i="1" dirty="0" smtClean="0">
                <a:solidFill>
                  <a:srgbClr val="0070C0"/>
                </a:solidFill>
              </a:rPr>
              <a:t>Novočeská skladba </a:t>
            </a:r>
            <a:r>
              <a:rPr lang="cs-CZ" sz="3200" dirty="0" smtClean="0">
                <a:solidFill>
                  <a:srgbClr val="0070C0"/>
                </a:solidFill>
              </a:rPr>
              <a:t>(1947)</a:t>
            </a:r>
          </a:p>
          <a:p>
            <a:pPr marL="0" indent="0">
              <a:buNone/>
            </a:pPr>
            <a:endParaRPr lang="cs-CZ" sz="32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32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3200" dirty="0" smtClean="0">
                <a:solidFill>
                  <a:srgbClr val="0070C0"/>
                </a:solidFill>
              </a:rPr>
              <a:t>40. léta až současnost</a:t>
            </a:r>
          </a:p>
          <a:p>
            <a:pPr marL="0" indent="0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František Trávníček: </a:t>
            </a:r>
          </a:p>
          <a:p>
            <a:pPr marL="0" indent="0">
              <a:buNone/>
            </a:pPr>
            <a:r>
              <a:rPr lang="cs-CZ" sz="3200" i="1" dirty="0" smtClean="0">
                <a:solidFill>
                  <a:srgbClr val="0070C0"/>
                </a:solidFill>
              </a:rPr>
              <a:t>Mluvnice spisovné češtiny II. (1949, 1950) </a:t>
            </a:r>
          </a:p>
          <a:p>
            <a:pPr marL="0" indent="0">
              <a:buNone/>
            </a:pPr>
            <a:endParaRPr lang="cs-CZ" sz="3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136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Významné osobnosti syntaxe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>
                <a:solidFill>
                  <a:srgbClr val="FF0000"/>
                </a:solidFill>
              </a:rPr>
              <a:t>František Kopečný: </a:t>
            </a:r>
          </a:p>
          <a:p>
            <a:pPr marL="0" indent="0">
              <a:buNone/>
            </a:pPr>
            <a:r>
              <a:rPr lang="cs-CZ" sz="3600" i="1" dirty="0" smtClean="0">
                <a:solidFill>
                  <a:srgbClr val="0070C0"/>
                </a:solidFill>
              </a:rPr>
              <a:t>Slovesný vid v češtině </a:t>
            </a:r>
            <a:r>
              <a:rPr lang="cs-CZ" sz="3600" dirty="0" smtClean="0">
                <a:solidFill>
                  <a:srgbClr val="0070C0"/>
                </a:solidFill>
              </a:rPr>
              <a:t>(1962)</a:t>
            </a:r>
          </a:p>
          <a:p>
            <a:pPr marL="0" indent="0">
              <a:buNone/>
            </a:pPr>
            <a:r>
              <a:rPr lang="cs-CZ" sz="3600" i="1" dirty="0" smtClean="0">
                <a:solidFill>
                  <a:srgbClr val="0070C0"/>
                </a:solidFill>
              </a:rPr>
              <a:t>Základy české skladby </a:t>
            </a:r>
            <a:r>
              <a:rPr lang="cs-CZ" sz="3600" dirty="0" smtClean="0">
                <a:solidFill>
                  <a:srgbClr val="0070C0"/>
                </a:solidFill>
              </a:rPr>
              <a:t>(1952 – funkční tvarosloví)</a:t>
            </a:r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 smtClean="0">
                <a:solidFill>
                  <a:srgbClr val="FF0000"/>
                </a:solidFill>
              </a:rPr>
              <a:t>František Daneš: </a:t>
            </a:r>
          </a:p>
          <a:p>
            <a:pPr marL="0" indent="0">
              <a:buNone/>
            </a:pPr>
            <a:r>
              <a:rPr lang="cs-CZ" sz="3600" i="1" dirty="0" smtClean="0">
                <a:solidFill>
                  <a:srgbClr val="0070C0"/>
                </a:solidFill>
              </a:rPr>
              <a:t>Intonace a věta ve spisovné češtině (1957)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268861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Významné osobnosti syntaxe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Karel Svoboda</a:t>
            </a:r>
            <a:r>
              <a:rPr lang="cs-CZ" dirty="0" smtClean="0"/>
              <a:t>: </a:t>
            </a:r>
            <a:r>
              <a:rPr lang="cs-CZ" dirty="0">
                <a:solidFill>
                  <a:srgbClr val="0070C0"/>
                </a:solidFill>
              </a:rPr>
              <a:t>Souvětí spisovné češtiny </a:t>
            </a:r>
            <a:r>
              <a:rPr lang="cs-CZ" dirty="0"/>
              <a:t>(</a:t>
            </a:r>
            <a:r>
              <a:rPr lang="cs-CZ" dirty="0" smtClean="0"/>
              <a:t>1972)</a:t>
            </a:r>
            <a:endParaRPr lang="cs-CZ" dirty="0"/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František Daneš, Zdeněk Hlavsa</a:t>
            </a:r>
            <a:r>
              <a:rPr lang="cs-CZ" dirty="0" smtClean="0"/>
              <a:t>: </a:t>
            </a:r>
            <a:r>
              <a:rPr lang="cs-CZ" dirty="0" smtClean="0">
                <a:solidFill>
                  <a:srgbClr val="0070C0"/>
                </a:solidFill>
              </a:rPr>
              <a:t>Větné vzorce v češtině </a:t>
            </a:r>
            <a:r>
              <a:rPr lang="cs-CZ" dirty="0" smtClean="0"/>
              <a:t>(1981, 1987)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538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Významné osobnosti syntaxe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920627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Karel Svoboda: </a:t>
            </a:r>
            <a:r>
              <a:rPr lang="cs-CZ" i="1" dirty="0"/>
              <a:t>Souvětí spisovné češtiny</a:t>
            </a:r>
            <a:r>
              <a:rPr lang="cs-CZ" dirty="0"/>
              <a:t> (</a:t>
            </a:r>
            <a:r>
              <a:rPr lang="cs-CZ" dirty="0" smtClean="0"/>
              <a:t>1972)</a:t>
            </a:r>
            <a:endParaRPr lang="cs-CZ" dirty="0"/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000" dirty="0" smtClean="0">
                <a:solidFill>
                  <a:srgbClr val="FF0000"/>
                </a:solidFill>
              </a:rPr>
              <a:t>František </a:t>
            </a:r>
            <a:r>
              <a:rPr lang="cs-CZ" sz="3000" dirty="0">
                <a:solidFill>
                  <a:srgbClr val="FF0000"/>
                </a:solidFill>
              </a:rPr>
              <a:t>DANEŠ, </a:t>
            </a:r>
            <a:r>
              <a:rPr lang="cs-CZ" sz="3000" dirty="0" smtClean="0">
                <a:solidFill>
                  <a:srgbClr val="FF0000"/>
                </a:solidFill>
              </a:rPr>
              <a:t>Miroslav </a:t>
            </a:r>
            <a:r>
              <a:rPr lang="cs-CZ" sz="3000" dirty="0">
                <a:solidFill>
                  <a:srgbClr val="FF0000"/>
                </a:solidFill>
              </a:rPr>
              <a:t>GREPL, </a:t>
            </a:r>
            <a:r>
              <a:rPr lang="cs-CZ" sz="3000" dirty="0" smtClean="0">
                <a:solidFill>
                  <a:srgbClr val="FF0000"/>
                </a:solidFill>
              </a:rPr>
              <a:t>Zdeněk </a:t>
            </a:r>
            <a:r>
              <a:rPr lang="cs-CZ" sz="3000" dirty="0">
                <a:solidFill>
                  <a:srgbClr val="FF0000"/>
                </a:solidFill>
              </a:rPr>
              <a:t>HLAVSA </a:t>
            </a:r>
            <a:r>
              <a:rPr lang="cs-CZ" sz="3000" dirty="0"/>
              <a:t>a kol. </a:t>
            </a:r>
            <a:r>
              <a:rPr lang="cs-CZ" sz="3000" i="1" dirty="0">
                <a:solidFill>
                  <a:srgbClr val="0070C0"/>
                </a:solidFill>
              </a:rPr>
              <a:t>Mluvnice češtiny 3</a:t>
            </a:r>
            <a:r>
              <a:rPr lang="cs-CZ" sz="3000" dirty="0">
                <a:solidFill>
                  <a:srgbClr val="0070C0"/>
                </a:solidFill>
              </a:rPr>
              <a:t>. </a:t>
            </a:r>
            <a:r>
              <a:rPr lang="cs-CZ" sz="3000" i="1" dirty="0">
                <a:solidFill>
                  <a:srgbClr val="0070C0"/>
                </a:solidFill>
              </a:rPr>
              <a:t>Skladba</a:t>
            </a:r>
            <a:r>
              <a:rPr lang="cs-CZ" sz="3000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3000" dirty="0" smtClean="0">
                <a:solidFill>
                  <a:srgbClr val="FF0000"/>
                </a:solidFill>
              </a:rPr>
              <a:t>Miroslav </a:t>
            </a:r>
            <a:r>
              <a:rPr lang="cs-CZ" sz="3000" dirty="0">
                <a:solidFill>
                  <a:srgbClr val="FF0000"/>
                </a:solidFill>
              </a:rPr>
              <a:t>GREPL, </a:t>
            </a:r>
            <a:r>
              <a:rPr lang="cs-CZ" sz="3000" dirty="0" smtClean="0">
                <a:solidFill>
                  <a:srgbClr val="FF0000"/>
                </a:solidFill>
              </a:rPr>
              <a:t>Petr KARLÍK</a:t>
            </a:r>
            <a:r>
              <a:rPr lang="cs-CZ" sz="3000" dirty="0"/>
              <a:t>:  </a:t>
            </a:r>
            <a:r>
              <a:rPr lang="cs-CZ" sz="3000" i="1" dirty="0">
                <a:solidFill>
                  <a:srgbClr val="0070C0"/>
                </a:solidFill>
              </a:rPr>
              <a:t>Skladba spisovné češtiny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/>
              <a:t>(1. vyd. 1986)</a:t>
            </a:r>
          </a:p>
          <a:p>
            <a:pPr marL="0" indent="0">
              <a:buNone/>
            </a:pPr>
            <a:r>
              <a:rPr lang="cs-CZ" sz="3000" dirty="0" smtClean="0">
                <a:solidFill>
                  <a:srgbClr val="FF0000"/>
                </a:solidFill>
              </a:rPr>
              <a:t>Miroslav </a:t>
            </a:r>
            <a:r>
              <a:rPr lang="cs-CZ" sz="3000" dirty="0">
                <a:solidFill>
                  <a:srgbClr val="FF0000"/>
                </a:solidFill>
              </a:rPr>
              <a:t>GREPL, </a:t>
            </a:r>
            <a:r>
              <a:rPr lang="cs-CZ" sz="3000" dirty="0" smtClean="0">
                <a:solidFill>
                  <a:srgbClr val="FF0000"/>
                </a:solidFill>
              </a:rPr>
              <a:t>Petr </a:t>
            </a:r>
            <a:r>
              <a:rPr lang="cs-CZ" sz="3000" dirty="0">
                <a:solidFill>
                  <a:srgbClr val="FF0000"/>
                </a:solidFill>
              </a:rPr>
              <a:t>KARLÍK</a:t>
            </a:r>
            <a:r>
              <a:rPr lang="cs-CZ" sz="3000" dirty="0"/>
              <a:t>: </a:t>
            </a:r>
            <a:r>
              <a:rPr lang="cs-CZ" sz="3000" i="1" dirty="0">
                <a:solidFill>
                  <a:srgbClr val="0070C0"/>
                </a:solidFill>
              </a:rPr>
              <a:t>Skladba češtiny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/>
              <a:t>(1. vyd. 1998)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(Těmto „skladbám“ předcházelo několik vydání publikace</a:t>
            </a:r>
          </a:p>
          <a:p>
            <a:pPr marL="0" indent="0">
              <a:buNone/>
            </a:pPr>
            <a:r>
              <a:rPr lang="cs-CZ" b="1" dirty="0" smtClean="0"/>
              <a:t>Jaroslav </a:t>
            </a:r>
            <a:r>
              <a:rPr lang="cs-CZ" b="1" dirty="0"/>
              <a:t>BAUER, </a:t>
            </a:r>
            <a:r>
              <a:rPr lang="cs-CZ" b="1" dirty="0" smtClean="0"/>
              <a:t>Miroslav </a:t>
            </a:r>
            <a:r>
              <a:rPr lang="cs-CZ" b="1" dirty="0"/>
              <a:t>GREPL: </a:t>
            </a:r>
            <a:r>
              <a:rPr lang="cs-CZ" b="1" i="1" dirty="0"/>
              <a:t>Skladba spisovné češtiny</a:t>
            </a:r>
            <a:r>
              <a:rPr lang="cs-CZ" b="1" dirty="0"/>
              <a:t> (1972, 1978, 1980</a:t>
            </a:r>
            <a:r>
              <a:rPr lang="cs-CZ" b="1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153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180</Words>
  <Application>Microsoft Office PowerPoint</Application>
  <PresentationFormat>Širokoúhlá obrazovka</PresentationFormat>
  <Paragraphs>39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Významné osobnosti syntaxe</vt:lpstr>
      <vt:lpstr>Významné osobnosti syntaxe</vt:lpstr>
      <vt:lpstr>Významné osobnosti syntaxe</vt:lpstr>
      <vt:lpstr>Významné osobnosti syntaxe</vt:lpstr>
      <vt:lpstr>Významné osobnosti syntaxe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Významné osobnosti syntaxe</dc:title>
  <dc:creator>Admin-12</dc:creator>
  <cp:lastModifiedBy>Admin-12</cp:lastModifiedBy>
  <cp:revision>3</cp:revision>
  <dcterms:created xsi:type="dcterms:W3CDTF">2016-03-30T10:12:16Z</dcterms:created>
  <dcterms:modified xsi:type="dcterms:W3CDTF">2016-03-30T10:44:21Z</dcterms:modified>
</cp:coreProperties>
</file>