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13328A-603E-4946-A70F-C2D5E4A64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712EFF26-1FBB-4264-B5E7-419F2D4B8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0390DFD-F690-4A9A-BBA4-B18756CE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F53CBD1-80D0-401F-976C-FEF31F96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F2B105-BCBF-450C-9CC0-B13D4CBB0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25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93E778D-561E-48E9-A254-367BE882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E852719-784C-4C8F-8F48-828F8A0D9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B3EC787-D06B-4B40-A0D1-7B540A48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016F3CD-F07C-40AB-AE5D-803BC629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F0256EC-0F94-4D73-982C-F31C8037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60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9D40B59-532E-4CE6-A764-F3A0ACF27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88A48EBC-8A17-41C4-B64A-DF6A9B884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4A01D67-1159-4CBB-A6FE-C3ED076D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4F5B677-CAB7-4688-A78C-0108C8B4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6BD3F95-845E-40B4-9F43-610CB15D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19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BFF207A-5020-4FBC-B32F-78E9D089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AC50EA5-6D85-45A4-92FC-E0D65FED8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E40C0AE-194A-4631-9247-2AA9B23F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7ACAEEE-1BF6-450C-AAA2-5FD513E2B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6C06C8C-7CD7-4AFC-9D91-11528DA0B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9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119649-D677-49C4-9B20-BE9C2DD4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DBCAD6-0A89-4E55-B5A9-3BF09706E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770EFED-0116-4633-8C67-5B1C9B0E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3240ECE-5AB0-4BE1-A686-95F6DE6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2926F5B-8F41-4D94-A157-21EC009A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84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B42608-F20E-400B-BE56-C67D0541B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BCF70BA-45CC-4A71-8635-B9204B177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D319FADB-103E-4223-8927-F7E510197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4A30D84-2FC3-4854-A4E9-8117C5BB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0C74492-F830-4BB8-90D5-9F358B1D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17FA4A4-6425-4F56-AEE7-8BC56643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38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BC44138-80A8-4FA6-BA49-662C9EC7A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36AEC23E-78EE-4586-80B9-11F95E8D4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2C3775FD-95B6-46A1-B38E-33AA8D1FD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E80FE1AD-3B26-473A-A258-2850B2D7E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36D2AAA1-87C9-408D-A516-C00825650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DB7B378E-2348-421B-9D1C-0BE0257BD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84D54C94-7FB1-438E-91DA-9577D5D3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CF0C6D27-B66D-4A95-BBD0-C7D85C867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C60289D-E6A7-4734-BE1D-F3A8FD6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1169790A-6CAD-4063-A192-DF5B5920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495571B-9050-4C0E-A1C6-A44D393A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B47C31FA-C41A-438F-8282-67A8325F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5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0DEFC2D1-90EE-4D3F-977B-85D8ADC35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F5A90156-7748-48C1-A0F1-1704AF08D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CA1E4DCF-8475-40AE-BE54-29E53429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1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0616B07-6B83-413C-BB2C-34FA4F0D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2213BCB-41BF-4849-BE55-BE05A1FBF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21093588-EA76-464D-B286-3DEAC9CA2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E102F38-DB70-4C5F-8A3F-10C1970A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7376A9-587E-40F5-B4D0-17B1ACFE9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50AD108E-6EEE-435F-8A0A-D3A0C79F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32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B310844-C6E5-4C14-9FAE-8415109A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9EC8B961-D6C8-4E14-9A70-E6C9843AE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FAE755B3-1B66-4C23-9AEA-3E830C0F1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A05BFE4-11D9-4BC5-8D9E-1E4C4288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8DC4EDA-EB23-4117-8005-38F24182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D8BFD1D4-EF64-48B2-AC1D-323D6618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34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6FA8693F-80D5-4909-929D-E8192160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5DDC0B0-A44C-4835-B0AF-15039D778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738D9F9-43ED-4A5B-B9F2-0FD6D9654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764E-D1F7-4720-A305-9464982269F9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AC3EDF1-1598-40B6-8250-FC2AF9FA1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875E441-3245-4BD2-A45B-299424F7F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F948-A27C-4E87-B6C0-475399C58E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15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FD5F53A0-704A-48A0-8D72-97C4DC131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="" xmlns:a16="http://schemas.microsoft.com/office/drawing/2014/main" id="{67B694B9-2AB6-4B78-8EDC-B484435A68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Plnovýznamová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AF810B85-810B-47D9-85BB-F62DBA99B8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Příklady:</a:t>
            </a:r>
          </a:p>
          <a:p>
            <a:pPr marL="0" indent="0">
              <a:buNone/>
            </a:pPr>
            <a:r>
              <a:rPr lang="cs-CZ" b="1" dirty="0" smtClean="0"/>
              <a:t>slovesa pohybu: </a:t>
            </a:r>
            <a:r>
              <a:rPr lang="cs-CZ" i="1" dirty="0" smtClean="0"/>
              <a:t>jít, běžet, plavat, letět…</a:t>
            </a:r>
          </a:p>
          <a:p>
            <a:pPr marL="0" indent="0">
              <a:buNone/>
            </a:pPr>
            <a:r>
              <a:rPr lang="cs-CZ" b="1" dirty="0" smtClean="0"/>
              <a:t>slovesa mluvení: </a:t>
            </a:r>
            <a:r>
              <a:rPr lang="cs-CZ" i="1" dirty="0" smtClean="0"/>
              <a:t>říkat, mluvit, radit, doporučovat, rozkazovat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b="1" dirty="0" smtClean="0"/>
              <a:t>slovesa myšlení: </a:t>
            </a:r>
            <a:r>
              <a:rPr lang="cs-CZ" i="1" dirty="0" smtClean="0"/>
              <a:t>uvažovat, myslet…</a:t>
            </a:r>
          </a:p>
          <a:p>
            <a:pPr marL="0" indent="0">
              <a:buNone/>
            </a:pPr>
            <a:r>
              <a:rPr lang="cs-CZ" b="1" dirty="0" smtClean="0"/>
              <a:t>slovesa smyslového vnímání: </a:t>
            </a:r>
            <a:r>
              <a:rPr lang="cs-CZ" i="1" dirty="0" smtClean="0"/>
              <a:t>vidět, slyšet, cítit</a:t>
            </a:r>
            <a:endParaRPr lang="cs-CZ" i="1" dirty="0"/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dirty="0" smtClean="0"/>
              <a:t>lovesa činnosti: </a:t>
            </a:r>
            <a:r>
              <a:rPr lang="cs-CZ" dirty="0" smtClean="0"/>
              <a:t>dělat, kreslit, lepit, čistit…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="" xmlns:a16="http://schemas.microsoft.com/office/drawing/2014/main" id="{5586C7EC-D362-4C09-BCCF-E2EA9B26B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Neplnovýznamová a další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1CFE1904-2E8C-49A3-8E66-6C46C8C0171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Pomocná </a:t>
            </a:r>
            <a:r>
              <a:rPr lang="cs-CZ" dirty="0" smtClean="0"/>
              <a:t>– sloveso </a:t>
            </a:r>
            <a:r>
              <a:rPr lang="cs-CZ" i="1" dirty="0" smtClean="0"/>
              <a:t>být</a:t>
            </a:r>
            <a:r>
              <a:rPr lang="cs-CZ" dirty="0" smtClean="0"/>
              <a:t> jako součást složených slovesných tvarů: </a:t>
            </a:r>
          </a:p>
          <a:p>
            <a:pPr marL="0" indent="0">
              <a:buNone/>
            </a:pPr>
            <a:r>
              <a:rPr lang="cs-CZ" i="1" dirty="0" smtClean="0"/>
              <a:t>čekal </a:t>
            </a:r>
            <a:r>
              <a:rPr lang="cs-CZ" i="1" dirty="0" smtClean="0">
                <a:solidFill>
                  <a:srgbClr val="FF0000"/>
                </a:solidFill>
              </a:rPr>
              <a:t>jsem</a:t>
            </a:r>
            <a:r>
              <a:rPr lang="cs-CZ" i="1" dirty="0" smtClean="0"/>
              <a:t>, viděl </a:t>
            </a:r>
            <a:r>
              <a:rPr lang="cs-CZ" i="1" dirty="0" smtClean="0">
                <a:solidFill>
                  <a:srgbClr val="FF0000"/>
                </a:solidFill>
              </a:rPr>
              <a:t>jsi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byl</a:t>
            </a:r>
            <a:r>
              <a:rPr lang="cs-CZ" i="1" dirty="0" smtClean="0"/>
              <a:t> poražen, chtěl </a:t>
            </a:r>
            <a:r>
              <a:rPr lang="cs-CZ" i="1" dirty="0" smtClean="0">
                <a:solidFill>
                  <a:srgbClr val="FF0000"/>
                </a:solidFill>
              </a:rPr>
              <a:t>bych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Sponová </a:t>
            </a:r>
            <a:r>
              <a:rPr lang="cs-CZ" dirty="0"/>
              <a:t>– </a:t>
            </a:r>
            <a:r>
              <a:rPr lang="cs-CZ" dirty="0" smtClean="0"/>
              <a:t>slovesa </a:t>
            </a:r>
            <a:r>
              <a:rPr lang="cs-CZ" i="1" dirty="0" smtClean="0"/>
              <a:t>být, bývat</a:t>
            </a:r>
            <a:r>
              <a:rPr lang="cs-CZ" dirty="0" smtClean="0"/>
              <a:t> a </a:t>
            </a:r>
            <a:r>
              <a:rPr lang="cs-CZ" i="1" dirty="0" smtClean="0"/>
              <a:t>stát</a:t>
            </a:r>
            <a:r>
              <a:rPr lang="cs-CZ" dirty="0" smtClean="0"/>
              <a:t> </a:t>
            </a:r>
            <a:r>
              <a:rPr lang="cs-CZ" i="1" dirty="0" smtClean="0"/>
              <a:t>se, stávat se</a:t>
            </a:r>
            <a:r>
              <a:rPr lang="cs-CZ" dirty="0" smtClean="0"/>
              <a:t> jako součást přísudků jmenných se sponou:</a:t>
            </a:r>
          </a:p>
          <a:p>
            <a:pPr marL="0" indent="0">
              <a:buNone/>
            </a:pPr>
            <a:r>
              <a:rPr lang="cs-CZ" i="1" dirty="0" smtClean="0"/>
              <a:t>Kočka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je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smtClean="0"/>
              <a:t>savec.</a:t>
            </a:r>
            <a:r>
              <a:rPr lang="cs-CZ" i="1" dirty="0" smtClean="0">
                <a:solidFill>
                  <a:srgbClr val="0070C0"/>
                </a:solidFill>
              </a:rPr>
              <a:t>	</a:t>
            </a:r>
            <a:r>
              <a:rPr lang="cs-CZ" i="1" dirty="0" smtClean="0"/>
              <a:t>Bratr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se stal </a:t>
            </a:r>
            <a:r>
              <a:rPr lang="cs-CZ" i="1" dirty="0" smtClean="0"/>
              <a:t>vítězem</a:t>
            </a:r>
            <a:r>
              <a:rPr lang="cs-CZ" i="1" dirty="0" smtClean="0">
                <a:solidFill>
                  <a:srgbClr val="0070C0"/>
                </a:solidFill>
              </a:rPr>
              <a:t>.</a:t>
            </a:r>
            <a:endParaRPr lang="cs-CZ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Modální:</a:t>
            </a:r>
            <a:r>
              <a:rPr lang="cs-CZ" dirty="0" smtClean="0"/>
              <a:t> </a:t>
            </a:r>
            <a:r>
              <a:rPr lang="cs-CZ" i="1" dirty="0" smtClean="0"/>
              <a:t>moci, muset, smět, chtít, mít </a:t>
            </a:r>
            <a:r>
              <a:rPr lang="cs-CZ" dirty="0" smtClean="0"/>
              <a:t>(tj. „mít povinnost“)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Fázová: </a:t>
            </a:r>
            <a:r>
              <a:rPr lang="cs-CZ" i="1" dirty="0" smtClean="0"/>
              <a:t>začít, začínat, přestat, přestávat, zůstat, zůstávat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7538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="" xmlns:a16="http://schemas.microsoft.com/office/drawing/2014/main" id="{7328A378-A718-489F-AB0D-9E200B4F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Slovesné tvary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7877A361-DF85-4AD2-ACB7-2B80B69928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0000"/>
                </a:solidFill>
              </a:rPr>
              <a:t>Určité</a:t>
            </a:r>
          </a:p>
          <a:p>
            <a:pPr marL="0" indent="0">
              <a:buNone/>
            </a:pPr>
            <a:r>
              <a:rPr lang="cs-CZ" sz="4000" dirty="0" smtClean="0"/>
              <a:t> - vyjadřují gramatické kategorie, hlavně osobu</a:t>
            </a:r>
            <a:endParaRPr lang="cs-CZ" sz="4000" dirty="0"/>
          </a:p>
          <a:p>
            <a:pPr marL="0" indent="0">
              <a:buNone/>
            </a:pPr>
            <a:endParaRPr lang="cs-CZ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4000" dirty="0" smtClean="0">
                <a:solidFill>
                  <a:srgbClr val="FF0000"/>
                </a:solidFill>
              </a:rPr>
              <a:t>Neurčité</a:t>
            </a:r>
            <a:r>
              <a:rPr lang="cs-CZ" sz="4000" dirty="0"/>
              <a:t>	</a:t>
            </a:r>
            <a:r>
              <a:rPr lang="cs-CZ" sz="4000" dirty="0" smtClean="0"/>
              <a:t>- nevyjadřují osobu</a:t>
            </a:r>
            <a:endParaRPr lang="cs-CZ" sz="4000" dirty="0"/>
          </a:p>
        </p:txBody>
      </p:sp>
      <p:sp>
        <p:nvSpPr>
          <p:cNvPr id="9" name="Zástupný obsah 8">
            <a:extLst>
              <a:ext uri="{FF2B5EF4-FFF2-40B4-BE49-F238E27FC236}">
                <a16:creationId xmlns="" xmlns:a16="http://schemas.microsoft.com/office/drawing/2014/main" id="{FFFE27B0-391A-4A7A-BDAE-B27E543C5C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FF0000"/>
                </a:solidFill>
              </a:rPr>
              <a:t>Jednoduché </a:t>
            </a:r>
            <a:r>
              <a:rPr lang="cs-CZ" sz="4000" dirty="0" smtClean="0"/>
              <a:t>– tvořené jedním slovem</a:t>
            </a:r>
            <a:endParaRPr lang="cs-CZ" sz="4000" dirty="0"/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 smtClean="0">
                <a:solidFill>
                  <a:srgbClr val="FF0000"/>
                </a:solidFill>
              </a:rPr>
              <a:t>Složené </a:t>
            </a:r>
            <a:r>
              <a:rPr lang="cs-CZ" sz="4000" dirty="0"/>
              <a:t>– tvořené </a:t>
            </a:r>
            <a:r>
              <a:rPr lang="cs-CZ" sz="4000" dirty="0" smtClean="0"/>
              <a:t>více slovy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4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Slovesné tvary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Určité: </a:t>
            </a:r>
          </a:p>
          <a:p>
            <a:pPr marL="0" indent="0">
              <a:buNone/>
            </a:pPr>
            <a:r>
              <a:rPr lang="cs-CZ" dirty="0" smtClean="0"/>
              <a:t>oznamovací způsob  ve všech časech</a:t>
            </a:r>
          </a:p>
          <a:p>
            <a:pPr marL="0" indent="0">
              <a:buNone/>
            </a:pPr>
            <a:r>
              <a:rPr lang="cs-CZ" dirty="0" smtClean="0"/>
              <a:t>podmiňovací způsob</a:t>
            </a:r>
          </a:p>
          <a:p>
            <a:pPr marL="0" indent="0">
              <a:buNone/>
            </a:pPr>
            <a:r>
              <a:rPr lang="cs-CZ" dirty="0"/>
              <a:t>r</a:t>
            </a:r>
            <a:r>
              <a:rPr lang="cs-CZ" dirty="0" smtClean="0"/>
              <a:t>ozkazovací způsob</a:t>
            </a:r>
          </a:p>
          <a:p>
            <a:pPr marL="0" indent="0">
              <a:buNone/>
            </a:pPr>
            <a:r>
              <a:rPr lang="cs-CZ" dirty="0" smtClean="0"/>
              <a:t>trpný rod ve všech časech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Neurčité:</a:t>
            </a:r>
          </a:p>
          <a:p>
            <a:pPr marL="0" indent="0">
              <a:buNone/>
            </a:pPr>
            <a:r>
              <a:rPr lang="cs-CZ" dirty="0"/>
              <a:t>i</a:t>
            </a:r>
            <a:r>
              <a:rPr lang="cs-CZ" dirty="0" smtClean="0"/>
              <a:t>nfinitiv</a:t>
            </a:r>
          </a:p>
          <a:p>
            <a:pPr marL="0" indent="0">
              <a:buNone/>
            </a:pPr>
            <a:r>
              <a:rPr lang="cs-CZ" dirty="0" smtClean="0"/>
              <a:t>trpné příčestí (</a:t>
            </a:r>
            <a:r>
              <a:rPr lang="cs-CZ" i="1" dirty="0" smtClean="0"/>
              <a:t>nesen</a:t>
            </a:r>
            <a:r>
              <a:rPr lang="cs-CZ" dirty="0" smtClean="0"/>
              <a:t>, </a:t>
            </a:r>
            <a:r>
              <a:rPr lang="cs-CZ" i="1" dirty="0" smtClean="0"/>
              <a:t>vezen</a:t>
            </a:r>
            <a:r>
              <a:rPr lang="cs-CZ" dirty="0" smtClean="0"/>
              <a:t>, </a:t>
            </a:r>
            <a:r>
              <a:rPr lang="cs-CZ" i="1" dirty="0" smtClean="0"/>
              <a:t>vybrán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minulé příčestí (</a:t>
            </a:r>
            <a:r>
              <a:rPr lang="cs-CZ" i="1" dirty="0" smtClean="0"/>
              <a:t>nesl, vezla, vybrali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přechodníky (</a:t>
            </a:r>
            <a:r>
              <a:rPr lang="cs-CZ" i="1" dirty="0" smtClean="0"/>
              <a:t>nesa, nesouc, nesouce</a:t>
            </a:r>
            <a:r>
              <a:rPr lang="cs-CZ" dirty="0" smtClean="0"/>
              <a:t>; </a:t>
            </a:r>
            <a:r>
              <a:rPr lang="cs-CZ" i="1" dirty="0" smtClean="0"/>
              <a:t>vybrav, vybravši, vybravše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03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Slovesné tvary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Jednoduché</a:t>
            </a:r>
          </a:p>
          <a:p>
            <a:pPr marL="0" indent="0">
              <a:buNone/>
            </a:pPr>
            <a:r>
              <a:rPr lang="cs-CZ" dirty="0" smtClean="0"/>
              <a:t>oznamovací způsob </a:t>
            </a:r>
            <a:r>
              <a:rPr lang="cs-CZ" dirty="0" smtClean="0"/>
              <a:t>přítomný čas činného rodu, budoucí čas </a:t>
            </a:r>
            <a:r>
              <a:rPr lang="cs-CZ" smtClean="0"/>
              <a:t>dokonavých sloves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rozkazovací </a:t>
            </a:r>
            <a:r>
              <a:rPr lang="cs-CZ" dirty="0" smtClean="0"/>
              <a:t>způsob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infinitiv</a:t>
            </a:r>
          </a:p>
          <a:p>
            <a:pPr marL="0" indent="0">
              <a:buNone/>
            </a:pPr>
            <a:r>
              <a:rPr lang="cs-CZ" dirty="0"/>
              <a:t>trpné </a:t>
            </a:r>
            <a:r>
              <a:rPr lang="cs-CZ" dirty="0" smtClean="0"/>
              <a:t>příčestí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minulé příčestí </a:t>
            </a:r>
          </a:p>
          <a:p>
            <a:pPr marL="0" indent="0">
              <a:buNone/>
            </a:pPr>
            <a:r>
              <a:rPr lang="cs-CZ" dirty="0"/>
              <a:t>přechodníky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Složené</a:t>
            </a:r>
          </a:p>
          <a:p>
            <a:pPr marL="0" indent="0">
              <a:buNone/>
            </a:pPr>
            <a:r>
              <a:rPr lang="cs-CZ" dirty="0" smtClean="0"/>
              <a:t>oznamovací </a:t>
            </a:r>
            <a:r>
              <a:rPr lang="cs-CZ" dirty="0" smtClean="0"/>
              <a:t>způsob – minulý čas, budoucí čas nedokonavých sloves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podmiňovací </a:t>
            </a:r>
            <a:r>
              <a:rPr lang="cs-CZ" dirty="0"/>
              <a:t>způsob</a:t>
            </a:r>
          </a:p>
          <a:p>
            <a:pPr marL="0" indent="0">
              <a:buNone/>
            </a:pPr>
            <a:r>
              <a:rPr lang="cs-CZ" dirty="0"/>
              <a:t>rozkazovací způsob</a:t>
            </a:r>
          </a:p>
          <a:p>
            <a:pPr marL="0" indent="0">
              <a:buNone/>
            </a:pPr>
            <a:r>
              <a:rPr lang="cs-CZ" dirty="0"/>
              <a:t>trpný rod ve všech časech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infinitiv</a:t>
            </a:r>
          </a:p>
          <a:p>
            <a:pPr marL="0" indent="0">
              <a:buNone/>
            </a:pPr>
            <a:r>
              <a:rPr lang="cs-CZ" dirty="0" smtClean="0"/>
              <a:t>trpné příčestí (</a:t>
            </a:r>
            <a:r>
              <a:rPr lang="cs-CZ" i="1" dirty="0" smtClean="0"/>
              <a:t>nesen</a:t>
            </a:r>
            <a:r>
              <a:rPr lang="cs-CZ" dirty="0" smtClean="0"/>
              <a:t>, </a:t>
            </a:r>
            <a:r>
              <a:rPr lang="cs-CZ" i="1" dirty="0" smtClean="0"/>
              <a:t>vezen</a:t>
            </a:r>
            <a:r>
              <a:rPr lang="cs-CZ" dirty="0" smtClean="0"/>
              <a:t>, </a:t>
            </a:r>
            <a:r>
              <a:rPr lang="cs-CZ" i="1" dirty="0" smtClean="0"/>
              <a:t>vybrán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minulé příčestí </a:t>
            </a:r>
          </a:p>
          <a:p>
            <a:pPr marL="0" indent="0">
              <a:buNone/>
            </a:pPr>
            <a:r>
              <a:rPr lang="cs-CZ" dirty="0" smtClean="0"/>
              <a:t>přechodníky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23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232</Words>
  <Application>Microsoft Office PowerPoint</Application>
  <PresentationFormat>Vlastní</PresentationFormat>
  <Paragraphs>59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Slovesa </vt:lpstr>
      <vt:lpstr>Slovesné tvary</vt:lpstr>
      <vt:lpstr>Slovesné tvary</vt:lpstr>
      <vt:lpstr>Slovesné tvary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</dc:title>
  <dc:creator>Kolářová</dc:creator>
  <cp:lastModifiedBy>Kolarova</cp:lastModifiedBy>
  <cp:revision>9</cp:revision>
  <dcterms:created xsi:type="dcterms:W3CDTF">2019-10-01T13:03:39Z</dcterms:created>
  <dcterms:modified xsi:type="dcterms:W3CDTF">2020-10-22T21:22:37Z</dcterms:modified>
</cp:coreProperties>
</file>