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83" r:id="rId4"/>
    <p:sldId id="273" r:id="rId5"/>
    <p:sldId id="281" r:id="rId6"/>
    <p:sldId id="276" r:id="rId7"/>
    <p:sldId id="280" r:id="rId8"/>
    <p:sldId id="295" r:id="rId9"/>
    <p:sldId id="555" r:id="rId10"/>
    <p:sldId id="296" r:id="rId1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F7300"/>
    <a:srgbClr val="D77300"/>
    <a:srgbClr val="B9006E"/>
    <a:srgbClr val="4BC8FF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83" d="100"/>
          <a:sy n="83" d="100"/>
        </p:scale>
        <p:origin x="739" y="77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Den otevřených dveří 25. 1. 2020 / katedra primární pedagogiky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86CC774-E8F2-443B-8104-C23B78C588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5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Den otevřených dveří 25. 1. 2020 / katedra primární pedagogiky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9A9B9871-9EBA-4393-84B7-3D9DDE1A65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Den otevřených dveří 25. 1. 2020 / katedra primární pedagogiky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D3B27E1-04C4-44E6-8DD2-879D33954A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Den otevřených dveří 25. 1. 2020 / katedra primární pedagogiky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B067BC3-E77A-4F93-8E39-6559029C6D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72" y="6053204"/>
            <a:ext cx="855744" cy="59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PED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A0BEB84-E013-4810-A1F4-DBB607A8B7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712" y="2019299"/>
            <a:ext cx="4114367" cy="2838914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FF7300"/>
                </a:solidFill>
              </a:defRPr>
            </a:lvl1pPr>
          </a:lstStyle>
          <a:p>
            <a:r>
              <a:rPr lang="cs-CZ"/>
              <a:t>Den otevřených dveří 25. 1. 2020 / katedra primární pedagogiky</a:t>
            </a:r>
            <a:endParaRPr lang="cs-CZ" dirty="0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FF7300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325E9DFA-90AD-4BAC-8ACE-80E1EDF9A6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Den otevřených dveří 25. 1. 2020 / katedra primární pedagogiky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938657D1-8B54-4E06-BB80-F452B998A0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Den otevřených dveří 25. 1. 2020 / katedra primární pedagogiky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91DB9A3-3792-41D4-AB78-F1910E62BE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Den otevřených dveří 25. 1. 2020 / katedra primární pedagogiky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3E27AE8-8344-46DF-95A1-57C7ED3DEA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4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Den otevřených dveří 25. 1. 2020 / katedra primární pedagogiky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1103F4D-0D61-472A-BAFF-19EFE6D636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Den otevřených dveří 25. 1. 2020 / katedra primární pedagogiky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AB41CB1-F6A4-458D-85DF-FC3E822971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Den otevřených dveří 25. 1. 2020 / katedra primární pedagogiky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3D9C202-1E0C-49A0-BD44-0FABFFADA1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Den otevřených dveří 25. 1. 2020 / katedra primární pedagogiky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C8521D5E-C1D4-49AD-9477-8C693D7590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Den otevřených dveří 25. 1. 2020 / katedra primární pedagogiky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C946900-B034-4346-94F7-4849AECA0E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Den otevřených dveří 25. 1. 2020 / katedra primární pedagogiky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1ECF861-1DA0-4682-8B9C-824D212364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Den otevřených dveří 25. 1. 2020 / katedra primární pedagogiky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882E3B-6FC6-4F85-A6F4-8368171C00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9C1B824-6DE8-497E-86BE-1D8825213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231" y="973123"/>
            <a:ext cx="9711537" cy="171974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cs-CZ" altLang="cs-CZ" sz="3600" dirty="0"/>
              <a:t>Přístupy k předškolnímu vzdělávání</a:t>
            </a:r>
            <a:endParaRPr lang="cs-CZ" sz="4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07F4BE7-0129-CF5A-73C9-A21DA0FF1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00" y="1782618"/>
            <a:ext cx="11454727" cy="433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88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11ABB12-8697-4336-A906-35A167B888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primární pedagogiky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72776A-E318-41A6-84B8-7F56859CE4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28017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B859E13-C3AB-4FC2-A74C-E51E7772E6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42A0345-7A02-4AE7-87BE-67DE31EC1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682292"/>
            <a:ext cx="10753200" cy="451576"/>
          </a:xfrm>
        </p:spPr>
        <p:txBody>
          <a:bodyPr/>
          <a:lstStyle/>
          <a:p>
            <a:r>
              <a:rPr lang="cs-CZ" dirty="0"/>
              <a:t>Transmise versus konstruktivismus</a:t>
            </a:r>
            <a:endParaRPr lang="en-US" dirty="0"/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0C17D68-FBDF-09EC-B0A4-C96E0D681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16364"/>
            <a:ext cx="10753200" cy="4215636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 b="1" dirty="0"/>
              <a:t>Transmisivní pedagogika </a:t>
            </a:r>
            <a:r>
              <a:rPr lang="cs-CZ" altLang="cs-CZ" sz="2000" dirty="0"/>
              <a:t>klade důraz na fakta a jejich zapamatování.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000" b="1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 b="1" dirty="0"/>
              <a:t>Konstruktivistická pedagogika </a:t>
            </a:r>
            <a:r>
              <a:rPr lang="cs-CZ" altLang="cs-CZ" sz="2000" dirty="0"/>
              <a:t>považuje za nejdůležitější porozumění.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 dirty="0"/>
              <a:t>Konstruktivističtí učitelé umožňují žákům, aby nové věci objevili sami. </a:t>
            </a:r>
          </a:p>
          <a:p>
            <a:pPr marL="720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099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D044A26-CD1F-4FCB-928A-2126DA4A6B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CA33A69-49A5-4D40-AD88-D7C128847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Představitelé konstruktivistických přístupů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B94D48A-38F4-E4F0-2A70-0901E6625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94691"/>
            <a:ext cx="10753200" cy="4437309"/>
          </a:xfrm>
        </p:spPr>
        <p:txBody>
          <a:bodyPr/>
          <a:lstStyle/>
          <a:p>
            <a:pPr marL="0" indent="0" eaLnBrk="1" fontAlgn="auto" hangingPunct="1">
              <a:buFont typeface="Wingdings" panose="05000000000000000000" pitchFamily="2" charset="2"/>
              <a:buNone/>
              <a:defRPr/>
            </a:pP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Kognitivní konstruktivismus (J. </a:t>
            </a:r>
            <a:r>
              <a:rPr lang="cs-CZ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Piaget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0" indent="0" eaLnBrk="1" fontAlgn="auto" hangingPunct="1">
              <a:buFont typeface="Wingdings" panose="05000000000000000000" pitchFamily="2" charset="2"/>
              <a:buNone/>
              <a:defRPr/>
            </a:pPr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buFont typeface="Wingdings" panose="05000000000000000000" pitchFamily="2" charset="2"/>
              <a:buNone/>
              <a:defRPr/>
            </a:pPr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buFont typeface="Wingdings" panose="05000000000000000000" pitchFamily="2" charset="2"/>
              <a:buNone/>
              <a:defRPr/>
            </a:pP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Sociální konstruktivismus (L. </a:t>
            </a:r>
            <a:r>
              <a:rPr lang="cs-CZ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Vygotskij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72000" indent="0">
              <a:buNone/>
            </a:pPr>
            <a:endParaRPr lang="en-US" dirty="0"/>
          </a:p>
        </p:txBody>
      </p:sp>
      <p:pic>
        <p:nvPicPr>
          <p:cNvPr id="2" name="Obrázek 3">
            <a:extLst>
              <a:ext uri="{FF2B5EF4-FFF2-40B4-BE49-F238E27FC236}">
                <a16:creationId xmlns:a16="http://schemas.microsoft.com/office/drawing/2014/main" id="{2A65A3E8-6FA5-80AE-51D0-D88968F93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543" y="1394691"/>
            <a:ext cx="2038350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4">
            <a:extLst>
              <a:ext uri="{FF2B5EF4-FFF2-40B4-BE49-F238E27FC236}">
                <a16:creationId xmlns:a16="http://schemas.microsoft.com/office/drawing/2014/main" id="{75462F81-BE47-19C6-B653-680A53E59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330" y="3195162"/>
            <a:ext cx="2038350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769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171EBFB-646D-46D4-8807-D6B896123B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2D66D2F-D0AA-CC76-DA43-62516809AA6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TRANSMISE</a:t>
            </a:r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C11B5A7-61D7-41F4-895C-8DFF4BD56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přístupy ke vzdělávání</a:t>
            </a:r>
            <a:endParaRPr lang="en-US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1252D85B-A98D-05B5-0372-479EFBCE3E8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KONSTRUKTIVISMUS</a:t>
            </a:r>
            <a:endParaRPr lang="en-US" dirty="0"/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6222814-480A-3841-AFFA-921342CF1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2000" b="1" dirty="0"/>
              <a:t>Dítě</a:t>
            </a:r>
            <a:r>
              <a:rPr lang="cs-CZ" altLang="cs-CZ" sz="2000" dirty="0"/>
              <a:t> je to, které nic</a:t>
            </a:r>
            <a:r>
              <a:rPr lang="cs-CZ" altLang="cs-CZ" sz="2000" b="1" dirty="0"/>
              <a:t> neví</a:t>
            </a:r>
            <a:r>
              <a:rPr lang="cs-CZ" altLang="cs-CZ" sz="2000" dirty="0"/>
              <a:t> a do MŠ přichází proto, aby se všemu naučilo</a:t>
            </a:r>
            <a:r>
              <a:rPr lang="cs-CZ" altLang="cs-CZ" sz="2000" b="1" dirty="0"/>
              <a:t>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b="1" dirty="0"/>
              <a:t>Učitel</a:t>
            </a:r>
            <a:r>
              <a:rPr lang="cs-CZ" altLang="cs-CZ" sz="2000" dirty="0"/>
              <a:t> je </a:t>
            </a:r>
            <a:r>
              <a:rPr lang="cs-CZ" altLang="cs-CZ" sz="2000" b="1" dirty="0"/>
              <a:t>garant pravdy</a:t>
            </a:r>
            <a:r>
              <a:rPr lang="cs-CZ" altLang="cs-CZ" sz="2000" dirty="0"/>
              <a:t> a je v MŠ proto, aby dítě naučil všemu, co neví</a:t>
            </a:r>
            <a:r>
              <a:rPr lang="cs-CZ" altLang="cs-CZ" sz="2000" b="1" dirty="0"/>
              <a:t>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b="1" dirty="0"/>
              <a:t>Poznání</a:t>
            </a:r>
            <a:r>
              <a:rPr lang="cs-CZ" altLang="cs-CZ" sz="2000" dirty="0"/>
              <a:t> dítěte se tvoří postupným </a:t>
            </a:r>
            <a:r>
              <a:rPr lang="cs-CZ" altLang="cs-CZ" sz="2000" b="1" dirty="0"/>
              <a:t>kladením poznatků</a:t>
            </a:r>
            <a:r>
              <a:rPr lang="cs-CZ" altLang="cs-CZ" sz="2000" dirty="0"/>
              <a:t> na sebe.</a:t>
            </a:r>
          </a:p>
          <a:p>
            <a:pPr marL="72000" indent="0">
              <a:buNone/>
            </a:pPr>
            <a:endParaRPr lang="en-US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C61871FC-1FD8-DA5E-C090-FB9116AB585F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pPr eaLnBrk="1" hangingPunct="1"/>
            <a:r>
              <a:rPr lang="cs-CZ" altLang="cs-CZ" sz="2000" b="1" dirty="0"/>
              <a:t>Dítě ví </a:t>
            </a:r>
            <a:r>
              <a:rPr lang="cs-CZ" altLang="cs-CZ" sz="2000" dirty="0"/>
              <a:t>(má představu), a do MŠ přichází proto, aby přemýšlel nad tím, co ví, aby</a:t>
            </a:r>
            <a:r>
              <a:rPr lang="cs-CZ" altLang="cs-CZ" sz="2000" b="1" dirty="0"/>
              <a:t> rozvíjel své poznání.</a:t>
            </a:r>
            <a:endParaRPr lang="cs-CZ" altLang="cs-CZ" sz="2000" dirty="0"/>
          </a:p>
          <a:p>
            <a:pPr eaLnBrk="1" hangingPunct="1"/>
            <a:r>
              <a:rPr lang="cs-CZ" altLang="cs-CZ" sz="2000" b="1" dirty="0"/>
              <a:t>Učitel jako garant metody</a:t>
            </a:r>
            <a:r>
              <a:rPr lang="cs-CZ" altLang="cs-CZ" sz="2000" dirty="0"/>
              <a:t> zajišťuje, aby každé dítě mohlo dosáhnout co možno nejvyšší úrovně rozvoje.</a:t>
            </a:r>
          </a:p>
          <a:p>
            <a:pPr eaLnBrk="1" hangingPunct="1"/>
            <a:r>
              <a:rPr lang="cs-CZ" altLang="cs-CZ" sz="2000" b="1" dirty="0"/>
              <a:t>Poznání</a:t>
            </a:r>
            <a:r>
              <a:rPr lang="cs-CZ" altLang="cs-CZ" sz="2000" dirty="0"/>
              <a:t> dítěte se tvoří jako</a:t>
            </a:r>
            <a:r>
              <a:rPr lang="cs-CZ" altLang="cs-CZ" sz="2000" b="1" dirty="0"/>
              <a:t> jeho subjektivní schémata</a:t>
            </a:r>
            <a:r>
              <a:rPr lang="cs-CZ" altLang="cs-CZ" sz="2000" dirty="0"/>
              <a:t>, poznávací struktury, které se v procesu učení mění a obohacují.</a:t>
            </a:r>
          </a:p>
          <a:p>
            <a:pPr marL="720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949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171EBFB-646D-46D4-8807-D6B896123B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C11B5A7-61D7-41F4-895C-8DFF4BD56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D0D7BB-E86A-E7F8-021C-B4156A8545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593850"/>
            <a:ext cx="9932289" cy="440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108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016C6C-AEAD-4FDF-BD9F-3D851D6345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BB76B05-3F04-4652-8739-958527233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z toho vyplývá</a:t>
            </a:r>
            <a:endParaRPr lang="en-US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9EB8F536-CF3E-008D-514D-D0F41FA4E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0" y="1764145"/>
            <a:ext cx="9034394" cy="4285673"/>
          </a:xfrm>
        </p:spPr>
      </p:pic>
    </p:spTree>
    <p:extLst>
      <p:ext uri="{BB962C8B-B14F-4D97-AF65-F5344CB8AC3E}">
        <p14:creationId xmlns:p14="http://schemas.microsoft.com/office/powerpoint/2010/main" val="3975160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A509E7-F108-41D4-8433-0D5334D260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AD218AC-8FBE-4010-B3AA-FF7BAD348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Konstruktivismus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DBEE550-18DC-4C76-9830-ED316815B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34836"/>
            <a:ext cx="10753200" cy="4197164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Konstruktivistický přístup ke vzdělávání zdůrazňuje potřebu využití metod založených na </a:t>
            </a:r>
            <a:r>
              <a:rPr lang="cs-CZ" altLang="cs-CZ" sz="2400" b="1" dirty="0"/>
              <a:t>aktivizaci</a:t>
            </a:r>
            <a:r>
              <a:rPr lang="cs-CZ" altLang="cs-CZ" sz="2400" dirty="0"/>
              <a:t> a </a:t>
            </a:r>
            <a:r>
              <a:rPr lang="cs-CZ" altLang="cs-CZ" sz="2400" b="1" dirty="0"/>
              <a:t>spolupráci</a:t>
            </a:r>
            <a:r>
              <a:rPr lang="cs-CZ" altLang="cs-CZ" sz="2400" dirty="0"/>
              <a:t> dětí tj. metod, které dítě stimulují, aby své znalosti získávalo aktivní činností a komunikací, nikoli aby je pasivně přijímalo.</a:t>
            </a:r>
          </a:p>
          <a:p>
            <a:pPr eaLnBrk="1" hangingPunct="1"/>
            <a:r>
              <a:rPr lang="cs-CZ" altLang="cs-CZ" sz="2400" dirty="0"/>
              <a:t>Konstruktivistický přístup vychází z teze, že poznání je založeno na složitém konstrukčním procesu, ve kterém výběr a interpretace podnětů závisí </a:t>
            </a:r>
            <a:r>
              <a:rPr lang="cs-CZ" altLang="cs-CZ" sz="2400" b="1" dirty="0"/>
              <a:t>na předchozí zkušenosti dítěte a výsledky tohoto procesu jsou subjektivní.</a:t>
            </a:r>
            <a:endParaRPr lang="cs-CZ" altLang="cs-CZ" sz="2400" dirty="0"/>
          </a:p>
          <a:p>
            <a:pPr marL="720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92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A509E7-F108-41D4-8433-0D5334D260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AD218AC-8FBE-4010-B3AA-FF7BAD348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Dětské prekoncepty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DBEE550-18DC-4C76-9830-ED316815B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40873"/>
            <a:ext cx="10753200" cy="4391127"/>
          </a:xfrm>
        </p:spPr>
        <p:txBody>
          <a:bodyPr/>
          <a:lstStyle/>
          <a:p>
            <a:pPr>
              <a:defRPr/>
            </a:pPr>
            <a:r>
              <a:rPr lang="cs-CZ" sz="2400" dirty="0"/>
              <a:t>Dítě má vlastní obraz o světě, ostatních lidech i sobě samém (konstruuje na základě individuálních zkušeností, které postupně nabývá).</a:t>
            </a:r>
          </a:p>
          <a:p>
            <a:pPr>
              <a:defRPr/>
            </a:pPr>
            <a:r>
              <a:rPr lang="cs-CZ" sz="2400" dirty="0"/>
              <a:t>Na vše se dívá optikou tzv. </a:t>
            </a:r>
            <a:r>
              <a:rPr lang="cs-CZ" sz="2400" b="1" dirty="0"/>
              <a:t>naivních teorií (prekonceptů).</a:t>
            </a:r>
          </a:p>
          <a:p>
            <a:pPr>
              <a:defRPr/>
            </a:pPr>
            <a:r>
              <a:rPr lang="cs-CZ" sz="2400" dirty="0"/>
              <a:t>Děti navzájem porovnávají vlastní prekoncepty zjišťují, že ostatní se na stejnou věc mohou dívat jinak přijmou jejich prekoncepty a rekonstruují vlastní, nebo nepřijmou pokud se jim vlastní prekoncepty v sociální interakci potvrdí, setrvají u svých koncepcí. </a:t>
            </a:r>
          </a:p>
          <a:p>
            <a:pPr eaLnBrk="1" fontAlgn="auto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endParaRPr lang="cs-CZ" altLang="cs-CZ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2000" indent="0" eaLnBrk="1" fontAlgn="auto" hangingPunct="1">
              <a:spcAft>
                <a:spcPts val="0"/>
              </a:spcAft>
              <a:buNone/>
              <a:defRPr/>
            </a:pPr>
            <a:endParaRPr lang="cs-CZ" sz="2000" dirty="0"/>
          </a:p>
          <a:p>
            <a:pPr marL="72000" indent="0" algn="just">
              <a:spcBef>
                <a:spcPts val="1200"/>
              </a:spcBef>
              <a:buNone/>
            </a:pPr>
            <a:r>
              <a:rPr lang="cs-CZ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endParaRPr lang="en-US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720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041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D2EC58-491A-B0BF-12BD-BEEF3EDA32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1310AC-62FD-B1AB-1B2E-0DEC410A9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ctr">
              <a:buNone/>
            </a:pPr>
            <a:r>
              <a:rPr lang="cs-CZ" altLang="cs-CZ" sz="2800" b="1" dirty="0"/>
              <a:t>Cílem vzdělávání je, aby děti/žáci dostaly/i příležitost opustit naivní prekoncepty a mohly/i je rekonstruovat tak, aby byly v lepším souladu s realitou.</a:t>
            </a:r>
            <a:r>
              <a:rPr lang="cs-CZ" altLang="cs-CZ" sz="2800" dirty="0"/>
              <a:t>  </a:t>
            </a:r>
          </a:p>
          <a:p>
            <a:pPr marL="7200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1836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DU-CZ.potx" id="{8FD1629D-3839-4F88-8028-8A89168F1D21}" vid="{6F6C369B-0563-478E-9F77-48BCECFDEE8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Prezentace-EDU-CZ (1)</Template>
  <TotalTime>560</TotalTime>
  <Words>365</Words>
  <Application>Microsoft Office PowerPoint</Application>
  <PresentationFormat>Širokoúhlá obrazovka</PresentationFormat>
  <Paragraphs>45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Tahoma</vt:lpstr>
      <vt:lpstr>Wingdings</vt:lpstr>
      <vt:lpstr>Prezentace_MU_CZ</vt:lpstr>
      <vt:lpstr>Přístupy k předškolnímu vzdělávání</vt:lpstr>
      <vt:lpstr>Transmise versus konstruktivismus</vt:lpstr>
      <vt:lpstr>Představitelé konstruktivistických přístupů</vt:lpstr>
      <vt:lpstr>Nové přístupy ke vzdělávání</vt:lpstr>
      <vt:lpstr>Prezentace aplikace PowerPoint</vt:lpstr>
      <vt:lpstr>Co z toho vyplývá</vt:lpstr>
      <vt:lpstr>Konstruktivismus</vt:lpstr>
      <vt:lpstr>Dětské prekoncepty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Učitelství pro mateřské školy  Učitelství pro 1. stupeň základní školy</dc:title>
  <dc:creator>Najvarova</dc:creator>
  <cp:lastModifiedBy>Syslová Zora</cp:lastModifiedBy>
  <cp:revision>101</cp:revision>
  <cp:lastPrinted>1601-01-01T00:00:00Z</cp:lastPrinted>
  <dcterms:created xsi:type="dcterms:W3CDTF">2020-01-22T12:46:27Z</dcterms:created>
  <dcterms:modified xsi:type="dcterms:W3CDTF">2023-11-02T14:19:34Z</dcterms:modified>
</cp:coreProperties>
</file>