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83" r:id="rId4"/>
    <p:sldId id="276" r:id="rId5"/>
    <p:sldId id="280" r:id="rId6"/>
    <p:sldId id="295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296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D77300"/>
    <a:srgbClr val="B9006E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83" d="100"/>
          <a:sy n="83" d="100"/>
        </p:scale>
        <p:origin x="67" y="7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Den otevřených dveří 25. 1. 2020 / katedra primární pedagogiky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Den otevřených dveří 25. 1. 2020 / katedra primární pedagogiky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Den otevřených dveří 25. 1. 2020 / katedra primární pedagogiky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Den otevřených dveří 25. 1. 2020 / katedra primární pedagogiky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/>
              <a:t>Den otevřených dveří 25. 1. 2020 / katedra primární pedagogiky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Den otevřených dveří 25. 1. 2020 / katedra primární pedagogiky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Den otevřených dveří 25. 1. 2020 / katedra primární pedagogiky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Den otevřených dveří 25. 1. 2020 / katedra primární pedagogiky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Den otevřených dveří 25. 1. 2020 / katedra primární pedagogiky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Den otevřených dveří 25. 1. 2020 / katedra primární pedagogiky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Den otevřených dveří 25. 1. 2020 / katedra primární pedagogiky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Den otevřených dveří 25. 1. 2020 / katedra primární pedagogiky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Den otevřených dveří 25. 1. 2020 / katedra primární pedagogiky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Den otevřených dveří 25. 1. 2020 / katedra primární pedagogiky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Den otevřených dveří 25. 1. 2020 / katedra primární pedagogiky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882E3B-6FC6-4F85-A6F4-8368171C00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C1B824-6DE8-497E-86BE-1D8825213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5231" y="973123"/>
            <a:ext cx="9711537" cy="1719743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altLang="cs-CZ" sz="3600" dirty="0"/>
              <a:t>Způsoby učení</a:t>
            </a:r>
            <a:endParaRPr lang="cs-CZ" sz="4000" dirty="0"/>
          </a:p>
        </p:txBody>
      </p:sp>
      <p:pic>
        <p:nvPicPr>
          <p:cNvPr id="2" name="Zástupný obsah 5" descr="Obsah obrázku dítě, interiér, malé, patro">
            <a:extLst>
              <a:ext uri="{FF2B5EF4-FFF2-40B4-BE49-F238E27FC236}">
                <a16:creationId xmlns:a16="http://schemas.microsoft.com/office/drawing/2014/main" id="{9BC3A9F4-0ABA-E089-83F1-9B4C4AD6821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092"/>
          <a:stretch/>
        </p:blipFill>
        <p:spPr>
          <a:xfrm>
            <a:off x="414000" y="1894788"/>
            <a:ext cx="11312768" cy="4223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488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A509E7-F108-41D4-8433-0D5334D260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D218AC-8FBE-4010-B3AA-FF7BAD348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KONKRÉTNOST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DBEE550-18DC-4C76-9830-ED316815B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9491"/>
            <a:ext cx="10753200" cy="4132509"/>
          </a:xfrm>
        </p:spPr>
        <p:txBody>
          <a:bodyPr/>
          <a:lstStyle/>
          <a:p>
            <a:pPr marL="72000" indent="0" eaLnBrk="1" hangingPunct="1">
              <a:buSzPct val="70000"/>
              <a:buNone/>
            </a:pPr>
            <a:r>
              <a:rPr lang="cs-CZ" altLang="cs-CZ" dirty="0"/>
              <a:t>Připravila jsem konkrétní činnosti, neužívám příliš povídání o...?</a:t>
            </a:r>
            <a:endParaRPr lang="cs-CZ" altLang="cs-CZ" b="1" dirty="0"/>
          </a:p>
          <a:p>
            <a:pPr marL="72000" indent="0" eaLnBrk="1" hangingPunct="1">
              <a:buSzPct val="70000"/>
              <a:buNone/>
            </a:pPr>
            <a:endParaRPr lang="cs-CZ" altLang="cs-CZ" dirty="0"/>
          </a:p>
          <a:p>
            <a:pPr eaLnBrk="1" fontAlgn="auto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cs-CZ" altLang="cs-CZ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2000" indent="0" eaLnBrk="1" fontAlgn="auto" hangingPunct="1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72000" indent="0" algn="just">
              <a:spcBef>
                <a:spcPts val="1200"/>
              </a:spcBef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endParaRPr lang="en-US" sz="18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72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65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A509E7-F108-41D4-8433-0D5334D260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D218AC-8FBE-4010-B3AA-FF7BAD348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CELOSTNOST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DBEE550-18DC-4C76-9830-ED316815B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9491"/>
            <a:ext cx="10753200" cy="4132509"/>
          </a:xfrm>
        </p:spPr>
        <p:txBody>
          <a:bodyPr/>
          <a:lstStyle/>
          <a:p>
            <a:pPr marL="72000" indent="0" eaLnBrk="1" hangingPunct="1">
              <a:buSzPct val="70000"/>
              <a:buNone/>
            </a:pPr>
            <a:r>
              <a:rPr lang="cs-CZ" altLang="cs-CZ" dirty="0" err="1"/>
              <a:t>Piaget</a:t>
            </a:r>
            <a:r>
              <a:rPr lang="cs-CZ" altLang="cs-CZ" dirty="0"/>
              <a:t> říká „Dítě myslí rukama“: volila jsem činnosti tak, aby procházely rukama dětí, bylo při nich zapojeno více jejich smyslů?</a:t>
            </a:r>
          </a:p>
          <a:p>
            <a:pPr marL="72000" indent="0" eaLnBrk="1" hangingPunct="1">
              <a:buSzPct val="70000"/>
              <a:buNone/>
            </a:pPr>
            <a:endParaRPr lang="cs-CZ" altLang="cs-CZ" dirty="0"/>
          </a:p>
          <a:p>
            <a:pPr eaLnBrk="1" fontAlgn="auto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cs-CZ" altLang="cs-CZ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2000" indent="0" eaLnBrk="1" fontAlgn="auto" hangingPunct="1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72000" indent="0" algn="just">
              <a:spcBef>
                <a:spcPts val="1200"/>
              </a:spcBef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endParaRPr lang="en-US" sz="18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72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33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A509E7-F108-41D4-8433-0D5334D260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D218AC-8FBE-4010-B3AA-FF7BAD348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Zkušenosti s uplatňováním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DBEE550-18DC-4C76-9830-ED316815B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6291"/>
            <a:ext cx="10753200" cy="4335709"/>
          </a:xfrm>
        </p:spPr>
        <p:txBody>
          <a:bodyPr/>
          <a:lstStyle/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rgbClr val="000000"/>
                </a:solidFill>
                <a:latin typeface="Century Gothic" panose="020B0502020202020204" pitchFamily="34" charset="0"/>
              </a:rPr>
              <a:t>Pokud mohou děti při činnosti rozhodovat (o materiálech, technikách…), a musí se domlouvat o realizaci, pak splňuje znaky prožitkového učení.</a:t>
            </a:r>
            <a:endParaRPr lang="cs-CZ" altLang="cs-CZ" sz="1800" dirty="0">
              <a:latin typeface="Century Gothic" panose="020B0502020202020204" pitchFamily="34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rgbClr val="000000"/>
                </a:solidFill>
                <a:latin typeface="Century Gothic" panose="020B0502020202020204" pitchFamily="34" charset="0"/>
              </a:rPr>
              <a:t>Pokud není zajištěn znak </a:t>
            </a:r>
            <a:r>
              <a:rPr lang="cs-CZ" altLang="cs-CZ" sz="18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spontaneita</a:t>
            </a:r>
            <a:r>
              <a:rPr lang="cs-CZ" altLang="cs-CZ" sz="1800" dirty="0">
                <a:solidFill>
                  <a:srgbClr val="000000"/>
                </a:solidFill>
                <a:latin typeface="Century Gothic" panose="020B0502020202020204" pitchFamily="34" charset="0"/>
              </a:rPr>
              <a:t> a k činnosti jsou děti přivedeny, byť sebelaskavěji pedagogem, neguje se metoda i účinnost učení prožitkem. </a:t>
            </a:r>
            <a:endParaRPr lang="cs-CZ" altLang="cs-CZ" sz="1800" dirty="0">
              <a:latin typeface="Century Gothic" panose="020B0502020202020204" pitchFamily="34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rgbClr val="000000"/>
                </a:solidFill>
                <a:latin typeface="Century Gothic" panose="020B0502020202020204" pitchFamily="34" charset="0"/>
              </a:rPr>
              <a:t>Prožitkové učení není využitelné při všech řízených činnostech v MŠ. Děti nebudou spontánně přistupovat k činnostem, které nejsou pro ně zajímavé (plnění některých úkolů souvisejících s povinným posledním rokem předškolního vzdělávání apod.). </a:t>
            </a:r>
            <a:endParaRPr lang="cs-CZ" altLang="cs-CZ" sz="1800" dirty="0">
              <a:latin typeface="Century Gothic" panose="020B0502020202020204" pitchFamily="34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rgbClr val="000000"/>
                </a:solidFill>
                <a:latin typeface="Century Gothic" panose="020B0502020202020204" pitchFamily="34" charset="0"/>
              </a:rPr>
              <a:t>Pokud dítě má v některé oblasti problém a činnostem se vyhýbá, pak musíme zařazovat cílenou individuální práci, která nesplňuje vždy znaky popsané výše. Je však důležité, aby k ní bylo přistupováno až v posledním roce před vstupem do základní školy a dítě pro ni bylo vhodnou, citlivou formou a zdůvodněně přivedeno. </a:t>
            </a:r>
            <a:endParaRPr lang="cs-CZ" altLang="cs-CZ" sz="1800" dirty="0">
              <a:latin typeface="Century Gothic" panose="020B0502020202020204" pitchFamily="34" charset="0"/>
            </a:endParaRPr>
          </a:p>
          <a:p>
            <a:pPr marL="72000" indent="0" eaLnBrk="1" hangingPunct="1">
              <a:buSzPct val="70000"/>
              <a:buNone/>
            </a:pPr>
            <a:endParaRPr lang="cs-CZ" altLang="cs-CZ" dirty="0"/>
          </a:p>
          <a:p>
            <a:pPr eaLnBrk="1" fontAlgn="auto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cs-CZ" altLang="cs-CZ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2000" indent="0" eaLnBrk="1" fontAlgn="auto" hangingPunct="1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72000" indent="0" algn="just">
              <a:spcBef>
                <a:spcPts val="1200"/>
              </a:spcBef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endParaRPr lang="en-US" sz="18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72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211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A509E7-F108-41D4-8433-0D5334D260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D218AC-8FBE-4010-B3AA-FF7BAD348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Kooperativní učení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DBEE550-18DC-4C76-9830-ED316815B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6291"/>
            <a:ext cx="10753200" cy="4335709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dirty="0"/>
              <a:t>Spolupráce osob při řešení složitějších úloh (rozdělení rolí, pomáhání si …).</a:t>
            </a:r>
          </a:p>
          <a:p>
            <a:pPr marL="72000" indent="0" eaLnBrk="1" hangingPunct="1">
              <a:buSzPct val="70000"/>
              <a:buNone/>
            </a:pPr>
            <a:endParaRPr lang="cs-CZ" altLang="cs-CZ" dirty="0"/>
          </a:p>
          <a:p>
            <a:pPr eaLnBrk="1" fontAlgn="auto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cs-CZ" altLang="cs-CZ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2000" indent="0" eaLnBrk="1" fontAlgn="auto" hangingPunct="1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72000" indent="0" algn="just">
              <a:spcBef>
                <a:spcPts val="1200"/>
              </a:spcBef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endParaRPr lang="en-US" sz="18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72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660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A509E7-F108-41D4-8433-0D5334D260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D218AC-8FBE-4010-B3AA-FF7BAD348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učení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DBEE550-18DC-4C76-9830-ED316815B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6291"/>
            <a:ext cx="10753200" cy="4335709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 dirty="0"/>
              <a:t>Učení, které se uskutečňuje (na rozdíl od individuálního) v sociálních podmínkách (interakcích).</a:t>
            </a:r>
          </a:p>
          <a:p>
            <a:pPr marL="72000" indent="0" eaLnBrk="1" hangingPunct="1">
              <a:buSzPct val="70000"/>
              <a:buNone/>
            </a:pPr>
            <a:endParaRPr lang="cs-CZ" altLang="cs-CZ" dirty="0"/>
          </a:p>
          <a:p>
            <a:pPr eaLnBrk="1" fontAlgn="auto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cs-CZ" altLang="cs-CZ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2000" indent="0" eaLnBrk="1" fontAlgn="auto" hangingPunct="1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72000" indent="0" algn="just">
              <a:spcBef>
                <a:spcPts val="1200"/>
              </a:spcBef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endParaRPr lang="en-US" sz="18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72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747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A509E7-F108-41D4-8433-0D5334D260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D218AC-8FBE-4010-B3AA-FF7BAD348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Pyramida učení </a:t>
            </a:r>
            <a:r>
              <a:rPr lang="cs-CZ" altLang="cs-CZ" sz="4000" b="0" dirty="0"/>
              <a:t>(</a:t>
            </a:r>
            <a:r>
              <a:rPr lang="cs-CZ" altLang="cs-CZ" sz="4000" b="0" dirty="0" err="1"/>
              <a:t>Shapiro</a:t>
            </a:r>
            <a:r>
              <a:rPr lang="cs-CZ" altLang="cs-CZ" sz="4000" b="0" dirty="0"/>
              <a:t>, 1992)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DBEE550-18DC-4C76-9830-ED316815B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6291"/>
            <a:ext cx="10753200" cy="4335709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dirty="0"/>
              <a:t>Přednášky (5%)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dirty="0"/>
              <a:t>Čtení (10%)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dirty="0"/>
              <a:t>Audiovizuální metody (20%)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dirty="0"/>
              <a:t>Demonstrace (30%)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dirty="0"/>
              <a:t>Diskuse ve skupinách (50%)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dirty="0"/>
              <a:t>Praktické cvičení (70%)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dirty="0"/>
              <a:t>Vyučování ostatních (90%)</a:t>
            </a:r>
          </a:p>
          <a:p>
            <a:pPr marL="72000" indent="0" eaLnBrk="1" hangingPunct="1">
              <a:buSzPct val="70000"/>
              <a:buNone/>
            </a:pPr>
            <a:endParaRPr lang="cs-CZ" altLang="cs-CZ" dirty="0"/>
          </a:p>
          <a:p>
            <a:pPr eaLnBrk="1" fontAlgn="auto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cs-CZ" altLang="cs-CZ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2000" indent="0" eaLnBrk="1" fontAlgn="auto" hangingPunct="1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72000" indent="0" algn="just">
              <a:spcBef>
                <a:spcPts val="1200"/>
              </a:spcBef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endParaRPr lang="en-US" sz="18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72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200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A509E7-F108-41D4-8433-0D5334D260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D218AC-8FBE-4010-B3AA-FF7BAD348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ITV o učení </a:t>
            </a:r>
            <a:r>
              <a:rPr lang="cs-CZ" altLang="cs-CZ" sz="4000" b="0" dirty="0"/>
              <a:t>(</a:t>
            </a:r>
            <a:r>
              <a:rPr lang="cs-CZ" altLang="cs-CZ" sz="4000" b="0" dirty="0" err="1"/>
              <a:t>Kovalik</a:t>
            </a:r>
            <a:r>
              <a:rPr lang="cs-CZ" altLang="cs-CZ" sz="4000" b="0" dirty="0"/>
              <a:t>, 1995)</a:t>
            </a:r>
            <a:endParaRPr lang="en-US" b="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DBEE550-18DC-4C76-9830-ED316815B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6291"/>
            <a:ext cx="10753200" cy="4335709"/>
          </a:xfrm>
        </p:spPr>
        <p:txBody>
          <a:bodyPr/>
          <a:lstStyle/>
          <a:p>
            <a:pPr>
              <a:buFontTx/>
              <a:buChar char="-"/>
            </a:pPr>
            <a:r>
              <a:rPr lang="cs-CZ" altLang="cs-CZ" dirty="0"/>
              <a:t>10% toho, co slyšíme</a:t>
            </a:r>
          </a:p>
          <a:p>
            <a:pPr>
              <a:buFontTx/>
              <a:buChar char="-"/>
            </a:pPr>
            <a:r>
              <a:rPr lang="cs-CZ" altLang="cs-CZ" dirty="0"/>
              <a:t>15% toho, co vidíme</a:t>
            </a:r>
          </a:p>
          <a:p>
            <a:pPr>
              <a:buFontTx/>
              <a:buChar char="-"/>
            </a:pPr>
            <a:r>
              <a:rPr lang="cs-CZ" altLang="cs-CZ" dirty="0"/>
              <a:t>20% toho, co současně vidíme i slyšíme</a:t>
            </a:r>
          </a:p>
          <a:p>
            <a:pPr>
              <a:buFontTx/>
              <a:buChar char="-"/>
            </a:pPr>
            <a:r>
              <a:rPr lang="cs-CZ" altLang="cs-CZ" dirty="0"/>
              <a:t>40% toho, o čem diskutujeme</a:t>
            </a:r>
          </a:p>
          <a:p>
            <a:pPr>
              <a:buFontTx/>
              <a:buChar char="-"/>
            </a:pPr>
            <a:r>
              <a:rPr lang="cs-CZ" altLang="cs-CZ" dirty="0"/>
              <a:t>80% toho, co přímo zažijeme nebo děláme</a:t>
            </a:r>
          </a:p>
          <a:p>
            <a:pPr>
              <a:buFontTx/>
              <a:buChar char="-"/>
            </a:pPr>
            <a:r>
              <a:rPr lang="cs-CZ" altLang="cs-CZ" dirty="0"/>
              <a:t>90% toho, co se pokoušíme naučit druhé</a:t>
            </a:r>
          </a:p>
          <a:p>
            <a:pPr marL="72000" indent="0" eaLnBrk="1" hangingPunct="1">
              <a:buSzPct val="70000"/>
              <a:buNone/>
            </a:pPr>
            <a:endParaRPr lang="cs-CZ" altLang="cs-CZ" dirty="0"/>
          </a:p>
          <a:p>
            <a:pPr eaLnBrk="1" fontAlgn="auto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cs-CZ" altLang="cs-CZ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2000" indent="0" eaLnBrk="1" fontAlgn="auto" hangingPunct="1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72000" indent="0" algn="just">
              <a:spcBef>
                <a:spcPts val="1200"/>
              </a:spcBef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endParaRPr lang="en-US" sz="18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72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776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11ABB12-8697-4336-A906-35A167B888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primární pedagogiky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72776A-E318-41A6-84B8-7F56859CE4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28017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859E13-C3AB-4FC2-A74C-E51E7772E6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42A0345-7A02-4AE7-87BE-67DE31EC1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682292"/>
            <a:ext cx="10753200" cy="45157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0C17D68-FBDF-09EC-B0A4-C96E0D681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16364"/>
            <a:ext cx="10753200" cy="4215636"/>
          </a:xfrm>
        </p:spPr>
        <p:txBody>
          <a:bodyPr/>
          <a:lstStyle/>
          <a:p>
            <a:r>
              <a:rPr lang="cs-CZ" altLang="cs-CZ" sz="2400" dirty="0"/>
              <a:t>Model učení E – U – R</a:t>
            </a:r>
          </a:p>
          <a:p>
            <a:r>
              <a:rPr lang="cs-CZ" altLang="cs-CZ" sz="2400" dirty="0"/>
              <a:t>Prožitkové učení</a:t>
            </a:r>
          </a:p>
          <a:p>
            <a:r>
              <a:rPr lang="cs-CZ" altLang="cs-CZ" sz="2400" dirty="0"/>
              <a:t>Kooperativní učení</a:t>
            </a:r>
          </a:p>
          <a:p>
            <a:r>
              <a:rPr lang="cs-CZ" altLang="cs-CZ" sz="2400" dirty="0"/>
              <a:t>Sociální učení</a:t>
            </a:r>
            <a:endParaRPr lang="en-US" altLang="cs-CZ" sz="2400" dirty="0"/>
          </a:p>
          <a:p>
            <a:pPr marL="72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99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044A26-CD1F-4FCB-928A-2126DA4A6B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A33A69-49A5-4D40-AD88-D7C128847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Třífázový model učení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94D48A-38F4-E4F0-2A70-0901E6625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4691"/>
            <a:ext cx="10753200" cy="4437309"/>
          </a:xfrm>
        </p:spPr>
        <p:txBody>
          <a:bodyPr/>
          <a:lstStyle/>
          <a:p>
            <a:pPr marL="0" indent="0" eaLnBrk="1" fontAlgn="auto" hangingPunct="1">
              <a:buFont typeface="Wingdings" panose="05000000000000000000" pitchFamily="2" charset="2"/>
              <a:buNone/>
              <a:defRPr/>
            </a:pP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2000" indent="0">
              <a:buNone/>
            </a:pPr>
            <a:endParaRPr lang="en-US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2595E6C-9C25-846A-DE55-B7139D9993CF}"/>
              </a:ext>
            </a:extLst>
          </p:cNvPr>
          <p:cNvSpPr txBox="1"/>
          <p:nvPr/>
        </p:nvSpPr>
        <p:spPr>
          <a:xfrm>
            <a:off x="822036" y="2102740"/>
            <a:ext cx="8321964" cy="26571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eaLnBrk="1" hangingPunct="1">
              <a:spcBef>
                <a:spcPts val="1200"/>
              </a:spcBef>
              <a:spcAft>
                <a:spcPts val="200"/>
              </a:spcAft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</a:pPr>
            <a:r>
              <a:rPr lang="cs-CZ" altLang="cs-CZ" b="1" dirty="0">
                <a:solidFill>
                  <a:srgbClr val="0070C0"/>
                </a:solidFill>
                <a:latin typeface="Arial" panose="020B0604020202020204" pitchFamily="34" charset="0"/>
              </a:rPr>
              <a:t>Evokace</a:t>
            </a:r>
          </a:p>
          <a:p>
            <a:pPr marL="0" indent="0" eaLnBrk="1" hangingPunct="1">
              <a:spcBef>
                <a:spcPts val="1200"/>
              </a:spcBef>
              <a:spcAft>
                <a:spcPts val="200"/>
              </a:spcAft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</a:pPr>
            <a:endParaRPr lang="cs-CZ" altLang="cs-CZ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200"/>
              </a:spcAft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</a:pPr>
            <a:r>
              <a:rPr lang="cs-CZ" altLang="cs-CZ" b="1" dirty="0">
                <a:solidFill>
                  <a:srgbClr val="0070C0"/>
                </a:solidFill>
                <a:latin typeface="Arial" panose="020B0604020202020204" pitchFamily="34" charset="0"/>
              </a:rPr>
              <a:t>Uvědomění </a:t>
            </a:r>
          </a:p>
          <a:p>
            <a:pPr marL="0" indent="0" eaLnBrk="1" hangingPunct="1">
              <a:spcBef>
                <a:spcPts val="1200"/>
              </a:spcBef>
              <a:spcAft>
                <a:spcPts val="200"/>
              </a:spcAft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</a:pPr>
            <a:endParaRPr lang="cs-CZ" altLang="cs-CZ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200"/>
              </a:spcAft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</a:pPr>
            <a:r>
              <a:rPr lang="cs-CZ" altLang="cs-CZ" b="1" dirty="0">
                <a:solidFill>
                  <a:srgbClr val="0070C0"/>
                </a:solidFill>
                <a:latin typeface="Arial" panose="020B0604020202020204" pitchFamily="34" charset="0"/>
              </a:rPr>
              <a:t>Reflexe</a:t>
            </a:r>
          </a:p>
        </p:txBody>
      </p:sp>
    </p:spTree>
    <p:extLst>
      <p:ext uri="{BB962C8B-B14F-4D97-AF65-F5344CB8AC3E}">
        <p14:creationId xmlns:p14="http://schemas.microsoft.com/office/powerpoint/2010/main" val="3901769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016C6C-AEAD-4FDF-BD9F-3D851D6345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B76B05-3F04-4652-8739-958527233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Prožitkové učení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CD71E37-2523-0A04-880A-3A6683C55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dirty="0"/>
              <a:t>Je založeno osobních zkušenostech, zasahuje celou osobnost toho, kdo se učí, ať je to dítě, nebo dospělý</a:t>
            </a:r>
          </a:p>
          <a:p>
            <a:pPr eaLnBrk="1" hangingPunct="1">
              <a:buFontTx/>
              <a:buChar char="-"/>
            </a:pPr>
            <a:r>
              <a:rPr lang="cs-CZ" altLang="cs-CZ" dirty="0"/>
              <a:t>zahrnuje vlastní iniciativu toho, kdo se učí, i když podnět přichází zvnějšku</a:t>
            </a:r>
          </a:p>
          <a:p>
            <a:pPr eaLnBrk="1" hangingPunct="1">
              <a:buFontTx/>
              <a:buChar char="-"/>
            </a:pPr>
            <a:r>
              <a:rPr lang="cs-CZ" altLang="cs-CZ" dirty="0"/>
              <a:t>navazuje na přirozené zákonitosti spontánního stylu učení dítěte (učení v širším slova smyslu)</a:t>
            </a:r>
            <a:endParaRPr lang="cs-CZ" altLang="cs-CZ" b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160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A509E7-F108-41D4-8433-0D5334D260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D218AC-8FBE-4010-B3AA-FF7BAD348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prožitkového učení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DBEE550-18DC-4C76-9830-ED316815B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34836"/>
            <a:ext cx="10753200" cy="4197164"/>
          </a:xfrm>
        </p:spPr>
        <p:txBody>
          <a:bodyPr/>
          <a:lstStyle/>
          <a:p>
            <a:pPr eaLnBrk="1" hangingPunct="1"/>
            <a:r>
              <a:rPr lang="cs-CZ" altLang="cs-CZ" sz="2400" dirty="0"/>
              <a:t>spontaneita </a:t>
            </a:r>
          </a:p>
          <a:p>
            <a:pPr eaLnBrk="1" hangingPunct="1"/>
            <a:r>
              <a:rPr lang="cs-CZ" altLang="cs-CZ" sz="2400" dirty="0"/>
              <a:t>objevnost</a:t>
            </a:r>
          </a:p>
          <a:p>
            <a:pPr eaLnBrk="1" hangingPunct="1"/>
            <a:r>
              <a:rPr lang="cs-CZ" altLang="cs-CZ" sz="2400" dirty="0"/>
              <a:t>komunikativnost</a:t>
            </a:r>
          </a:p>
          <a:p>
            <a:pPr eaLnBrk="1" hangingPunct="1"/>
            <a:r>
              <a:rPr lang="cs-CZ" altLang="cs-CZ" sz="2400" dirty="0"/>
              <a:t>prostor pro aktivitu a tvořivost </a:t>
            </a:r>
          </a:p>
          <a:p>
            <a:pPr eaLnBrk="1" hangingPunct="1"/>
            <a:r>
              <a:rPr lang="cs-CZ" altLang="cs-CZ" sz="2400" dirty="0"/>
              <a:t>konkrétnost </a:t>
            </a:r>
          </a:p>
          <a:p>
            <a:pPr eaLnBrk="1" hangingPunct="1"/>
            <a:r>
              <a:rPr lang="cs-CZ" altLang="cs-CZ" sz="2400" dirty="0"/>
              <a:t>celostnost </a:t>
            </a:r>
          </a:p>
          <a:p>
            <a:pPr marL="72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92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A509E7-F108-41D4-8433-0D5334D260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D218AC-8FBE-4010-B3AA-FF7BAD348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SPONTANEITA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DBEE550-18DC-4C76-9830-ED316815B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9491"/>
            <a:ext cx="10753200" cy="4132509"/>
          </a:xfrm>
        </p:spPr>
        <p:txBody>
          <a:bodyPr/>
          <a:lstStyle/>
          <a:p>
            <a:pPr fontAlgn="auto">
              <a:lnSpc>
                <a:spcPct val="80000"/>
              </a:lnSpc>
              <a:buNone/>
              <a:defRPr/>
            </a:pPr>
            <a:r>
              <a:rPr lang="cs-CZ" altLang="cs-CZ" dirty="0"/>
              <a:t>Přistupují děti k činnostem aktivně, samy ze svého vlastního popudu? Připravila jsem takovou nabídku, aby z ní mohly vybírat všechny děti?</a:t>
            </a:r>
          </a:p>
          <a:p>
            <a:pPr eaLnBrk="1" fontAlgn="auto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cs-CZ" altLang="cs-CZ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2000" indent="0" eaLnBrk="1" fontAlgn="auto" hangingPunct="1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72000" indent="0" algn="just">
              <a:spcBef>
                <a:spcPts val="1200"/>
              </a:spcBef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endParaRPr lang="en-US" sz="18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72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041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A509E7-F108-41D4-8433-0D5334D260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D218AC-8FBE-4010-B3AA-FF7BAD348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OBJEVNOST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DBEE550-18DC-4C76-9830-ED316815B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9491"/>
            <a:ext cx="10753200" cy="4132509"/>
          </a:xfrm>
        </p:spPr>
        <p:txBody>
          <a:bodyPr/>
          <a:lstStyle/>
          <a:p>
            <a:pPr marL="72000" indent="0" eaLnBrk="1" hangingPunct="1">
              <a:lnSpc>
                <a:spcPct val="90000"/>
              </a:lnSpc>
              <a:buSzPct val="70000"/>
              <a:buNone/>
            </a:pPr>
            <a:r>
              <a:rPr lang="cs-CZ" altLang="cs-CZ" sz="2800" dirty="0"/>
              <a:t>Integruji nové poznatky do starých? Navazuji na staré, stanovím je jako problém? Jsou vybrané poznatky z nejbližšího okolí, to co děti žijí? Postihuji je (podařilo se mi je pojímat) v logických souvislostech? Připravila jsem činnosti tak, aby umožňovaly dětem samostatně objevovat, řešit a tím si uspořádávat, zpracovávat a uplatňovat své dosavadní zkušenosti? Potom děti pronikají do reality a mají radost z poznávání.</a:t>
            </a:r>
            <a:endParaRPr lang="cs-CZ" altLang="cs-CZ" sz="2800" b="1" dirty="0"/>
          </a:p>
          <a:p>
            <a:pPr eaLnBrk="1" fontAlgn="auto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cs-CZ" altLang="cs-CZ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2000" indent="0" eaLnBrk="1" fontAlgn="auto" hangingPunct="1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72000" indent="0" algn="just">
              <a:spcBef>
                <a:spcPts val="1200"/>
              </a:spcBef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endParaRPr lang="en-US" sz="18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72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212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A509E7-F108-41D4-8433-0D5334D260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D218AC-8FBE-4010-B3AA-FF7BAD348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KOMUNIKATIVNOST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DBEE550-18DC-4C76-9830-ED316815B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9491"/>
            <a:ext cx="10753200" cy="4132509"/>
          </a:xfrm>
        </p:spPr>
        <p:txBody>
          <a:bodyPr/>
          <a:lstStyle/>
          <a:p>
            <a:pPr marL="72000" indent="0" eaLnBrk="1" hangingPunct="1">
              <a:buSzPct val="70000"/>
              <a:buNone/>
            </a:pPr>
            <a:r>
              <a:rPr lang="cs-CZ" altLang="cs-CZ" dirty="0"/>
              <a:t>Vytvořila jsem dětem prostor pro komunikaci (verbální i neverbální) a spolupráci? Protože právě při ní se nejvíce komunikuje.</a:t>
            </a:r>
          </a:p>
          <a:p>
            <a:pPr eaLnBrk="1" fontAlgn="auto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cs-CZ" altLang="cs-CZ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2000" indent="0" eaLnBrk="1" fontAlgn="auto" hangingPunct="1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72000" indent="0" algn="just">
              <a:spcBef>
                <a:spcPts val="1200"/>
              </a:spcBef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endParaRPr lang="en-US" sz="18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72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66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A509E7-F108-41D4-8433-0D5334D260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D218AC-8FBE-4010-B3AA-FF7BAD348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AKTIVITA A TVOŘIVOST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DBEE550-18DC-4C76-9830-ED316815B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9491"/>
            <a:ext cx="10753200" cy="4132509"/>
          </a:xfrm>
        </p:spPr>
        <p:txBody>
          <a:bodyPr/>
          <a:lstStyle/>
          <a:p>
            <a:pPr marL="72000" indent="0">
              <a:buSzPct val="70000"/>
              <a:buNone/>
            </a:pPr>
            <a:r>
              <a:rPr lang="cs-CZ" altLang="cs-CZ" dirty="0"/>
              <a:t>Promyslela jsem a připravila prostředí tak, aby se děti mohly rozhodovat mezi činnostmi, měly možnost experimentovat? Měly dostatek materiálu a pomůcek?</a:t>
            </a:r>
            <a:endParaRPr lang="cs-CZ" altLang="cs-CZ" b="1" dirty="0"/>
          </a:p>
          <a:p>
            <a:pPr marL="72000" indent="0" eaLnBrk="1" hangingPunct="1">
              <a:buSzPct val="70000"/>
              <a:buNone/>
            </a:pPr>
            <a:r>
              <a:rPr lang="cs-CZ" altLang="cs-CZ" dirty="0"/>
              <a:t>.</a:t>
            </a:r>
          </a:p>
          <a:p>
            <a:pPr eaLnBrk="1" fontAlgn="auto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cs-CZ" altLang="cs-CZ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2000" indent="0" eaLnBrk="1" fontAlgn="auto" hangingPunct="1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72000" indent="0" algn="just">
              <a:spcBef>
                <a:spcPts val="1200"/>
              </a:spcBef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endParaRPr lang="en-US" sz="18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72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39951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 (1)</Template>
  <TotalTime>572</TotalTime>
  <Words>592</Words>
  <Application>Microsoft Office PowerPoint</Application>
  <PresentationFormat>Širokoúhlá obrazovka</PresentationFormat>
  <Paragraphs>117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Tahoma</vt:lpstr>
      <vt:lpstr>Wingdings</vt:lpstr>
      <vt:lpstr>Prezentace_MU_CZ</vt:lpstr>
      <vt:lpstr>Způsoby učení</vt:lpstr>
      <vt:lpstr>Prezentace aplikace PowerPoint</vt:lpstr>
      <vt:lpstr>Třífázový model učení</vt:lpstr>
      <vt:lpstr>Prožitkové učení</vt:lpstr>
      <vt:lpstr>Znaky prožitkového učení</vt:lpstr>
      <vt:lpstr>SPONTANEITA</vt:lpstr>
      <vt:lpstr>OBJEVNOST</vt:lpstr>
      <vt:lpstr>KOMUNIKATIVNOST</vt:lpstr>
      <vt:lpstr>AKTIVITA A TVOŘIVOST</vt:lpstr>
      <vt:lpstr>KONKRÉTNOST</vt:lpstr>
      <vt:lpstr>CELOSTNOST</vt:lpstr>
      <vt:lpstr>Zkušenosti s uplatňováním</vt:lpstr>
      <vt:lpstr>Kooperativní učení</vt:lpstr>
      <vt:lpstr>Sociální učení</vt:lpstr>
      <vt:lpstr>Pyramida učení (Shapiro, 1992)</vt:lpstr>
      <vt:lpstr>ITV o učení (Kovalik, 1995)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Učitelství pro mateřské školy  Učitelství pro 1. stupeň základní školy</dc:title>
  <dc:creator>Najvarova</dc:creator>
  <cp:lastModifiedBy>Syslová Zora</cp:lastModifiedBy>
  <cp:revision>113</cp:revision>
  <cp:lastPrinted>1601-01-01T00:00:00Z</cp:lastPrinted>
  <dcterms:created xsi:type="dcterms:W3CDTF">2020-01-22T12:46:27Z</dcterms:created>
  <dcterms:modified xsi:type="dcterms:W3CDTF">2023-11-02T14:33:32Z</dcterms:modified>
</cp:coreProperties>
</file>