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8" r:id="rId3"/>
    <p:sldId id="279" r:id="rId4"/>
    <p:sldId id="280" r:id="rId5"/>
    <p:sldId id="281" r:id="rId6"/>
    <p:sldId id="282" r:id="rId7"/>
    <p:sldId id="283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2" r:id="rId23"/>
    <p:sldId id="273" r:id="rId24"/>
    <p:sldId id="274" r:id="rId25"/>
    <p:sldId id="271" r:id="rId26"/>
    <p:sldId id="284" r:id="rId27"/>
    <p:sldId id="285" r:id="rId28"/>
    <p:sldId id="286" r:id="rId29"/>
    <p:sldId id="276" r:id="rId30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73" autoAdjust="0"/>
    <p:restoredTop sz="94660"/>
  </p:normalViewPr>
  <p:slideViewPr>
    <p:cSldViewPr snapToGrid="0">
      <p:cViewPr varScale="1">
        <p:scale>
          <a:sx n="67" d="100"/>
          <a:sy n="67" d="100"/>
        </p:scale>
        <p:origin x="528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0BE88-E5A9-47FC-B653-0284178942DB}" type="datetimeFigureOut">
              <a:rPr lang="cs-CZ" smtClean="0"/>
              <a:t>12.10.2023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82624-719F-440B-98BB-1A3604995A3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183854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0BE88-E5A9-47FC-B653-0284178942DB}" type="datetimeFigureOut">
              <a:rPr lang="cs-CZ" smtClean="0"/>
              <a:t>12.10.2023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82624-719F-440B-98BB-1A3604995A3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423742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0BE88-E5A9-47FC-B653-0284178942DB}" type="datetimeFigureOut">
              <a:rPr lang="cs-CZ" smtClean="0"/>
              <a:t>12.10.2023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82624-719F-440B-98BB-1A3604995A3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01702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0BE88-E5A9-47FC-B653-0284178942DB}" type="datetimeFigureOut">
              <a:rPr lang="cs-CZ" smtClean="0"/>
              <a:t>12.10.2023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82624-719F-440B-98BB-1A3604995A3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447370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0BE88-E5A9-47FC-B653-0284178942DB}" type="datetimeFigureOut">
              <a:rPr lang="cs-CZ" smtClean="0"/>
              <a:t>12.10.2023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82624-719F-440B-98BB-1A3604995A3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120837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0BE88-E5A9-47FC-B653-0284178942DB}" type="datetimeFigureOut">
              <a:rPr lang="cs-CZ" smtClean="0"/>
              <a:t>12.10.2023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82624-719F-440B-98BB-1A3604995A3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155576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0BE88-E5A9-47FC-B653-0284178942DB}" type="datetimeFigureOut">
              <a:rPr lang="cs-CZ" smtClean="0"/>
              <a:t>12.10.2023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82624-719F-440B-98BB-1A3604995A3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918914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0BE88-E5A9-47FC-B653-0284178942DB}" type="datetimeFigureOut">
              <a:rPr lang="cs-CZ" smtClean="0"/>
              <a:t>12.10.2023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82624-719F-440B-98BB-1A3604995A3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577013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0BE88-E5A9-47FC-B653-0284178942DB}" type="datetimeFigureOut">
              <a:rPr lang="cs-CZ" smtClean="0"/>
              <a:t>12.10.2023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82624-719F-440B-98BB-1A3604995A3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246945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0BE88-E5A9-47FC-B653-0284178942DB}" type="datetimeFigureOut">
              <a:rPr lang="cs-CZ" smtClean="0"/>
              <a:t>12.10.2023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82624-719F-440B-98BB-1A3604995A3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307534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0BE88-E5A9-47FC-B653-0284178942DB}" type="datetimeFigureOut">
              <a:rPr lang="cs-CZ" smtClean="0"/>
              <a:t>12.10.2023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82624-719F-440B-98BB-1A3604995A3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348003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60BE88-E5A9-47FC-B653-0284178942DB}" type="datetimeFigureOut">
              <a:rPr lang="cs-CZ" smtClean="0"/>
              <a:t>12.10.2023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882624-719F-440B-98BB-1A3604995A3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918732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FRANTIŠEK PALACKÝ</a:t>
            </a:r>
            <a:br>
              <a:rPr lang="cs-CZ" dirty="0"/>
            </a:br>
            <a:r>
              <a:rPr lang="cs-CZ" dirty="0"/>
              <a:t>„Otec národa“</a:t>
            </a:r>
            <a:br>
              <a:rPr lang="cs-CZ" dirty="0"/>
            </a:br>
            <a:r>
              <a:rPr lang="cs-CZ" dirty="0"/>
              <a:t>Památník Františka Palackého a Františka Ladislava Riegra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 dirty="0"/>
          </a:p>
          <a:p>
            <a:r>
              <a:rPr lang="cs-CZ" dirty="0"/>
              <a:t>J. MIHOLA</a:t>
            </a:r>
          </a:p>
        </p:txBody>
      </p:sp>
    </p:spTree>
    <p:extLst>
      <p:ext uri="{BB962C8B-B14F-4D97-AF65-F5344CB8AC3E}">
        <p14:creationId xmlns:p14="http://schemas.microsoft.com/office/powerpoint/2010/main" val="14839969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Jídelna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17766" y="2516577"/>
            <a:ext cx="5557022" cy="3125824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96988" y="1595983"/>
            <a:ext cx="6858000" cy="3857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7033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2800" b="1" dirty="0"/>
              <a:t>Salon</a:t>
            </a:r>
            <a:br>
              <a:rPr lang="cs-CZ" sz="2800" b="1" dirty="0"/>
            </a:br>
            <a:endParaRPr lang="cs-CZ" sz="2800" b="1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6801" y="1341120"/>
            <a:ext cx="9351070" cy="5259977"/>
          </a:xfrm>
        </p:spPr>
      </p:pic>
    </p:spTree>
    <p:extLst>
      <p:ext uri="{BB962C8B-B14F-4D97-AF65-F5344CB8AC3E}">
        <p14:creationId xmlns:p14="http://schemas.microsoft.com/office/powerpoint/2010/main" val="24478409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2800" b="1" dirty="0"/>
              <a:t>SALON</a:t>
            </a:r>
            <a:br>
              <a:rPr lang="cs-CZ" sz="2800" b="1" dirty="0"/>
            </a:br>
            <a:endParaRPr lang="cs-CZ" sz="2800" b="1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164" y="1149532"/>
            <a:ext cx="9691671" cy="5451565"/>
          </a:xfrm>
        </p:spPr>
      </p:pic>
    </p:spTree>
    <p:extLst>
      <p:ext uri="{BB962C8B-B14F-4D97-AF65-F5344CB8AC3E}">
        <p14:creationId xmlns:p14="http://schemas.microsoft.com/office/powerpoint/2010/main" val="31367155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600" b="1" dirty="0"/>
              <a:t>František Ladislav </a:t>
            </a:r>
            <a:r>
              <a:rPr lang="cs-CZ" sz="3600" b="1" dirty="0" err="1"/>
              <a:t>Riegr</a:t>
            </a:r>
            <a:endParaRPr lang="cs-CZ" sz="3600" b="1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7465" y="1262743"/>
            <a:ext cx="9103360" cy="5120640"/>
          </a:xfrm>
        </p:spPr>
      </p:pic>
    </p:spTree>
    <p:extLst>
      <p:ext uri="{BB962C8B-B14F-4D97-AF65-F5344CB8AC3E}">
        <p14:creationId xmlns:p14="http://schemas.microsoft.com/office/powerpoint/2010/main" val="35127730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961" y="470263"/>
            <a:ext cx="10543177" cy="5930537"/>
          </a:xfrm>
        </p:spPr>
      </p:pic>
    </p:spTree>
    <p:extLst>
      <p:ext uri="{BB962C8B-B14F-4D97-AF65-F5344CB8AC3E}">
        <p14:creationId xmlns:p14="http://schemas.microsoft.com/office/powerpoint/2010/main" val="32801850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600" b="1" dirty="0"/>
              <a:t>Riegrova pracovna</a:t>
            </a:r>
            <a:br>
              <a:rPr lang="cs-CZ" sz="3600" b="1" dirty="0"/>
            </a:br>
            <a:endParaRPr lang="cs-CZ" sz="3600" b="1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7667" y="2473524"/>
            <a:ext cx="5489588" cy="3087893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1043" y="1733647"/>
            <a:ext cx="8120260" cy="4567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2977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200" b="1" dirty="0"/>
              <a:t>Foto z pracovního stolu </a:t>
            </a:r>
            <a:r>
              <a:rPr lang="cs-CZ" sz="3200" b="1" dirty="0" err="1"/>
              <a:t>F.L.Riegra</a:t>
            </a:r>
            <a:endParaRPr lang="cs-CZ" sz="3200" b="1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309123" y="1798291"/>
            <a:ext cx="5434013" cy="3056632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7370" y="2116184"/>
            <a:ext cx="8151221" cy="4585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6336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2800" b="1" dirty="0"/>
              <a:t>Akvarel pracovny Františka Ladislava Riegra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0643" y="1332411"/>
            <a:ext cx="9493927" cy="5340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1144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Pracovní stůl </a:t>
            </a:r>
            <a:r>
              <a:rPr lang="cs-CZ" dirty="0" err="1"/>
              <a:t>F.L.Riegra</a:t>
            </a:r>
            <a:br>
              <a:rPr lang="cs-CZ" dirty="0"/>
            </a:b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272" y="1114697"/>
            <a:ext cx="9831010" cy="5529943"/>
          </a:xfrm>
        </p:spPr>
      </p:pic>
    </p:spTree>
    <p:extLst>
      <p:ext uri="{BB962C8B-B14F-4D97-AF65-F5344CB8AC3E}">
        <p14:creationId xmlns:p14="http://schemas.microsoft.com/office/powerpoint/2010/main" val="15505909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2800" b="1" dirty="0"/>
              <a:t>Knihovna v Palackého pracovně</a:t>
            </a:r>
            <a:br>
              <a:rPr lang="cs-CZ" sz="2800" b="1" dirty="0"/>
            </a:br>
            <a:endParaRPr lang="cs-CZ" sz="2800" b="1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134" y="1341120"/>
            <a:ext cx="9807786" cy="5516880"/>
          </a:xfrm>
        </p:spPr>
      </p:pic>
    </p:spTree>
    <p:extLst>
      <p:ext uri="{BB962C8B-B14F-4D97-AF65-F5344CB8AC3E}">
        <p14:creationId xmlns:p14="http://schemas.microsoft.com/office/powerpoint/2010/main" val="10145398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Zástupný symbol pro obsah 1">
            <a:extLst>
              <a:ext uri="{FF2B5EF4-FFF2-40B4-BE49-F238E27FC236}">
                <a16:creationId xmlns:a16="http://schemas.microsoft.com/office/drawing/2014/main" id="{6164DA09-AAB3-4CF5-A91B-48809F4F60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51075" y="404813"/>
            <a:ext cx="7627938" cy="5721350"/>
          </a:xfr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b="1" dirty="0"/>
              <a:t>Pracovna F. Palackého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1112" y="2523163"/>
            <a:ext cx="6120207" cy="3442616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565814" y="1555517"/>
            <a:ext cx="7589760" cy="4269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7497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4171" y="1"/>
            <a:ext cx="11179629" cy="1690688"/>
          </a:xfrm>
        </p:spPr>
        <p:txBody>
          <a:bodyPr>
            <a:normAutofit/>
          </a:bodyPr>
          <a:lstStyle/>
          <a:p>
            <a:pPr algn="ctr"/>
            <a:r>
              <a:rPr lang="cs-CZ" sz="2800" b="1" dirty="0"/>
              <a:t>Postel, na které Palacký zemřel. Schrána s jeho mozkem.</a:t>
            </a:r>
            <a:br>
              <a:rPr lang="cs-CZ" sz="2800" b="1" dirty="0"/>
            </a:br>
            <a:endParaRPr lang="cs-CZ" sz="2800" b="1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987457" y="2208603"/>
            <a:ext cx="6146317" cy="3457303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8716" y="1690689"/>
            <a:ext cx="8009707" cy="4505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4554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48640" y="148047"/>
            <a:ext cx="10805160" cy="1542642"/>
          </a:xfrm>
        </p:spPr>
        <p:txBody>
          <a:bodyPr>
            <a:normAutofit/>
          </a:bodyPr>
          <a:lstStyle/>
          <a:p>
            <a:pPr algn="ctr"/>
            <a:r>
              <a:rPr lang="cs-CZ" sz="2800" b="1" dirty="0"/>
              <a:t>Palacký a </a:t>
            </a:r>
            <a:r>
              <a:rPr lang="cs-CZ" sz="2800" b="1" dirty="0" err="1"/>
              <a:t>Riegr</a:t>
            </a:r>
            <a:br>
              <a:rPr lang="cs-CZ" sz="2800" dirty="0"/>
            </a:br>
            <a:endParaRPr lang="cs-CZ" sz="28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919755" y="1125872"/>
            <a:ext cx="6712662" cy="3775872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83949" y="1535254"/>
            <a:ext cx="6341519" cy="3567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6555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4171" y="130629"/>
            <a:ext cx="11179629" cy="1560059"/>
          </a:xfrm>
        </p:spPr>
        <p:txBody>
          <a:bodyPr>
            <a:normAutofit/>
          </a:bodyPr>
          <a:lstStyle/>
          <a:p>
            <a:r>
              <a:rPr lang="cs-CZ" sz="2800" b="1" dirty="0"/>
              <a:t>Manželka (Terezie Měchurová) a děti</a:t>
            </a:r>
            <a:br>
              <a:rPr lang="cs-CZ" sz="2800" b="1" dirty="0"/>
            </a:br>
            <a:r>
              <a:rPr lang="cs-CZ" sz="2800" b="1" dirty="0"/>
              <a:t>Palackého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64085" y="2508640"/>
            <a:ext cx="5567185" cy="3131541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24793" y="1484126"/>
            <a:ext cx="7345920" cy="4132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2031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957493" y="1427755"/>
            <a:ext cx="6526880" cy="3671370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61008" y="1553187"/>
            <a:ext cx="6781801" cy="3814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35836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453693" y="1495890"/>
            <a:ext cx="7175617" cy="4036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91357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99AF0662-5D91-4623-9E5B-57B41DB89BD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95275" y="762000"/>
            <a:ext cx="6858000" cy="514350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85CD3FB8-115D-4579-81FD-3E0E6FD86E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1375" y="590549"/>
            <a:ext cx="6870700" cy="5153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6247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74FAED63-6678-4D69-8042-1EE8E91EE25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19100" y="790575"/>
            <a:ext cx="6858000" cy="514350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7D873364-6014-4131-8B89-27E610DD959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743575" y="72390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94053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897410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9987" y="121920"/>
            <a:ext cx="4988847" cy="6897189"/>
          </a:xfrm>
        </p:spPr>
      </p:pic>
    </p:spTree>
    <p:extLst>
      <p:ext uri="{BB962C8B-B14F-4D97-AF65-F5344CB8AC3E}">
        <p14:creationId xmlns:p14="http://schemas.microsoft.com/office/powerpoint/2010/main" val="16914877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D63C47F-06F2-44DE-BD2F-CC4903A183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</p:spPr>
        <p:txBody>
          <a:bodyPr>
            <a:normAutofit lnSpcReduction="10000"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b="1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FRANTIŠEK PALACKÝ</a:t>
            </a:r>
            <a:endParaRPr lang="cs-CZ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Největší Čech 19. století</a:t>
            </a:r>
            <a:r>
              <a:rPr lang="cs-CZ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dodnes je tak vnímán, přesto, že většina jeho názorů překonána.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„</a:t>
            </a:r>
            <a:r>
              <a:rPr lang="cs-CZ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Dějiny tvoří jeden vývojový celek prodchnutý hlavní ideou.“</a:t>
            </a:r>
            <a:endParaRPr lang="cs-CZ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Narodil se 14.6.1798 v Hodslavicích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Otec - evangelický písmák, prý znal nazpaměť celou Bibli a „</a:t>
            </a:r>
            <a:r>
              <a:rPr lang="cs-CZ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 všech příhodách života svého slovy jejími se řídíval a těšíval.“</a:t>
            </a:r>
            <a:endParaRPr lang="cs-CZ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Už v pěti letech měl prý Bibli přečtenou i František. Zvlášť oblíbené měl pasáže, kterým nerozuměl – např. milostné písně krále Šalamouna.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Otec si přál, aby se stal kazatelem, to František nechtěl, ale něco na způsob misionáře, tj. obracet pohany na křesťanskou víru v Indii nebo Austrálii, o tom prý přemýšlel.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684617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5278CBB-F998-40D9-9B03-1D0005467B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Od malička používal němčinu, přes Komenského a Jungmanna se dostal k češtině.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Životní oporou i programem může být jazyk.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Jak ho uplatnit? Chtěl být prospěšný jako básník, probouzet city.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Cesty ho vedly jinam. Ve 20 mluvila a psal dvaceti jazyky, kromě jiného i řecky, staroslověnsky, hebrejsky.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1823 – přesídlil do Prahy</a:t>
            </a:r>
            <a:r>
              <a:rPr lang="cs-CZ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rozhodl se studovat dějiny husitství, zůstal tu až do své smrti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 krátké době pronikl do šlechtických rodin, českých i německých, což se kromě Josefa Dobrovského nikomu předtím nepovedlo. Dobrovský ho naučil studovat stará písma a pergameny a seznámil ho s největšími vlasteneckými mecenáši své doby – hrabaty Kašparem a Františkem ze Šternberka. Palacký jim zpracoval rodokmen a oni ho ustanovili rodovým archivářem.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Psal články pro časopis Českého muzea – vycházel česky a německy a Palacký byl redaktorem.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695996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199C983-1447-417E-ABE6-B21E2A5059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12096750" cy="6858000"/>
          </a:xfrm>
        </p:spPr>
        <p:txBody>
          <a:bodyPr>
            <a:normAutofit lnSpcReduction="10000"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1827 si vzal Terezii Měchurovou, doma se pod jejím vlivem mluvilo německy, musel také slíbit, že jeho děti budou vychovány katolicky, což některé vlastenecké kolegy urazilo.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Měl blízko k pražským Němcům, jejich intelektuálním představitelům?</a:t>
            </a:r>
            <a:r>
              <a:rPr lang="cs-CZ" sz="20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Společně si dali slib, že obě strany budou slovem i skutkem hájit zásadu rovnoprávnosti národů a spojení Koruny české s rakouskou konstituční monarchií</a:t>
            </a:r>
            <a:r>
              <a:rPr lang="cs-CZ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11.dubna 1848 byl německými liberály vyzván, aby jménem Čechů přijal pozvání do rodícího se německého sněmu – </a:t>
            </a:r>
            <a:r>
              <a:rPr lang="cs-CZ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pozvání do Frankfurtu</a:t>
            </a:r>
            <a:r>
              <a:rPr lang="cs-CZ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zatímco strnulé Rakousko bude ponecháno svému osudu.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Palacký Němce zaskočil – nabídku odmítl. Češi by se jako jediní </a:t>
            </a:r>
            <a:r>
              <a:rPr lang="cs-CZ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negermáni</a:t>
            </a:r>
            <a:r>
              <a:rPr lang="cs-CZ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mezi Němci národnostně rozpustili.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Věřil naopak v dějinné poslání Rakouska, které se pod vládou osvíceného panovníka promění ve federaci. Ovšem tuto roli nesehráli ani Ferdinand V., ani František Josef I.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Roku 1848 – Palacký nejrespektovanějším mužem svého národa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8. května 1848 mu bylo nabídnuto, aby se stal rakouským ministrem vyučování. Vyžádal si čas na rozmyšlenou a odmítl.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Později mu nerozhodnost a kolísání vytkl i TGM – prý tím založil neblahou tradici české politiky.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„Není divné, že muž, který v roce 1848 prvý vyslovil program nového Rakouska, netroufal si program ten prakticky provádět?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764748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858BA0F-FB9E-4708-AF6B-39E8B9CE91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</p:spPr>
        <p:txBody>
          <a:bodyPr>
            <a:normAutofit fontScale="92500"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Palacký se však domníval, že pro federalizaci není určující být ve vládě, ale pracovat na tom dole.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Posun si sliboval od Slovanského sjezdu v červnu 1848. Svatodušní bouře v průběhu sjezdu podle něj rozpoutali ti, kteří si úspěch sjezdu ani federalizaci nepřáli.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Nechal se zvolit do říšského sněmu, zúčastnil se jeho zasedání v Kroměříži a v roce 1849 veřejně vystoupil s návrhem reorganizace říše. Císaře nepotěšil, ale nahněval.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 tomto neúspěchu se Palacký na deset let stáhl z veřejného života.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 tomto období vznikla jeho stěžejní díla: Dějiny národu českého v Čechách a v Moravě. (1848-1876)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Jeho dílo podporovaly katolické stavy, Palacký v něm však obhajoval především husitství a protestantské náboženství.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Nacionální vyhrocení: stýkání se a potýkání se živlem německým.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573385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0EB58E7-4C8D-4730-8EB5-A22A0E7B7C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95250"/>
            <a:ext cx="12115800" cy="6762750"/>
          </a:xfrm>
        </p:spPr>
        <p:txBody>
          <a:bodyPr>
            <a:normAutofit lnSpcReduction="10000"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1860 – návrat do aktivního politického života, kandidoval a byl zvolen do nově ustanoveného českého sněmu. Protičeské politika ho vedla k tomu, že ač ho císař 1861 povolal do vídeňské panské sněmovny, zůstal tam jen pár měsíců a dal přednost práci v archivech.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 politikou se odmítal zaplést, prosazoval politiku pasivní rezistence.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 konci života téměř kult – 70. narozeniny slavil celý národ, sbírka k jeho poctě vynesla 50 tis. zlatých. – OTEC NÁRODA.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1867 – dualismus – pro Palackého velké zklamání. Už ve spisu Idea státu rakouského (1865) dualismus předpověděl.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„</a:t>
            </a:r>
            <a:r>
              <a:rPr lang="cs-CZ" sz="24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Byli jsme před Rakouskem, budeme i po něm</a:t>
            </a:r>
            <a:r>
              <a:rPr lang="cs-CZ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.“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Dříve: </a:t>
            </a:r>
            <a:r>
              <a:rPr lang="cs-CZ" sz="24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Kdyby státu rakouského nebylo již od </a:t>
            </a:r>
            <a:r>
              <a:rPr lang="cs-CZ" sz="24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dávna</a:t>
            </a:r>
            <a:r>
              <a:rPr lang="cs-CZ" sz="24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museli bychom v zájmu Evropy, ba lidskosti samé přičinit se co nejdříve, aby se utvořil.</a:t>
            </a:r>
            <a:endParaRPr lang="cs-CZ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Originál česko-německé deklarace z roku 1848 doma uchovával jako relikvii, později víru ve spravedlnost a otevřenost Němců označil za svoji největší politickou chybu.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26.5.1876 zemřel v Praze.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413018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8046" y="0"/>
            <a:ext cx="12104914" cy="1690689"/>
          </a:xfrm>
        </p:spPr>
        <p:txBody>
          <a:bodyPr>
            <a:normAutofit/>
          </a:bodyPr>
          <a:lstStyle/>
          <a:p>
            <a:r>
              <a:rPr lang="cs-CZ" sz="3200" b="1" dirty="0"/>
              <a:t>Pastýřská, dnes Palackého ulice 7, dům, kde Palacký bydlel a kde zemřel.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329" y="1053736"/>
            <a:ext cx="9877456" cy="5556069"/>
          </a:xfrm>
        </p:spPr>
      </p:pic>
    </p:spTree>
    <p:extLst>
      <p:ext uri="{BB962C8B-B14F-4D97-AF65-F5344CB8AC3E}">
        <p14:creationId xmlns:p14="http://schemas.microsoft.com/office/powerpoint/2010/main" val="42524838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30629" y="-95793"/>
            <a:ext cx="11223171" cy="1786482"/>
          </a:xfrm>
        </p:spPr>
        <p:txBody>
          <a:bodyPr>
            <a:normAutofit/>
          </a:bodyPr>
          <a:lstStyle/>
          <a:p>
            <a:r>
              <a:rPr lang="cs-CZ" sz="2800" b="1" dirty="0"/>
              <a:t>Tudy Palacký procházel do svého bytu.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35" y="2261809"/>
            <a:ext cx="5883124" cy="3309257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19993" y="1336715"/>
            <a:ext cx="7345920" cy="4132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990997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</TotalTime>
  <Words>912</Words>
  <Application>Microsoft Office PowerPoint</Application>
  <PresentationFormat>Širokoúhlá obrazovka</PresentationFormat>
  <Paragraphs>56</Paragraphs>
  <Slides>29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29</vt:i4>
      </vt:variant>
    </vt:vector>
  </HeadingPairs>
  <TitlesOfParts>
    <vt:vector size="33" baseType="lpstr">
      <vt:lpstr>Arial</vt:lpstr>
      <vt:lpstr>Calibri</vt:lpstr>
      <vt:lpstr>Calibri Light</vt:lpstr>
      <vt:lpstr>Motiv Office</vt:lpstr>
      <vt:lpstr>FRANTIŠEK PALACKÝ „Otec národa“ Památník Františka Palackého a Františka Ladislava Riegra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Pastýřská, dnes Palackého ulice 7, dům, kde Palacký bydlel a kde zemřel.</vt:lpstr>
      <vt:lpstr>Tudy Palacký procházel do svého bytu.</vt:lpstr>
      <vt:lpstr>Jídelna</vt:lpstr>
      <vt:lpstr>Salon </vt:lpstr>
      <vt:lpstr>SALON </vt:lpstr>
      <vt:lpstr>František Ladislav Riegr</vt:lpstr>
      <vt:lpstr>Prezentace aplikace PowerPoint</vt:lpstr>
      <vt:lpstr>Riegrova pracovna </vt:lpstr>
      <vt:lpstr>Foto z pracovního stolu F.L.Riegra</vt:lpstr>
      <vt:lpstr>Akvarel pracovny Františka Ladislava Riegra</vt:lpstr>
      <vt:lpstr>Pracovní stůl F.L.Riegra </vt:lpstr>
      <vt:lpstr>Knihovna v Palackého pracovně </vt:lpstr>
      <vt:lpstr>Pracovna F. Palackého</vt:lpstr>
      <vt:lpstr>Postel, na které Palacký zemřel. Schrána s jeho mozkem. </vt:lpstr>
      <vt:lpstr>Palacký a Riegr </vt:lpstr>
      <vt:lpstr>Manželka (Terezie Měchurová) a děti Palackého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Parlament CR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FRANTIŠEK PALACKÝ „Otec národa“</dc:title>
  <dc:creator>Jiří Mihola</dc:creator>
  <cp:lastModifiedBy>Mihola, Jiří</cp:lastModifiedBy>
  <cp:revision>6</cp:revision>
  <dcterms:created xsi:type="dcterms:W3CDTF">2021-10-28T22:10:22Z</dcterms:created>
  <dcterms:modified xsi:type="dcterms:W3CDTF">2023-10-11T22:40:06Z</dcterms:modified>
</cp:coreProperties>
</file>