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81" r:id="rId4"/>
    <p:sldId id="264" r:id="rId5"/>
    <p:sldId id="263" r:id="rId6"/>
    <p:sldId id="259" r:id="rId7"/>
    <p:sldId id="260" r:id="rId8"/>
    <p:sldId id="261" r:id="rId9"/>
    <p:sldId id="265" r:id="rId10"/>
    <p:sldId id="267" r:id="rId11"/>
    <p:sldId id="266" r:id="rId12"/>
    <p:sldId id="268" r:id="rId13"/>
    <p:sldId id="270" r:id="rId14"/>
    <p:sldId id="269" r:id="rId15"/>
    <p:sldId id="282" r:id="rId16"/>
    <p:sldId id="28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85" r:id="rId29"/>
    <p:sldId id="286" r:id="rId30"/>
    <p:sldId id="287" r:id="rId31"/>
  </p:sldIdLst>
  <p:sldSz cx="12192000" cy="6858000"/>
  <p:notesSz cx="6669088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CD"/>
    <a:srgbClr val="FFEB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29B00-4CB3-45D9-887C-CF9A952544D3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06066-3215-4966-9A68-9014D63B7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472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0AAED-C631-4012-B878-98CB959DE63F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86CFC-BE07-4D77-9489-3D32D06B32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46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86CFC-BE07-4D77-9489-3D32D06B32B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37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52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3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13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18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7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8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81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43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67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8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77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4355-1003-4415-83F0-FA9E2711CBB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72F40-BB37-496F-8013-1587226C1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95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Dyslexie a výuka chemie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základní škole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Hana Cídlová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KFCHO,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MU Brno</a:t>
            </a:r>
          </a:p>
        </p:txBody>
      </p:sp>
    </p:spTree>
    <p:extLst>
      <p:ext uri="{BB962C8B-B14F-4D97-AF65-F5344CB8AC3E}">
        <p14:creationId xmlns:p14="http://schemas.microsoft.com/office/powerpoint/2010/main" val="16504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5705A1-4F83-CEFD-5ED5-9D37BE6A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298D74-C514-5A22-0131-32FBACF02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882F29E-4009-A140-4D8A-B301C8473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5" y="561772"/>
            <a:ext cx="11799009" cy="5615191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xmlns="" id="{F20E7443-5790-CF97-984B-77DEB6DC20D2}"/>
              </a:ext>
            </a:extLst>
          </p:cNvPr>
          <p:cNvSpPr/>
          <p:nvPr/>
        </p:nvSpPr>
        <p:spPr>
          <a:xfrm>
            <a:off x="7003701" y="4069582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xmlns="" id="{319473B1-B2E7-6881-67A8-41AFBC8B5965}"/>
              </a:ext>
            </a:extLst>
          </p:cNvPr>
          <p:cNvSpPr/>
          <p:nvPr/>
        </p:nvSpPr>
        <p:spPr>
          <a:xfrm>
            <a:off x="7008030" y="4401178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xmlns="" id="{803671EF-9162-3932-E18D-EAF06C6183E9}"/>
              </a:ext>
            </a:extLst>
          </p:cNvPr>
          <p:cNvSpPr/>
          <p:nvPr/>
        </p:nvSpPr>
        <p:spPr>
          <a:xfrm>
            <a:off x="7003700" y="5678994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B4B44BA9-8BD1-A36C-7294-306D360D7C74}"/>
              </a:ext>
            </a:extLst>
          </p:cNvPr>
          <p:cNvSpPr/>
          <p:nvPr/>
        </p:nvSpPr>
        <p:spPr>
          <a:xfrm>
            <a:off x="7005377" y="3398013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8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5C3848-099A-4BBE-CAD9-93403370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65EE829-E795-9F14-0500-0EB4A8362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xmlns="" id="{63AC43DB-2379-68A8-D6A0-E549B7636FC9}"/>
              </a:ext>
            </a:extLst>
          </p:cNvPr>
          <p:cNvSpPr/>
          <p:nvPr/>
        </p:nvSpPr>
        <p:spPr>
          <a:xfrm>
            <a:off x="6957788" y="3346101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5E1C70E5-DE6C-DCEE-A4DC-5CB24A789F92}"/>
              </a:ext>
            </a:extLst>
          </p:cNvPr>
          <p:cNvSpPr/>
          <p:nvPr/>
        </p:nvSpPr>
        <p:spPr>
          <a:xfrm>
            <a:off x="6957788" y="5436158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5E2400F-214C-C2D5-B44D-E463B3F40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525899"/>
            <a:ext cx="11087100" cy="6457950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3BCE747D-08A4-9FA4-A3FD-CF3420633D67}"/>
              </a:ext>
            </a:extLst>
          </p:cNvPr>
          <p:cNvSpPr/>
          <p:nvPr/>
        </p:nvSpPr>
        <p:spPr>
          <a:xfrm>
            <a:off x="6957788" y="5596932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xmlns="" id="{F1D6ECAE-9BC9-3438-3FAB-7AE9A9E43FE4}"/>
              </a:ext>
            </a:extLst>
          </p:cNvPr>
          <p:cNvSpPr/>
          <p:nvPr/>
        </p:nvSpPr>
        <p:spPr>
          <a:xfrm>
            <a:off x="6957788" y="3481038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44651D18-E090-ECFB-10F4-66A1FC89E31F}"/>
              </a:ext>
            </a:extLst>
          </p:cNvPr>
          <p:cNvSpPr/>
          <p:nvPr/>
        </p:nvSpPr>
        <p:spPr>
          <a:xfrm>
            <a:off x="6957787" y="4352375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xmlns="" id="{9EF14741-04B2-F55A-A06D-F5501CA17F04}"/>
              </a:ext>
            </a:extLst>
          </p:cNvPr>
          <p:cNvSpPr/>
          <p:nvPr/>
        </p:nvSpPr>
        <p:spPr>
          <a:xfrm>
            <a:off x="6957786" y="3188920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xmlns="" id="{14084875-064B-9FC9-2032-1886CEDC0CE3}"/>
              </a:ext>
            </a:extLst>
          </p:cNvPr>
          <p:cNvSpPr/>
          <p:nvPr/>
        </p:nvSpPr>
        <p:spPr>
          <a:xfrm>
            <a:off x="6957786" y="5144040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xmlns="" id="{8F407157-4B42-734F-6443-4F284B153BE4}"/>
              </a:ext>
            </a:extLst>
          </p:cNvPr>
          <p:cNvSpPr/>
          <p:nvPr/>
        </p:nvSpPr>
        <p:spPr>
          <a:xfrm>
            <a:off x="9592131" y="2236001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xmlns="" id="{8895C818-31F0-01AA-EBA3-8207A9D32CFA}"/>
              </a:ext>
            </a:extLst>
          </p:cNvPr>
          <p:cNvSpPr/>
          <p:nvPr/>
        </p:nvSpPr>
        <p:spPr>
          <a:xfrm>
            <a:off x="9644051" y="2559217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xmlns="" id="{D86CF1F8-349E-62D3-0ED0-3125D197BEE9}"/>
              </a:ext>
            </a:extLst>
          </p:cNvPr>
          <p:cNvSpPr/>
          <p:nvPr/>
        </p:nvSpPr>
        <p:spPr>
          <a:xfrm>
            <a:off x="9674195" y="4699530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5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378DCB-BF82-7B34-F18B-3CEE39F6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1B49A94-F18F-FAF8-D6D5-0052C323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6D92273-9078-25B8-0A79-7B076138A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283517"/>
            <a:ext cx="11029950" cy="6181725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xmlns="" id="{20E77FC6-BE0F-612D-D315-130B0DE376F4}"/>
              </a:ext>
            </a:extLst>
          </p:cNvPr>
          <p:cNvSpPr/>
          <p:nvPr/>
        </p:nvSpPr>
        <p:spPr>
          <a:xfrm>
            <a:off x="7018076" y="4213852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D00D81AB-1973-22BD-7D46-3D0E063BD37F}"/>
              </a:ext>
            </a:extLst>
          </p:cNvPr>
          <p:cNvSpPr/>
          <p:nvPr/>
        </p:nvSpPr>
        <p:spPr>
          <a:xfrm>
            <a:off x="7018075" y="2340647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5A16D3B3-204E-432C-5B7E-BAF72A69D0CA}"/>
              </a:ext>
            </a:extLst>
          </p:cNvPr>
          <p:cNvSpPr/>
          <p:nvPr/>
        </p:nvSpPr>
        <p:spPr>
          <a:xfrm>
            <a:off x="7018074" y="4479828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6FD5F58B-C2B9-FD0E-D3CF-BF16B4A9CA28}"/>
              </a:ext>
            </a:extLst>
          </p:cNvPr>
          <p:cNvSpPr/>
          <p:nvPr/>
        </p:nvSpPr>
        <p:spPr>
          <a:xfrm>
            <a:off x="7018073" y="2074671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CADFDFC8-DCEE-42E3-04D9-8C764FF5191F}"/>
              </a:ext>
            </a:extLst>
          </p:cNvPr>
          <p:cNvSpPr/>
          <p:nvPr/>
        </p:nvSpPr>
        <p:spPr>
          <a:xfrm>
            <a:off x="7018072" y="3882256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BBAA5A58-E215-58B4-B5A4-CAF64AACA649}"/>
              </a:ext>
            </a:extLst>
          </p:cNvPr>
          <p:cNvSpPr/>
          <p:nvPr/>
        </p:nvSpPr>
        <p:spPr>
          <a:xfrm>
            <a:off x="6972153" y="5077400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xmlns="" id="{55228590-C155-AD5D-E485-0A60F819E83C}"/>
              </a:ext>
            </a:extLst>
          </p:cNvPr>
          <p:cNvSpPr/>
          <p:nvPr/>
        </p:nvSpPr>
        <p:spPr>
          <a:xfrm>
            <a:off x="7018071" y="4764591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xmlns="" id="{65CB0EC8-57A1-4F65-D117-508DE2BF3DE8}"/>
              </a:ext>
            </a:extLst>
          </p:cNvPr>
          <p:cNvSpPr/>
          <p:nvPr/>
        </p:nvSpPr>
        <p:spPr>
          <a:xfrm>
            <a:off x="9666782" y="5380521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xmlns="" id="{630AE6B3-5B52-5C6C-C096-954707A7BB30}"/>
              </a:ext>
            </a:extLst>
          </p:cNvPr>
          <p:cNvSpPr/>
          <p:nvPr/>
        </p:nvSpPr>
        <p:spPr>
          <a:xfrm>
            <a:off x="9708654" y="5683641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xmlns="" id="{C02BEF06-F385-FF75-B967-054B4A88DAE6}"/>
              </a:ext>
            </a:extLst>
          </p:cNvPr>
          <p:cNvSpPr/>
          <p:nvPr/>
        </p:nvSpPr>
        <p:spPr>
          <a:xfrm>
            <a:off x="9740478" y="5966665"/>
            <a:ext cx="834013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xmlns="" id="{8A06B145-55EE-952F-E35C-BE7BADE9D027}"/>
              </a:ext>
            </a:extLst>
          </p:cNvPr>
          <p:cNvSpPr/>
          <p:nvPr/>
        </p:nvSpPr>
        <p:spPr>
          <a:xfrm>
            <a:off x="1537398" y="2340647"/>
            <a:ext cx="3938954" cy="331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1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4159"/>
            <a:ext cx="10515600" cy="820580"/>
          </a:xfrm>
        </p:spPr>
        <p:txBody>
          <a:bodyPr>
            <a:normAutofit/>
          </a:bodyPr>
          <a:lstStyle/>
          <a:p>
            <a:r>
              <a:rPr lang="cs-CZ" dirty="0"/>
              <a:t>Další nápady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284" y="1095270"/>
            <a:ext cx="11738344" cy="4592097"/>
          </a:xfrm>
        </p:spPr>
        <p:txBody>
          <a:bodyPr>
            <a:normAutofit/>
          </a:bodyPr>
          <a:lstStyle/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Doplnění počítačového modelu neřečovým audiozáznamem podporujícím </a:t>
            </a:r>
            <a:r>
              <a:rPr lang="cs-CZ" dirty="0" err="1">
                <a:ea typeface="Calibri" panose="020F0502020204030204" pitchFamily="34" charset="0"/>
                <a:cs typeface="Calibri" panose="020F0502020204030204" pitchFamily="34" charset="0"/>
              </a:rPr>
              <a:t>memorizaci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Scaletti</a:t>
            </a:r>
            <a:r>
              <a:rPr lang="en-GB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et al.</a:t>
            </a:r>
            <a:r>
              <a:rPr lang="cs-CZ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</a:t>
            </a:r>
            <a:r>
              <a:rPr lang="en-GB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2022) </a:t>
            </a:r>
            <a:endParaRPr lang="cs-CZ" kern="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r>
              <a:rPr lang="cs-CZ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Audio smí být použité jen jako speciální podpora </a:t>
            </a:r>
            <a:r>
              <a:rPr lang="cs-CZ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memorizace</a:t>
            </a:r>
            <a:r>
              <a:rPr lang="cs-CZ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jinak rozptyluje </a:t>
            </a:r>
            <a:r>
              <a:rPr lang="en-GB" kern="0" dirty="0">
                <a:effectLst/>
                <a:ea typeface="Calibri" panose="020F0502020204030204" pitchFamily="34" charset="0"/>
              </a:rPr>
              <a:t>(Knoop-van </a:t>
            </a:r>
            <a:r>
              <a:rPr lang="en-GB" kern="0" dirty="0" err="1">
                <a:effectLst/>
                <a:ea typeface="Calibri" panose="020F0502020204030204" pitchFamily="34" charset="0"/>
              </a:rPr>
              <a:t>Campen</a:t>
            </a:r>
            <a:r>
              <a:rPr lang="en-GB" kern="0" dirty="0">
                <a:effectLst/>
                <a:ea typeface="Calibri" panose="020F0502020204030204" pitchFamily="34" charset="0"/>
              </a:rPr>
              <a:t> et al., 2020).</a:t>
            </a:r>
            <a:endParaRPr lang="cs-CZ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DDA24975-C28B-6207-83AB-873D5ABD4F9E}"/>
              </a:ext>
            </a:extLst>
          </p:cNvPr>
          <p:cNvSpPr txBox="1">
            <a:spLocks/>
          </p:cNvSpPr>
          <p:nvPr/>
        </p:nvSpPr>
        <p:spPr>
          <a:xfrm>
            <a:off x="-138022" y="4381081"/>
            <a:ext cx="12456544" cy="263746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cs-CZ" sz="2000" dirty="0"/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Scaletti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C., Rickard, M. M., Hebel, K. J., </a:t>
            </a:r>
            <a:r>
              <a:rPr lang="en-GB" sz="20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Pogorelov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T. V., Taylor, S. A. &amp; </a:t>
            </a:r>
            <a:r>
              <a:rPr lang="en-GB" sz="20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Gruebele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M. (2022). Sonification-Enhanced Lattice Model Animations for Teaching the Protein Folding Reaction.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Journal of Chemical Education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99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(3), 1220–1230. https://doi.org/10.1021/acs.jchemed.1c00857</a:t>
            </a:r>
            <a:endParaRPr lang="cs-CZ" sz="2000" kern="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85725" indent="0" algn="ctr">
              <a:buNone/>
            </a:pP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Knoop-van </a:t>
            </a:r>
            <a:r>
              <a:rPr lang="en-GB" sz="20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Campen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C. A. N., </a:t>
            </a:r>
            <a:r>
              <a:rPr lang="en-GB" sz="20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Segers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E., &amp; Verhoeven, L. (2020). Effects of Audio Support on Multimedia Learning Processes and Outcomes in Students with Dyslexia.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Computers &amp; Education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150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103858. https://doi.org/10.1016/j.compedu.2020.103858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325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B38F3C-F816-63EE-7674-1A6E9363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7727"/>
            <a:ext cx="10515600" cy="1142127"/>
          </a:xfrm>
        </p:spPr>
        <p:txBody>
          <a:bodyPr/>
          <a:lstStyle/>
          <a:p>
            <a:r>
              <a:rPr lang="cs-CZ" dirty="0"/>
              <a:t>C. Snaha usnadnit čtení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AC36619-6975-6EF1-2BB4-EA1292EB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25" y="552659"/>
            <a:ext cx="12041275" cy="65615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Problém dyslexie je mnohem komplexnější než problém čtení. Pouhá úprava vzhledu textu nestačí (</a:t>
            </a:r>
            <a:r>
              <a:rPr lang="en-GB" kern="0" dirty="0" err="1">
                <a:effectLst/>
                <a:ea typeface="Calibri" panose="020F0502020204030204" pitchFamily="34" charset="0"/>
              </a:rPr>
              <a:t>Zingoni</a:t>
            </a:r>
            <a:r>
              <a:rPr lang="en-GB" kern="0" dirty="0">
                <a:effectLst/>
                <a:ea typeface="Calibri" panose="020F0502020204030204" pitchFamily="34" charset="0"/>
              </a:rPr>
              <a:t> et al</a:t>
            </a:r>
            <a:r>
              <a:rPr lang="cs-CZ" kern="0" dirty="0">
                <a:effectLst/>
                <a:ea typeface="Calibri" panose="020F0502020204030204" pitchFamily="34" charset="0"/>
              </a:rPr>
              <a:t>.,</a:t>
            </a:r>
            <a:r>
              <a:rPr lang="en-GB" kern="0" dirty="0">
                <a:effectLst/>
                <a:ea typeface="Calibri" panose="020F0502020204030204" pitchFamily="34" charset="0"/>
              </a:rPr>
              <a:t> 2021) </a:t>
            </a:r>
            <a:endParaRPr lang="cs-CZ" kern="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kern="0" dirty="0">
                <a:ea typeface="Calibri" panose="020F0502020204030204" pitchFamily="34" charset="0"/>
              </a:rPr>
              <a:t>Web s možností individuální úpravy vzhledu pomocí CSS (</a:t>
            </a:r>
            <a:r>
              <a:rPr lang="en-GB" kern="0" dirty="0">
                <a:effectLst/>
                <a:ea typeface="Calibri" panose="020F0502020204030204" pitchFamily="34" charset="0"/>
              </a:rPr>
              <a:t>Gledhill et al.</a:t>
            </a:r>
            <a:r>
              <a:rPr lang="cs-CZ" kern="0" dirty="0">
                <a:effectLst/>
                <a:ea typeface="Calibri" panose="020F0502020204030204" pitchFamily="34" charset="0"/>
              </a:rPr>
              <a:t>,</a:t>
            </a:r>
            <a:r>
              <a:rPr lang="en-GB" kern="0" dirty="0">
                <a:effectLst/>
                <a:ea typeface="Calibri" panose="020F0502020204030204" pitchFamily="34" charset="0"/>
              </a:rPr>
              <a:t> 2006) </a:t>
            </a:r>
            <a:r>
              <a:rPr lang="cs-CZ" kern="0" dirty="0"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kern="0" dirty="0">
                <a:ea typeface="Calibri" panose="020F0502020204030204" pitchFamily="34" charset="0"/>
              </a:rPr>
              <a:t>Softwarové čtecí okénko (</a:t>
            </a:r>
            <a:r>
              <a:rPr lang="en-GB" kern="0" dirty="0" err="1">
                <a:effectLst/>
                <a:ea typeface="Calibri" panose="020F0502020204030204" pitchFamily="34" charset="0"/>
              </a:rPr>
              <a:t>Schneps</a:t>
            </a:r>
            <a:r>
              <a:rPr lang="en-GB" kern="0" dirty="0">
                <a:effectLst/>
                <a:ea typeface="Calibri" panose="020F0502020204030204" pitchFamily="34" charset="0"/>
              </a:rPr>
              <a:t> et al</a:t>
            </a:r>
            <a:r>
              <a:rPr lang="cs-CZ" kern="0" dirty="0">
                <a:effectLst/>
                <a:ea typeface="Calibri" panose="020F0502020204030204" pitchFamily="34" charset="0"/>
              </a:rPr>
              <a:t>.,</a:t>
            </a:r>
            <a:r>
              <a:rPr lang="en-GB" kern="0" dirty="0">
                <a:effectLst/>
                <a:ea typeface="Calibri" panose="020F0502020204030204" pitchFamily="34" charset="0"/>
              </a:rPr>
              <a:t> 2010)</a:t>
            </a:r>
            <a:endParaRPr lang="cs-CZ" kern="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Chemistry in the Community, Digital Talking Book </a:t>
            </a:r>
            <a:r>
              <a:rPr lang="cs-CZ" kern="0" dirty="0">
                <a:solidFill>
                  <a:srgbClr val="000000"/>
                </a:solidFill>
                <a:ea typeface="Calibri" panose="020F0502020204030204" pitchFamily="34" charset="0"/>
              </a:rPr>
              <a:t>(</a:t>
            </a:r>
            <a:r>
              <a:rPr lang="en-GB" kern="0" dirty="0">
                <a:effectLst/>
                <a:ea typeface="Calibri" panose="020F0502020204030204" pitchFamily="34" charset="0"/>
              </a:rPr>
              <a:t>AC</a:t>
            </a:r>
            <a:r>
              <a:rPr lang="cs-CZ" kern="0" dirty="0">
                <a:effectLst/>
                <a:ea typeface="Calibri" panose="020F0502020204030204" pitchFamily="34" charset="0"/>
              </a:rPr>
              <a:t>S</a:t>
            </a:r>
            <a:r>
              <a:rPr lang="en-GB" kern="0" dirty="0">
                <a:effectLst/>
                <a:ea typeface="Calibri" panose="020F0502020204030204" pitchFamily="34" charset="0"/>
              </a:rPr>
              <a:t>, 2023</a:t>
            </a:r>
            <a:r>
              <a:rPr lang="cs-CZ" kern="0" dirty="0">
                <a:effectLst/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kern="0" dirty="0">
                <a:ea typeface="Calibri" panose="020F0502020204030204" pitchFamily="34" charset="0"/>
              </a:rPr>
              <a:t>Různé čtečky (</a:t>
            </a:r>
            <a:r>
              <a:rPr lang="en-GB" kern="0" dirty="0" err="1">
                <a:effectLst/>
                <a:ea typeface="Calibri" panose="020F0502020204030204" pitchFamily="34" charset="0"/>
              </a:rPr>
              <a:t>Egambaram</a:t>
            </a:r>
            <a:r>
              <a:rPr lang="en-GB" kern="0" dirty="0">
                <a:effectLst/>
                <a:ea typeface="Calibri" panose="020F0502020204030204" pitchFamily="34" charset="0"/>
              </a:rPr>
              <a:t> et al.</a:t>
            </a:r>
            <a:r>
              <a:rPr lang="cs-CZ" kern="0" dirty="0">
                <a:effectLst/>
                <a:ea typeface="Calibri" panose="020F0502020204030204" pitchFamily="34" charset="0"/>
              </a:rPr>
              <a:t>,</a:t>
            </a:r>
            <a:r>
              <a:rPr lang="en-GB" kern="0" dirty="0">
                <a:effectLst/>
                <a:ea typeface="Calibri" panose="020F0502020204030204" pitchFamily="34" charset="0"/>
              </a:rPr>
              <a:t> 2022)</a:t>
            </a:r>
            <a:endParaRPr lang="cs-CZ" kern="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kern="0" dirty="0">
                <a:ea typeface="Calibri" panose="020F0502020204030204" pitchFamily="34" charset="0"/>
              </a:rPr>
              <a:t>Doprovod tištěného textu hlasovou nahrávkou (</a:t>
            </a:r>
            <a:r>
              <a:rPr lang="en-GB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Himes</a:t>
            </a:r>
            <a:r>
              <a:rPr lang="cs-CZ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GB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kern="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1995)</a:t>
            </a:r>
            <a:r>
              <a:rPr lang="cs-CZ" kern="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kern="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FB55781D-848B-EB12-BEB2-E0E5B47F6978}"/>
              </a:ext>
            </a:extLst>
          </p:cNvPr>
          <p:cNvSpPr txBox="1">
            <a:spLocks/>
          </p:cNvSpPr>
          <p:nvPr/>
        </p:nvSpPr>
        <p:spPr>
          <a:xfrm>
            <a:off x="0" y="3547068"/>
            <a:ext cx="12192000" cy="392365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spc="-50" dirty="0"/>
              <a:t> </a:t>
            </a:r>
            <a:r>
              <a:rPr lang="en-GB" sz="2900" kern="0" spc="-5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Zingoni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cs-CZ" sz="2900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(2021). Investigating Issues and Needs of Dyslexic Students at University: Proof of Concept of an Artificial Intelligence and Virtual Reality-Based Supporting Platform and Preliminary Results. </a:t>
            </a:r>
            <a:r>
              <a:rPr lang="en-GB" sz="2900" i="1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Applied Sciences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900" i="1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(10), 2624. https://doi.org/10.3390/app11104624</a:t>
            </a:r>
            <a:endParaRPr lang="cs-CZ" sz="2900" kern="0" spc="-5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Gledhill, R., </a:t>
            </a:r>
            <a:r>
              <a:rPr lang="cs-CZ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et al.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(2006). A</a:t>
            </a:r>
            <a:r>
              <a:rPr lang="en-GB" sz="2900" u="sng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Computer-Aided Drug Discovery System for Chemistry Teaching. </a:t>
            </a:r>
            <a:r>
              <a:rPr lang="en-GB" sz="2900" i="1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Journal of Chemical Information and </a:t>
            </a:r>
            <a:r>
              <a:rPr lang="en-GB" sz="2900" i="1" kern="0" spc="-5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Modeling</a:t>
            </a:r>
            <a:r>
              <a:rPr lang="en-GB" sz="2900" i="1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46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(3), 960–970. 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https://doi.org/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10.1021/ci050383q</a:t>
            </a:r>
            <a:endParaRPr lang="cs-CZ" sz="2900" kern="0" spc="-5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spc="-5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Schneps</a:t>
            </a:r>
            <a:r>
              <a:rPr lang="en-GB" sz="290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 H., </a:t>
            </a:r>
            <a:r>
              <a:rPr lang="cs-CZ" sz="290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al. </a:t>
            </a:r>
            <a:r>
              <a:rPr lang="en-GB" sz="290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(2010). Using Technology to Support STEM Reading. </a:t>
            </a:r>
            <a:r>
              <a:rPr lang="en-GB" sz="2900" i="1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Special Education </a:t>
            </a:r>
            <a:r>
              <a:rPr lang="en-GB" sz="2900" i="1" spc="-5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Techology</a:t>
            </a:r>
            <a:r>
              <a:rPr lang="en-GB" sz="290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900" i="1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GB" sz="290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(3), 21–33. https://doi.org/10.1177/016264341002500304</a:t>
            </a:r>
            <a:endParaRPr lang="cs-CZ" sz="2900" spc="-5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Chemical Society (2023). </a:t>
            </a:r>
            <a:r>
              <a:rPr lang="en-GB" sz="2900" i="1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ACS: Chemistry for Life: ACS Store. 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join.teachchemistry.org/eweb/ACSTemplatePage.aspx?site=ACS_Store&amp;WebCode=storeItemDetail&amp;parentKey=7810d7e5-7e14-443d-8493-0c54f3319d2e#:~:text=In%20collaboration%20with%20gh%2C%20LLC%2C%20the%20American%20Chemical,the%20Community%20into%20a%20digital%20talking%20book%20%28DTB%29.</a:t>
            </a:r>
            <a:endParaRPr lang="cs-CZ" sz="2900" spc="-5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kern="0" spc="-5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Egambaram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O., </a:t>
            </a:r>
            <a:r>
              <a:rPr lang="cs-CZ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et al. 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(2022). The Future of Laboratory Chemistry Learning and Teaching Must be Accessible. </a:t>
            </a:r>
            <a:r>
              <a:rPr lang="en-GB" sz="2900" i="1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Journal of Chemical Education, 99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(12), 3814–3821. 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https://doi.org/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10.1021/acs.jchemed.2c00328</a:t>
            </a:r>
            <a:endParaRPr lang="cs-CZ" sz="2900" kern="0" spc="-5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Himes, F. L. (1995). </a:t>
            </a:r>
            <a:r>
              <a:rPr lang="en-GB" sz="2900" u="none" strike="noStrike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Audio Tapes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GB" sz="2900" i="1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Journal of Chemical Education, 72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(9), 860. 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https://doi.org/</a:t>
            </a:r>
            <a:r>
              <a:rPr lang="en-GB" sz="2900" kern="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1021/ed072p860.1</a:t>
            </a:r>
            <a:endParaRPr lang="cs-CZ" sz="2900" spc="-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400" kern="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940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typografie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https://clanky.rvp.cz/clanek/s/Z/21933/MUZE-POMOCI-UPRAVA-TYPOGRAFIE-ZAKOVI-S-DYSLEXII-NA-CESTE-KE-CTENARSKE-GRAMOTNOSTI.html (</a:t>
            </a:r>
            <a:r>
              <a:rPr lang="cs-CZ" dirty="0" err="1" smtClean="0"/>
              <a:t>Balharová</a:t>
            </a:r>
            <a:r>
              <a:rPr lang="cs-CZ" dirty="0" smtClean="0"/>
              <a:t>, 2018)</a:t>
            </a:r>
          </a:p>
          <a:p>
            <a:endParaRPr lang="cs-CZ" dirty="0"/>
          </a:p>
          <a:p>
            <a:r>
              <a:rPr lang="cs-CZ" dirty="0" smtClean="0"/>
              <a:t>Mnoho užitečných rad pro úpravu textu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FB55781D-848B-EB12-BEB2-E0E5B47F6978}"/>
              </a:ext>
            </a:extLst>
          </p:cNvPr>
          <p:cNvSpPr txBox="1">
            <a:spLocks/>
          </p:cNvSpPr>
          <p:nvPr/>
        </p:nvSpPr>
        <p:spPr>
          <a:xfrm>
            <a:off x="-48768" y="5705052"/>
            <a:ext cx="12192000" cy="392365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spc="-50" dirty="0"/>
              <a:t> </a:t>
            </a:r>
            <a:r>
              <a:rPr lang="cs-CZ" sz="2000" dirty="0" err="1"/>
              <a:t>Balharová</a:t>
            </a:r>
            <a:r>
              <a:rPr lang="cs-CZ" sz="2000" dirty="0"/>
              <a:t>, K (2018). Může pomoci úprava typografie žákovi s dyslexií na cestě ke čtenářské gramotnosti?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Dostupné </a:t>
            </a:r>
            <a:r>
              <a:rPr lang="cs-CZ" sz="2000" dirty="0"/>
              <a:t>z https://clanky.rvp.cz/clanek/s/Z/21933/MUZE-POMOCI-UPRAVA-TYPOGRAFIE-ZAKOVI-S-DYSLEXII-NA-CESTE-KE-CTENARSKE-GRAMOTNOSTI.html</a:t>
            </a:r>
          </a:p>
          <a:p>
            <a:pPr marL="0" indent="0" algn="ctr">
              <a:buNone/>
            </a:pPr>
            <a:endParaRPr lang="cs-CZ" sz="2400" kern="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490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" y="12128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Návrhy fontů pro dyslektiky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nevyhovují ostatním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944" y="1328579"/>
            <a:ext cx="10515600" cy="4351338"/>
          </a:xfrm>
        </p:spPr>
        <p:txBody>
          <a:bodyPr/>
          <a:lstStyle/>
          <a:p>
            <a:r>
              <a:rPr lang="en-US" dirty="0" smtClean="0"/>
              <a:t>https://www.dyslexiefont.com/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096" y="75247"/>
            <a:ext cx="6733904" cy="351334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169664" y="5315712"/>
            <a:ext cx="8022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podstatné, toto je písmo, 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ktoré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mňa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únavné. 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Dokážem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prečítať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veľkých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bez toho, aby 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musel na 10 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minút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ľahnúť</a:t>
            </a:r>
            <a:r>
              <a:rPr lang="cs-CZ" sz="2800" i="1" dirty="0">
                <a:solidFill>
                  <a:srgbClr val="40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,“ 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oto: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327"/>
            <a:ext cx="3847381" cy="51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F05A7C-4AFB-9462-0E05-B138E67E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1219822" cy="828051"/>
          </a:xfrm>
        </p:spPr>
        <p:txBody>
          <a:bodyPr/>
          <a:lstStyle/>
          <a:p>
            <a:r>
              <a:rPr lang="cs-CZ" dirty="0"/>
              <a:t>D. Pomoc s porozuměním / zapamatováním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FB5B8D5-3D39-B2B8-9323-100532ABB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1" y="846306"/>
            <a:ext cx="11149519" cy="5330657"/>
          </a:xfrm>
        </p:spPr>
        <p:txBody>
          <a:bodyPr/>
          <a:lstStyle/>
          <a:p>
            <a:r>
              <a:rPr lang="cs-CZ" dirty="0"/>
              <a:t>Nahradit slovní otázku obrázkem (</a:t>
            </a:r>
            <a:r>
              <a:rPr lang="en-GB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Reglinski</a:t>
            </a:r>
            <a:r>
              <a:rPr lang="cs-CZ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2007</a:t>
            </a:r>
            <a:r>
              <a:rPr lang="en-GB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BC104DA2-1938-91D3-7826-FB4FFCE4301D}"/>
              </a:ext>
            </a:extLst>
          </p:cNvPr>
          <p:cNvSpPr txBox="1">
            <a:spLocks/>
          </p:cNvSpPr>
          <p:nvPr/>
        </p:nvSpPr>
        <p:spPr>
          <a:xfrm>
            <a:off x="-145915" y="6011693"/>
            <a:ext cx="12480587" cy="14590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spc="-50" dirty="0"/>
              <a:t>    </a:t>
            </a:r>
            <a:r>
              <a:rPr lang="en-GB" sz="20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Reglinski</a:t>
            </a: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J. (2007). Unlocking Knowledge We Know the Students Know.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Journal of Chemical Education, 84</a:t>
            </a: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(2), </a:t>
            </a:r>
            <a:r>
              <a:rPr lang="cs-CZ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cs-CZ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271–273. 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https://doi.org/</a:t>
            </a: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10.1021/ed084p271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3AEF7AA-DA7B-0150-DEA0-D7553069B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38" y="1260802"/>
            <a:ext cx="6011151" cy="45952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2BC81C8-06CC-6CA3-4934-7AF8F596A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447" y="2412696"/>
            <a:ext cx="6502043" cy="26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062233-8BF4-5C8C-52BC-329CE2BE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160774"/>
            <a:ext cx="11870453" cy="884256"/>
          </a:xfrm>
        </p:spPr>
        <p:txBody>
          <a:bodyPr>
            <a:normAutofit fontScale="90000"/>
          </a:bodyPr>
          <a:lstStyle/>
          <a:p>
            <a:r>
              <a:rPr lang="cs-CZ" dirty="0"/>
              <a:t>E. Tipy pro výuku konkrétních chemických problematik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CDE5F3-F733-5C76-BA2D-89829DF6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33" y="1045030"/>
            <a:ext cx="11870453" cy="5212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Ragkousis</a:t>
            </a:r>
            <a:r>
              <a:rPr lang="en-GB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(2000)</a:t>
            </a:r>
            <a:r>
              <a:rPr lang="cs-CZ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b="0" i="0" dirty="0">
              <a:solidFill>
                <a:srgbClr val="3C4043"/>
              </a:solidFill>
              <a:effectLst/>
            </a:endParaRPr>
          </a:p>
          <a:p>
            <a:r>
              <a:rPr lang="cs-CZ" b="1" i="0" dirty="0">
                <a:solidFill>
                  <a:srgbClr val="3C4043"/>
                </a:solidFill>
                <a:effectLst/>
              </a:rPr>
              <a:t>Při práci s chemickými vzorci dyslektici chybují cca 5× častěji než </a:t>
            </a:r>
            <a:r>
              <a:rPr lang="cs-CZ" b="1" i="0" dirty="0" err="1">
                <a:solidFill>
                  <a:srgbClr val="3C4043"/>
                </a:solidFill>
                <a:effectLst/>
              </a:rPr>
              <a:t>nedyslektici</a:t>
            </a:r>
            <a:r>
              <a:rPr lang="cs-CZ" b="1" i="0" dirty="0">
                <a:solidFill>
                  <a:srgbClr val="3C4043"/>
                </a:solidFill>
                <a:effectLst/>
              </a:rPr>
              <a:t>. </a:t>
            </a:r>
          </a:p>
          <a:p>
            <a:r>
              <a:rPr lang="cs-CZ" b="1" i="0" dirty="0">
                <a:solidFill>
                  <a:srgbClr val="3C4043"/>
                </a:solidFill>
                <a:effectLst/>
              </a:rPr>
              <a:t>Přibližně 2× více dyslektiků než </a:t>
            </a:r>
            <a:r>
              <a:rPr lang="cs-CZ" b="1" i="0" dirty="0" err="1">
                <a:solidFill>
                  <a:srgbClr val="3C4043"/>
                </a:solidFill>
                <a:effectLst/>
              </a:rPr>
              <a:t>nedyslektiků</a:t>
            </a:r>
            <a:r>
              <a:rPr lang="cs-CZ" b="1" i="0" dirty="0">
                <a:solidFill>
                  <a:srgbClr val="3C4043"/>
                </a:solidFill>
                <a:effectLst/>
              </a:rPr>
              <a:t> však správně chápe koncepty. 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0" i="0" dirty="0">
                <a:solidFill>
                  <a:srgbClr val="3C4043"/>
                </a:solidFill>
                <a:effectLst/>
              </a:rPr>
              <a:t>Dyslektici, i když rozumí pojmům, mohou mít velmi vážné problémy při práci s chemickými vzorci. 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</a:rPr>
              <a:t>Při výuce dyslektiků naprosto minimalizovat používání chemických vzorců. 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</a:rPr>
              <a:t>Při testování chemické vzorce používat jen jsou-li nezbytně nutné a musí být jasně napsány. 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xmlns="" id="{B82D82FC-2087-C9D2-48A8-D220823DB93B}"/>
              </a:ext>
            </a:extLst>
          </p:cNvPr>
          <p:cNvSpPr txBox="1">
            <a:spLocks/>
          </p:cNvSpPr>
          <p:nvPr/>
        </p:nvSpPr>
        <p:spPr>
          <a:xfrm>
            <a:off x="-145915" y="6011693"/>
            <a:ext cx="12480587" cy="14590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spc="-50" dirty="0"/>
              <a:t>    </a:t>
            </a:r>
            <a:r>
              <a:rPr lang="en-GB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Ragkousis</a:t>
            </a: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 (2000). Dyslexic students in chemistry classes: their difficulties with chemical formulae. </a:t>
            </a:r>
            <a:r>
              <a:rPr lang="en-GB" sz="2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Chemistry Education Research and Practice</a:t>
            </a: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(2), 277–280. https://doi.org/10.1039/A9RP90028D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275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CDE5F3-F733-5C76-BA2D-89829DF6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33" y="291402"/>
            <a:ext cx="11870453" cy="5965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Kamińska-Ostęp</a:t>
            </a:r>
            <a:r>
              <a:rPr lang="en-GB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Guli</a:t>
            </a:r>
            <a:r>
              <a:rPr lang="en-GB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ń</a:t>
            </a:r>
            <a:r>
              <a:rPr lang="en-GB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</a:t>
            </a:r>
            <a:r>
              <a:rPr lang="en-GB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(2008) </a:t>
            </a:r>
            <a:r>
              <a:rPr lang="cs-CZ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roky výzkum, 400 žáků, věk 13-15 roků</a:t>
            </a:r>
            <a:endParaRPr lang="cs-CZ" b="0" i="0" dirty="0">
              <a:solidFill>
                <a:srgbClr val="3C4043"/>
              </a:solidFill>
              <a:effectLst/>
            </a:endParaRPr>
          </a:p>
          <a:p>
            <a:r>
              <a:rPr lang="cs-CZ" b="1" i="0" dirty="0">
                <a:solidFill>
                  <a:srgbClr val="3C4043"/>
                </a:solidFill>
                <a:effectLst/>
              </a:rPr>
              <a:t>Studium efektivity výuky těchto problematik různými způsoby: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</a:rPr>
              <a:t>Chemické výpočty, </a:t>
            </a:r>
          </a:p>
          <a:p>
            <a:r>
              <a:rPr lang="cs-CZ" dirty="0">
                <a:solidFill>
                  <a:srgbClr val="3C4043"/>
                </a:solidFill>
              </a:rPr>
              <a:t>P</a:t>
            </a:r>
            <a:r>
              <a:rPr lang="cs-CZ" b="0" i="0" dirty="0">
                <a:solidFill>
                  <a:srgbClr val="3C4043"/>
                </a:solidFill>
                <a:effectLst/>
              </a:rPr>
              <a:t>říprava na chemické experimenty, 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</a:rPr>
              <a:t>Procvičování vzorců anorganických sloučenin a rovnic chemických reakcí, </a:t>
            </a:r>
          </a:p>
          <a:p>
            <a:r>
              <a:rPr lang="cs-CZ" b="0" i="0" dirty="0">
                <a:solidFill>
                  <a:srgbClr val="3C4043"/>
                </a:solidFill>
                <a:effectLst/>
              </a:rPr>
              <a:t>Procvičování vzorců organických sloučenin a rovnic chemických reakcí.</a:t>
            </a:r>
            <a:r>
              <a:rPr lang="cs-CZ" b="1" i="0" dirty="0">
                <a:solidFill>
                  <a:srgbClr val="3C4043"/>
                </a:solidFill>
                <a:effectLst/>
              </a:rPr>
              <a:t> 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xmlns="" id="{B82D82FC-2087-C9D2-48A8-D220823DB93B}"/>
              </a:ext>
            </a:extLst>
          </p:cNvPr>
          <p:cNvSpPr txBox="1">
            <a:spLocks/>
          </p:cNvSpPr>
          <p:nvPr/>
        </p:nvSpPr>
        <p:spPr>
          <a:xfrm>
            <a:off x="-145915" y="6011693"/>
            <a:ext cx="12480587" cy="14590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spc="-50" dirty="0"/>
              <a:t>    </a:t>
            </a:r>
            <a:r>
              <a:rPr lang="en-GB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Kamińska-Ostęp</a:t>
            </a: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A., &amp; </a:t>
            </a:r>
            <a:r>
              <a:rPr lang="en-GB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Gulińska</a:t>
            </a: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 (2008). Teaching methods and aids assisting dyslexic pupils in learning chemistry. </a:t>
            </a:r>
            <a:r>
              <a:rPr lang="en-GB" sz="2000" i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Baltic Science Education</a:t>
            </a:r>
            <a:r>
              <a:rPr lang="en-GB" sz="20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(3), 147–154. 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28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287" y="231649"/>
            <a:ext cx="12077441" cy="5030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Dyslexie:</a:t>
            </a:r>
          </a:p>
          <a:p>
            <a:pPr>
              <a:buFontTx/>
              <a:buChar char="-"/>
            </a:pPr>
            <a:r>
              <a:rPr lang="cs-CZ" dirty="0"/>
              <a:t>nejznámější ze specifických poruch učení</a:t>
            </a:r>
          </a:p>
          <a:p>
            <a:pPr>
              <a:buFontTx/>
              <a:buChar char="-"/>
            </a:pPr>
            <a:r>
              <a:rPr lang="cs-CZ" dirty="0"/>
              <a:t>nejnápadněji ovlivňuje školní prospěch žáků</a:t>
            </a:r>
          </a:p>
          <a:p>
            <a:pPr>
              <a:buFontTx/>
              <a:buChar char="-"/>
            </a:pPr>
            <a:r>
              <a:rPr lang="cs-CZ" dirty="0"/>
              <a:t>obvykle známá jako porucha čtení</a:t>
            </a:r>
          </a:p>
          <a:p>
            <a:pPr>
              <a:buFontTx/>
              <a:buChar char="-"/>
            </a:pPr>
            <a:r>
              <a:rPr lang="cs-CZ" dirty="0"/>
              <a:t>problém je mnohem širší (Zelinková, 1994)</a:t>
            </a:r>
          </a:p>
          <a:p>
            <a:pPr>
              <a:buFontTx/>
              <a:buChar char="-"/>
            </a:pPr>
            <a:r>
              <a:rPr lang="cs-CZ" dirty="0"/>
              <a:t>10 – 20 % populace </a:t>
            </a:r>
            <a:r>
              <a:rPr lang="en-GB" dirty="0"/>
              <a:t>(</a:t>
            </a:r>
            <a:r>
              <a:rPr lang="en-GB" dirty="0" err="1"/>
              <a:t>Kamińska-Ostęp</a:t>
            </a:r>
            <a:r>
              <a:rPr lang="en-GB" dirty="0"/>
              <a:t> and </a:t>
            </a:r>
            <a:r>
              <a:rPr lang="en-GB" dirty="0" err="1"/>
              <a:t>Gulińska</a:t>
            </a:r>
            <a:r>
              <a:rPr lang="en-GB" dirty="0"/>
              <a:t>, 2008)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obvykle špatná pracovní paměť, nízká rychlost zpracování informací,  rychlé vybavování informací z dlouhodobé paměti. </a:t>
            </a:r>
          </a:p>
          <a:p>
            <a:pPr>
              <a:buFontTx/>
              <a:buChar char="-"/>
            </a:pPr>
            <a:r>
              <a:rPr lang="cs-CZ" dirty="0"/>
              <a:t>Ovlivňuje i studium matematiky (60 % dyslektiků – problémy i s matematikou)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-109728" y="5295239"/>
            <a:ext cx="12411456" cy="194819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err="1"/>
              <a:t>Zelinková</a:t>
            </a:r>
            <a:r>
              <a:rPr lang="en-GB" sz="2400" dirty="0"/>
              <a:t>, O. (1994). </a:t>
            </a:r>
            <a:r>
              <a:rPr lang="en-GB" sz="2400" i="1" dirty="0" err="1"/>
              <a:t>Poruchy</a:t>
            </a:r>
            <a:r>
              <a:rPr lang="en-GB" sz="2400" i="1" dirty="0"/>
              <a:t> </a:t>
            </a:r>
            <a:r>
              <a:rPr lang="en-GB" sz="2400" i="1" dirty="0" err="1"/>
              <a:t>učení</a:t>
            </a:r>
            <a:r>
              <a:rPr lang="en-GB" sz="2400" i="1" dirty="0"/>
              <a:t>: </a:t>
            </a:r>
            <a:r>
              <a:rPr lang="en-GB" sz="2400" i="1" dirty="0" err="1"/>
              <a:t>dysortografie</a:t>
            </a:r>
            <a:r>
              <a:rPr lang="en-GB" sz="2400" i="1" dirty="0"/>
              <a:t>, </a:t>
            </a:r>
            <a:r>
              <a:rPr lang="en-GB" sz="2400" i="1" dirty="0" err="1"/>
              <a:t>dysgrafie</a:t>
            </a:r>
            <a:r>
              <a:rPr lang="en-GB" sz="2400" i="1" dirty="0"/>
              <a:t>, </a:t>
            </a:r>
            <a:r>
              <a:rPr lang="en-GB" sz="2400" i="1" dirty="0" err="1"/>
              <a:t>dyslexie</a:t>
            </a:r>
            <a:r>
              <a:rPr lang="en-GB" sz="2400" dirty="0"/>
              <a:t> (3rd Ed.). </a:t>
            </a:r>
            <a:r>
              <a:rPr lang="en-GB" sz="2400" dirty="0" err="1"/>
              <a:t>Portál</a:t>
            </a:r>
            <a:r>
              <a:rPr lang="en-GB" sz="2400" dirty="0"/>
              <a:t>.</a:t>
            </a:r>
            <a:endParaRPr lang="cs-CZ" sz="2400" dirty="0"/>
          </a:p>
          <a:p>
            <a:pPr marL="0" indent="0" algn="ctr">
              <a:buNone/>
            </a:pPr>
            <a:r>
              <a:rPr lang="en-GB" sz="2400" dirty="0" err="1"/>
              <a:t>Kamińska-Ostęp</a:t>
            </a:r>
            <a:r>
              <a:rPr lang="en-GB" sz="2400" dirty="0"/>
              <a:t>, A., &amp; </a:t>
            </a:r>
            <a:r>
              <a:rPr lang="en-GB" sz="2400" dirty="0" err="1"/>
              <a:t>Gulińska</a:t>
            </a:r>
            <a:r>
              <a:rPr lang="en-GB" sz="2400" dirty="0"/>
              <a:t>, H (2008). Teaching methods and aids assisting dyslexic pupils in learning chemistry. </a:t>
            </a:r>
            <a:r>
              <a:rPr lang="en-GB" sz="2400" i="1" dirty="0"/>
              <a:t>Journal of Baltic Science Education</a:t>
            </a:r>
            <a:r>
              <a:rPr lang="en-GB" sz="2400" dirty="0"/>
              <a:t>, </a:t>
            </a:r>
            <a:r>
              <a:rPr lang="en-GB" sz="2400" i="1" dirty="0"/>
              <a:t>7</a:t>
            </a:r>
            <a:r>
              <a:rPr lang="en-GB" sz="2400" dirty="0"/>
              <a:t>(3), 147–154. </a:t>
            </a:r>
            <a:endParaRPr lang="cs-CZ" sz="2400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4438D9-2509-398A-6F27-E037914B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Chemické výpočty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PM (proporční metoda), MEM (řešení pomocí matematické rovnice)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D – dyslektici, WD - </a:t>
            </a:r>
            <a:r>
              <a:rPr lang="cs-CZ" sz="2800" dirty="0" err="1">
                <a:latin typeface="+mn-lt"/>
              </a:rPr>
              <a:t>nedyslektici</a:t>
            </a:r>
            <a:endParaRPr lang="cs-CZ" sz="2800" dirty="0">
              <a:latin typeface="+mn-lt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6488F870-B69C-E304-8FDF-44EC4B2BC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312" y="1956254"/>
            <a:ext cx="8489375" cy="4351338"/>
          </a:xfrm>
        </p:spPr>
      </p:pic>
    </p:spTree>
    <p:extLst>
      <p:ext uri="{BB962C8B-B14F-4D97-AF65-F5344CB8AC3E}">
        <p14:creationId xmlns:p14="http://schemas.microsoft.com/office/powerpoint/2010/main" val="22369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B440CD-05EC-0E58-8A15-D32AA683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Příprava na laboratorní cvičení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FI – </a:t>
            </a:r>
            <a:r>
              <a:rPr lang="cs-CZ" sz="2800" dirty="0" err="1">
                <a:latin typeface="+mn-lt"/>
              </a:rPr>
              <a:t>videonávod</a:t>
            </a:r>
            <a:r>
              <a:rPr lang="cs-CZ" sz="2800" dirty="0">
                <a:latin typeface="+mn-lt"/>
              </a:rPr>
              <a:t>, PI – tištěný návod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A9423BB-9756-3F78-EDB2-65B5FE6FD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E7CDFF9-AE92-2853-F96B-DFA42810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72" y="1825625"/>
            <a:ext cx="8850767" cy="41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B440CD-05EC-0E58-8A15-D32AA683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64" y="365125"/>
            <a:ext cx="11132736" cy="132556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Procvičování vzorců anorganických látek, rovnice reakcí anorganických látek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CG – počítačová hra, BG – desková hra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A9423BB-9756-3F78-EDB2-65B5FE6FD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2F766A7-BB28-DB8E-FC68-0192D14E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08" y="2394510"/>
            <a:ext cx="8521473" cy="42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A5287B-C427-9B89-D4ED-8023C35F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Organická chemie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RBM – modely, CS – počítačové simulace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8BB2DEC-0B34-D268-2519-A083640F1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95DFA2B-0418-F6E9-83D1-8BE2AB70C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4" y="2126626"/>
            <a:ext cx="8999555" cy="45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3D3D009-3DFA-40AF-CE50-E3BA4C9E7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1" y="291402"/>
            <a:ext cx="11565653" cy="5885561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kern="0" dirty="0" err="1">
                <a:effectLst/>
                <a:ea typeface="Calibri" panose="020F0502020204030204" pitchFamily="34" charset="0"/>
              </a:rPr>
              <a:t>Skaik</a:t>
            </a:r>
            <a:r>
              <a:rPr lang="en-GB" kern="0" dirty="0">
                <a:effectLst/>
                <a:ea typeface="Calibri" panose="020F0502020204030204" pitchFamily="34" charset="0"/>
              </a:rPr>
              <a:t> (2010</a:t>
            </a:r>
            <a:r>
              <a:rPr lang="en-GB" kern="0" dirty="0" smtClean="0">
                <a:effectLst/>
                <a:ea typeface="Calibri" panose="020F0502020204030204" pitchFamily="34" charset="0"/>
              </a:rPr>
              <a:t>)</a:t>
            </a:r>
            <a:r>
              <a:rPr lang="cs-CZ" kern="0" dirty="0" smtClean="0">
                <a:effectLst/>
                <a:ea typeface="Calibri" panose="020F0502020204030204" pitchFamily="34" charset="0"/>
              </a:rPr>
              <a:t>:</a:t>
            </a:r>
            <a:r>
              <a:rPr lang="en-GB" kern="0" dirty="0" smtClean="0">
                <a:effectLst/>
                <a:ea typeface="Calibri" panose="020F0502020204030204" pitchFamily="34" charset="0"/>
              </a:rPr>
              <a:t> </a:t>
            </a:r>
            <a:endParaRPr lang="cs-CZ" kern="0" dirty="0">
              <a:effectLst/>
              <a:ea typeface="Calibri" panose="020F0502020204030204" pitchFamily="34" charset="0"/>
            </a:endParaRPr>
          </a:p>
          <a:p>
            <a:r>
              <a:rPr lang="cs-CZ" kern="0" dirty="0">
                <a:ea typeface="Calibri" panose="020F0502020204030204" pitchFamily="34" charset="0"/>
              </a:rPr>
              <a:t>V některých profesích může být dyslexie velmi nebezpečná</a:t>
            </a:r>
          </a:p>
          <a:p>
            <a:r>
              <a:rPr lang="cs-CZ" kern="0" dirty="0">
                <a:ea typeface="Calibri" panose="020F0502020204030204" pitchFamily="34" charset="0"/>
              </a:rPr>
              <a:t>Hematologie – záměny krevních skupin, záměny </a:t>
            </a:r>
            <a:r>
              <a:rPr lang="en-GB" kern="0" dirty="0">
                <a:effectLst/>
                <a:ea typeface="Calibri" panose="020F0502020204030204" pitchFamily="34" charset="0"/>
              </a:rPr>
              <a:t>LDH vs. HDL test</a:t>
            </a:r>
            <a:r>
              <a:rPr lang="cs-CZ" kern="0" dirty="0">
                <a:effectLst/>
                <a:ea typeface="Calibri" panose="020F0502020204030204" pitchFamily="34" charset="0"/>
              </a:rPr>
              <a:t>ů, záměny znamének a číslic při výpočtech,…</a:t>
            </a:r>
          </a:p>
          <a:p>
            <a:r>
              <a:rPr lang="cs-CZ" kern="0" dirty="0">
                <a:ea typeface="Calibri" panose="020F0502020204030204" pitchFamily="34" charset="0"/>
              </a:rPr>
              <a:t>Lékařství: </a:t>
            </a:r>
            <a:r>
              <a:rPr lang="en-GB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“I wanted to be a medical doctor. When I had to go in this direction, I was afraid of killing people!!</a:t>
            </a:r>
            <a:r>
              <a:rPr lang="en-GB" kern="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” (</a:t>
            </a:r>
            <a:r>
              <a:rPr lang="en-GB" kern="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Pileni</a:t>
            </a:r>
            <a:r>
              <a:rPr lang="en-GB" kern="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, 2022). </a:t>
            </a:r>
            <a:endParaRPr lang="cs-CZ" kern="0" dirty="0">
              <a:ea typeface="Calibri" panose="020F0502020204030204" pitchFamily="34" charset="0"/>
            </a:endParaRPr>
          </a:p>
          <a:p>
            <a:r>
              <a:rPr lang="cs-CZ" kern="0" dirty="0">
                <a:ea typeface="Calibri" panose="020F0502020204030204" pitchFamily="34" charset="0"/>
              </a:rPr>
              <a:t>Učitelství – doporučena převrácená třída (</a:t>
            </a:r>
            <a:r>
              <a:rPr lang="en-GB" kern="0" dirty="0">
                <a:effectLst/>
                <a:ea typeface="Times New Roman" panose="02020603050405020304" pitchFamily="18" charset="0"/>
              </a:rPr>
              <a:t>Hiscock and Leigh</a:t>
            </a:r>
            <a:r>
              <a:rPr lang="cs-CZ" kern="0" dirty="0">
                <a:effectLst/>
                <a:ea typeface="Times New Roman" panose="02020603050405020304" pitchFamily="18" charset="0"/>
              </a:rPr>
              <a:t>,</a:t>
            </a:r>
            <a:r>
              <a:rPr lang="en-GB" kern="0" dirty="0">
                <a:effectLst/>
                <a:ea typeface="Times New Roman" panose="02020603050405020304" pitchFamily="18" charset="0"/>
              </a:rPr>
              <a:t> 2021) </a:t>
            </a:r>
            <a:endParaRPr lang="cs-CZ" kern="0" dirty="0"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CEC969C1-596E-FFD8-FCFE-09767664C974}"/>
              </a:ext>
            </a:extLst>
          </p:cNvPr>
          <p:cNvSpPr txBox="1">
            <a:spLocks/>
          </p:cNvSpPr>
          <p:nvPr/>
        </p:nvSpPr>
        <p:spPr>
          <a:xfrm>
            <a:off x="-70338" y="3999245"/>
            <a:ext cx="12262338" cy="34714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spc="-50" dirty="0"/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Skaik</a:t>
            </a: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Y. A. A. M. (2010). Dyslexia: The faceless threat of patient safety in clinical chemistry laboratories. </a:t>
            </a:r>
            <a:r>
              <a:rPr lang="en-GB" sz="2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Pakistan Journal of Medical Sciences</a:t>
            </a: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(4), 984–984.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Pileni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M. P. (2022). Autobiography: A View of This Superb Adventure Experienced by Marie-</a:t>
            </a:r>
            <a:r>
              <a:rPr lang="en-GB" sz="20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Paule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Pileni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Journal of Physical Chemistry C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126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(17), 7359–7363. https://doi.org/10.1021/acs.jpcc.2c02122</a:t>
            </a:r>
            <a:endParaRPr lang="cs-CZ" sz="2000" kern="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Hiscock, J., &amp; Leigh, J. (2021). 15: Teaching with and supporting teachers with dyslexia in higher education. In Brown, N. (Ed.),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Lived Experiences of Ableism in Academia: Strategies for Inclusion in Higher Education 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(pp. 249–263). Bristol, UK: Policy Press.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00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4C42CD0-EC16-B003-ABF0-AEDBA7B3C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4" y="0"/>
            <a:ext cx="11253316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Riendl</a:t>
            </a:r>
            <a:r>
              <a:rPr lang="en-GB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and Haworth (1995) </a:t>
            </a:r>
            <a:endParaRPr lang="cs-CZ" kern="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622300"/>
            <a:r>
              <a:rPr lang="cs-CZ" kern="0" dirty="0">
                <a:solidFill>
                  <a:srgbClr val="000000"/>
                </a:solidFill>
              </a:rPr>
              <a:t>Provádění experimentů: pro dyslektiky může být </a:t>
            </a:r>
            <a:br>
              <a:rPr lang="cs-CZ" kern="0" dirty="0">
                <a:solidFill>
                  <a:srgbClr val="000000"/>
                </a:solidFill>
              </a:rPr>
            </a:br>
            <a:r>
              <a:rPr lang="cs-CZ" kern="0" dirty="0">
                <a:solidFill>
                  <a:srgbClr val="000000"/>
                </a:solidFill>
              </a:rPr>
              <a:t>extrémně obtížné</a:t>
            </a:r>
          </a:p>
          <a:p>
            <a:pPr marL="622300"/>
            <a:r>
              <a:rPr lang="cs-CZ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kern="0" dirty="0">
                <a:solidFill>
                  <a:srgbClr val="000000"/>
                </a:solidFill>
              </a:rPr>
              <a:t> pracovat ve dvojici s ochotným </a:t>
            </a:r>
            <a:r>
              <a:rPr lang="cs-CZ" kern="0" dirty="0" err="1">
                <a:solidFill>
                  <a:srgbClr val="000000"/>
                </a:solidFill>
              </a:rPr>
              <a:t>nedyslektikem</a:t>
            </a:r>
            <a:endParaRPr lang="cs-CZ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kern="0" dirty="0" err="1">
                <a:effectLst/>
                <a:ea typeface="Calibri" panose="020F0502020204030204" pitchFamily="34" charset="0"/>
              </a:rPr>
              <a:t>Vadanan</a:t>
            </a:r>
            <a:r>
              <a:rPr lang="en-GB" kern="0" dirty="0">
                <a:effectLst/>
                <a:ea typeface="Calibri" panose="020F0502020204030204" pitchFamily="34" charset="0"/>
              </a:rPr>
              <a:t> and Prakash (2017) </a:t>
            </a:r>
            <a:endParaRPr lang="cs-CZ" kern="0" dirty="0">
              <a:effectLst/>
              <a:ea typeface="Calibri" panose="020F0502020204030204" pitchFamily="34" charset="0"/>
            </a:endParaRPr>
          </a:p>
          <a:p>
            <a:pPr marL="622300"/>
            <a:r>
              <a:rPr lang="cs-CZ" kern="0" dirty="0">
                <a:ea typeface="Calibri" panose="020F0502020204030204" pitchFamily="34" charset="0"/>
              </a:rPr>
              <a:t>Podpora třírozměrné představivosti: modely (LED)</a:t>
            </a:r>
          </a:p>
          <a:p>
            <a:pPr marL="0" indent="0">
              <a:buNone/>
            </a:pPr>
            <a:r>
              <a:rPr lang="en-GB" kern="0" dirty="0">
                <a:effectLst/>
                <a:ea typeface="Calibri" panose="020F0502020204030204" pitchFamily="34" charset="0"/>
              </a:rPr>
              <a:t>Theisen (2022) </a:t>
            </a:r>
            <a:endParaRPr lang="cs-CZ" kern="0" dirty="0">
              <a:effectLst/>
              <a:ea typeface="Calibri" panose="020F0502020204030204" pitchFamily="34" charset="0"/>
            </a:endParaRPr>
          </a:p>
          <a:p>
            <a:pPr marL="622300"/>
            <a:r>
              <a:rPr lang="cs-CZ" kern="0" dirty="0">
                <a:ea typeface="Calibri" panose="020F0502020204030204" pitchFamily="34" charset="0"/>
              </a:rPr>
              <a:t>Co nejvíc používat modely, i Lego nebo plastelína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12743972-7E9C-4CCE-1AFC-5707556C1D95}"/>
              </a:ext>
            </a:extLst>
          </p:cNvPr>
          <p:cNvSpPr txBox="1">
            <a:spLocks/>
          </p:cNvSpPr>
          <p:nvPr/>
        </p:nvSpPr>
        <p:spPr>
          <a:xfrm>
            <a:off x="-70338" y="4165269"/>
            <a:ext cx="12262338" cy="33054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spc="-50" dirty="0"/>
              <a:t> </a:t>
            </a:r>
            <a:r>
              <a:rPr lang="en-GB" sz="2000" kern="0" dirty="0" err="1">
                <a:effectLst/>
                <a:ea typeface="Calibri" panose="020F0502020204030204" pitchFamily="34" charset="0"/>
              </a:rPr>
              <a:t>Riendl</a:t>
            </a:r>
            <a:r>
              <a:rPr lang="en-GB" sz="2000" kern="0" dirty="0">
                <a:effectLst/>
                <a:ea typeface="Calibri" panose="020F0502020204030204" pitchFamily="34" charset="0"/>
              </a:rPr>
              <a:t>, P. A., 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&amp;</a:t>
            </a:r>
            <a:r>
              <a:rPr lang="en-GB" sz="2000" kern="0" dirty="0">
                <a:effectLst/>
                <a:ea typeface="Calibri" panose="020F0502020204030204" pitchFamily="34" charset="0"/>
              </a:rPr>
              <a:t> Haworth, D. T. (1995). </a:t>
            </a: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Chemistry and Special Education.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Journal of Chemical Education</a:t>
            </a: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72</a:t>
            </a: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(11), </a:t>
            </a:r>
            <a:r>
              <a:rPr lang="cs-CZ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cs-CZ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983–986, 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https://doi.org/</a:t>
            </a: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10.1021/ed072p983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Vadanan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P., &amp; Prakash, N. K. (2017). FPGA Based LED Cube to Assist Child Dyslexia.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8th IEEE International Conference on Computational Intelligence and Computing Research (IEEE ICCIC)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915–917. https://doi.org/10.1109/ICCIC.2017.8524513</a:t>
            </a:r>
            <a:endParaRPr lang="cs-CZ" sz="2000" kern="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71463" indent="-271463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Theisen, K. E. (2022). Two Active Learning Models of Protein Dynamics for Use in Undergraduate Biochemistry Courses. </a:t>
            </a:r>
            <a:r>
              <a:rPr lang="en-GB" sz="20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Journal of Chemical Education, 99</a:t>
            </a: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(6), 2245–2251</a:t>
            </a:r>
            <a:r>
              <a:rPr lang="en-GB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GB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https://doi.org/</a:t>
            </a:r>
            <a:r>
              <a:rPr lang="en-GB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10.1021/acs.jchemed.1c00025</a:t>
            </a: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A32B6EC-C747-F883-5115-BB91858D3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391" y="437329"/>
            <a:ext cx="3532206" cy="34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CD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F124E1-821A-D963-4E67-54C01F74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F. Další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FB15794-2D1E-A0DD-C7A4-EF9F1757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12" y="1048512"/>
            <a:ext cx="11122688" cy="5128451"/>
          </a:xfrm>
        </p:spPr>
        <p:txBody>
          <a:bodyPr>
            <a:normAutofit/>
          </a:bodyPr>
          <a:lstStyle/>
          <a:p>
            <a:r>
              <a:rPr lang="cs-CZ" dirty="0" smtClean="0"/>
              <a:t>Konstrukce on-line testu: možnost si svobodně vybrat z testu přednostně úkoly – povolit listování testem tam a zpět (</a:t>
            </a:r>
            <a:r>
              <a:rPr lang="en-GB" dirty="0" err="1" smtClean="0"/>
              <a:t>Raje</a:t>
            </a:r>
            <a:r>
              <a:rPr lang="en-GB" dirty="0" smtClean="0"/>
              <a:t> and </a:t>
            </a:r>
            <a:r>
              <a:rPr lang="en-GB" dirty="0" err="1" smtClean="0"/>
              <a:t>Stitze</a:t>
            </a:r>
            <a:r>
              <a:rPr lang="cs-CZ" dirty="0" smtClean="0"/>
              <a:t>,</a:t>
            </a:r>
            <a:r>
              <a:rPr lang="en-GB" dirty="0" smtClean="0"/>
              <a:t> 2020) </a:t>
            </a:r>
            <a:endParaRPr lang="cs-CZ" dirty="0" smtClean="0"/>
          </a:p>
          <a:p>
            <a:r>
              <a:rPr lang="cs-CZ" dirty="0" smtClean="0"/>
              <a:t>Po odchodu ze základní školy na různé typy středních škol by mohli mít žáci s dyslexií na nových školách při řešení téhož testu navzájem odlišné problémy. (</a:t>
            </a:r>
            <a:r>
              <a:rPr lang="en-GB" dirty="0" err="1" smtClean="0"/>
              <a:t>Wyżikowska</a:t>
            </a:r>
            <a:r>
              <a:rPr lang="cs-CZ" dirty="0" smtClean="0"/>
              <a:t>,</a:t>
            </a:r>
            <a:r>
              <a:rPr lang="en-GB" dirty="0" smtClean="0"/>
              <a:t> 2005). </a:t>
            </a:r>
            <a:endParaRPr lang="cs-CZ" dirty="0" smtClean="0"/>
          </a:p>
          <a:p>
            <a:r>
              <a:rPr lang="cs-CZ" dirty="0" smtClean="0"/>
              <a:t>Rozsáhlý přehled literatury o dyslexii (ne česky) (</a:t>
            </a:r>
            <a:r>
              <a:rPr lang="en-GB" dirty="0" err="1" smtClean="0"/>
              <a:t>Osińska-Kurek</a:t>
            </a:r>
            <a:r>
              <a:rPr lang="en-GB" dirty="0" smtClean="0"/>
              <a:t>, 2011).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12743972-7E9C-4CCE-1AFC-5707556C1D95}"/>
              </a:ext>
            </a:extLst>
          </p:cNvPr>
          <p:cNvSpPr txBox="1">
            <a:spLocks/>
          </p:cNvSpPr>
          <p:nvPr/>
        </p:nvSpPr>
        <p:spPr>
          <a:xfrm>
            <a:off x="-70338" y="4718304"/>
            <a:ext cx="12359874" cy="379242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en-GB" sz="2000" dirty="0" err="1"/>
              <a:t>Raje</a:t>
            </a:r>
            <a:r>
              <a:rPr lang="en-GB" sz="2000" dirty="0"/>
              <a:t>, S., &amp; </a:t>
            </a:r>
            <a:r>
              <a:rPr lang="en-GB" sz="2000" dirty="0" err="1"/>
              <a:t>Stitze</a:t>
            </a:r>
            <a:r>
              <a:rPr lang="en-GB" sz="2000" dirty="0"/>
              <a:t>, S. (2020). Strategies for Effective Assessments while Ensuring Academic Integrity in General Chemistry Courses during COVID-19. </a:t>
            </a:r>
            <a:r>
              <a:rPr lang="en-GB" sz="2000" i="1" dirty="0"/>
              <a:t>Journal of Chemical Education, 97</a:t>
            </a:r>
            <a:r>
              <a:rPr lang="en-GB" sz="2000" dirty="0"/>
              <a:t>(9), 3436–3440.</a:t>
            </a:r>
            <a:r>
              <a:rPr lang="en-GB" sz="2000" b="1" dirty="0"/>
              <a:t> </a:t>
            </a:r>
            <a:r>
              <a:rPr lang="en-GB" sz="2000" dirty="0"/>
              <a:t>https://doi.org/10.1021/acs.jchemed.0c00797</a:t>
            </a:r>
            <a:endParaRPr lang="cs-CZ" sz="2000" dirty="0" smtClean="0"/>
          </a:p>
          <a:p>
            <a:pPr marL="85725" indent="0">
              <a:buNone/>
            </a:pPr>
            <a:r>
              <a:rPr lang="en-GB" sz="2000" dirty="0" err="1" smtClean="0"/>
              <a:t>Wyżikowska</a:t>
            </a:r>
            <a:r>
              <a:rPr lang="en-GB" sz="2000" dirty="0"/>
              <a:t>, E. (2005). </a:t>
            </a:r>
            <a:r>
              <a:rPr lang="en-GB" sz="2000" dirty="0" err="1"/>
              <a:t>Trudności</a:t>
            </a:r>
            <a:r>
              <a:rPr lang="en-GB" sz="2000" dirty="0"/>
              <a:t> </a:t>
            </a:r>
            <a:r>
              <a:rPr lang="en-GB" sz="2000" dirty="0" err="1"/>
              <a:t>uczniów</a:t>
            </a:r>
            <a:r>
              <a:rPr lang="en-GB" sz="2000" dirty="0"/>
              <a:t> z </a:t>
            </a:r>
            <a:r>
              <a:rPr lang="en-GB" sz="2000" dirty="0" err="1"/>
              <a:t>dysleksją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lekcjach</a:t>
            </a:r>
            <a:r>
              <a:rPr lang="en-GB" sz="2000" dirty="0"/>
              <a:t> </a:t>
            </a:r>
            <a:r>
              <a:rPr lang="en-GB" sz="2000" dirty="0" err="1"/>
              <a:t>chemii</a:t>
            </a:r>
            <a:r>
              <a:rPr lang="en-GB" sz="2000" dirty="0"/>
              <a:t> w </a:t>
            </a:r>
            <a:r>
              <a:rPr lang="en-GB" sz="2000" dirty="0" err="1"/>
              <a:t>gimnazjum</a:t>
            </a:r>
            <a:r>
              <a:rPr lang="en-GB" sz="2000" dirty="0"/>
              <a:t>. </a:t>
            </a:r>
            <a:r>
              <a:rPr lang="en-GB" sz="2000" i="1" dirty="0" err="1"/>
              <a:t>Wszystko</a:t>
            </a:r>
            <a:r>
              <a:rPr lang="en-GB" sz="2000" i="1" dirty="0"/>
              <a:t> </a:t>
            </a:r>
            <a:r>
              <a:rPr lang="en-GB" sz="2000" i="1" dirty="0" err="1"/>
              <a:t>dla</a:t>
            </a:r>
            <a:r>
              <a:rPr lang="en-GB" sz="2000" i="1" dirty="0"/>
              <a:t> </a:t>
            </a:r>
            <a:r>
              <a:rPr lang="en-GB" sz="2000" i="1" dirty="0" err="1"/>
              <a:t>Szkoły</a:t>
            </a:r>
            <a:r>
              <a:rPr lang="en-GB" sz="2000" dirty="0"/>
              <a:t>, </a:t>
            </a:r>
            <a:r>
              <a:rPr lang="en-GB" sz="2000" i="1" dirty="0"/>
              <a:t>3</a:t>
            </a:r>
            <a:r>
              <a:rPr lang="en-GB" sz="2000" dirty="0"/>
              <a:t>, 16–18.</a:t>
            </a:r>
            <a:endParaRPr lang="cs-CZ" sz="2000" dirty="0"/>
          </a:p>
          <a:p>
            <a:pPr marL="85725" indent="0">
              <a:buNone/>
            </a:pPr>
            <a:r>
              <a:rPr lang="en-GB" sz="2000" dirty="0" err="1"/>
              <a:t>Osińska-Kurek</a:t>
            </a:r>
            <a:r>
              <a:rPr lang="en-GB" sz="2000" dirty="0"/>
              <a:t>, J. (2011). </a:t>
            </a:r>
            <a:r>
              <a:rPr lang="en-GB" sz="2000" i="1" dirty="0" err="1"/>
              <a:t>Dysleksja</a:t>
            </a:r>
            <a:r>
              <a:rPr lang="en-GB" sz="2000" i="1" dirty="0"/>
              <a:t> - </a:t>
            </a:r>
            <a:r>
              <a:rPr lang="en-GB" sz="2000" i="1" dirty="0" err="1"/>
              <a:t>zestawienie</a:t>
            </a:r>
            <a:r>
              <a:rPr lang="en-GB" sz="2000" i="1" dirty="0"/>
              <a:t> </a:t>
            </a:r>
            <a:r>
              <a:rPr lang="en-GB" sz="2000" i="1" dirty="0" err="1"/>
              <a:t>bibliograficzne</a:t>
            </a:r>
            <a:r>
              <a:rPr lang="en-GB" sz="2000" i="1" dirty="0"/>
              <a:t> w </a:t>
            </a:r>
            <a:r>
              <a:rPr lang="en-GB" sz="2000" i="1" dirty="0" err="1"/>
              <a:t>wyborze</a:t>
            </a:r>
            <a:r>
              <a:rPr lang="en-GB" sz="2000" i="1" dirty="0"/>
              <a:t> </a:t>
            </a:r>
            <a:r>
              <a:rPr lang="en-GB" sz="2000" i="1" dirty="0" err="1"/>
              <a:t>za</a:t>
            </a:r>
            <a:r>
              <a:rPr lang="en-GB" sz="2000" i="1" dirty="0"/>
              <a:t> </a:t>
            </a:r>
            <a:r>
              <a:rPr lang="en-GB" sz="2000" i="1" dirty="0" err="1"/>
              <a:t>lata</a:t>
            </a:r>
            <a:r>
              <a:rPr lang="en-GB" sz="2000" i="1" dirty="0"/>
              <a:t> 2003-2015</a:t>
            </a:r>
            <a:r>
              <a:rPr lang="en-GB" sz="2000" dirty="0"/>
              <a:t>. http://www.bpsiedlce.pl/1/strona/81_zestawienia-bibliograficzne/286_pedagogika-wychowanie/852_dysleksja-cz-2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041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CD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F124E1-821A-D963-4E67-54C01F74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Česká literatura mimo WOS a ACS</a:t>
            </a:r>
            <a:br>
              <a:rPr lang="cs-CZ" dirty="0" smtClean="0">
                <a:latin typeface="+mn-lt"/>
              </a:rPr>
            </a:br>
            <a:endParaRPr lang="cs-CZ" sz="28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FB15794-2D1E-A0DD-C7A4-EF9F1757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11" y="893972"/>
            <a:ext cx="1150081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M</a:t>
            </a:r>
            <a:r>
              <a:rPr lang="en-GB" dirty="0" err="1" smtClean="0"/>
              <a:t>ěcháčková</a:t>
            </a:r>
            <a:r>
              <a:rPr lang="cs-CZ" dirty="0" smtClean="0"/>
              <a:t> (</a:t>
            </a:r>
            <a:r>
              <a:rPr lang="en-GB" dirty="0" smtClean="0"/>
              <a:t>2021)</a:t>
            </a:r>
            <a:r>
              <a:rPr lang="cs-CZ" dirty="0" smtClean="0"/>
              <a:t>: Interview 6 dyslektických žáků ZŠ</a:t>
            </a:r>
          </a:p>
          <a:p>
            <a:r>
              <a:rPr lang="cs-CZ" dirty="0" smtClean="0"/>
              <a:t>Nemají chemii moc rádi</a:t>
            </a:r>
          </a:p>
          <a:p>
            <a:r>
              <a:rPr lang="cs-CZ" dirty="0" smtClean="0"/>
              <a:t>Oblíbené aktivity v chemii: demonstrační pokusy, videa</a:t>
            </a:r>
          </a:p>
          <a:p>
            <a:r>
              <a:rPr lang="cs-CZ" dirty="0" smtClean="0"/>
              <a:t>Nejméně oblíbené a subjektivně velmi obtížné: chemické názvosloví, chemické výpočty</a:t>
            </a:r>
          </a:p>
          <a:p>
            <a:r>
              <a:rPr lang="cs-CZ" dirty="0" smtClean="0"/>
              <a:t>Nepoužívají žádnou elektronickou pomůcku pro zmírnění problémů se čtením</a:t>
            </a:r>
          </a:p>
          <a:p>
            <a:r>
              <a:rPr lang="cs-CZ" dirty="0" smtClean="0"/>
              <a:t>Neznají žádný web zaměřený na pomoc dyslektikům</a:t>
            </a:r>
          </a:p>
          <a:p>
            <a:r>
              <a:rPr lang="cs-CZ" dirty="0" smtClean="0"/>
              <a:t>Pro usnadnění orientace v textu používají barevné zvýraznění</a:t>
            </a:r>
          </a:p>
          <a:p>
            <a:r>
              <a:rPr lang="cs-CZ" dirty="0" smtClean="0"/>
              <a:t>názvosloví anorganických sloučenin: preferují křížové pravidlo před řešením rovnice </a:t>
            </a:r>
          </a:p>
          <a:p>
            <a:r>
              <a:rPr lang="cs-CZ" dirty="0" smtClean="0"/>
              <a:t>Ocenili neomezené používání tabulky s názvoslovnými zakončeními –ný, -</a:t>
            </a:r>
            <a:r>
              <a:rPr lang="cs-CZ" dirty="0" err="1" smtClean="0"/>
              <a:t>natý</a:t>
            </a:r>
            <a:r>
              <a:rPr lang="cs-CZ" dirty="0" smtClean="0"/>
              <a:t>,…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12743972-7E9C-4CCE-1AFC-5707556C1D95}"/>
              </a:ext>
            </a:extLst>
          </p:cNvPr>
          <p:cNvSpPr txBox="1">
            <a:spLocks/>
          </p:cNvSpPr>
          <p:nvPr/>
        </p:nvSpPr>
        <p:spPr>
          <a:xfrm>
            <a:off x="-70338" y="5572664"/>
            <a:ext cx="12359874" cy="293806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en-GB" sz="2000" dirty="0" err="1"/>
              <a:t>Měcháčková</a:t>
            </a:r>
            <a:r>
              <a:rPr lang="en-GB" sz="2000" dirty="0"/>
              <a:t>, L. (2021). </a:t>
            </a:r>
            <a:r>
              <a:rPr lang="en-GB" sz="2000" i="1" dirty="0" err="1"/>
              <a:t>Využití</a:t>
            </a:r>
            <a:r>
              <a:rPr lang="en-GB" sz="2000" i="1" dirty="0"/>
              <a:t> </a:t>
            </a:r>
            <a:r>
              <a:rPr lang="en-GB" sz="2000" i="1" dirty="0" err="1"/>
              <a:t>videozáznamů</a:t>
            </a:r>
            <a:r>
              <a:rPr lang="en-GB" sz="2000" i="1" dirty="0"/>
              <a:t> </a:t>
            </a:r>
            <a:r>
              <a:rPr lang="en-GB" sz="2000" i="1" dirty="0" err="1"/>
              <a:t>ve</a:t>
            </a:r>
            <a:r>
              <a:rPr lang="en-GB" sz="2000" i="1" dirty="0"/>
              <a:t> </a:t>
            </a:r>
            <a:r>
              <a:rPr lang="en-GB" sz="2000" i="1" dirty="0" err="1"/>
              <a:t>výuce</a:t>
            </a:r>
            <a:r>
              <a:rPr lang="en-GB" sz="2000" i="1" dirty="0"/>
              <a:t> </a:t>
            </a:r>
            <a:r>
              <a:rPr lang="en-GB" sz="2000" i="1" dirty="0" err="1"/>
              <a:t>chemického</a:t>
            </a:r>
            <a:r>
              <a:rPr lang="en-GB" sz="2000" i="1" dirty="0"/>
              <a:t> </a:t>
            </a:r>
            <a:r>
              <a:rPr lang="en-GB" sz="2000" i="1" dirty="0" err="1"/>
              <a:t>názvosloví</a:t>
            </a:r>
            <a:r>
              <a:rPr lang="en-GB" sz="2000" i="1" dirty="0"/>
              <a:t> </a:t>
            </a:r>
            <a:r>
              <a:rPr lang="en-GB" sz="2000" i="1" dirty="0" err="1"/>
              <a:t>anorganických</a:t>
            </a:r>
            <a:r>
              <a:rPr lang="en-GB" sz="2000" i="1" dirty="0"/>
              <a:t> </a:t>
            </a:r>
            <a:r>
              <a:rPr lang="en-GB" sz="2000" i="1" dirty="0" err="1"/>
              <a:t>sloučenin</a:t>
            </a:r>
            <a:r>
              <a:rPr lang="en-GB" sz="2000" i="1" dirty="0"/>
              <a:t> s </a:t>
            </a:r>
            <a:r>
              <a:rPr lang="en-GB" sz="2000" i="1" dirty="0" err="1"/>
              <a:t>přihlédnutím</a:t>
            </a:r>
            <a:r>
              <a:rPr lang="en-GB" sz="2000" i="1" dirty="0"/>
              <a:t> k </a:t>
            </a:r>
            <a:r>
              <a:rPr lang="en-GB" sz="2000" i="1" dirty="0" err="1"/>
              <a:t>potřebám</a:t>
            </a:r>
            <a:r>
              <a:rPr lang="en-GB" sz="2000" i="1" dirty="0"/>
              <a:t> </a:t>
            </a:r>
            <a:r>
              <a:rPr lang="en-GB" sz="2000" i="1" dirty="0" err="1"/>
              <a:t>žáků</a:t>
            </a:r>
            <a:r>
              <a:rPr lang="en-GB" sz="2000" i="1" dirty="0"/>
              <a:t> s </a:t>
            </a:r>
            <a:r>
              <a:rPr lang="en-GB" sz="2000" i="1" dirty="0" err="1"/>
              <a:t>dyslexií</a:t>
            </a:r>
            <a:r>
              <a:rPr lang="en-GB" sz="2000" i="1" dirty="0"/>
              <a:t>.</a:t>
            </a:r>
            <a:r>
              <a:rPr lang="en-GB" sz="2000" dirty="0"/>
              <a:t> [</a:t>
            </a:r>
            <a:r>
              <a:rPr lang="en-GB" sz="2000" dirty="0" err="1"/>
              <a:t>Diplomová</a:t>
            </a:r>
            <a:r>
              <a:rPr lang="en-GB" sz="2000" dirty="0"/>
              <a:t> </a:t>
            </a:r>
            <a:r>
              <a:rPr lang="en-GB" sz="2000" dirty="0" err="1"/>
              <a:t>práce</a:t>
            </a:r>
            <a:r>
              <a:rPr lang="en-GB" sz="2000" dirty="0"/>
              <a:t>, </a:t>
            </a:r>
            <a:r>
              <a:rPr lang="en-GB" sz="2000" dirty="0" err="1"/>
              <a:t>Masarykova</a:t>
            </a:r>
            <a:r>
              <a:rPr lang="en-GB" sz="2000" dirty="0"/>
              <a:t> </a:t>
            </a:r>
            <a:r>
              <a:rPr lang="en-GB" sz="2000" dirty="0" err="1"/>
              <a:t>univerzita</a:t>
            </a:r>
            <a:r>
              <a:rPr lang="en-GB" sz="2000" dirty="0"/>
              <a:t>]. </a:t>
            </a:r>
            <a:r>
              <a:rPr lang="en-GB" sz="2000" dirty="0" err="1"/>
              <a:t>Archiv</a:t>
            </a:r>
            <a:r>
              <a:rPr lang="en-GB" sz="2000" dirty="0"/>
              <a:t> </a:t>
            </a:r>
            <a:r>
              <a:rPr lang="en-GB" sz="2000" dirty="0" err="1"/>
              <a:t>závěrečných</a:t>
            </a:r>
            <a:r>
              <a:rPr lang="en-GB" sz="2000" dirty="0"/>
              <a:t> </a:t>
            </a:r>
            <a:r>
              <a:rPr lang="en-GB" sz="2000" dirty="0" err="1"/>
              <a:t>prací</a:t>
            </a:r>
            <a:r>
              <a:rPr lang="en-GB" sz="2000" dirty="0"/>
              <a:t> MUNI. https://is.muni.cz/th/c0hc0/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7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912" y="340741"/>
            <a:ext cx="2206752" cy="4304411"/>
          </a:xfrm>
        </p:spPr>
        <p:txBody>
          <a:bodyPr/>
          <a:lstStyle/>
          <a:p>
            <a:r>
              <a:rPr lang="cs-CZ" dirty="0" smtClean="0"/>
              <a:t>Nápad </a:t>
            </a:r>
            <a:br>
              <a:rPr lang="cs-CZ" dirty="0" smtClean="0"/>
            </a:br>
            <a:r>
              <a:rPr lang="cs-CZ" dirty="0" smtClean="0"/>
              <a:t>k úpravě PSP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0802" y="-1293199"/>
            <a:ext cx="6858000" cy="9444398"/>
          </a:xfrm>
        </p:spPr>
      </p:pic>
    </p:spTree>
    <p:extLst>
      <p:ext uri="{BB962C8B-B14F-4D97-AF65-F5344CB8AC3E}">
        <p14:creationId xmlns:p14="http://schemas.microsoft.com/office/powerpoint/2010/main" val="3259113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94309"/>
            <a:ext cx="2892552" cy="3792347"/>
          </a:xfrm>
        </p:spPr>
        <p:txBody>
          <a:bodyPr/>
          <a:lstStyle/>
          <a:p>
            <a:r>
              <a:rPr lang="cs-CZ" dirty="0" smtClean="0"/>
              <a:t>Určení oxidačního čísla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1892" y="-1322109"/>
            <a:ext cx="6857999" cy="950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2584" y="0"/>
            <a:ext cx="10515600" cy="622427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Vnímámí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textu dyslektikem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456" y="622426"/>
            <a:ext cx="6778752" cy="6083173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AutoNum type="alphaLcParenR"/>
            </a:pPr>
            <a:r>
              <a:rPr lang="cs-CZ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8911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Ránodní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djesnocený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bývor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ropuch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uční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zveřjnil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fednici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porch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nčuí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. „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Pochy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uení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všeobec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používa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term vztahují se k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heterogen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skupině poruch,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rteké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jropevují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rývazními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ožtýbemi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kodonalém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zvládnutý jedné nebo více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dovednostý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err="1">
                <a:latin typeface="Arial" panose="020B0604020202020204" pitchFamily="34" charset="0"/>
                <a:cs typeface="Arial" panose="020B0604020202020204" pitchFamily="34" charset="0"/>
              </a:rPr>
              <a:t>nasloucháný</a:t>
            </a:r>
            <a:r>
              <a:rPr lang="cs-CZ" sz="7000" dirty="0">
                <a:latin typeface="Arial" panose="020B0604020202020204" pitchFamily="34" charset="0"/>
                <a:cs typeface="Arial" panose="020B0604020202020204" pitchFamily="34" charset="0"/>
              </a:rPr>
              <a:t> mluvený čtený psaný uvažování, matematických a ostatních schopností </a:t>
            </a:r>
            <a:r>
              <a:rPr lang="cs-CZ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7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dovednostý</a:t>
            </a:r>
            <a:r>
              <a:rPr lang="cs-CZ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které jsou tradičně </a:t>
            </a:r>
            <a:r>
              <a:rPr lang="cs-CZ" sz="7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očnazovany</a:t>
            </a:r>
            <a:r>
              <a:rPr lang="cs-CZ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 jako </a:t>
            </a:r>
            <a:r>
              <a:rPr lang="cs-CZ" sz="7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sdutijni</a:t>
            </a:r>
            <a:r>
              <a:rPr lang="cs-CZ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arenR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cs-CZ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lphaLcParenR"/>
            </a:pPr>
            <a:endParaRPr lang="cs-CZ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cs-CZ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http://geon.github.io/programming/2016/03/03/dsxyliea</a:t>
            </a:r>
            <a:endParaRPr lang="cs-CZ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oto: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41" y="244760"/>
            <a:ext cx="4829259" cy="536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28" y="0"/>
            <a:ext cx="8924544" cy="6858161"/>
          </a:xfrm>
        </p:spPr>
      </p:pic>
    </p:spTree>
    <p:extLst>
      <p:ext uri="{BB962C8B-B14F-4D97-AF65-F5344CB8AC3E}">
        <p14:creationId xmlns:p14="http://schemas.microsoft.com/office/powerpoint/2010/main" val="188752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568" y="231649"/>
            <a:ext cx="11716512" cy="6479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Literatura o výuce dyslektiků: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Cíl práce: </a:t>
            </a:r>
          </a:p>
          <a:p>
            <a:pPr marL="0" indent="0">
              <a:buNone/>
            </a:pPr>
            <a:r>
              <a:rPr lang="cs-CZ" dirty="0"/>
              <a:t>Provést rešerši zaměřenou na výuku chemie pro žáky / studenty s dyslexií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87024" y="1358832"/>
            <a:ext cx="5522976" cy="3247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dirty="0"/>
              <a:t>jak usnadnit čtení</a:t>
            </a:r>
          </a:p>
          <a:p>
            <a:pPr marL="0" indent="0" algn="ctr">
              <a:buNone/>
            </a:pPr>
            <a:r>
              <a:rPr lang="cs-CZ" sz="4400" dirty="0"/>
              <a:t>psychologická podpora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943456" y="1865720"/>
            <a:ext cx="1811202" cy="22338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200" dirty="0"/>
              <a:t>výuka cizích jazyků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9161253" y="2622831"/>
            <a:ext cx="1774626" cy="7196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dirty="0"/>
              <a:t>výuka přírodovědných předmětů</a:t>
            </a:r>
          </a:p>
        </p:txBody>
      </p:sp>
    </p:spTree>
    <p:extLst>
      <p:ext uri="{BB962C8B-B14F-4D97-AF65-F5344CB8AC3E}">
        <p14:creationId xmlns:p14="http://schemas.microsoft.com/office/powerpoint/2010/main" val="28529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Počty záznamů ve vědecké  literatuře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3"/>
            <a:ext cx="11169770" cy="34191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WOS</a:t>
            </a:r>
          </a:p>
          <a:p>
            <a:r>
              <a:rPr lang="cs-CZ" dirty="0"/>
              <a:t>„</a:t>
            </a:r>
            <a:r>
              <a:rPr lang="cs-CZ" dirty="0" err="1"/>
              <a:t>dyslexia</a:t>
            </a:r>
            <a:r>
              <a:rPr lang="cs-CZ" dirty="0"/>
              <a:t>“: </a:t>
            </a:r>
            <a:r>
              <a:rPr lang="en-GB" dirty="0"/>
              <a:t>15 914 </a:t>
            </a:r>
            <a:endParaRPr lang="cs-CZ" dirty="0"/>
          </a:p>
          <a:p>
            <a:r>
              <a:rPr lang="cs-CZ" dirty="0"/>
              <a:t>Z toho neurovědy: </a:t>
            </a:r>
            <a:r>
              <a:rPr lang="en-GB" dirty="0"/>
              <a:t>3 460 </a:t>
            </a:r>
            <a:endParaRPr lang="cs-CZ" dirty="0"/>
          </a:p>
          <a:p>
            <a:r>
              <a:rPr lang="cs-CZ" dirty="0"/>
              <a:t>Současně chemie a dyslexie: 35</a:t>
            </a:r>
          </a:p>
          <a:p>
            <a:r>
              <a:rPr lang="cs-CZ" dirty="0"/>
              <a:t>Současně chemie, dyslexie, výuka: 9 (zbytek = 26 zaměření na medicínu)</a:t>
            </a:r>
          </a:p>
          <a:p>
            <a:r>
              <a:rPr lang="cs-CZ" dirty="0"/>
              <a:t>Z toho skutečně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zaměření na výuku chemie: 1</a:t>
            </a:r>
          </a:p>
          <a:p>
            <a:r>
              <a:rPr lang="cs-CZ" dirty="0"/>
              <a:t>Zaměření na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výuka oborů blízkých chemii: 2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4943595"/>
            <a:ext cx="11169770" cy="262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American Chemical Society Publications </a:t>
            </a:r>
            <a:endParaRPr lang="cs-CZ" b="1" dirty="0"/>
          </a:p>
          <a:p>
            <a:r>
              <a:rPr lang="cs-CZ" dirty="0"/>
              <a:t>dyslexie: 54</a:t>
            </a:r>
            <a:r>
              <a:rPr lang="en-GB" dirty="0"/>
              <a:t> </a:t>
            </a:r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Současně dyslexie, výuka: 30 </a:t>
            </a:r>
            <a:r>
              <a:rPr lang="cs-CZ" dirty="0"/>
              <a:t>(zbytek = 24 zaměření na medicínu)</a:t>
            </a:r>
          </a:p>
        </p:txBody>
      </p:sp>
    </p:spTree>
    <p:extLst>
      <p:ext uri="{BB962C8B-B14F-4D97-AF65-F5344CB8AC3E}">
        <p14:creationId xmlns:p14="http://schemas.microsoft.com/office/powerpoint/2010/main" val="1747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informací nalezených v textech týkajících se výuky chemie i dyslexie.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Spolupráce učitel - žák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Obecné zásady organizace výuky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Snaha usnadnit čtení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Pomoc s porozuměním / zapamatováním textu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Tipy pro výuku konkrétních chemických problematik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Další</a:t>
            </a:r>
          </a:p>
        </p:txBody>
      </p:sp>
    </p:spTree>
    <p:extLst>
      <p:ext uri="{BB962C8B-B14F-4D97-AF65-F5344CB8AC3E}">
        <p14:creationId xmlns:p14="http://schemas.microsoft.com/office/powerpoint/2010/main" val="35760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9826"/>
          </a:xfrm>
        </p:spPr>
        <p:txBody>
          <a:bodyPr/>
          <a:lstStyle/>
          <a:p>
            <a:r>
              <a:rPr lang="cs-CZ" dirty="0"/>
              <a:t>A. Spolupráce učitel - žák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859826"/>
            <a:ext cx="12192000" cy="4228773"/>
          </a:xfrm>
        </p:spPr>
        <p:txBody>
          <a:bodyPr>
            <a:noAutofit/>
          </a:bodyPr>
          <a:lstStyle/>
          <a:p>
            <a:r>
              <a:rPr lang="cs-CZ" dirty="0"/>
              <a:t>Náročná výzva: (</a:t>
            </a:r>
            <a:r>
              <a:rPr lang="cs-CZ" i="1" dirty="0"/>
              <a:t>toho žáka nic naučit nejde </a:t>
            </a:r>
            <a:r>
              <a:rPr lang="cs-CZ" dirty="0"/>
              <a:t>vs. </a:t>
            </a:r>
            <a:r>
              <a:rPr lang="cs-CZ" i="1" dirty="0"/>
              <a:t>jsem úplně neschopný</a:t>
            </a:r>
            <a:r>
              <a:rPr lang="cs-CZ" dirty="0"/>
              <a:t>…) </a:t>
            </a:r>
            <a:br>
              <a:rPr lang="cs-CZ" dirty="0"/>
            </a:br>
            <a:r>
              <a:rPr lang="cs-CZ" dirty="0"/>
              <a:t>(</a:t>
            </a:r>
            <a:r>
              <a:rPr lang="en-GB" dirty="0" err="1"/>
              <a:t>Riendl</a:t>
            </a:r>
            <a:r>
              <a:rPr lang="en-GB" dirty="0"/>
              <a:t> and Haworth</a:t>
            </a:r>
            <a:r>
              <a:rPr lang="cs-CZ" dirty="0"/>
              <a:t>,</a:t>
            </a:r>
            <a:r>
              <a:rPr lang="en-GB" dirty="0"/>
              <a:t> 1995) </a:t>
            </a:r>
            <a:endParaRPr lang="cs-CZ" dirty="0"/>
          </a:p>
          <a:p>
            <a:r>
              <a:rPr lang="cs-CZ" dirty="0"/>
              <a:t>Nízké sebevědomí může i talentované žáky nadlouho poznamenat </a:t>
            </a:r>
            <a:r>
              <a:rPr lang="en-GB" dirty="0"/>
              <a:t>(</a:t>
            </a:r>
            <a:r>
              <a:rPr lang="en-GB" dirty="0" err="1"/>
              <a:t>Ragain</a:t>
            </a:r>
            <a:r>
              <a:rPr lang="en-GB" dirty="0"/>
              <a:t>, 2020)</a:t>
            </a:r>
            <a:endParaRPr lang="cs-CZ" dirty="0"/>
          </a:p>
          <a:p>
            <a:r>
              <a:rPr lang="cs-CZ" dirty="0"/>
              <a:t>I mezi dyslektiky jsou vynikající chemici, často mezioborové zaměření: </a:t>
            </a:r>
            <a:br>
              <a:rPr lang="cs-CZ" dirty="0"/>
            </a:br>
            <a:r>
              <a:rPr lang="en-GB" dirty="0"/>
              <a:t>Marie-</a:t>
            </a:r>
            <a:r>
              <a:rPr lang="en-GB" dirty="0" err="1"/>
              <a:t>Paule</a:t>
            </a:r>
            <a:r>
              <a:rPr lang="en-GB" dirty="0"/>
              <a:t> </a:t>
            </a:r>
            <a:r>
              <a:rPr lang="en-GB" dirty="0" err="1"/>
              <a:t>Pileni</a:t>
            </a:r>
            <a:r>
              <a:rPr lang="cs-CZ" dirty="0"/>
              <a:t> – nanotechnologie - emeritní profesorka na Sorbonně, </a:t>
            </a:r>
            <a:br>
              <a:rPr lang="cs-CZ" dirty="0"/>
            </a:br>
            <a:r>
              <a:rPr lang="en-GB" dirty="0"/>
              <a:t>Archer John Porter Martin</a:t>
            </a:r>
            <a:r>
              <a:rPr lang="cs-CZ" dirty="0"/>
              <a:t> – Nobelova cena za chromatografii</a:t>
            </a:r>
          </a:p>
          <a:p>
            <a:r>
              <a:rPr lang="cs-CZ" dirty="0"/>
              <a:t>Žák: na dyslexii upozornit na začátku výuky, </a:t>
            </a:r>
            <a:br>
              <a:rPr lang="cs-CZ" dirty="0"/>
            </a:br>
            <a:r>
              <a:rPr lang="cs-CZ" dirty="0"/>
              <a:t>Učitel: zeptat se, co mu při studiu pomáhá </a:t>
            </a:r>
            <a:r>
              <a:rPr lang="en-GB" dirty="0"/>
              <a:t>(</a:t>
            </a:r>
            <a:r>
              <a:rPr lang="en-GB" dirty="0" err="1"/>
              <a:t>Klane</a:t>
            </a:r>
            <a:r>
              <a:rPr lang="en-GB" dirty="0"/>
              <a:t>, 2009)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-138022" y="4848045"/>
            <a:ext cx="12456544" cy="217050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dirty="0"/>
              <a:t> </a:t>
            </a:r>
            <a:r>
              <a:rPr lang="en-GB" sz="2000" dirty="0" err="1"/>
              <a:t>Riendl</a:t>
            </a:r>
            <a:r>
              <a:rPr lang="en-GB" sz="2000" dirty="0"/>
              <a:t>, P. A., &amp; Haworth, D. T. (1995). Chemistry and Special Education. </a:t>
            </a:r>
            <a:r>
              <a:rPr lang="en-GB" sz="2000" i="1" dirty="0"/>
              <a:t>Journal of Chemical Education</a:t>
            </a:r>
            <a:r>
              <a:rPr lang="en-GB" sz="2000" dirty="0"/>
              <a:t>, </a:t>
            </a:r>
            <a:r>
              <a:rPr lang="en-GB" sz="2000" i="1" dirty="0"/>
              <a:t>72</a:t>
            </a:r>
            <a:r>
              <a:rPr lang="en-GB" sz="2000" dirty="0"/>
              <a:t>(11),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en-GB" sz="2000" dirty="0"/>
              <a:t>983–986, https://doi.org/10.1021/ed072p983</a:t>
            </a:r>
            <a:endParaRPr lang="cs-CZ" sz="2000" dirty="0"/>
          </a:p>
          <a:p>
            <a:pPr marL="0" indent="0" algn="ctr">
              <a:buNone/>
            </a:pPr>
            <a:r>
              <a:rPr lang="en-GB" sz="2000" dirty="0" err="1"/>
              <a:t>Ragain</a:t>
            </a:r>
            <a:r>
              <a:rPr lang="en-GB" sz="2000" dirty="0"/>
              <a:t>, C. (2020). From imposter syndrome to tenured associate professor. </a:t>
            </a:r>
            <a:r>
              <a:rPr lang="en-GB" sz="2000" i="1" dirty="0" err="1"/>
              <a:t>SciMeetings</a:t>
            </a:r>
            <a:r>
              <a:rPr lang="en-GB" sz="2000" dirty="0"/>
              <a:t>, </a:t>
            </a:r>
            <a:r>
              <a:rPr lang="en-GB" sz="2000" i="1" dirty="0"/>
              <a:t>ACS Spring 2020 National Meeting &amp; Expo</a:t>
            </a:r>
            <a:r>
              <a:rPr lang="en-GB" sz="2000" dirty="0"/>
              <a:t>, </a:t>
            </a:r>
            <a:r>
              <a:rPr lang="en-GB" sz="2000" i="1" dirty="0"/>
              <a:t>Philadelphia, PA, USA</a:t>
            </a:r>
            <a:r>
              <a:rPr lang="en-GB" sz="2000" dirty="0"/>
              <a:t>, </a:t>
            </a:r>
            <a:r>
              <a:rPr lang="en-GB" sz="2000" i="1" dirty="0"/>
              <a:t>March 22, 2020. </a:t>
            </a:r>
            <a:r>
              <a:rPr lang="en-GB" sz="2000" dirty="0"/>
              <a:t>https://doi.org/10.1021/scimeetings.0c03371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 </a:t>
            </a:r>
            <a:r>
              <a:rPr lang="en-GB" sz="2000" dirty="0" err="1"/>
              <a:t>Klane</a:t>
            </a:r>
            <a:r>
              <a:rPr lang="en-GB" sz="2000" dirty="0"/>
              <a:t>, J. (2009). The challenges of chemical safety (or any) training! </a:t>
            </a:r>
            <a:r>
              <a:rPr lang="en-GB" sz="2000" i="1" dirty="0"/>
              <a:t>Journal of Chemical Health &amp; Safety, 16</a:t>
            </a:r>
            <a:r>
              <a:rPr lang="en-GB" sz="2000" dirty="0"/>
              <a:t>(4), 10–18. </a:t>
            </a:r>
            <a:r>
              <a:rPr lang="en-GB" sz="2000" u="sng" dirty="0"/>
              <a:t>https://doi.org/</a:t>
            </a:r>
            <a:r>
              <a:rPr lang="en-GB" sz="2000" dirty="0"/>
              <a:t>10.1016/j.jchas.2008.12.001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565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4159"/>
            <a:ext cx="10515600" cy="820580"/>
          </a:xfrm>
        </p:spPr>
        <p:txBody>
          <a:bodyPr/>
          <a:lstStyle/>
          <a:p>
            <a:r>
              <a:rPr lang="cs-CZ" dirty="0"/>
              <a:t>B. Obecné zásady organizace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284" y="1095270"/>
            <a:ext cx="11738344" cy="4592097"/>
          </a:xfrm>
        </p:spPr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Mnohé techniky, které pomáhají žákům s dyslexií, pomáhají VŠEM žákům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kern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Riendl</a:t>
            </a:r>
            <a:r>
              <a:rPr lang="en-GB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Haworth</a:t>
            </a:r>
            <a:r>
              <a:rPr lang="cs-CZ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1995</a:t>
            </a:r>
            <a:r>
              <a:rPr lang="en-GB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cs-CZ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/>
              <a:t>Klidná pracovní atmosféra a disciplína ve třídě</a:t>
            </a:r>
          </a:p>
          <a:p>
            <a:r>
              <a:rPr lang="cs-CZ" dirty="0"/>
              <a:t>Jasné výstupní požadavky z výuky</a:t>
            </a:r>
          </a:p>
          <a:p>
            <a:r>
              <a:rPr lang="cs-CZ" dirty="0"/>
              <a:t>Mnemotechnické pomůcky</a:t>
            </a:r>
          </a:p>
          <a:p>
            <a:r>
              <a:rPr lang="cs-CZ" dirty="0"/>
              <a:t>Schémata</a:t>
            </a:r>
          </a:p>
          <a:p>
            <a:r>
              <a:rPr lang="cs-CZ" dirty="0"/>
              <a:t>Přehledy vztahů mezi jednotlivými částmi učiva</a:t>
            </a:r>
          </a:p>
          <a:p>
            <a:r>
              <a:rPr lang="cs-CZ" dirty="0"/>
              <a:t>Nemohou současně poslouchat a dělat si zápis (!)</a:t>
            </a:r>
          </a:p>
          <a:p>
            <a:r>
              <a:rPr lang="cs-CZ" dirty="0"/>
              <a:t>Grafika, média, počítačové simulace, exkurze, demonstrace, experimenty…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DDA24975-C28B-6207-83AB-873D5ABD4F9E}"/>
              </a:ext>
            </a:extLst>
          </p:cNvPr>
          <p:cNvSpPr txBox="1">
            <a:spLocks/>
          </p:cNvSpPr>
          <p:nvPr/>
        </p:nvSpPr>
        <p:spPr>
          <a:xfrm>
            <a:off x="-138022" y="6059156"/>
            <a:ext cx="12456544" cy="95939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dirty="0"/>
              <a:t> </a:t>
            </a:r>
            <a:r>
              <a:rPr lang="en-GB" sz="2000" dirty="0" err="1"/>
              <a:t>Riendl</a:t>
            </a:r>
            <a:r>
              <a:rPr lang="en-GB" sz="2000" dirty="0"/>
              <a:t>, P. A., &amp; Haworth, D. T. (1995). Chemistry and Special Education. </a:t>
            </a:r>
            <a:r>
              <a:rPr lang="en-GB" sz="2000" i="1" dirty="0"/>
              <a:t>Journal of Chemical Education</a:t>
            </a:r>
            <a:r>
              <a:rPr lang="en-GB" sz="2000" dirty="0"/>
              <a:t>, </a:t>
            </a:r>
            <a:r>
              <a:rPr lang="en-GB" sz="2000" i="1" dirty="0"/>
              <a:t>72</a:t>
            </a:r>
            <a:r>
              <a:rPr lang="en-GB" sz="2000" dirty="0"/>
              <a:t>(11),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en-GB" sz="2000" dirty="0"/>
              <a:t>983–986, https://doi.org/10.1021/ed072p983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353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4159"/>
            <a:ext cx="10515600" cy="820580"/>
          </a:xfrm>
        </p:spPr>
        <p:txBody>
          <a:bodyPr>
            <a:noAutofit/>
          </a:bodyPr>
          <a:lstStyle/>
          <a:p>
            <a:r>
              <a:rPr lang="cs-CZ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Využití umělé inteligence </a:t>
            </a:r>
            <a:r>
              <a:rPr lang="cs-CZ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Zingoni</a:t>
            </a:r>
            <a:r>
              <a:rPr lang="en-GB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</a:t>
            </a:r>
            <a:r>
              <a:rPr lang="cs-CZ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</a:t>
            </a:r>
            <a:r>
              <a:rPr lang="en-GB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2021)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284" y="1095270"/>
            <a:ext cx="11738344" cy="4592097"/>
          </a:xfrm>
          <a:noFill/>
        </p:spPr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Přehled nápadů, co by dyslektikům mohlo pomáhat ve studiu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Prošlo zhodnocením od cca 800 respondentů (Itálie)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Plánováno provedení téhož šetření v dalších 6 státech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Následně výsledky korelovány s odhady provedenými umělou inteligencí </a:t>
            </a:r>
            <a:b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kern="0" dirty="0" err="1">
                <a:effectLst/>
                <a:ea typeface="Calibri" panose="020F0502020204030204" pitchFamily="34" charset="0"/>
              </a:rPr>
              <a:t>Yeguas</a:t>
            </a:r>
            <a:r>
              <a:rPr lang="en-GB" kern="0" dirty="0">
                <a:effectLst/>
                <a:ea typeface="Calibri" panose="020F0502020204030204" pitchFamily="34" charset="0"/>
              </a:rPr>
              <a:t>-Bolivar et al. (2022) </a:t>
            </a:r>
            <a:endParaRPr lang="cs-CZ" kern="0" dirty="0">
              <a:effectLst/>
              <a:ea typeface="Calibri" panose="020F0502020204030204" pitchFamily="34" charset="0"/>
            </a:endParaRPr>
          </a:p>
          <a:p>
            <a:r>
              <a:rPr lang="cs-CZ" kern="0" dirty="0">
                <a:ea typeface="Calibri" panose="020F0502020204030204" pitchFamily="34" charset="0"/>
              </a:rPr>
              <a:t>Shoda cca 90 %</a:t>
            </a:r>
          </a:p>
          <a:p>
            <a:r>
              <a:rPr lang="cs-CZ" kern="0" dirty="0">
                <a:ea typeface="Calibri" panose="020F0502020204030204" pitchFamily="34" charset="0"/>
              </a:rPr>
              <a:t>Využití umělé inteligence se jeví jako slibné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DDA24975-C28B-6207-83AB-873D5ABD4F9E}"/>
              </a:ext>
            </a:extLst>
          </p:cNvPr>
          <p:cNvSpPr txBox="1">
            <a:spLocks/>
          </p:cNvSpPr>
          <p:nvPr/>
        </p:nvSpPr>
        <p:spPr>
          <a:xfrm>
            <a:off x="-138022" y="4642338"/>
            <a:ext cx="12456544" cy="237621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Zingoni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Taborri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Panetti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Bonechi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Aparicio-Martinez, P.,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Pinzi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&amp; Calabro, G. (2021). Investigating Issues and Needs of Dyslexic Students at University: Proof of Concept of an Artificial Intelligence and Virtual Reality-Based Supporting Platform and Preliminary Results. </a:t>
            </a:r>
            <a:r>
              <a:rPr lang="en-GB" sz="20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Sciences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(10), 2624. https://doi.org/10.3390/app11104624</a:t>
            </a:r>
            <a:endParaRPr lang="cs-CZ" sz="2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Yeguas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-Bolivar, E., Alcalde-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Llergo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M., Aparicio-Martinez, P.,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Taborri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Zingoni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&amp;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Pinzi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(2022). Determining the Difficulties of Students With Dyslexia via Virtual Reality and Artificial Intelligence: An Exploratory Analysis. In </a:t>
            </a:r>
            <a:r>
              <a:rPr lang="en-GB" sz="20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IEEE International Conference on Metrology for Extended Reality, Artificial Intelligence and Neural Engineering (IEEE </a:t>
            </a:r>
            <a:r>
              <a:rPr lang="en-GB" sz="2000" i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MetroXRAINE</a:t>
            </a:r>
            <a:r>
              <a:rPr lang="en-GB" sz="20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pp.585–590. https://doi.org/10.1109/MetroXRAINE54828.2022.9967589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1560</Words>
  <Application>Microsoft Office PowerPoint</Application>
  <PresentationFormat>Širokoúhlá obrazovka</PresentationFormat>
  <Paragraphs>169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Motiv Office</vt:lpstr>
      <vt:lpstr>Dyslexie a výuka chemie  na základní škole</vt:lpstr>
      <vt:lpstr>Prezentace aplikace PowerPoint</vt:lpstr>
      <vt:lpstr>Vnímámí textu dyslektikem</vt:lpstr>
      <vt:lpstr>Prezentace aplikace PowerPoint</vt:lpstr>
      <vt:lpstr>Počty záznamů ve vědecké  literatuře</vt:lpstr>
      <vt:lpstr>Typy informací nalezených v textech týkajících se výuky chemie i dyslexie.</vt:lpstr>
      <vt:lpstr>A. Spolupráce učitel - žák</vt:lpstr>
      <vt:lpstr>B. Obecné zásady organizace výuky</vt:lpstr>
      <vt:lpstr>Využití umělé inteligence (Zingoni et al., 2021)</vt:lpstr>
      <vt:lpstr>Prezentace aplikace PowerPoint</vt:lpstr>
      <vt:lpstr>Prezentace aplikace PowerPoint</vt:lpstr>
      <vt:lpstr>Prezentace aplikace PowerPoint</vt:lpstr>
      <vt:lpstr>Další nápady</vt:lpstr>
      <vt:lpstr>C. Snaha usnadnit čtení</vt:lpstr>
      <vt:lpstr>Úprava typografie</vt:lpstr>
      <vt:lpstr>Návrhy fontů pro dyslektiky nevyhovují ostatním</vt:lpstr>
      <vt:lpstr>D. Pomoc s porozuměním / zapamatováním textu</vt:lpstr>
      <vt:lpstr>E. Tipy pro výuku konkrétních chemických problematik </vt:lpstr>
      <vt:lpstr>Prezentace aplikace PowerPoint</vt:lpstr>
      <vt:lpstr>Chemické výpočty PM (proporční metoda), MEM (řešení pomocí matematické rovnice) D – dyslektici, WD - nedyslektici</vt:lpstr>
      <vt:lpstr>Příprava na laboratorní cvičení FI – videonávod, PI – tištěný návod </vt:lpstr>
      <vt:lpstr>Procvičování vzorců anorganických látek, rovnice reakcí anorganických látek CG – počítačová hra, BG – desková hra </vt:lpstr>
      <vt:lpstr>Organická chemie RBM – modely, CS – počítačové simulace</vt:lpstr>
      <vt:lpstr>Prezentace aplikace PowerPoint</vt:lpstr>
      <vt:lpstr>Prezentace aplikace PowerPoint</vt:lpstr>
      <vt:lpstr>F. Další</vt:lpstr>
      <vt:lpstr>Česká literatura mimo WOS a ACS </vt:lpstr>
      <vt:lpstr>Nápad  k úpravě PSP</vt:lpstr>
      <vt:lpstr>Určení oxidačního čísla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Cídlová</dc:creator>
  <cp:lastModifiedBy>Cídlová</cp:lastModifiedBy>
  <cp:revision>106</cp:revision>
  <cp:lastPrinted>2023-10-06T12:20:50Z</cp:lastPrinted>
  <dcterms:created xsi:type="dcterms:W3CDTF">2023-10-03T07:38:59Z</dcterms:created>
  <dcterms:modified xsi:type="dcterms:W3CDTF">2024-04-09T10:45:38Z</dcterms:modified>
</cp:coreProperties>
</file>