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28"/>
  </p:notesMasterIdLst>
  <p:sldIdLst>
    <p:sldId id="340" r:id="rId2"/>
    <p:sldId id="305" r:id="rId3"/>
    <p:sldId id="307" r:id="rId4"/>
    <p:sldId id="445" r:id="rId5"/>
    <p:sldId id="308" r:id="rId6"/>
    <p:sldId id="453" r:id="rId7"/>
    <p:sldId id="309" r:id="rId8"/>
    <p:sldId id="257" r:id="rId9"/>
    <p:sldId id="286" r:id="rId10"/>
    <p:sldId id="447" r:id="rId11"/>
    <p:sldId id="342" r:id="rId12"/>
    <p:sldId id="310" r:id="rId13"/>
    <p:sldId id="480" r:id="rId14"/>
    <p:sldId id="483" r:id="rId15"/>
    <p:sldId id="485" r:id="rId16"/>
    <p:sldId id="269" r:id="rId17"/>
    <p:sldId id="535" r:id="rId18"/>
    <p:sldId id="262" r:id="rId19"/>
    <p:sldId id="282" r:id="rId20"/>
    <p:sldId id="287" r:id="rId21"/>
    <p:sldId id="487" r:id="rId22"/>
    <p:sldId id="489" r:id="rId23"/>
    <p:sldId id="513" r:id="rId24"/>
    <p:sldId id="515" r:id="rId25"/>
    <p:sldId id="589" r:id="rId26"/>
    <p:sldId id="516" r:id="rId27"/>
    <p:sldId id="330" r:id="rId28"/>
    <p:sldId id="331" r:id="rId29"/>
    <p:sldId id="449" r:id="rId30"/>
    <p:sldId id="322" r:id="rId31"/>
    <p:sldId id="325" r:id="rId32"/>
    <p:sldId id="327" r:id="rId33"/>
    <p:sldId id="450" r:id="rId34"/>
    <p:sldId id="323" r:id="rId35"/>
    <p:sldId id="326" r:id="rId36"/>
    <p:sldId id="328" r:id="rId37"/>
    <p:sldId id="324" r:id="rId38"/>
    <p:sldId id="558" r:id="rId39"/>
    <p:sldId id="336" r:id="rId40"/>
    <p:sldId id="333" r:id="rId41"/>
    <p:sldId id="329" r:id="rId42"/>
    <p:sldId id="560" r:id="rId43"/>
    <p:sldId id="337" r:id="rId44"/>
    <p:sldId id="334" r:id="rId45"/>
    <p:sldId id="338" r:id="rId46"/>
    <p:sldId id="486" r:id="rId47"/>
    <p:sldId id="365" r:id="rId48"/>
    <p:sldId id="270" r:id="rId49"/>
    <p:sldId id="366" r:id="rId50"/>
    <p:sldId id="347" r:id="rId51"/>
    <p:sldId id="280" r:id="rId52"/>
    <p:sldId id="482" r:id="rId53"/>
    <p:sldId id="490" r:id="rId54"/>
    <p:sldId id="518" r:id="rId55"/>
    <p:sldId id="534" r:id="rId56"/>
    <p:sldId id="533" r:id="rId57"/>
    <p:sldId id="335" r:id="rId58"/>
    <p:sldId id="522" r:id="rId59"/>
    <p:sldId id="285" r:id="rId60"/>
    <p:sldId id="373" r:id="rId61"/>
    <p:sldId id="375" r:id="rId62"/>
    <p:sldId id="376" r:id="rId63"/>
    <p:sldId id="491" r:id="rId64"/>
    <p:sldId id="526" r:id="rId65"/>
    <p:sldId id="525" r:id="rId66"/>
    <p:sldId id="303" r:id="rId67"/>
    <p:sldId id="528" r:id="rId68"/>
    <p:sldId id="529" r:id="rId69"/>
    <p:sldId id="555" r:id="rId70"/>
    <p:sldId id="527" r:id="rId71"/>
    <p:sldId id="524" r:id="rId72"/>
    <p:sldId id="495" r:id="rId73"/>
    <p:sldId id="271" r:id="rId74"/>
    <p:sldId id="587" r:id="rId75"/>
    <p:sldId id="493" r:id="rId76"/>
    <p:sldId id="492" r:id="rId77"/>
    <p:sldId id="272" r:id="rId78"/>
    <p:sldId id="349" r:id="rId79"/>
    <p:sldId id="368" r:id="rId80"/>
    <p:sldId id="552" r:id="rId81"/>
    <p:sldId id="588" r:id="rId82"/>
    <p:sldId id="577" r:id="rId83"/>
    <p:sldId id="538" r:id="rId84"/>
    <p:sldId id="539" r:id="rId85"/>
    <p:sldId id="352" r:id="rId86"/>
    <p:sldId id="471" r:id="rId87"/>
    <p:sldId id="353" r:id="rId88"/>
    <p:sldId id="537" r:id="rId89"/>
    <p:sldId id="578" r:id="rId90"/>
    <p:sldId id="568" r:id="rId91"/>
    <p:sldId id="540" r:id="rId92"/>
    <p:sldId id="541" r:id="rId93"/>
    <p:sldId id="544" r:id="rId94"/>
    <p:sldId id="553" r:id="rId95"/>
    <p:sldId id="545" r:id="rId96"/>
    <p:sldId id="546" r:id="rId97"/>
    <p:sldId id="548" r:id="rId98"/>
    <p:sldId id="354" r:id="rId99"/>
    <p:sldId id="547" r:id="rId100"/>
    <p:sldId id="582" r:id="rId101"/>
    <p:sldId id="674" r:id="rId102"/>
    <p:sldId id="532" r:id="rId103"/>
    <p:sldId id="556" r:id="rId104"/>
    <p:sldId id="497" r:id="rId105"/>
    <p:sldId id="475" r:id="rId106"/>
    <p:sldId id="473" r:id="rId107"/>
    <p:sldId id="583" r:id="rId108"/>
    <p:sldId id="642" r:id="rId109"/>
    <p:sldId id="496" r:id="rId110"/>
    <p:sldId id="676" r:id="rId111"/>
    <p:sldId id="573" r:id="rId112"/>
    <p:sldId id="569" r:id="rId113"/>
    <p:sldId id="572" r:id="rId114"/>
    <p:sldId id="351" r:id="rId115"/>
    <p:sldId id="536" r:id="rId116"/>
    <p:sldId id="470" r:id="rId117"/>
    <p:sldId id="567" r:id="rId118"/>
    <p:sldId id="500" r:id="rId119"/>
    <p:sldId id="643" r:id="rId120"/>
    <p:sldId id="498" r:id="rId121"/>
    <p:sldId id="472" r:id="rId122"/>
    <p:sldId id="499" r:id="rId123"/>
    <p:sldId id="644" r:id="rId124"/>
    <p:sldId id="562" r:id="rId125"/>
    <p:sldId id="645" r:id="rId126"/>
    <p:sldId id="501" r:id="rId1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B6DE68-8DF3-416D-AEC1-E13EE787DB44}" v="47" dt="2023-09-18T11:32:04.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5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bomír Prokeš" userId="c6190586-327c-4754-acfe-3cab059996b7" providerId="ADAL" clId="{A4B6DE68-8DF3-416D-AEC1-E13EE787DB44}"/>
    <pc:docChg chg="undo custSel addSld delSld modSld sldOrd">
      <pc:chgData name="Lubomír Prokeš" userId="c6190586-327c-4754-acfe-3cab059996b7" providerId="ADAL" clId="{A4B6DE68-8DF3-416D-AEC1-E13EE787DB44}" dt="2023-09-18T11:32:04.607" v="225" actId="1076"/>
      <pc:docMkLst>
        <pc:docMk/>
      </pc:docMkLst>
      <pc:sldChg chg="addSp modSp mod">
        <pc:chgData name="Lubomír Prokeš" userId="c6190586-327c-4754-acfe-3cab059996b7" providerId="ADAL" clId="{A4B6DE68-8DF3-416D-AEC1-E13EE787DB44}" dt="2023-09-18T08:07:59.482" v="26" actId="1076"/>
        <pc:sldMkLst>
          <pc:docMk/>
          <pc:sldMk cId="89681683" sldId="269"/>
        </pc:sldMkLst>
        <pc:spChg chg="mod">
          <ac:chgData name="Lubomír Prokeš" userId="c6190586-327c-4754-acfe-3cab059996b7" providerId="ADAL" clId="{A4B6DE68-8DF3-416D-AEC1-E13EE787DB44}" dt="2023-09-18T08:07:55.507" v="25" actId="14100"/>
          <ac:spMkLst>
            <pc:docMk/>
            <pc:sldMk cId="89681683" sldId="269"/>
            <ac:spMk id="4" creationId="{7E8D3E3E-7153-41B3-AAB1-570BD8498041}"/>
          </ac:spMkLst>
        </pc:spChg>
        <pc:picChg chg="add mod">
          <ac:chgData name="Lubomír Prokeš" userId="c6190586-327c-4754-acfe-3cab059996b7" providerId="ADAL" clId="{A4B6DE68-8DF3-416D-AEC1-E13EE787DB44}" dt="2023-09-18T08:07:59.482" v="26" actId="1076"/>
          <ac:picMkLst>
            <pc:docMk/>
            <pc:sldMk cId="89681683" sldId="269"/>
            <ac:picMk id="2050" creationId="{CC544BB9-71AF-81B5-E5B8-43050C5CC3F9}"/>
          </ac:picMkLst>
        </pc:picChg>
      </pc:sldChg>
      <pc:sldChg chg="del">
        <pc:chgData name="Lubomír Prokeš" userId="c6190586-327c-4754-acfe-3cab059996b7" providerId="ADAL" clId="{A4B6DE68-8DF3-416D-AEC1-E13EE787DB44}" dt="2023-09-18T08:23:16.170" v="31" actId="2696"/>
        <pc:sldMkLst>
          <pc:docMk/>
          <pc:sldMk cId="0" sldId="286"/>
        </pc:sldMkLst>
      </pc:sldChg>
      <pc:sldChg chg="add del">
        <pc:chgData name="Lubomír Prokeš" userId="c6190586-327c-4754-acfe-3cab059996b7" providerId="ADAL" clId="{A4B6DE68-8DF3-416D-AEC1-E13EE787DB44}" dt="2023-09-18T08:23:37.947" v="33"/>
        <pc:sldMkLst>
          <pc:docMk/>
          <pc:sldMk cId="2026110241" sldId="286"/>
        </pc:sldMkLst>
      </pc:sldChg>
      <pc:sldChg chg="add">
        <pc:chgData name="Lubomír Prokeš" userId="c6190586-327c-4754-acfe-3cab059996b7" providerId="ADAL" clId="{A4B6DE68-8DF3-416D-AEC1-E13EE787DB44}" dt="2023-09-18T08:23:47.168" v="34"/>
        <pc:sldMkLst>
          <pc:docMk/>
          <pc:sldMk cId="2734789888" sldId="286"/>
        </pc:sldMkLst>
      </pc:sldChg>
      <pc:sldChg chg="modSp mod">
        <pc:chgData name="Lubomír Prokeš" userId="c6190586-327c-4754-acfe-3cab059996b7" providerId="ADAL" clId="{A4B6DE68-8DF3-416D-AEC1-E13EE787DB44}" dt="2023-09-18T08:21:44.428" v="29" actId="115"/>
        <pc:sldMkLst>
          <pc:docMk/>
          <pc:sldMk cId="265655760" sldId="305"/>
        </pc:sldMkLst>
        <pc:spChg chg="mod">
          <ac:chgData name="Lubomír Prokeš" userId="c6190586-327c-4754-acfe-3cab059996b7" providerId="ADAL" clId="{A4B6DE68-8DF3-416D-AEC1-E13EE787DB44}" dt="2023-09-18T08:21:44.428" v="29" actId="115"/>
          <ac:spMkLst>
            <pc:docMk/>
            <pc:sldMk cId="265655760" sldId="305"/>
            <ac:spMk id="5" creationId="{4D457302-46BF-4531-8EC7-5A14A9DAD7C2}"/>
          </ac:spMkLst>
        </pc:spChg>
      </pc:sldChg>
      <pc:sldChg chg="del">
        <pc:chgData name="Lubomír Prokeš" userId="c6190586-327c-4754-acfe-3cab059996b7" providerId="ADAL" clId="{A4B6DE68-8DF3-416D-AEC1-E13EE787DB44}" dt="2023-09-18T08:24:05.089" v="35" actId="47"/>
        <pc:sldMkLst>
          <pc:docMk/>
          <pc:sldMk cId="3761825161" sldId="306"/>
        </pc:sldMkLst>
      </pc:sldChg>
      <pc:sldChg chg="modSp mod">
        <pc:chgData name="Lubomír Prokeš" userId="c6190586-327c-4754-acfe-3cab059996b7" providerId="ADAL" clId="{A4B6DE68-8DF3-416D-AEC1-E13EE787DB44}" dt="2023-09-18T07:52:57.664" v="9" actId="20577"/>
        <pc:sldMkLst>
          <pc:docMk/>
          <pc:sldMk cId="2798048774" sldId="310"/>
        </pc:sldMkLst>
        <pc:spChg chg="mod">
          <ac:chgData name="Lubomír Prokeš" userId="c6190586-327c-4754-acfe-3cab059996b7" providerId="ADAL" clId="{A4B6DE68-8DF3-416D-AEC1-E13EE787DB44}" dt="2023-09-18T07:52:57.664" v="9" actId="20577"/>
          <ac:spMkLst>
            <pc:docMk/>
            <pc:sldMk cId="2798048774" sldId="310"/>
            <ac:spMk id="3" creationId="{E20B0C24-1C5B-445C-8236-6BC846E85494}"/>
          </ac:spMkLst>
        </pc:spChg>
      </pc:sldChg>
      <pc:sldChg chg="modSp mod">
        <pc:chgData name="Lubomír Prokeš" userId="c6190586-327c-4754-acfe-3cab059996b7" providerId="ADAL" clId="{A4B6DE68-8DF3-416D-AEC1-E13EE787DB44}" dt="2023-09-18T10:00:02.722" v="85" actId="115"/>
        <pc:sldMkLst>
          <pc:docMk/>
          <pc:sldMk cId="2593547643" sldId="328"/>
        </pc:sldMkLst>
        <pc:spChg chg="mod">
          <ac:chgData name="Lubomír Prokeš" userId="c6190586-327c-4754-acfe-3cab059996b7" providerId="ADAL" clId="{A4B6DE68-8DF3-416D-AEC1-E13EE787DB44}" dt="2023-09-18T10:00:02.722" v="85" actId="115"/>
          <ac:spMkLst>
            <pc:docMk/>
            <pc:sldMk cId="2593547643" sldId="328"/>
            <ac:spMk id="5" creationId="{31590184-4EA5-4351-A698-F1424B40B86B}"/>
          </ac:spMkLst>
        </pc:spChg>
      </pc:sldChg>
      <pc:sldChg chg="modSp del mod">
        <pc:chgData name="Lubomír Prokeš" userId="c6190586-327c-4754-acfe-3cab059996b7" providerId="ADAL" clId="{A4B6DE68-8DF3-416D-AEC1-E13EE787DB44}" dt="2023-09-18T09:44:27.104" v="56" actId="47"/>
        <pc:sldMkLst>
          <pc:docMk/>
          <pc:sldMk cId="845343859" sldId="343"/>
        </pc:sldMkLst>
        <pc:spChg chg="mod">
          <ac:chgData name="Lubomír Prokeš" userId="c6190586-327c-4754-acfe-3cab059996b7" providerId="ADAL" clId="{A4B6DE68-8DF3-416D-AEC1-E13EE787DB44}" dt="2023-09-18T09:43:22.457" v="53" actId="255"/>
          <ac:spMkLst>
            <pc:docMk/>
            <pc:sldMk cId="845343859" sldId="343"/>
            <ac:spMk id="5" creationId="{AC4D17B9-CC5E-44A4-8770-F846F18A8B69}"/>
          </ac:spMkLst>
        </pc:spChg>
        <pc:spChg chg="mod">
          <ac:chgData name="Lubomír Prokeš" userId="c6190586-327c-4754-acfe-3cab059996b7" providerId="ADAL" clId="{A4B6DE68-8DF3-416D-AEC1-E13EE787DB44}" dt="2023-09-18T09:43:10.623" v="51" actId="1076"/>
          <ac:spMkLst>
            <pc:docMk/>
            <pc:sldMk cId="845343859" sldId="343"/>
            <ac:spMk id="7" creationId="{FE1DE67B-4B3C-460C-A0CD-C6C9B2279BAE}"/>
          </ac:spMkLst>
        </pc:spChg>
      </pc:sldChg>
      <pc:sldChg chg="addSp modSp mod">
        <pc:chgData name="Lubomír Prokeš" userId="c6190586-327c-4754-acfe-3cab059996b7" providerId="ADAL" clId="{A4B6DE68-8DF3-416D-AEC1-E13EE787DB44}" dt="2023-09-18T10:24:21.582" v="177" actId="1076"/>
        <pc:sldMkLst>
          <pc:docMk/>
          <pc:sldMk cId="2674031116" sldId="347"/>
        </pc:sldMkLst>
        <pc:spChg chg="mod">
          <ac:chgData name="Lubomír Prokeš" userId="c6190586-327c-4754-acfe-3cab059996b7" providerId="ADAL" clId="{A4B6DE68-8DF3-416D-AEC1-E13EE787DB44}" dt="2023-09-18T10:23:58.670" v="171" actId="1076"/>
          <ac:spMkLst>
            <pc:docMk/>
            <pc:sldMk cId="2674031116" sldId="347"/>
            <ac:spMk id="8" creationId="{EAAD8CDE-1639-465B-958F-46E4464ED8F0}"/>
          </ac:spMkLst>
        </pc:spChg>
        <pc:picChg chg="add mod">
          <ac:chgData name="Lubomír Prokeš" userId="c6190586-327c-4754-acfe-3cab059996b7" providerId="ADAL" clId="{A4B6DE68-8DF3-416D-AEC1-E13EE787DB44}" dt="2023-09-18T10:24:21.582" v="177" actId="1076"/>
          <ac:picMkLst>
            <pc:docMk/>
            <pc:sldMk cId="2674031116" sldId="347"/>
            <ac:picMk id="3" creationId="{8B7BD3D2-E3B0-8E36-8E1E-4025CAD6BA9B}"/>
          </ac:picMkLst>
        </pc:picChg>
      </pc:sldChg>
      <pc:sldChg chg="modSp mod">
        <pc:chgData name="Lubomír Prokeš" userId="c6190586-327c-4754-acfe-3cab059996b7" providerId="ADAL" clId="{A4B6DE68-8DF3-416D-AEC1-E13EE787DB44}" dt="2023-09-18T10:29:23.281" v="178" actId="115"/>
        <pc:sldMkLst>
          <pc:docMk/>
          <pc:sldMk cId="2095257451" sldId="349"/>
        </pc:sldMkLst>
        <pc:spChg chg="mod">
          <ac:chgData name="Lubomír Prokeš" userId="c6190586-327c-4754-acfe-3cab059996b7" providerId="ADAL" clId="{A4B6DE68-8DF3-416D-AEC1-E13EE787DB44}" dt="2023-09-18T10:29:23.281" v="178" actId="115"/>
          <ac:spMkLst>
            <pc:docMk/>
            <pc:sldMk cId="2095257451" sldId="349"/>
            <ac:spMk id="8" creationId="{B616B5DE-FB7E-46E3-9A67-4F8308170488}"/>
          </ac:spMkLst>
        </pc:spChg>
      </pc:sldChg>
      <pc:sldChg chg="add">
        <pc:chgData name="Lubomír Prokeš" userId="c6190586-327c-4754-acfe-3cab059996b7" providerId="ADAL" clId="{A4B6DE68-8DF3-416D-AEC1-E13EE787DB44}" dt="2023-09-18T09:49:24.328" v="84"/>
        <pc:sldMkLst>
          <pc:docMk/>
          <pc:sldMk cId="693906245" sldId="351"/>
        </pc:sldMkLst>
      </pc:sldChg>
      <pc:sldChg chg="add">
        <pc:chgData name="Lubomír Prokeš" userId="c6190586-327c-4754-acfe-3cab059996b7" providerId="ADAL" clId="{A4B6DE68-8DF3-416D-AEC1-E13EE787DB44}" dt="2023-09-18T09:49:24.328" v="84"/>
        <pc:sldMkLst>
          <pc:docMk/>
          <pc:sldMk cId="0" sldId="352"/>
        </pc:sldMkLst>
      </pc:sldChg>
      <pc:sldChg chg="add">
        <pc:chgData name="Lubomír Prokeš" userId="c6190586-327c-4754-acfe-3cab059996b7" providerId="ADAL" clId="{A4B6DE68-8DF3-416D-AEC1-E13EE787DB44}" dt="2023-09-18T09:49:24.328" v="84"/>
        <pc:sldMkLst>
          <pc:docMk/>
          <pc:sldMk cId="0" sldId="353"/>
        </pc:sldMkLst>
      </pc:sldChg>
      <pc:sldChg chg="add">
        <pc:chgData name="Lubomír Prokeš" userId="c6190586-327c-4754-acfe-3cab059996b7" providerId="ADAL" clId="{A4B6DE68-8DF3-416D-AEC1-E13EE787DB44}" dt="2023-09-18T09:49:24.328" v="84"/>
        <pc:sldMkLst>
          <pc:docMk/>
          <pc:sldMk cId="0" sldId="354"/>
        </pc:sldMkLst>
      </pc:sldChg>
      <pc:sldChg chg="addSp modSp mod">
        <pc:chgData name="Lubomír Prokeš" userId="c6190586-327c-4754-acfe-3cab059996b7" providerId="ADAL" clId="{A4B6DE68-8DF3-416D-AEC1-E13EE787DB44}" dt="2023-09-18T07:51:56.311" v="8" actId="1076"/>
        <pc:sldMkLst>
          <pc:docMk/>
          <pc:sldMk cId="2740501337" sldId="445"/>
        </pc:sldMkLst>
        <pc:spChg chg="mod">
          <ac:chgData name="Lubomír Prokeš" userId="c6190586-327c-4754-acfe-3cab059996b7" providerId="ADAL" clId="{A4B6DE68-8DF3-416D-AEC1-E13EE787DB44}" dt="2023-09-18T07:51:48.446" v="5" actId="14100"/>
          <ac:spMkLst>
            <pc:docMk/>
            <pc:sldMk cId="2740501337" sldId="445"/>
            <ac:spMk id="5" creationId="{8C5D7D1B-9926-4302-9899-6AA34FCFD801}"/>
          </ac:spMkLst>
        </pc:spChg>
        <pc:picChg chg="add mod">
          <ac:chgData name="Lubomír Prokeš" userId="c6190586-327c-4754-acfe-3cab059996b7" providerId="ADAL" clId="{A4B6DE68-8DF3-416D-AEC1-E13EE787DB44}" dt="2023-09-18T07:51:56.311" v="8" actId="1076"/>
          <ac:picMkLst>
            <pc:docMk/>
            <pc:sldMk cId="2740501337" sldId="445"/>
            <ac:picMk id="1026" creationId="{1769D5F5-9EB7-B99D-A7B2-E84519972DB1}"/>
          </ac:picMkLst>
        </pc:picChg>
      </pc:sldChg>
      <pc:sldChg chg="del">
        <pc:chgData name="Lubomír Prokeš" userId="c6190586-327c-4754-acfe-3cab059996b7" providerId="ADAL" clId="{A4B6DE68-8DF3-416D-AEC1-E13EE787DB44}" dt="2023-09-18T08:22:44.480" v="30" actId="47"/>
        <pc:sldMkLst>
          <pc:docMk/>
          <pc:sldMk cId="826233506" sldId="446"/>
        </pc:sldMkLst>
      </pc:sldChg>
      <pc:sldChg chg="add">
        <pc:chgData name="Lubomír Prokeš" userId="c6190586-327c-4754-acfe-3cab059996b7" providerId="ADAL" clId="{A4B6DE68-8DF3-416D-AEC1-E13EE787DB44}" dt="2023-09-18T09:49:24.328" v="84"/>
        <pc:sldMkLst>
          <pc:docMk/>
          <pc:sldMk cId="1146837657" sldId="470"/>
        </pc:sldMkLst>
      </pc:sldChg>
      <pc:sldChg chg="add">
        <pc:chgData name="Lubomír Prokeš" userId="c6190586-327c-4754-acfe-3cab059996b7" providerId="ADAL" clId="{A4B6DE68-8DF3-416D-AEC1-E13EE787DB44}" dt="2023-09-18T09:49:24.328" v="84"/>
        <pc:sldMkLst>
          <pc:docMk/>
          <pc:sldMk cId="1175975629" sldId="471"/>
        </pc:sldMkLst>
      </pc:sldChg>
      <pc:sldChg chg="add">
        <pc:chgData name="Lubomír Prokeš" userId="c6190586-327c-4754-acfe-3cab059996b7" providerId="ADAL" clId="{A4B6DE68-8DF3-416D-AEC1-E13EE787DB44}" dt="2023-09-18T09:49:24.328" v="84"/>
        <pc:sldMkLst>
          <pc:docMk/>
          <pc:sldMk cId="1373450358" sldId="472"/>
        </pc:sldMkLst>
      </pc:sldChg>
      <pc:sldChg chg="add">
        <pc:chgData name="Lubomír Prokeš" userId="c6190586-327c-4754-acfe-3cab059996b7" providerId="ADAL" clId="{A4B6DE68-8DF3-416D-AEC1-E13EE787DB44}" dt="2023-09-18T09:49:24.328" v="84"/>
        <pc:sldMkLst>
          <pc:docMk/>
          <pc:sldMk cId="367883609" sldId="473"/>
        </pc:sldMkLst>
      </pc:sldChg>
      <pc:sldChg chg="add">
        <pc:chgData name="Lubomír Prokeš" userId="c6190586-327c-4754-acfe-3cab059996b7" providerId="ADAL" clId="{A4B6DE68-8DF3-416D-AEC1-E13EE787DB44}" dt="2023-09-18T09:49:24.328" v="84"/>
        <pc:sldMkLst>
          <pc:docMk/>
          <pc:sldMk cId="2836971415" sldId="475"/>
        </pc:sldMkLst>
      </pc:sldChg>
      <pc:sldChg chg="ord">
        <pc:chgData name="Lubomír Prokeš" userId="c6190586-327c-4754-acfe-3cab059996b7" providerId="ADAL" clId="{A4B6DE68-8DF3-416D-AEC1-E13EE787DB44}" dt="2023-09-18T09:44:09.593" v="55"/>
        <pc:sldMkLst>
          <pc:docMk/>
          <pc:sldMk cId="2087688089" sldId="480"/>
        </pc:sldMkLst>
      </pc:sldChg>
      <pc:sldChg chg="delSp modSp del mod">
        <pc:chgData name="Lubomír Prokeš" userId="c6190586-327c-4754-acfe-3cab059996b7" providerId="ADAL" clId="{A4B6DE68-8DF3-416D-AEC1-E13EE787DB44}" dt="2023-09-18T09:46:09.563" v="81" actId="47"/>
        <pc:sldMkLst>
          <pc:docMk/>
          <pc:sldMk cId="1735662292" sldId="481"/>
        </pc:sldMkLst>
        <pc:spChg chg="del mod">
          <ac:chgData name="Lubomír Prokeš" userId="c6190586-327c-4754-acfe-3cab059996b7" providerId="ADAL" clId="{A4B6DE68-8DF3-416D-AEC1-E13EE787DB44}" dt="2023-09-18T09:44:54.645" v="64" actId="21"/>
          <ac:spMkLst>
            <pc:docMk/>
            <pc:sldMk cId="1735662292" sldId="481"/>
            <ac:spMk id="4" creationId="{4490D9D0-A27C-49C5-98BF-6034D8939ADB}"/>
          </ac:spMkLst>
        </pc:spChg>
        <pc:spChg chg="mod">
          <ac:chgData name="Lubomír Prokeš" userId="c6190586-327c-4754-acfe-3cab059996b7" providerId="ADAL" clId="{A4B6DE68-8DF3-416D-AEC1-E13EE787DB44}" dt="2023-09-18T09:14:10.050" v="50" actId="1076"/>
          <ac:spMkLst>
            <pc:docMk/>
            <pc:sldMk cId="1735662292" sldId="481"/>
            <ac:spMk id="5" creationId="{4D5A0889-226C-4569-8104-A4956EFC437C}"/>
          </ac:spMkLst>
        </pc:spChg>
        <pc:picChg chg="mod">
          <ac:chgData name="Lubomír Prokeš" userId="c6190586-327c-4754-acfe-3cab059996b7" providerId="ADAL" clId="{A4B6DE68-8DF3-416D-AEC1-E13EE787DB44}" dt="2023-09-18T09:13:54.377" v="46" actId="1076"/>
          <ac:picMkLst>
            <pc:docMk/>
            <pc:sldMk cId="1735662292" sldId="481"/>
            <ac:picMk id="191490" creationId="{FCB6BF8B-007D-4111-8AE0-F7C2085B5A5A}"/>
          </ac:picMkLst>
        </pc:picChg>
      </pc:sldChg>
      <pc:sldChg chg="addSp modSp mod">
        <pc:chgData name="Lubomír Prokeš" userId="c6190586-327c-4754-acfe-3cab059996b7" providerId="ADAL" clId="{A4B6DE68-8DF3-416D-AEC1-E13EE787DB44}" dt="2023-09-18T09:46:03.348" v="80" actId="1076"/>
        <pc:sldMkLst>
          <pc:docMk/>
          <pc:sldMk cId="1289806546" sldId="483"/>
        </pc:sldMkLst>
        <pc:spChg chg="add mod">
          <ac:chgData name="Lubomír Prokeš" userId="c6190586-327c-4754-acfe-3cab059996b7" providerId="ADAL" clId="{A4B6DE68-8DF3-416D-AEC1-E13EE787DB44}" dt="2023-09-18T09:45:55.784" v="79" actId="1076"/>
          <ac:spMkLst>
            <pc:docMk/>
            <pc:sldMk cId="1289806546" sldId="483"/>
            <ac:spMk id="2" creationId="{C9FBBE12-1F36-174F-9D63-75A1D8460E08}"/>
          </ac:spMkLst>
        </pc:spChg>
        <pc:spChg chg="mod">
          <ac:chgData name="Lubomír Prokeš" userId="c6190586-327c-4754-acfe-3cab059996b7" providerId="ADAL" clId="{A4B6DE68-8DF3-416D-AEC1-E13EE787DB44}" dt="2023-09-18T09:44:43.253" v="60" actId="14100"/>
          <ac:spMkLst>
            <pc:docMk/>
            <pc:sldMk cId="1289806546" sldId="483"/>
            <ac:spMk id="5" creationId="{F4404952-3146-4B92-A8D0-8F499EFCDE1A}"/>
          </ac:spMkLst>
        </pc:spChg>
        <pc:picChg chg="add mod">
          <ac:chgData name="Lubomír Prokeš" userId="c6190586-327c-4754-acfe-3cab059996b7" providerId="ADAL" clId="{A4B6DE68-8DF3-416D-AEC1-E13EE787DB44}" dt="2023-09-18T09:45:42.294" v="75" actId="1076"/>
          <ac:picMkLst>
            <pc:docMk/>
            <pc:sldMk cId="1289806546" sldId="483"/>
            <ac:picMk id="3" creationId="{532057B8-D977-A366-51CE-51EB277AEDE6}"/>
          </ac:picMkLst>
        </pc:picChg>
        <pc:picChg chg="mod">
          <ac:chgData name="Lubomír Prokeš" userId="c6190586-327c-4754-acfe-3cab059996b7" providerId="ADAL" clId="{A4B6DE68-8DF3-416D-AEC1-E13EE787DB44}" dt="2023-09-18T09:46:03.348" v="80" actId="1076"/>
          <ac:picMkLst>
            <pc:docMk/>
            <pc:sldMk cId="1289806546" sldId="483"/>
            <ac:picMk id="201730" creationId="{3A9D4E1F-C5CB-43A3-837C-E0EC65C5403D}"/>
          </ac:picMkLst>
        </pc:picChg>
      </pc:sldChg>
      <pc:sldChg chg="addSp modSp mod">
        <pc:chgData name="Lubomír Prokeš" userId="c6190586-327c-4754-acfe-3cab059996b7" providerId="ADAL" clId="{A4B6DE68-8DF3-416D-AEC1-E13EE787DB44}" dt="2023-09-18T10:18:27.779" v="92" actId="1076"/>
        <pc:sldMkLst>
          <pc:docMk/>
          <pc:sldMk cId="3046359099" sldId="493"/>
        </pc:sldMkLst>
        <pc:spChg chg="mod">
          <ac:chgData name="Lubomír Prokeš" userId="c6190586-327c-4754-acfe-3cab059996b7" providerId="ADAL" clId="{A4B6DE68-8DF3-416D-AEC1-E13EE787DB44}" dt="2023-09-18T10:18:15.239" v="87" actId="1076"/>
          <ac:spMkLst>
            <pc:docMk/>
            <pc:sldMk cId="3046359099" sldId="493"/>
            <ac:spMk id="11" creationId="{6C2E1333-E190-43EC-9FCB-B1DADC461F3E}"/>
          </ac:spMkLst>
        </pc:spChg>
        <pc:picChg chg="add mod">
          <ac:chgData name="Lubomír Prokeš" userId="c6190586-327c-4754-acfe-3cab059996b7" providerId="ADAL" clId="{A4B6DE68-8DF3-416D-AEC1-E13EE787DB44}" dt="2023-09-18T10:18:27.779" v="92" actId="1076"/>
          <ac:picMkLst>
            <pc:docMk/>
            <pc:sldMk cId="3046359099" sldId="493"/>
            <ac:picMk id="3" creationId="{83C245AF-847A-F6CC-F54F-54FF937D1C0B}"/>
          </ac:picMkLst>
        </pc:picChg>
      </pc:sldChg>
      <pc:sldChg chg="add">
        <pc:chgData name="Lubomír Prokeš" userId="c6190586-327c-4754-acfe-3cab059996b7" providerId="ADAL" clId="{A4B6DE68-8DF3-416D-AEC1-E13EE787DB44}" dt="2023-09-18T09:49:24.328" v="84"/>
        <pc:sldMkLst>
          <pc:docMk/>
          <pc:sldMk cId="1882445759" sldId="496"/>
        </pc:sldMkLst>
      </pc:sldChg>
      <pc:sldChg chg="add">
        <pc:chgData name="Lubomír Prokeš" userId="c6190586-327c-4754-acfe-3cab059996b7" providerId="ADAL" clId="{A4B6DE68-8DF3-416D-AEC1-E13EE787DB44}" dt="2023-09-18T09:49:24.328" v="84"/>
        <pc:sldMkLst>
          <pc:docMk/>
          <pc:sldMk cId="4291058452" sldId="497"/>
        </pc:sldMkLst>
      </pc:sldChg>
      <pc:sldChg chg="addSp delSp modSp add mod">
        <pc:chgData name="Lubomír Prokeš" userId="c6190586-327c-4754-acfe-3cab059996b7" providerId="ADAL" clId="{A4B6DE68-8DF3-416D-AEC1-E13EE787DB44}" dt="2023-09-18T11:25:18.262" v="205" actId="1076"/>
        <pc:sldMkLst>
          <pc:docMk/>
          <pc:sldMk cId="2113631518" sldId="498"/>
        </pc:sldMkLst>
        <pc:picChg chg="add mod">
          <ac:chgData name="Lubomír Prokeš" userId="c6190586-327c-4754-acfe-3cab059996b7" providerId="ADAL" clId="{A4B6DE68-8DF3-416D-AEC1-E13EE787DB44}" dt="2023-09-18T11:25:18.262" v="205" actId="1076"/>
          <ac:picMkLst>
            <pc:docMk/>
            <pc:sldMk cId="2113631518" sldId="498"/>
            <ac:picMk id="7" creationId="{AE8FE776-F77F-04A7-C90B-1B65D2FAEC96}"/>
          </ac:picMkLst>
        </pc:picChg>
        <pc:picChg chg="add del mod">
          <ac:chgData name="Lubomír Prokeš" userId="c6190586-327c-4754-acfe-3cab059996b7" providerId="ADAL" clId="{A4B6DE68-8DF3-416D-AEC1-E13EE787DB44}" dt="2023-09-18T11:25:07.613" v="200" actId="478"/>
          <ac:picMkLst>
            <pc:docMk/>
            <pc:sldMk cId="2113631518" sldId="498"/>
            <ac:picMk id="3074" creationId="{6D1F8FD8-C189-4BC0-855C-5BEAE3F80357}"/>
          </ac:picMkLst>
        </pc:picChg>
      </pc:sldChg>
      <pc:sldChg chg="add">
        <pc:chgData name="Lubomír Prokeš" userId="c6190586-327c-4754-acfe-3cab059996b7" providerId="ADAL" clId="{A4B6DE68-8DF3-416D-AEC1-E13EE787DB44}" dt="2023-09-18T09:49:24.328" v="84"/>
        <pc:sldMkLst>
          <pc:docMk/>
          <pc:sldMk cId="3796212162" sldId="499"/>
        </pc:sldMkLst>
      </pc:sldChg>
      <pc:sldChg chg="addSp modSp add mod">
        <pc:chgData name="Lubomír Prokeš" userId="c6190586-327c-4754-acfe-3cab059996b7" providerId="ADAL" clId="{A4B6DE68-8DF3-416D-AEC1-E13EE787DB44}" dt="2023-09-18T11:27:18.867" v="217" actId="1076"/>
        <pc:sldMkLst>
          <pc:docMk/>
          <pc:sldMk cId="3505614222" sldId="500"/>
        </pc:sldMkLst>
        <pc:picChg chg="add mod">
          <ac:chgData name="Lubomír Prokeš" userId="c6190586-327c-4754-acfe-3cab059996b7" providerId="ADAL" clId="{A4B6DE68-8DF3-416D-AEC1-E13EE787DB44}" dt="2023-09-18T11:27:18.867" v="217" actId="1076"/>
          <ac:picMkLst>
            <pc:docMk/>
            <pc:sldMk cId="3505614222" sldId="500"/>
            <ac:picMk id="5" creationId="{83D62714-B15D-3318-B603-B8F034014232}"/>
          </ac:picMkLst>
        </pc:picChg>
        <pc:picChg chg="mod">
          <ac:chgData name="Lubomír Prokeš" userId="c6190586-327c-4754-acfe-3cab059996b7" providerId="ADAL" clId="{A4B6DE68-8DF3-416D-AEC1-E13EE787DB44}" dt="2023-09-18T11:27:13.955" v="214" actId="1076"/>
          <ac:picMkLst>
            <pc:docMk/>
            <pc:sldMk cId="3505614222" sldId="500"/>
            <ac:picMk id="277508" creationId="{5BA402A7-4A0A-4F63-A27F-33C1879282C5}"/>
          </ac:picMkLst>
        </pc:picChg>
        <pc:picChg chg="mod">
          <ac:chgData name="Lubomír Prokeš" userId="c6190586-327c-4754-acfe-3cab059996b7" providerId="ADAL" clId="{A4B6DE68-8DF3-416D-AEC1-E13EE787DB44}" dt="2023-09-18T11:27:09.258" v="213" actId="1076"/>
          <ac:picMkLst>
            <pc:docMk/>
            <pc:sldMk cId="3505614222" sldId="500"/>
            <ac:picMk id="277510" creationId="{3C4DB4E0-39FE-4FAF-9162-F2DE0D6DAE9C}"/>
          </ac:picMkLst>
        </pc:picChg>
      </pc:sldChg>
      <pc:sldChg chg="modSp add">
        <pc:chgData name="Lubomír Prokeš" userId="c6190586-327c-4754-acfe-3cab059996b7" providerId="ADAL" clId="{A4B6DE68-8DF3-416D-AEC1-E13EE787DB44}" dt="2023-09-18T11:32:04.607" v="225" actId="1076"/>
        <pc:sldMkLst>
          <pc:docMk/>
          <pc:sldMk cId="1254560638" sldId="501"/>
        </pc:sldMkLst>
        <pc:picChg chg="mod">
          <ac:chgData name="Lubomír Prokeš" userId="c6190586-327c-4754-acfe-3cab059996b7" providerId="ADAL" clId="{A4B6DE68-8DF3-416D-AEC1-E13EE787DB44}" dt="2023-09-18T11:32:04.607" v="225" actId="1076"/>
          <ac:picMkLst>
            <pc:docMk/>
            <pc:sldMk cId="1254560638" sldId="501"/>
            <ac:picMk id="7" creationId="{F2D283BB-8079-4608-B1CA-00B39FA238D6}"/>
          </ac:picMkLst>
        </pc:picChg>
      </pc:sldChg>
      <pc:sldChg chg="del">
        <pc:chgData name="Lubomír Prokeš" userId="c6190586-327c-4754-acfe-3cab059996b7" providerId="ADAL" clId="{A4B6DE68-8DF3-416D-AEC1-E13EE787DB44}" dt="2023-09-18T07:43:31.406" v="0" actId="47"/>
        <pc:sldMkLst>
          <pc:docMk/>
          <pc:sldMk cId="482456749" sldId="514"/>
        </pc:sldMkLst>
      </pc:sldChg>
      <pc:sldChg chg="del">
        <pc:chgData name="Lubomír Prokeš" userId="c6190586-327c-4754-acfe-3cab059996b7" providerId="ADAL" clId="{A4B6DE68-8DF3-416D-AEC1-E13EE787DB44}" dt="2023-09-18T08:24:27.703" v="36" actId="47"/>
        <pc:sldMkLst>
          <pc:docMk/>
          <pc:sldMk cId="3706090894" sldId="520"/>
        </pc:sldMkLst>
      </pc:sldChg>
      <pc:sldChg chg="add">
        <pc:chgData name="Lubomír Prokeš" userId="c6190586-327c-4754-acfe-3cab059996b7" providerId="ADAL" clId="{A4B6DE68-8DF3-416D-AEC1-E13EE787DB44}" dt="2023-09-18T09:49:24.328" v="84"/>
        <pc:sldMkLst>
          <pc:docMk/>
          <pc:sldMk cId="3007605501" sldId="532"/>
        </pc:sldMkLst>
      </pc:sldChg>
      <pc:sldChg chg="modSp mod">
        <pc:chgData name="Lubomír Prokeš" userId="c6190586-327c-4754-acfe-3cab059996b7" providerId="ADAL" clId="{A4B6DE68-8DF3-416D-AEC1-E13EE787DB44}" dt="2023-09-18T09:47:28.571" v="83" actId="1076"/>
        <pc:sldMkLst>
          <pc:docMk/>
          <pc:sldMk cId="1255402394" sldId="534"/>
        </pc:sldMkLst>
        <pc:spChg chg="mod">
          <ac:chgData name="Lubomír Prokeš" userId="c6190586-327c-4754-acfe-3cab059996b7" providerId="ADAL" clId="{A4B6DE68-8DF3-416D-AEC1-E13EE787DB44}" dt="2023-09-18T09:47:26.433" v="82" actId="1076"/>
          <ac:spMkLst>
            <pc:docMk/>
            <pc:sldMk cId="1255402394" sldId="534"/>
            <ac:spMk id="10" creationId="{EC4546D7-FB0F-4832-9445-E5CF64D843B7}"/>
          </ac:spMkLst>
        </pc:spChg>
        <pc:picChg chg="mod">
          <ac:chgData name="Lubomír Prokeš" userId="c6190586-327c-4754-acfe-3cab059996b7" providerId="ADAL" clId="{A4B6DE68-8DF3-416D-AEC1-E13EE787DB44}" dt="2023-09-18T09:47:28.571" v="83" actId="1076"/>
          <ac:picMkLst>
            <pc:docMk/>
            <pc:sldMk cId="1255402394" sldId="534"/>
            <ac:picMk id="260100" creationId="{458D3ABE-07B7-4496-BF1F-C0AD02A65491}"/>
          </ac:picMkLst>
        </pc:picChg>
      </pc:sldChg>
      <pc:sldChg chg="add">
        <pc:chgData name="Lubomír Prokeš" userId="c6190586-327c-4754-acfe-3cab059996b7" providerId="ADAL" clId="{A4B6DE68-8DF3-416D-AEC1-E13EE787DB44}" dt="2023-09-18T09:49:24.328" v="84"/>
        <pc:sldMkLst>
          <pc:docMk/>
          <pc:sldMk cId="1693439709" sldId="536"/>
        </pc:sldMkLst>
      </pc:sldChg>
      <pc:sldChg chg="add">
        <pc:chgData name="Lubomír Prokeš" userId="c6190586-327c-4754-acfe-3cab059996b7" providerId="ADAL" clId="{A4B6DE68-8DF3-416D-AEC1-E13EE787DB44}" dt="2023-09-18T09:49:24.328" v="84"/>
        <pc:sldMkLst>
          <pc:docMk/>
          <pc:sldMk cId="825318287" sldId="537"/>
        </pc:sldMkLst>
      </pc:sldChg>
      <pc:sldChg chg="add">
        <pc:chgData name="Lubomír Prokeš" userId="c6190586-327c-4754-acfe-3cab059996b7" providerId="ADAL" clId="{A4B6DE68-8DF3-416D-AEC1-E13EE787DB44}" dt="2023-09-18T09:49:24.328" v="84"/>
        <pc:sldMkLst>
          <pc:docMk/>
          <pc:sldMk cId="2555949721" sldId="538"/>
        </pc:sldMkLst>
      </pc:sldChg>
      <pc:sldChg chg="add">
        <pc:chgData name="Lubomír Prokeš" userId="c6190586-327c-4754-acfe-3cab059996b7" providerId="ADAL" clId="{A4B6DE68-8DF3-416D-AEC1-E13EE787DB44}" dt="2023-09-18T09:49:24.328" v="84"/>
        <pc:sldMkLst>
          <pc:docMk/>
          <pc:sldMk cId="644603249" sldId="539"/>
        </pc:sldMkLst>
      </pc:sldChg>
      <pc:sldChg chg="add">
        <pc:chgData name="Lubomír Prokeš" userId="c6190586-327c-4754-acfe-3cab059996b7" providerId="ADAL" clId="{A4B6DE68-8DF3-416D-AEC1-E13EE787DB44}" dt="2023-09-18T09:49:24.328" v="84"/>
        <pc:sldMkLst>
          <pc:docMk/>
          <pc:sldMk cId="4193386367" sldId="540"/>
        </pc:sldMkLst>
      </pc:sldChg>
      <pc:sldChg chg="modSp add mod">
        <pc:chgData name="Lubomír Prokeš" userId="c6190586-327c-4754-acfe-3cab059996b7" providerId="ADAL" clId="{A4B6DE68-8DF3-416D-AEC1-E13EE787DB44}" dt="2023-09-18T11:02:38.015" v="185" actId="20577"/>
        <pc:sldMkLst>
          <pc:docMk/>
          <pc:sldMk cId="2810925233" sldId="541"/>
        </pc:sldMkLst>
        <pc:spChg chg="mod">
          <ac:chgData name="Lubomír Prokeš" userId="c6190586-327c-4754-acfe-3cab059996b7" providerId="ADAL" clId="{A4B6DE68-8DF3-416D-AEC1-E13EE787DB44}" dt="2023-09-18T11:02:38.015" v="185" actId="20577"/>
          <ac:spMkLst>
            <pc:docMk/>
            <pc:sldMk cId="2810925233" sldId="541"/>
            <ac:spMk id="12" creationId="{C65AD27D-30AA-4C26-A171-CB663A7672FA}"/>
          </ac:spMkLst>
        </pc:spChg>
      </pc:sldChg>
      <pc:sldChg chg="add">
        <pc:chgData name="Lubomír Prokeš" userId="c6190586-327c-4754-acfe-3cab059996b7" providerId="ADAL" clId="{A4B6DE68-8DF3-416D-AEC1-E13EE787DB44}" dt="2023-09-18T09:49:24.328" v="84"/>
        <pc:sldMkLst>
          <pc:docMk/>
          <pc:sldMk cId="527424563" sldId="544"/>
        </pc:sldMkLst>
      </pc:sldChg>
      <pc:sldChg chg="add">
        <pc:chgData name="Lubomír Prokeš" userId="c6190586-327c-4754-acfe-3cab059996b7" providerId="ADAL" clId="{A4B6DE68-8DF3-416D-AEC1-E13EE787DB44}" dt="2023-09-18T09:49:24.328" v="84"/>
        <pc:sldMkLst>
          <pc:docMk/>
          <pc:sldMk cId="2957005556" sldId="545"/>
        </pc:sldMkLst>
      </pc:sldChg>
      <pc:sldChg chg="add">
        <pc:chgData name="Lubomír Prokeš" userId="c6190586-327c-4754-acfe-3cab059996b7" providerId="ADAL" clId="{A4B6DE68-8DF3-416D-AEC1-E13EE787DB44}" dt="2023-09-18T09:49:24.328" v="84"/>
        <pc:sldMkLst>
          <pc:docMk/>
          <pc:sldMk cId="3177563244" sldId="546"/>
        </pc:sldMkLst>
      </pc:sldChg>
      <pc:sldChg chg="add">
        <pc:chgData name="Lubomír Prokeš" userId="c6190586-327c-4754-acfe-3cab059996b7" providerId="ADAL" clId="{A4B6DE68-8DF3-416D-AEC1-E13EE787DB44}" dt="2023-09-18T09:49:24.328" v="84"/>
        <pc:sldMkLst>
          <pc:docMk/>
          <pc:sldMk cId="2462448209" sldId="547"/>
        </pc:sldMkLst>
      </pc:sldChg>
      <pc:sldChg chg="modSp add mod">
        <pc:chgData name="Lubomír Prokeš" userId="c6190586-327c-4754-acfe-3cab059996b7" providerId="ADAL" clId="{A4B6DE68-8DF3-416D-AEC1-E13EE787DB44}" dt="2023-09-18T11:00:04.640" v="181" actId="115"/>
        <pc:sldMkLst>
          <pc:docMk/>
          <pc:sldMk cId="3536091510" sldId="548"/>
        </pc:sldMkLst>
        <pc:spChg chg="mod">
          <ac:chgData name="Lubomír Prokeš" userId="c6190586-327c-4754-acfe-3cab059996b7" providerId="ADAL" clId="{A4B6DE68-8DF3-416D-AEC1-E13EE787DB44}" dt="2023-09-18T11:00:04.640" v="181" actId="115"/>
          <ac:spMkLst>
            <pc:docMk/>
            <pc:sldMk cId="3536091510" sldId="548"/>
            <ac:spMk id="2" creationId="{339A9653-961B-4AD4-BC8E-2166F2348BEC}"/>
          </ac:spMkLst>
        </pc:spChg>
      </pc:sldChg>
      <pc:sldChg chg="modSp add mod">
        <pc:chgData name="Lubomír Prokeš" userId="c6190586-327c-4754-acfe-3cab059996b7" providerId="ADAL" clId="{A4B6DE68-8DF3-416D-AEC1-E13EE787DB44}" dt="2023-09-18T11:05:56.991" v="188" actId="255"/>
        <pc:sldMkLst>
          <pc:docMk/>
          <pc:sldMk cId="2182660379" sldId="553"/>
        </pc:sldMkLst>
        <pc:spChg chg="mod">
          <ac:chgData name="Lubomír Prokeš" userId="c6190586-327c-4754-acfe-3cab059996b7" providerId="ADAL" clId="{A4B6DE68-8DF3-416D-AEC1-E13EE787DB44}" dt="2023-09-18T11:05:49.039" v="187" actId="1076"/>
          <ac:spMkLst>
            <pc:docMk/>
            <pc:sldMk cId="2182660379" sldId="553"/>
            <ac:spMk id="7" creationId="{06B70614-2AA5-4CC9-AC5E-065A6DE031C6}"/>
          </ac:spMkLst>
        </pc:spChg>
        <pc:spChg chg="mod">
          <ac:chgData name="Lubomír Prokeš" userId="c6190586-327c-4754-acfe-3cab059996b7" providerId="ADAL" clId="{A4B6DE68-8DF3-416D-AEC1-E13EE787DB44}" dt="2023-09-18T11:05:56.991" v="188" actId="255"/>
          <ac:spMkLst>
            <pc:docMk/>
            <pc:sldMk cId="2182660379" sldId="553"/>
            <ac:spMk id="11" creationId="{EB6A4012-2C28-43C7-B62F-696A53CA5AB3}"/>
          </ac:spMkLst>
        </pc:spChg>
      </pc:sldChg>
      <pc:sldChg chg="add">
        <pc:chgData name="Lubomír Prokeš" userId="c6190586-327c-4754-acfe-3cab059996b7" providerId="ADAL" clId="{A4B6DE68-8DF3-416D-AEC1-E13EE787DB44}" dt="2023-09-18T09:49:24.328" v="84"/>
        <pc:sldMkLst>
          <pc:docMk/>
          <pc:sldMk cId="856298030" sldId="556"/>
        </pc:sldMkLst>
      </pc:sldChg>
      <pc:sldChg chg="addSp modSp add mod">
        <pc:chgData name="Lubomír Prokeš" userId="c6190586-327c-4754-acfe-3cab059996b7" providerId="ADAL" clId="{A4B6DE68-8DF3-416D-AEC1-E13EE787DB44}" dt="2023-09-18T11:31:46.052" v="223" actId="1076"/>
        <pc:sldMkLst>
          <pc:docMk/>
          <pc:sldMk cId="326277297" sldId="562"/>
        </pc:sldMkLst>
        <pc:spChg chg="mod">
          <ac:chgData name="Lubomír Prokeš" userId="c6190586-327c-4754-acfe-3cab059996b7" providerId="ADAL" clId="{A4B6DE68-8DF3-416D-AEC1-E13EE787DB44}" dt="2023-09-18T11:31:28.023" v="218" actId="20577"/>
          <ac:spMkLst>
            <pc:docMk/>
            <pc:sldMk cId="326277297" sldId="562"/>
            <ac:spMk id="2" creationId="{B3471CB6-EF40-429F-8B73-4AB01C80A7F7}"/>
          </ac:spMkLst>
        </pc:spChg>
        <pc:picChg chg="add mod">
          <ac:chgData name="Lubomír Prokeš" userId="c6190586-327c-4754-acfe-3cab059996b7" providerId="ADAL" clId="{A4B6DE68-8DF3-416D-AEC1-E13EE787DB44}" dt="2023-09-18T11:31:46.052" v="223" actId="1076"/>
          <ac:picMkLst>
            <pc:docMk/>
            <pc:sldMk cId="326277297" sldId="562"/>
            <ac:picMk id="7" creationId="{8521EE98-6589-1EC9-CC78-3AA0A4C30E25}"/>
          </ac:picMkLst>
        </pc:picChg>
      </pc:sldChg>
      <pc:sldChg chg="add del">
        <pc:chgData name="Lubomír Prokeš" userId="c6190586-327c-4754-acfe-3cab059996b7" providerId="ADAL" clId="{A4B6DE68-8DF3-416D-AEC1-E13EE787DB44}" dt="2023-09-18T11:13:43.473" v="191" actId="47"/>
        <pc:sldMkLst>
          <pc:docMk/>
          <pc:sldMk cId="2513881610" sldId="563"/>
        </pc:sldMkLst>
      </pc:sldChg>
      <pc:sldChg chg="add del">
        <pc:chgData name="Lubomír Prokeš" userId="c6190586-327c-4754-acfe-3cab059996b7" providerId="ADAL" clId="{A4B6DE68-8DF3-416D-AEC1-E13EE787DB44}" dt="2023-09-18T11:13:44.716" v="192" actId="47"/>
        <pc:sldMkLst>
          <pc:docMk/>
          <pc:sldMk cId="2956805649" sldId="564"/>
        </pc:sldMkLst>
      </pc:sldChg>
      <pc:sldChg chg="add del">
        <pc:chgData name="Lubomír Prokeš" userId="c6190586-327c-4754-acfe-3cab059996b7" providerId="ADAL" clId="{A4B6DE68-8DF3-416D-AEC1-E13EE787DB44}" dt="2023-09-18T11:13:48.790" v="194" actId="47"/>
        <pc:sldMkLst>
          <pc:docMk/>
          <pc:sldMk cId="8761909" sldId="565"/>
        </pc:sldMkLst>
      </pc:sldChg>
      <pc:sldChg chg="add del">
        <pc:chgData name="Lubomír Prokeš" userId="c6190586-327c-4754-acfe-3cab059996b7" providerId="ADAL" clId="{A4B6DE68-8DF3-416D-AEC1-E13EE787DB44}" dt="2023-09-18T11:13:46.905" v="193" actId="47"/>
        <pc:sldMkLst>
          <pc:docMk/>
          <pc:sldMk cId="1914586080" sldId="566"/>
        </pc:sldMkLst>
      </pc:sldChg>
      <pc:sldChg chg="add">
        <pc:chgData name="Lubomír Prokeš" userId="c6190586-327c-4754-acfe-3cab059996b7" providerId="ADAL" clId="{A4B6DE68-8DF3-416D-AEC1-E13EE787DB44}" dt="2023-09-18T09:49:24.328" v="84"/>
        <pc:sldMkLst>
          <pc:docMk/>
          <pc:sldMk cId="192358319" sldId="567"/>
        </pc:sldMkLst>
      </pc:sldChg>
      <pc:sldChg chg="add">
        <pc:chgData name="Lubomír Prokeš" userId="c6190586-327c-4754-acfe-3cab059996b7" providerId="ADAL" clId="{A4B6DE68-8DF3-416D-AEC1-E13EE787DB44}" dt="2023-09-18T09:49:24.328" v="84"/>
        <pc:sldMkLst>
          <pc:docMk/>
          <pc:sldMk cId="4177096712" sldId="568"/>
        </pc:sldMkLst>
      </pc:sldChg>
      <pc:sldChg chg="add">
        <pc:chgData name="Lubomír Prokeš" userId="c6190586-327c-4754-acfe-3cab059996b7" providerId="ADAL" clId="{A4B6DE68-8DF3-416D-AEC1-E13EE787DB44}" dt="2023-09-18T09:49:24.328" v="84"/>
        <pc:sldMkLst>
          <pc:docMk/>
          <pc:sldMk cId="382388090" sldId="569"/>
        </pc:sldMkLst>
      </pc:sldChg>
      <pc:sldChg chg="add del">
        <pc:chgData name="Lubomír Prokeš" userId="c6190586-327c-4754-acfe-3cab059996b7" providerId="ADAL" clId="{A4B6DE68-8DF3-416D-AEC1-E13EE787DB44}" dt="2023-09-18T11:13:38.055" v="189" actId="47"/>
        <pc:sldMkLst>
          <pc:docMk/>
          <pc:sldMk cId="1485738947" sldId="570"/>
        </pc:sldMkLst>
      </pc:sldChg>
      <pc:sldChg chg="add">
        <pc:chgData name="Lubomír Prokeš" userId="c6190586-327c-4754-acfe-3cab059996b7" providerId="ADAL" clId="{A4B6DE68-8DF3-416D-AEC1-E13EE787DB44}" dt="2023-09-18T09:49:24.328" v="84"/>
        <pc:sldMkLst>
          <pc:docMk/>
          <pc:sldMk cId="2140444384" sldId="572"/>
        </pc:sldMkLst>
      </pc:sldChg>
      <pc:sldChg chg="modSp add mod">
        <pc:chgData name="Lubomír Prokeš" userId="c6190586-327c-4754-acfe-3cab059996b7" providerId="ADAL" clId="{A4B6DE68-8DF3-416D-AEC1-E13EE787DB44}" dt="2023-09-18T11:15:02.341" v="196" actId="1076"/>
        <pc:sldMkLst>
          <pc:docMk/>
          <pc:sldMk cId="925122228" sldId="573"/>
        </pc:sldMkLst>
        <pc:spChg chg="mod">
          <ac:chgData name="Lubomír Prokeš" userId="c6190586-327c-4754-acfe-3cab059996b7" providerId="ADAL" clId="{A4B6DE68-8DF3-416D-AEC1-E13EE787DB44}" dt="2023-09-18T11:15:02.341" v="196" actId="1076"/>
          <ac:spMkLst>
            <pc:docMk/>
            <pc:sldMk cId="925122228" sldId="573"/>
            <ac:spMk id="4" creationId="{D672C69F-0E33-46A6-94B1-6B854E31A280}"/>
          </ac:spMkLst>
        </pc:spChg>
        <pc:spChg chg="mod">
          <ac:chgData name="Lubomír Prokeš" userId="c6190586-327c-4754-acfe-3cab059996b7" providerId="ADAL" clId="{A4B6DE68-8DF3-416D-AEC1-E13EE787DB44}" dt="2023-09-18T11:14:58.373" v="195" actId="1076"/>
          <ac:spMkLst>
            <pc:docMk/>
            <pc:sldMk cId="925122228" sldId="573"/>
            <ac:spMk id="10" creationId="{FF09A609-9853-448D-B25C-7C98D51F4712}"/>
          </ac:spMkLst>
        </pc:spChg>
      </pc:sldChg>
      <pc:sldChg chg="add">
        <pc:chgData name="Lubomír Prokeš" userId="c6190586-327c-4754-acfe-3cab059996b7" providerId="ADAL" clId="{A4B6DE68-8DF3-416D-AEC1-E13EE787DB44}" dt="2023-09-18T09:49:24.328" v="84"/>
        <pc:sldMkLst>
          <pc:docMk/>
          <pc:sldMk cId="1725422524" sldId="578"/>
        </pc:sldMkLst>
      </pc:sldChg>
      <pc:sldChg chg="add">
        <pc:chgData name="Lubomír Prokeš" userId="c6190586-327c-4754-acfe-3cab059996b7" providerId="ADAL" clId="{A4B6DE68-8DF3-416D-AEC1-E13EE787DB44}" dt="2023-09-18T09:49:24.328" v="84"/>
        <pc:sldMkLst>
          <pc:docMk/>
          <pc:sldMk cId="3189097881" sldId="582"/>
        </pc:sldMkLst>
      </pc:sldChg>
      <pc:sldChg chg="add">
        <pc:chgData name="Lubomír Prokeš" userId="c6190586-327c-4754-acfe-3cab059996b7" providerId="ADAL" clId="{A4B6DE68-8DF3-416D-AEC1-E13EE787DB44}" dt="2023-09-18T09:49:24.328" v="84"/>
        <pc:sldMkLst>
          <pc:docMk/>
          <pc:sldMk cId="1157175101" sldId="583"/>
        </pc:sldMkLst>
      </pc:sldChg>
      <pc:sldChg chg="add">
        <pc:chgData name="Lubomír Prokeš" userId="c6190586-327c-4754-acfe-3cab059996b7" providerId="ADAL" clId="{A4B6DE68-8DF3-416D-AEC1-E13EE787DB44}" dt="2023-09-18T09:49:24.328" v="84"/>
        <pc:sldMkLst>
          <pc:docMk/>
          <pc:sldMk cId="894262949" sldId="642"/>
        </pc:sldMkLst>
      </pc:sldChg>
      <pc:sldChg chg="add">
        <pc:chgData name="Lubomír Prokeš" userId="c6190586-327c-4754-acfe-3cab059996b7" providerId="ADAL" clId="{A4B6DE68-8DF3-416D-AEC1-E13EE787DB44}" dt="2023-09-18T09:49:24.328" v="84"/>
        <pc:sldMkLst>
          <pc:docMk/>
          <pc:sldMk cId="2660543538" sldId="643"/>
        </pc:sldMkLst>
      </pc:sldChg>
      <pc:sldChg chg="add">
        <pc:chgData name="Lubomír Prokeš" userId="c6190586-327c-4754-acfe-3cab059996b7" providerId="ADAL" clId="{A4B6DE68-8DF3-416D-AEC1-E13EE787DB44}" dt="2023-09-18T09:49:24.328" v="84"/>
        <pc:sldMkLst>
          <pc:docMk/>
          <pc:sldMk cId="1723801996" sldId="644"/>
        </pc:sldMkLst>
      </pc:sldChg>
      <pc:sldChg chg="add">
        <pc:chgData name="Lubomír Prokeš" userId="c6190586-327c-4754-acfe-3cab059996b7" providerId="ADAL" clId="{A4B6DE68-8DF3-416D-AEC1-E13EE787DB44}" dt="2023-09-18T09:49:24.328" v="84"/>
        <pc:sldMkLst>
          <pc:docMk/>
          <pc:sldMk cId="2492000058" sldId="645"/>
        </pc:sldMkLst>
      </pc:sldChg>
      <pc:sldChg chg="add">
        <pc:chgData name="Lubomír Prokeš" userId="c6190586-327c-4754-acfe-3cab059996b7" providerId="ADAL" clId="{A4B6DE68-8DF3-416D-AEC1-E13EE787DB44}" dt="2023-09-18T09:49:24.328" v="84"/>
        <pc:sldMkLst>
          <pc:docMk/>
          <pc:sldMk cId="2978812138" sldId="674"/>
        </pc:sldMkLst>
      </pc:sldChg>
      <pc:sldChg chg="add del">
        <pc:chgData name="Lubomír Prokeš" userId="c6190586-327c-4754-acfe-3cab059996b7" providerId="ADAL" clId="{A4B6DE68-8DF3-416D-AEC1-E13EE787DB44}" dt="2023-09-18T11:13:38.669" v="190" actId="47"/>
        <pc:sldMkLst>
          <pc:docMk/>
          <pc:sldMk cId="1567841337" sldId="675"/>
        </pc:sldMkLst>
      </pc:sldChg>
      <pc:sldChg chg="add">
        <pc:chgData name="Lubomír Prokeš" userId="c6190586-327c-4754-acfe-3cab059996b7" providerId="ADAL" clId="{A4B6DE68-8DF3-416D-AEC1-E13EE787DB44}" dt="2023-09-18T09:49:24.328" v="84"/>
        <pc:sldMkLst>
          <pc:docMk/>
          <pc:sldMk cId="869974365" sldId="6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96FD4-4CA2-40CB-9381-29D388D39CEE}" type="datetimeFigureOut">
              <a:rPr lang="cs-CZ" smtClean="0"/>
              <a:t>18.09.2023</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BF478E-0D8D-46AB-AECE-1CD5936CBABB}" type="slidenum">
              <a:rPr lang="cs-CZ" smtClean="0"/>
              <a:t>‹#›</a:t>
            </a:fld>
            <a:endParaRPr lang="cs-CZ"/>
          </a:p>
        </p:txBody>
      </p:sp>
    </p:spTree>
    <p:extLst>
      <p:ext uri="{BB962C8B-B14F-4D97-AF65-F5344CB8AC3E}">
        <p14:creationId xmlns:p14="http://schemas.microsoft.com/office/powerpoint/2010/main" val="3206413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E3A6F-0203-4B66-835C-A37F3D562889}"/>
              </a:ext>
            </a:extLst>
          </p:cNvPr>
          <p:cNvSpPr>
            <a:spLocks noGrp="1" noChangeArrowheads="1"/>
          </p:cNvSpPr>
          <p:nvPr>
            <p:ph type="sldNum"/>
          </p:nvPr>
        </p:nvSpPr>
        <p:spPr>
          <a:ln/>
        </p:spPr>
        <p:txBody>
          <a:bodyPr/>
          <a:lstStyle/>
          <a:p>
            <a:fld id="{54149E94-823C-46CF-89B4-4886EF77710F}" type="slidenum">
              <a:rPr lang="cs-CZ" altLang="cs-CZ"/>
              <a:pPr/>
              <a:t>5</a:t>
            </a:fld>
            <a:endParaRPr lang="cs-CZ" altLang="cs-CZ"/>
          </a:p>
        </p:txBody>
      </p:sp>
      <p:sp>
        <p:nvSpPr>
          <p:cNvPr id="18433" name="Rectangle 1">
            <a:extLst>
              <a:ext uri="{FF2B5EF4-FFF2-40B4-BE49-F238E27FC236}">
                <a16:creationId xmlns:a16="http://schemas.microsoft.com/office/drawing/2014/main" id="{61AEC8D8-81FB-4597-8ACC-8B7F2CB9D755}"/>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a:extLst>
              <a:ext uri="{FF2B5EF4-FFF2-40B4-BE49-F238E27FC236}">
                <a16:creationId xmlns:a16="http://schemas.microsoft.com/office/drawing/2014/main" id="{1863280A-1ED0-4BA4-9E8D-B716F7D30524}"/>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860102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630192-5AD0-42CE-803E-7181B6EAA5A5}"/>
              </a:ext>
            </a:extLst>
          </p:cNvPr>
          <p:cNvSpPr>
            <a:spLocks noGrp="1" noChangeArrowheads="1"/>
          </p:cNvSpPr>
          <p:nvPr>
            <p:ph type="sldNum"/>
          </p:nvPr>
        </p:nvSpPr>
        <p:spPr>
          <a:ln/>
        </p:spPr>
        <p:txBody>
          <a:bodyPr/>
          <a:lstStyle/>
          <a:p>
            <a:fld id="{87E59CD1-8248-47F7-A481-72028C6AA122}" type="slidenum">
              <a:rPr lang="cs-CZ" altLang="cs-CZ"/>
              <a:pPr/>
              <a:t>8</a:t>
            </a:fld>
            <a:endParaRPr lang="cs-CZ" altLang="cs-CZ"/>
          </a:p>
        </p:txBody>
      </p:sp>
      <p:sp>
        <p:nvSpPr>
          <p:cNvPr id="19457" name="Rectangle 1">
            <a:extLst>
              <a:ext uri="{FF2B5EF4-FFF2-40B4-BE49-F238E27FC236}">
                <a16:creationId xmlns:a16="http://schemas.microsoft.com/office/drawing/2014/main" id="{C6F9CEE9-DD58-46D6-B62B-220101B8FC37}"/>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899B0B9F-391B-41A9-80CF-5299F8B2081A}"/>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E3A6F-0203-4B66-835C-A37F3D562889}"/>
              </a:ext>
            </a:extLst>
          </p:cNvPr>
          <p:cNvSpPr>
            <a:spLocks noGrp="1" noChangeArrowheads="1"/>
          </p:cNvSpPr>
          <p:nvPr>
            <p:ph type="sldNum"/>
          </p:nvPr>
        </p:nvSpPr>
        <p:spPr>
          <a:ln/>
        </p:spPr>
        <p:txBody>
          <a:bodyPr/>
          <a:lstStyle/>
          <a:p>
            <a:fld id="{54149E94-823C-46CF-89B4-4886EF77710F}" type="slidenum">
              <a:rPr lang="cs-CZ" altLang="cs-CZ"/>
              <a:pPr/>
              <a:t>9</a:t>
            </a:fld>
            <a:endParaRPr lang="cs-CZ" altLang="cs-CZ"/>
          </a:p>
        </p:txBody>
      </p:sp>
      <p:sp>
        <p:nvSpPr>
          <p:cNvPr id="18433" name="Rectangle 1">
            <a:extLst>
              <a:ext uri="{FF2B5EF4-FFF2-40B4-BE49-F238E27FC236}">
                <a16:creationId xmlns:a16="http://schemas.microsoft.com/office/drawing/2014/main" id="{61AEC8D8-81FB-4597-8ACC-8B7F2CB9D755}"/>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a:extLst>
              <a:ext uri="{FF2B5EF4-FFF2-40B4-BE49-F238E27FC236}">
                <a16:creationId xmlns:a16="http://schemas.microsoft.com/office/drawing/2014/main" id="{1863280A-1ED0-4BA4-9E8D-B716F7D30524}"/>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1797287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73B74C-A54A-4F84-88B9-A5E8333F97C1}"/>
              </a:ext>
            </a:extLst>
          </p:cNvPr>
          <p:cNvSpPr>
            <a:spLocks noGrp="1" noChangeArrowheads="1"/>
          </p:cNvSpPr>
          <p:nvPr>
            <p:ph type="sldNum"/>
          </p:nvPr>
        </p:nvSpPr>
        <p:spPr>
          <a:ln/>
        </p:spPr>
        <p:txBody>
          <a:bodyPr/>
          <a:lstStyle/>
          <a:p>
            <a:fld id="{44616174-489C-4637-924F-30A1618A708A}" type="slidenum">
              <a:rPr lang="cs-CZ" altLang="cs-CZ"/>
              <a:pPr/>
              <a:t>20</a:t>
            </a:fld>
            <a:endParaRPr lang="cs-CZ" altLang="cs-CZ"/>
          </a:p>
        </p:txBody>
      </p:sp>
      <p:sp>
        <p:nvSpPr>
          <p:cNvPr id="20481" name="Rectangle 1">
            <a:extLst>
              <a:ext uri="{FF2B5EF4-FFF2-40B4-BE49-F238E27FC236}">
                <a16:creationId xmlns:a16="http://schemas.microsoft.com/office/drawing/2014/main" id="{8C9A1D06-39E6-4B1E-AA12-E3B04B655551}"/>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a:extLst>
              <a:ext uri="{FF2B5EF4-FFF2-40B4-BE49-F238E27FC236}">
                <a16:creationId xmlns:a16="http://schemas.microsoft.com/office/drawing/2014/main" id="{FD544F2C-DE4B-4253-8138-DD1A05AA44C5}"/>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237078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08F55E-B2D4-42DA-B141-10500A60565B}"/>
              </a:ext>
            </a:extLst>
          </p:cNvPr>
          <p:cNvSpPr>
            <a:spLocks noGrp="1" noChangeArrowheads="1"/>
          </p:cNvSpPr>
          <p:nvPr>
            <p:ph type="sldNum"/>
          </p:nvPr>
        </p:nvSpPr>
        <p:spPr>
          <a:ln/>
        </p:spPr>
        <p:txBody>
          <a:bodyPr/>
          <a:lstStyle/>
          <a:p>
            <a:fld id="{9DD54307-56A2-465E-8D35-06C71801B5D7}" type="slidenum">
              <a:rPr lang="cs-CZ" altLang="cs-CZ"/>
              <a:pPr/>
              <a:t>35</a:t>
            </a:fld>
            <a:endParaRPr lang="cs-CZ" altLang="cs-CZ"/>
          </a:p>
        </p:txBody>
      </p:sp>
      <p:sp>
        <p:nvSpPr>
          <p:cNvPr id="22529" name="Rectangle 1">
            <a:extLst>
              <a:ext uri="{FF2B5EF4-FFF2-40B4-BE49-F238E27FC236}">
                <a16:creationId xmlns:a16="http://schemas.microsoft.com/office/drawing/2014/main" id="{AAAE5072-723C-4FBA-BC19-9A42DC82DEED}"/>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a:extLst>
              <a:ext uri="{FF2B5EF4-FFF2-40B4-BE49-F238E27FC236}">
                <a16:creationId xmlns:a16="http://schemas.microsoft.com/office/drawing/2014/main" id="{CFE8048E-C449-4592-AC3D-524EB7073D8E}"/>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1489011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08F55E-B2D4-42DA-B141-10500A60565B}"/>
              </a:ext>
            </a:extLst>
          </p:cNvPr>
          <p:cNvSpPr>
            <a:spLocks noGrp="1" noChangeArrowheads="1"/>
          </p:cNvSpPr>
          <p:nvPr>
            <p:ph type="sldNum"/>
          </p:nvPr>
        </p:nvSpPr>
        <p:spPr>
          <a:ln/>
        </p:spPr>
        <p:txBody>
          <a:bodyPr/>
          <a:lstStyle/>
          <a:p>
            <a:fld id="{9DD54307-56A2-465E-8D35-06C71801B5D7}" type="slidenum">
              <a:rPr lang="cs-CZ" altLang="cs-CZ"/>
              <a:pPr/>
              <a:t>37</a:t>
            </a:fld>
            <a:endParaRPr lang="cs-CZ" altLang="cs-CZ"/>
          </a:p>
        </p:txBody>
      </p:sp>
      <p:sp>
        <p:nvSpPr>
          <p:cNvPr id="22529" name="Rectangle 1">
            <a:extLst>
              <a:ext uri="{FF2B5EF4-FFF2-40B4-BE49-F238E27FC236}">
                <a16:creationId xmlns:a16="http://schemas.microsoft.com/office/drawing/2014/main" id="{AAAE5072-723C-4FBA-BC19-9A42DC82DEED}"/>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a:extLst>
              <a:ext uri="{FF2B5EF4-FFF2-40B4-BE49-F238E27FC236}">
                <a16:creationId xmlns:a16="http://schemas.microsoft.com/office/drawing/2014/main" id="{CFE8048E-C449-4592-AC3D-524EB7073D8E}"/>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3520863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90E838D-2E87-4730-91A6-26F3A2D8CF5B}" type="datetimeFigureOut">
              <a:rPr lang="cs-CZ" smtClean="0"/>
              <a:t>18.09.2023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40D0AA-4011-48D7-9865-EAB5A1DF2878}" type="slidenum">
              <a:rPr lang="cs-CZ" smtClean="0"/>
              <a:t>‹#›</a:t>
            </a:fld>
            <a:endParaRPr lang="cs-CZ"/>
          </a:p>
        </p:txBody>
      </p:sp>
    </p:spTree>
    <p:extLst>
      <p:ext uri="{BB962C8B-B14F-4D97-AF65-F5344CB8AC3E}">
        <p14:creationId xmlns:p14="http://schemas.microsoft.com/office/powerpoint/2010/main" val="1502757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90E838D-2E87-4730-91A6-26F3A2D8CF5B}" type="datetimeFigureOut">
              <a:rPr lang="cs-CZ" smtClean="0"/>
              <a:t>18.09.2023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40D0AA-4011-48D7-9865-EAB5A1DF2878}" type="slidenum">
              <a:rPr lang="cs-CZ" smtClean="0"/>
              <a:t>‹#›</a:t>
            </a:fld>
            <a:endParaRPr lang="cs-CZ"/>
          </a:p>
        </p:txBody>
      </p:sp>
    </p:spTree>
    <p:extLst>
      <p:ext uri="{BB962C8B-B14F-4D97-AF65-F5344CB8AC3E}">
        <p14:creationId xmlns:p14="http://schemas.microsoft.com/office/powerpoint/2010/main" val="96070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90E838D-2E87-4730-91A6-26F3A2D8CF5B}" type="datetimeFigureOut">
              <a:rPr lang="cs-CZ" smtClean="0"/>
              <a:t>18.09.2023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40D0AA-4011-48D7-9865-EAB5A1DF2878}" type="slidenum">
              <a:rPr lang="cs-CZ" smtClean="0"/>
              <a:t>‹#›</a:t>
            </a:fld>
            <a:endParaRPr lang="cs-CZ"/>
          </a:p>
        </p:txBody>
      </p:sp>
    </p:spTree>
    <p:extLst>
      <p:ext uri="{BB962C8B-B14F-4D97-AF65-F5344CB8AC3E}">
        <p14:creationId xmlns:p14="http://schemas.microsoft.com/office/powerpoint/2010/main" val="3357332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F234EECC-4EA7-452C-8280-BD2C4F9C3302}"/>
              </a:ext>
            </a:extLst>
          </p:cNvPr>
          <p:cNvSpPr>
            <a:spLocks noGrp="1"/>
          </p:cNvSpPr>
          <p:nvPr>
            <p:ph type="dt" sz="half" idx="10"/>
          </p:nvPr>
        </p:nvSpPr>
        <p:spPr>
          <a:xfrm>
            <a:off x="457200" y="6251575"/>
            <a:ext cx="2133600" cy="476250"/>
          </a:xfrm>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47B3DF97-7D8F-4E11-BE0E-04E6C096615C}"/>
              </a:ext>
            </a:extLst>
          </p:cNvPr>
          <p:cNvSpPr>
            <a:spLocks noGrp="1"/>
          </p:cNvSpPr>
          <p:nvPr>
            <p:ph type="sldNum" sz="quarter" idx="11"/>
          </p:nvPr>
        </p:nvSpPr>
        <p:spPr>
          <a:xfrm>
            <a:off x="6553200" y="6248400"/>
            <a:ext cx="2133600" cy="476250"/>
          </a:xfrm>
        </p:spPr>
        <p:txBody>
          <a:bodyPr/>
          <a:lstStyle>
            <a:lvl1pPr>
              <a:defRPr/>
            </a:lvl1pPr>
          </a:lstStyle>
          <a:p>
            <a:fld id="{830AACC2-1CCC-47E0-A976-B1ECEB0145FB}" type="slidenum">
              <a:rPr lang="cs-CZ" altLang="cs-CZ"/>
              <a:pPr/>
              <a:t>‹#›</a:t>
            </a:fld>
            <a:endParaRPr lang="cs-CZ" altLang="cs-CZ"/>
          </a:p>
        </p:txBody>
      </p:sp>
      <p:sp>
        <p:nvSpPr>
          <p:cNvPr id="7" name="Zástupný symbol pro zápatí 6">
            <a:extLst>
              <a:ext uri="{FF2B5EF4-FFF2-40B4-BE49-F238E27FC236}">
                <a16:creationId xmlns:a16="http://schemas.microsoft.com/office/drawing/2014/main" id="{C6FF7563-E14C-4549-8C84-42B2D1C5F573}"/>
              </a:ext>
            </a:extLst>
          </p:cNvPr>
          <p:cNvSpPr>
            <a:spLocks noGrp="1"/>
          </p:cNvSpPr>
          <p:nvPr>
            <p:ph type="ftr" sz="quarter" idx="12"/>
          </p:nvPr>
        </p:nvSpPr>
        <p:spPr>
          <a:xfrm>
            <a:off x="3124200" y="6248400"/>
            <a:ext cx="2895600" cy="476250"/>
          </a:xfrm>
        </p:spPr>
        <p:txBody>
          <a:bodyPr/>
          <a:lstStyle>
            <a:lvl1pPr>
              <a:defRPr/>
            </a:lvl1pPr>
          </a:lstStyle>
          <a:p>
            <a:pPr>
              <a:defRPr/>
            </a:pPr>
            <a:endParaRPr lang="cs-CZ"/>
          </a:p>
        </p:txBody>
      </p:sp>
    </p:spTree>
    <p:extLst>
      <p:ext uri="{BB962C8B-B14F-4D97-AF65-F5344CB8AC3E}">
        <p14:creationId xmlns:p14="http://schemas.microsoft.com/office/powerpoint/2010/main" val="2967274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a:extLst>
              <a:ext uri="{FF2B5EF4-FFF2-40B4-BE49-F238E27FC236}">
                <a16:creationId xmlns:a16="http://schemas.microsoft.com/office/drawing/2014/main" id="{E9AA628D-7F71-4FEC-9C05-AD4E3B285FD1}"/>
              </a:ext>
            </a:extLst>
          </p:cNvPr>
          <p:cNvSpPr>
            <a:spLocks noGrp="1"/>
          </p:cNvSpPr>
          <p:nvPr>
            <p:ph type="dt" sz="half" idx="10"/>
          </p:nvPr>
        </p:nvSpPr>
        <p:spPr>
          <a:xfrm>
            <a:off x="457200" y="6251575"/>
            <a:ext cx="2133600" cy="476250"/>
          </a:xfrm>
        </p:spPr>
        <p:txBody>
          <a:bodyPr/>
          <a:lstStyle>
            <a:lvl1pPr>
              <a:defRPr/>
            </a:lvl1pPr>
          </a:lstStyle>
          <a:p>
            <a:pPr>
              <a:defRPr/>
            </a:pPr>
            <a:endParaRPr lang="cs-CZ"/>
          </a:p>
        </p:txBody>
      </p:sp>
      <p:sp>
        <p:nvSpPr>
          <p:cNvPr id="7" name="Zástupný symbol pro číslo snímku 6">
            <a:extLst>
              <a:ext uri="{FF2B5EF4-FFF2-40B4-BE49-F238E27FC236}">
                <a16:creationId xmlns:a16="http://schemas.microsoft.com/office/drawing/2014/main" id="{7CB51C4E-797F-4B67-A431-BED59528B400}"/>
              </a:ext>
            </a:extLst>
          </p:cNvPr>
          <p:cNvSpPr>
            <a:spLocks noGrp="1"/>
          </p:cNvSpPr>
          <p:nvPr>
            <p:ph type="sldNum" sz="quarter" idx="11"/>
          </p:nvPr>
        </p:nvSpPr>
        <p:spPr>
          <a:xfrm>
            <a:off x="6553200" y="6248400"/>
            <a:ext cx="2133600" cy="476250"/>
          </a:xfrm>
        </p:spPr>
        <p:txBody>
          <a:bodyPr/>
          <a:lstStyle>
            <a:lvl1pPr>
              <a:defRPr/>
            </a:lvl1pPr>
          </a:lstStyle>
          <a:p>
            <a:fld id="{48E143DE-57B3-487C-9100-0B3FD81F71D2}" type="slidenum">
              <a:rPr lang="cs-CZ" altLang="cs-CZ"/>
              <a:pPr/>
              <a:t>‹#›</a:t>
            </a:fld>
            <a:endParaRPr lang="cs-CZ" altLang="cs-CZ"/>
          </a:p>
        </p:txBody>
      </p:sp>
      <p:sp>
        <p:nvSpPr>
          <p:cNvPr id="8" name="Zástupný symbol pro zápatí 7">
            <a:extLst>
              <a:ext uri="{FF2B5EF4-FFF2-40B4-BE49-F238E27FC236}">
                <a16:creationId xmlns:a16="http://schemas.microsoft.com/office/drawing/2014/main" id="{0292B319-19F4-4F99-83EC-29F5D75E5E57}"/>
              </a:ext>
            </a:extLst>
          </p:cNvPr>
          <p:cNvSpPr>
            <a:spLocks noGrp="1"/>
          </p:cNvSpPr>
          <p:nvPr>
            <p:ph type="ftr" sz="quarter" idx="12"/>
          </p:nvPr>
        </p:nvSpPr>
        <p:spPr>
          <a:xfrm>
            <a:off x="3124200" y="6248400"/>
            <a:ext cx="2895600" cy="476250"/>
          </a:xfrm>
        </p:spPr>
        <p:txBody>
          <a:bodyPr/>
          <a:lstStyle>
            <a:lvl1pPr>
              <a:defRPr/>
            </a:lvl1pPr>
          </a:lstStyle>
          <a:p>
            <a:pPr>
              <a:defRPr/>
            </a:pPr>
            <a:endParaRPr lang="cs-CZ"/>
          </a:p>
        </p:txBody>
      </p:sp>
    </p:spTree>
    <p:extLst>
      <p:ext uri="{BB962C8B-B14F-4D97-AF65-F5344CB8AC3E}">
        <p14:creationId xmlns:p14="http://schemas.microsoft.com/office/powerpoint/2010/main" val="3342645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a:extLst>
              <a:ext uri="{FF2B5EF4-FFF2-40B4-BE49-F238E27FC236}">
                <a16:creationId xmlns:a16="http://schemas.microsoft.com/office/drawing/2014/main" id="{DB0773F1-82FA-45D2-B687-9464E7E412B2}"/>
              </a:ext>
            </a:extLst>
          </p:cNvPr>
          <p:cNvSpPr>
            <a:spLocks noGrp="1"/>
          </p:cNvSpPr>
          <p:nvPr>
            <p:ph type="dt" sz="half" idx="10"/>
          </p:nvPr>
        </p:nvSpPr>
        <p:spPr>
          <a:xfrm>
            <a:off x="457200" y="6251575"/>
            <a:ext cx="2133600" cy="476250"/>
          </a:xfrm>
        </p:spPr>
        <p:txBody>
          <a:bodyPr/>
          <a:lstStyle>
            <a:lvl1pPr>
              <a:defRPr/>
            </a:lvl1pPr>
          </a:lstStyle>
          <a:p>
            <a:pPr>
              <a:defRPr/>
            </a:pPr>
            <a:endParaRPr lang="cs-CZ"/>
          </a:p>
        </p:txBody>
      </p:sp>
      <p:sp>
        <p:nvSpPr>
          <p:cNvPr id="7" name="Zástupný symbol pro číslo snímku 6">
            <a:extLst>
              <a:ext uri="{FF2B5EF4-FFF2-40B4-BE49-F238E27FC236}">
                <a16:creationId xmlns:a16="http://schemas.microsoft.com/office/drawing/2014/main" id="{B79483EE-9178-49E9-91E4-B18457FFFEBC}"/>
              </a:ext>
            </a:extLst>
          </p:cNvPr>
          <p:cNvSpPr>
            <a:spLocks noGrp="1"/>
          </p:cNvSpPr>
          <p:nvPr>
            <p:ph type="sldNum" sz="quarter" idx="11"/>
          </p:nvPr>
        </p:nvSpPr>
        <p:spPr>
          <a:xfrm>
            <a:off x="6553200" y="6248400"/>
            <a:ext cx="2133600" cy="476250"/>
          </a:xfrm>
        </p:spPr>
        <p:txBody>
          <a:bodyPr/>
          <a:lstStyle>
            <a:lvl1pPr>
              <a:defRPr/>
            </a:lvl1pPr>
          </a:lstStyle>
          <a:p>
            <a:fld id="{716EA100-BB3F-42AD-BB06-8051E0316F4C}" type="slidenum">
              <a:rPr lang="cs-CZ" altLang="cs-CZ"/>
              <a:pPr/>
              <a:t>‹#›</a:t>
            </a:fld>
            <a:endParaRPr lang="cs-CZ" altLang="cs-CZ"/>
          </a:p>
        </p:txBody>
      </p:sp>
      <p:sp>
        <p:nvSpPr>
          <p:cNvPr id="8" name="Zástupný symbol pro zápatí 7">
            <a:extLst>
              <a:ext uri="{FF2B5EF4-FFF2-40B4-BE49-F238E27FC236}">
                <a16:creationId xmlns:a16="http://schemas.microsoft.com/office/drawing/2014/main" id="{F8D6DD3B-B733-451B-8254-F8A97A34FFC0}"/>
              </a:ext>
            </a:extLst>
          </p:cNvPr>
          <p:cNvSpPr>
            <a:spLocks noGrp="1"/>
          </p:cNvSpPr>
          <p:nvPr>
            <p:ph type="ftr" sz="quarter" idx="12"/>
          </p:nvPr>
        </p:nvSpPr>
        <p:spPr>
          <a:xfrm>
            <a:off x="3124200" y="6248400"/>
            <a:ext cx="2895600" cy="476250"/>
          </a:xfrm>
        </p:spPr>
        <p:txBody>
          <a:bodyPr/>
          <a:lstStyle>
            <a:lvl1pPr>
              <a:defRPr/>
            </a:lvl1pPr>
          </a:lstStyle>
          <a:p>
            <a:pPr>
              <a:defRPr/>
            </a:pPr>
            <a:endParaRPr lang="cs-CZ"/>
          </a:p>
        </p:txBody>
      </p:sp>
    </p:spTree>
    <p:extLst>
      <p:ext uri="{BB962C8B-B14F-4D97-AF65-F5344CB8AC3E}">
        <p14:creationId xmlns:p14="http://schemas.microsoft.com/office/powerpoint/2010/main" val="2721825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90E838D-2E87-4730-91A6-26F3A2D8CF5B}" type="datetimeFigureOut">
              <a:rPr lang="cs-CZ" smtClean="0"/>
              <a:t>18.09.2023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40D0AA-4011-48D7-9865-EAB5A1DF2878}" type="slidenum">
              <a:rPr lang="cs-CZ" smtClean="0"/>
              <a:t>‹#›</a:t>
            </a:fld>
            <a:endParaRPr lang="cs-CZ"/>
          </a:p>
        </p:txBody>
      </p:sp>
    </p:spTree>
    <p:extLst>
      <p:ext uri="{BB962C8B-B14F-4D97-AF65-F5344CB8AC3E}">
        <p14:creationId xmlns:p14="http://schemas.microsoft.com/office/powerpoint/2010/main" val="1015224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90E838D-2E87-4730-91A6-26F3A2D8CF5B}" type="datetimeFigureOut">
              <a:rPr lang="cs-CZ" smtClean="0"/>
              <a:t>18.09.2023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40D0AA-4011-48D7-9865-EAB5A1DF2878}" type="slidenum">
              <a:rPr lang="cs-CZ" smtClean="0"/>
              <a:t>‹#›</a:t>
            </a:fld>
            <a:endParaRPr lang="cs-CZ"/>
          </a:p>
        </p:txBody>
      </p:sp>
    </p:spTree>
    <p:extLst>
      <p:ext uri="{BB962C8B-B14F-4D97-AF65-F5344CB8AC3E}">
        <p14:creationId xmlns:p14="http://schemas.microsoft.com/office/powerpoint/2010/main" val="2854884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90E838D-2E87-4730-91A6-26F3A2D8CF5B}" type="datetimeFigureOut">
              <a:rPr lang="cs-CZ" smtClean="0"/>
              <a:t>18.09.2023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E40D0AA-4011-48D7-9865-EAB5A1DF2878}" type="slidenum">
              <a:rPr lang="cs-CZ" smtClean="0"/>
              <a:t>‹#›</a:t>
            </a:fld>
            <a:endParaRPr lang="cs-CZ"/>
          </a:p>
        </p:txBody>
      </p:sp>
    </p:spTree>
    <p:extLst>
      <p:ext uri="{BB962C8B-B14F-4D97-AF65-F5344CB8AC3E}">
        <p14:creationId xmlns:p14="http://schemas.microsoft.com/office/powerpoint/2010/main" val="393068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90E838D-2E87-4730-91A6-26F3A2D8CF5B}" type="datetimeFigureOut">
              <a:rPr lang="cs-CZ" smtClean="0"/>
              <a:t>18.09.2023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E40D0AA-4011-48D7-9865-EAB5A1DF2878}" type="slidenum">
              <a:rPr lang="cs-CZ" smtClean="0"/>
              <a:t>‹#›</a:t>
            </a:fld>
            <a:endParaRPr lang="cs-CZ"/>
          </a:p>
        </p:txBody>
      </p:sp>
    </p:spTree>
    <p:extLst>
      <p:ext uri="{BB962C8B-B14F-4D97-AF65-F5344CB8AC3E}">
        <p14:creationId xmlns:p14="http://schemas.microsoft.com/office/powerpoint/2010/main" val="231353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90E838D-2E87-4730-91A6-26F3A2D8CF5B}" type="datetimeFigureOut">
              <a:rPr lang="cs-CZ" smtClean="0"/>
              <a:t>18.09.2023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E40D0AA-4011-48D7-9865-EAB5A1DF2878}" type="slidenum">
              <a:rPr lang="cs-CZ" smtClean="0"/>
              <a:t>‹#›</a:t>
            </a:fld>
            <a:endParaRPr lang="cs-CZ"/>
          </a:p>
        </p:txBody>
      </p:sp>
    </p:spTree>
    <p:extLst>
      <p:ext uri="{BB962C8B-B14F-4D97-AF65-F5344CB8AC3E}">
        <p14:creationId xmlns:p14="http://schemas.microsoft.com/office/powerpoint/2010/main" val="1140784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0E838D-2E87-4730-91A6-26F3A2D8CF5B}" type="datetimeFigureOut">
              <a:rPr lang="cs-CZ" smtClean="0"/>
              <a:t>18.09.2023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E40D0AA-4011-48D7-9865-EAB5A1DF2878}" type="slidenum">
              <a:rPr lang="cs-CZ" smtClean="0"/>
              <a:t>‹#›</a:t>
            </a:fld>
            <a:endParaRPr lang="cs-CZ"/>
          </a:p>
        </p:txBody>
      </p:sp>
    </p:spTree>
    <p:extLst>
      <p:ext uri="{BB962C8B-B14F-4D97-AF65-F5344CB8AC3E}">
        <p14:creationId xmlns:p14="http://schemas.microsoft.com/office/powerpoint/2010/main" val="2703071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90E838D-2E87-4730-91A6-26F3A2D8CF5B}" type="datetimeFigureOut">
              <a:rPr lang="cs-CZ" smtClean="0"/>
              <a:t>18.09.2023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E40D0AA-4011-48D7-9865-EAB5A1DF2878}" type="slidenum">
              <a:rPr lang="cs-CZ" smtClean="0"/>
              <a:t>‹#›</a:t>
            </a:fld>
            <a:endParaRPr lang="cs-CZ"/>
          </a:p>
        </p:txBody>
      </p:sp>
    </p:spTree>
    <p:extLst>
      <p:ext uri="{BB962C8B-B14F-4D97-AF65-F5344CB8AC3E}">
        <p14:creationId xmlns:p14="http://schemas.microsoft.com/office/powerpoint/2010/main" val="164879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90E838D-2E87-4730-91A6-26F3A2D8CF5B}" type="datetimeFigureOut">
              <a:rPr lang="cs-CZ" smtClean="0"/>
              <a:t>18.09.2023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E40D0AA-4011-48D7-9865-EAB5A1DF2878}" type="slidenum">
              <a:rPr lang="cs-CZ" smtClean="0"/>
              <a:t>‹#›</a:t>
            </a:fld>
            <a:endParaRPr lang="cs-CZ"/>
          </a:p>
        </p:txBody>
      </p:sp>
    </p:spTree>
    <p:extLst>
      <p:ext uri="{BB962C8B-B14F-4D97-AF65-F5344CB8AC3E}">
        <p14:creationId xmlns:p14="http://schemas.microsoft.com/office/powerpoint/2010/main" val="2549694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0E838D-2E87-4730-91A6-26F3A2D8CF5B}" type="datetimeFigureOut">
              <a:rPr lang="cs-CZ" smtClean="0"/>
              <a:t>18.09.2023</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0D0AA-4011-48D7-9865-EAB5A1DF2878}" type="slidenum">
              <a:rPr lang="cs-CZ" smtClean="0"/>
              <a:t>‹#›</a:t>
            </a:fld>
            <a:endParaRPr lang="cs-CZ"/>
          </a:p>
        </p:txBody>
      </p:sp>
    </p:spTree>
    <p:extLst>
      <p:ext uri="{BB962C8B-B14F-4D97-AF65-F5344CB8AC3E}">
        <p14:creationId xmlns:p14="http://schemas.microsoft.com/office/powerpoint/2010/main" val="1126175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349.emf"/><Relationship Id="rId7" Type="http://schemas.openxmlformats.org/officeDocument/2006/relationships/image" Target="../media/image316.svg"/><Relationship Id="rId2" Type="http://schemas.openxmlformats.org/officeDocument/2006/relationships/image" Target="../media/image348.emf"/><Relationship Id="rId1" Type="http://schemas.openxmlformats.org/officeDocument/2006/relationships/slideLayout" Target="../slideLayouts/slideLayout13.xml"/><Relationship Id="rId6" Type="http://schemas.openxmlformats.org/officeDocument/2006/relationships/image" Target="../media/image315.png"/><Relationship Id="rId5" Type="http://schemas.openxmlformats.org/officeDocument/2006/relationships/image" Target="../media/image294.svg"/><Relationship Id="rId10" Type="http://schemas.openxmlformats.org/officeDocument/2006/relationships/image" Target="../media/image341.gif"/><Relationship Id="rId4" Type="http://schemas.openxmlformats.org/officeDocument/2006/relationships/image" Target="../media/image293.png"/><Relationship Id="rId9" Type="http://schemas.openxmlformats.org/officeDocument/2006/relationships/image" Target="../media/image309.sv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8" Type="http://schemas.openxmlformats.org/officeDocument/2006/relationships/image" Target="../media/image356.png"/><Relationship Id="rId3" Type="http://schemas.openxmlformats.org/officeDocument/2006/relationships/image" Target="../media/image351.gif"/><Relationship Id="rId7" Type="http://schemas.openxmlformats.org/officeDocument/2006/relationships/image" Target="../media/image355.png"/><Relationship Id="rId2" Type="http://schemas.openxmlformats.org/officeDocument/2006/relationships/image" Target="../media/image350.png"/><Relationship Id="rId1" Type="http://schemas.openxmlformats.org/officeDocument/2006/relationships/slideLayout" Target="../slideLayouts/slideLayout4.xml"/><Relationship Id="rId6" Type="http://schemas.openxmlformats.org/officeDocument/2006/relationships/image" Target="../media/image354.png"/><Relationship Id="rId5" Type="http://schemas.openxmlformats.org/officeDocument/2006/relationships/image" Target="../media/image353.png"/><Relationship Id="rId4" Type="http://schemas.openxmlformats.org/officeDocument/2006/relationships/image" Target="../media/image352.png"/><Relationship Id="rId9" Type="http://schemas.openxmlformats.org/officeDocument/2006/relationships/image" Target="../media/image357.png"/></Relationships>
</file>

<file path=ppt/slides/_rels/slide104.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59.gi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41.gif"/><Relationship Id="rId2" Type="http://schemas.openxmlformats.org/officeDocument/2006/relationships/image" Target="../media/image361.jpeg"/><Relationship Id="rId1" Type="http://schemas.openxmlformats.org/officeDocument/2006/relationships/slideLayout" Target="../slideLayouts/slideLayout2.xml"/><Relationship Id="rId4" Type="http://schemas.openxmlformats.org/officeDocument/2006/relationships/image" Target="../media/image362.gif"/></Relationships>
</file>

<file path=ppt/slides/_rels/slide108.xml.rels><?xml version="1.0" encoding="UTF-8" standalone="yes"?>
<Relationships xmlns="http://schemas.openxmlformats.org/package/2006/relationships"><Relationship Id="rId8" Type="http://schemas.openxmlformats.org/officeDocument/2006/relationships/image" Target="../media/image369.svg"/><Relationship Id="rId3" Type="http://schemas.openxmlformats.org/officeDocument/2006/relationships/image" Target="../media/image364.png"/><Relationship Id="rId7" Type="http://schemas.openxmlformats.org/officeDocument/2006/relationships/image" Target="../media/image368.png"/><Relationship Id="rId2" Type="http://schemas.openxmlformats.org/officeDocument/2006/relationships/image" Target="../media/image363.gif"/><Relationship Id="rId1" Type="http://schemas.openxmlformats.org/officeDocument/2006/relationships/slideLayout" Target="../slideLayouts/slideLayout2.xml"/><Relationship Id="rId6" Type="http://schemas.openxmlformats.org/officeDocument/2006/relationships/image" Target="../media/image367.svg"/><Relationship Id="rId5" Type="http://schemas.openxmlformats.org/officeDocument/2006/relationships/image" Target="../media/image366.png"/><Relationship Id="rId4" Type="http://schemas.openxmlformats.org/officeDocument/2006/relationships/image" Target="../media/image365.svg"/><Relationship Id="rId9" Type="http://schemas.openxmlformats.org/officeDocument/2006/relationships/image" Target="../media/image370.gif"/></Relationships>
</file>

<file path=ppt/slides/_rels/slide109.xml.rels><?xml version="1.0" encoding="UTF-8" standalone="yes"?>
<Relationships xmlns="http://schemas.openxmlformats.org/package/2006/relationships"><Relationship Id="rId8" Type="http://schemas.openxmlformats.org/officeDocument/2006/relationships/image" Target="../media/image377.jpeg"/><Relationship Id="rId3" Type="http://schemas.openxmlformats.org/officeDocument/2006/relationships/image" Target="../media/image372.jpeg"/><Relationship Id="rId7" Type="http://schemas.openxmlformats.org/officeDocument/2006/relationships/image" Target="../media/image376.jpeg"/><Relationship Id="rId2" Type="http://schemas.openxmlformats.org/officeDocument/2006/relationships/image" Target="../media/image371.jpeg"/><Relationship Id="rId1" Type="http://schemas.openxmlformats.org/officeDocument/2006/relationships/slideLayout" Target="../slideLayouts/slideLayout4.xml"/><Relationship Id="rId6" Type="http://schemas.openxmlformats.org/officeDocument/2006/relationships/image" Target="../media/image375.png"/><Relationship Id="rId5" Type="http://schemas.openxmlformats.org/officeDocument/2006/relationships/image" Target="../media/image374.jpeg"/><Relationship Id="rId4" Type="http://schemas.openxmlformats.org/officeDocument/2006/relationships/image" Target="../media/image373.jpeg"/><Relationship Id="rId9" Type="http://schemas.openxmlformats.org/officeDocument/2006/relationships/image" Target="../media/image37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image" Target="../media/image379.jpeg"/><Relationship Id="rId1" Type="http://schemas.openxmlformats.org/officeDocument/2006/relationships/slideLayout" Target="../slideLayouts/slideLayout4.xml"/><Relationship Id="rId4" Type="http://schemas.openxmlformats.org/officeDocument/2006/relationships/image" Target="../media/image381.jpeg"/></Relationships>
</file>

<file path=ppt/slides/_rels/slide111.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382.png"/><Relationship Id="rId1" Type="http://schemas.openxmlformats.org/officeDocument/2006/relationships/slideLayout" Target="../slideLayouts/slideLayout2.xml"/><Relationship Id="rId5" Type="http://schemas.openxmlformats.org/officeDocument/2006/relationships/image" Target="../media/image385.png"/><Relationship Id="rId4" Type="http://schemas.openxmlformats.org/officeDocument/2006/relationships/image" Target="../media/image384.gif"/></Relationships>
</file>

<file path=ppt/slides/_rels/slide112.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6.jpeg"/><Relationship Id="rId1" Type="http://schemas.openxmlformats.org/officeDocument/2006/relationships/slideLayout" Target="../slideLayouts/slideLayout2.xml"/><Relationship Id="rId5" Type="http://schemas.openxmlformats.org/officeDocument/2006/relationships/image" Target="../media/image389.jpeg"/><Relationship Id="rId4" Type="http://schemas.openxmlformats.org/officeDocument/2006/relationships/image" Target="../media/image388.jpeg"/></Relationships>
</file>

<file path=ppt/slides/_rels/slide113.xml.rels><?xml version="1.0" encoding="UTF-8" standalone="yes"?>
<Relationships xmlns="http://schemas.openxmlformats.org/package/2006/relationships"><Relationship Id="rId8" Type="http://schemas.openxmlformats.org/officeDocument/2006/relationships/image" Target="../media/image396.png"/><Relationship Id="rId3" Type="http://schemas.openxmlformats.org/officeDocument/2006/relationships/image" Target="../media/image391.png"/><Relationship Id="rId7" Type="http://schemas.openxmlformats.org/officeDocument/2006/relationships/image" Target="../media/image395.png"/><Relationship Id="rId2" Type="http://schemas.openxmlformats.org/officeDocument/2006/relationships/image" Target="../media/image390.gif"/><Relationship Id="rId1" Type="http://schemas.openxmlformats.org/officeDocument/2006/relationships/slideLayout" Target="../slideLayouts/slideLayout4.xml"/><Relationship Id="rId6" Type="http://schemas.openxmlformats.org/officeDocument/2006/relationships/image" Target="../media/image394.svg"/><Relationship Id="rId5" Type="http://schemas.openxmlformats.org/officeDocument/2006/relationships/image" Target="../media/image393.png"/><Relationship Id="rId4" Type="http://schemas.openxmlformats.org/officeDocument/2006/relationships/image" Target="../media/image392.svg"/></Relationships>
</file>

<file path=ppt/slides/_rels/slide114.xml.rels><?xml version="1.0" encoding="UTF-8" standalone="yes"?>
<Relationships xmlns="http://schemas.openxmlformats.org/package/2006/relationships"><Relationship Id="rId8" Type="http://schemas.openxmlformats.org/officeDocument/2006/relationships/image" Target="../media/image403.svg"/><Relationship Id="rId3" Type="http://schemas.openxmlformats.org/officeDocument/2006/relationships/image" Target="../media/image398.png"/><Relationship Id="rId7" Type="http://schemas.openxmlformats.org/officeDocument/2006/relationships/image" Target="../media/image402.png"/><Relationship Id="rId2" Type="http://schemas.openxmlformats.org/officeDocument/2006/relationships/image" Target="../media/image397.jpeg"/><Relationship Id="rId1" Type="http://schemas.openxmlformats.org/officeDocument/2006/relationships/slideLayout" Target="../slideLayouts/slideLayout2.xml"/><Relationship Id="rId6" Type="http://schemas.openxmlformats.org/officeDocument/2006/relationships/image" Target="../media/image401.svg"/><Relationship Id="rId5" Type="http://schemas.openxmlformats.org/officeDocument/2006/relationships/image" Target="../media/image400.png"/><Relationship Id="rId4" Type="http://schemas.openxmlformats.org/officeDocument/2006/relationships/image" Target="../media/image39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image" Target="../media/image404.jpeg"/><Relationship Id="rId1" Type="http://schemas.openxmlformats.org/officeDocument/2006/relationships/slideLayout" Target="../slideLayouts/slideLayout14.xml"/><Relationship Id="rId5" Type="http://schemas.openxmlformats.org/officeDocument/2006/relationships/image" Target="../media/image407.png"/><Relationship Id="rId4" Type="http://schemas.openxmlformats.org/officeDocument/2006/relationships/image" Target="../media/image406.jpeg"/></Relationships>
</file>

<file path=ppt/slides/_rels/slide117.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image" Target="../media/image408.jpeg"/><Relationship Id="rId1" Type="http://schemas.openxmlformats.org/officeDocument/2006/relationships/slideLayout" Target="../slideLayouts/slideLayout14.xml"/><Relationship Id="rId5" Type="http://schemas.openxmlformats.org/officeDocument/2006/relationships/image" Target="../media/image411.png"/><Relationship Id="rId4" Type="http://schemas.openxmlformats.org/officeDocument/2006/relationships/image" Target="../media/image410.png"/></Relationships>
</file>

<file path=ppt/slides/_rels/slide118.xml.rels><?xml version="1.0" encoding="UTF-8" standalone="yes"?>
<Relationships xmlns="http://schemas.openxmlformats.org/package/2006/relationships"><Relationship Id="rId8" Type="http://schemas.openxmlformats.org/officeDocument/2006/relationships/image" Target="../media/image418.jpeg"/><Relationship Id="rId3" Type="http://schemas.openxmlformats.org/officeDocument/2006/relationships/image" Target="../media/image413.svg"/><Relationship Id="rId7" Type="http://schemas.openxmlformats.org/officeDocument/2006/relationships/image" Target="../media/image417.svg"/><Relationship Id="rId2" Type="http://schemas.openxmlformats.org/officeDocument/2006/relationships/image" Target="../media/image412.png"/><Relationship Id="rId1" Type="http://schemas.openxmlformats.org/officeDocument/2006/relationships/slideLayout" Target="../slideLayouts/slideLayout14.xml"/><Relationship Id="rId6" Type="http://schemas.openxmlformats.org/officeDocument/2006/relationships/image" Target="../media/image416.png"/><Relationship Id="rId5" Type="http://schemas.openxmlformats.org/officeDocument/2006/relationships/image" Target="../media/image415.svg"/><Relationship Id="rId10" Type="http://schemas.openxmlformats.org/officeDocument/2006/relationships/image" Target="../media/image420.png"/><Relationship Id="rId4" Type="http://schemas.openxmlformats.org/officeDocument/2006/relationships/image" Target="../media/image414.png"/><Relationship Id="rId9" Type="http://schemas.openxmlformats.org/officeDocument/2006/relationships/image" Target="../media/image419.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427.png"/><Relationship Id="rId3" Type="http://schemas.openxmlformats.org/officeDocument/2006/relationships/image" Target="../media/image422.png"/><Relationship Id="rId7" Type="http://schemas.openxmlformats.org/officeDocument/2006/relationships/image" Target="../media/image426.png"/><Relationship Id="rId2" Type="http://schemas.openxmlformats.org/officeDocument/2006/relationships/image" Target="../media/image421.jpeg"/><Relationship Id="rId1" Type="http://schemas.openxmlformats.org/officeDocument/2006/relationships/slideLayout" Target="../slideLayouts/slideLayout14.xml"/><Relationship Id="rId6" Type="http://schemas.openxmlformats.org/officeDocument/2006/relationships/image" Target="../media/image425.png"/><Relationship Id="rId5" Type="http://schemas.openxmlformats.org/officeDocument/2006/relationships/image" Target="../media/image424.png"/><Relationship Id="rId10" Type="http://schemas.openxmlformats.org/officeDocument/2006/relationships/image" Target="../media/image429.png"/><Relationship Id="rId4" Type="http://schemas.openxmlformats.org/officeDocument/2006/relationships/image" Target="../media/image423.png"/><Relationship Id="rId9" Type="http://schemas.openxmlformats.org/officeDocument/2006/relationships/image" Target="../media/image428.svg"/></Relationships>
</file>

<file path=ppt/slides/_rels/slide121.xml.rels><?xml version="1.0" encoding="UTF-8" standalone="yes"?>
<Relationships xmlns="http://schemas.openxmlformats.org/package/2006/relationships"><Relationship Id="rId2" Type="http://schemas.openxmlformats.org/officeDocument/2006/relationships/image" Target="../media/image430.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8" Type="http://schemas.openxmlformats.org/officeDocument/2006/relationships/image" Target="../media/image437.png"/><Relationship Id="rId3" Type="http://schemas.openxmlformats.org/officeDocument/2006/relationships/image" Target="../media/image432.svg"/><Relationship Id="rId7" Type="http://schemas.openxmlformats.org/officeDocument/2006/relationships/image" Target="../media/image436.png"/><Relationship Id="rId2" Type="http://schemas.openxmlformats.org/officeDocument/2006/relationships/image" Target="../media/image431.png"/><Relationship Id="rId1" Type="http://schemas.openxmlformats.org/officeDocument/2006/relationships/slideLayout" Target="../slideLayouts/slideLayout14.xml"/><Relationship Id="rId6" Type="http://schemas.openxmlformats.org/officeDocument/2006/relationships/image" Target="../media/image435.png"/><Relationship Id="rId5" Type="http://schemas.openxmlformats.org/officeDocument/2006/relationships/image" Target="../media/image434.svg"/><Relationship Id="rId4" Type="http://schemas.openxmlformats.org/officeDocument/2006/relationships/image" Target="../media/image433.png"/><Relationship Id="rId9" Type="http://schemas.openxmlformats.org/officeDocument/2006/relationships/image" Target="../media/image438.jpeg"/></Relationships>
</file>

<file path=ppt/slides/_rels/slide12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9.png"/><Relationship Id="rId1" Type="http://schemas.openxmlformats.org/officeDocument/2006/relationships/slideLayout" Target="../slideLayouts/slideLayout14.xml"/><Relationship Id="rId4" Type="http://schemas.openxmlformats.org/officeDocument/2006/relationships/image" Target="../media/image441.svg"/></Relationships>
</file>

<file path=ppt/slides/_rels/slide124.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442.jp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445.gif"/><Relationship Id="rId2" Type="http://schemas.openxmlformats.org/officeDocument/2006/relationships/image" Target="../media/image444.jpeg"/><Relationship Id="rId1" Type="http://schemas.openxmlformats.org/officeDocument/2006/relationships/slideLayout" Target="../slideLayouts/slideLayout14.xml"/><Relationship Id="rId4" Type="http://schemas.openxmlformats.org/officeDocument/2006/relationships/image" Target="../media/image446.png"/></Relationships>
</file>

<file path=ppt/slides/_rels/slide126.xml.rels><?xml version="1.0" encoding="UTF-8" standalone="yes"?>
<Relationships xmlns="http://schemas.openxmlformats.org/package/2006/relationships"><Relationship Id="rId2" Type="http://schemas.openxmlformats.org/officeDocument/2006/relationships/image" Target="../media/image447.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gif"/><Relationship Id="rId7" Type="http://schemas.openxmlformats.org/officeDocument/2006/relationships/image" Target="../media/image25.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gif"/></Relationships>
</file>

<file path=ppt/slides/_rels/slide2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gif"/><Relationship Id="rId7" Type="http://schemas.openxmlformats.org/officeDocument/2006/relationships/image" Target="../media/image43.png"/><Relationship Id="rId2" Type="http://schemas.openxmlformats.org/officeDocument/2006/relationships/image" Target="../media/image38.gif"/><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gif"/><Relationship Id="rId10" Type="http://schemas.openxmlformats.org/officeDocument/2006/relationships/image" Target="../media/image46.png"/><Relationship Id="rId4" Type="http://schemas.openxmlformats.org/officeDocument/2006/relationships/image" Target="../media/image40.gif"/><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8.gif"/><Relationship Id="rId7" Type="http://schemas.openxmlformats.org/officeDocument/2006/relationships/image" Target="../media/image26.gif"/><Relationship Id="rId2" Type="http://schemas.openxmlformats.org/officeDocument/2006/relationships/image" Target="../media/image47.gif"/><Relationship Id="rId1" Type="http://schemas.openxmlformats.org/officeDocument/2006/relationships/slideLayout" Target="../slideLayouts/slideLayout2.xml"/><Relationship Id="rId6" Type="http://schemas.openxmlformats.org/officeDocument/2006/relationships/image" Target="../media/image50.gif"/><Relationship Id="rId5" Type="http://schemas.openxmlformats.org/officeDocument/2006/relationships/image" Target="../media/image25.gif"/><Relationship Id="rId10" Type="http://schemas.openxmlformats.org/officeDocument/2006/relationships/image" Target="../media/image53.gif"/><Relationship Id="rId4" Type="http://schemas.openxmlformats.org/officeDocument/2006/relationships/image" Target="../media/image49.gif"/><Relationship Id="rId9" Type="http://schemas.openxmlformats.org/officeDocument/2006/relationships/image" Target="../media/image52.gif"/></Relationships>
</file>

<file path=ppt/slides/_rels/slide28.xml.rels><?xml version="1.0" encoding="UTF-8" standalone="yes"?>
<Relationships xmlns="http://schemas.openxmlformats.org/package/2006/relationships"><Relationship Id="rId3" Type="http://schemas.openxmlformats.org/officeDocument/2006/relationships/image" Target="../media/image55.gif"/><Relationship Id="rId7" Type="http://schemas.openxmlformats.org/officeDocument/2006/relationships/image" Target="../media/image59.png"/><Relationship Id="rId2" Type="http://schemas.openxmlformats.org/officeDocument/2006/relationships/image" Target="../media/image54.gif"/><Relationship Id="rId1" Type="http://schemas.openxmlformats.org/officeDocument/2006/relationships/slideLayout" Target="../slideLayouts/slideLayout2.xml"/><Relationship Id="rId6" Type="http://schemas.openxmlformats.org/officeDocument/2006/relationships/image" Target="../media/image58.gif"/><Relationship Id="rId5" Type="http://schemas.openxmlformats.org/officeDocument/2006/relationships/image" Target="../media/image57.gif"/><Relationship Id="rId4" Type="http://schemas.openxmlformats.org/officeDocument/2006/relationships/image" Target="../media/image56.gif"/></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gif"/><Relationship Id="rId7" Type="http://schemas.openxmlformats.org/officeDocument/2006/relationships/image" Target="../media/image68.jpeg"/><Relationship Id="rId2" Type="http://schemas.openxmlformats.org/officeDocument/2006/relationships/image" Target="../media/image63.gif"/><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gif"/><Relationship Id="rId4" Type="http://schemas.openxmlformats.org/officeDocument/2006/relationships/image" Target="../media/image65.gif"/></Relationships>
</file>

<file path=ppt/slides/_rels/slide31.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image" Target="../media/image70.gif"/><Relationship Id="rId7" Type="http://schemas.openxmlformats.org/officeDocument/2006/relationships/image" Target="../media/image74.gif"/><Relationship Id="rId2" Type="http://schemas.openxmlformats.org/officeDocument/2006/relationships/image" Target="../media/image69.gif"/><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gif"/><Relationship Id="rId9"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2.xml"/><Relationship Id="rId4" Type="http://schemas.openxmlformats.org/officeDocument/2006/relationships/image" Target="../media/image83.gif"/></Relationships>
</file>

<file path=ppt/slides/_rels/slide34.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gif"/><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gif"/></Relationships>
</file>

<file path=ppt/slides/_rels/slide35.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gif"/></Relationships>
</file>

<file path=ppt/slides/_rels/slide36.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gif"/><Relationship Id="rId4" Type="http://schemas.openxmlformats.org/officeDocument/2006/relationships/image" Target="../media/image97.gif"/><Relationship Id="rId9" Type="http://schemas.openxmlformats.org/officeDocument/2006/relationships/image" Target="../media/image102.sv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gif"/><Relationship Id="rId1" Type="http://schemas.openxmlformats.org/officeDocument/2006/relationships/slideLayout" Target="../slideLayouts/slideLayout2.xml"/><Relationship Id="rId6" Type="http://schemas.openxmlformats.org/officeDocument/2006/relationships/image" Target="../media/image109.gif"/><Relationship Id="rId5" Type="http://schemas.openxmlformats.org/officeDocument/2006/relationships/image" Target="../media/image108.gif"/><Relationship Id="rId4" Type="http://schemas.openxmlformats.org/officeDocument/2006/relationships/image" Target="../media/image107.gif"/></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110.gif"/><Relationship Id="rId1" Type="http://schemas.openxmlformats.org/officeDocument/2006/relationships/slideLayout" Target="../slideLayouts/slideLayout2.xml"/><Relationship Id="rId4" Type="http://schemas.openxmlformats.org/officeDocument/2006/relationships/image" Target="../media/image112.gif"/></Relationships>
</file>

<file path=ppt/slides/_rels/slide41.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gif"/></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gif"/><Relationship Id="rId5" Type="http://schemas.openxmlformats.org/officeDocument/2006/relationships/image" Target="../media/image121.gif"/><Relationship Id="rId4" Type="http://schemas.openxmlformats.org/officeDocument/2006/relationships/image" Target="../media/image120.gif"/></Relationships>
</file>

<file path=ppt/slides/_rels/slide43.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image" Target="../media/image123.gif"/><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gif"/><Relationship Id="rId4" Type="http://schemas.openxmlformats.org/officeDocument/2006/relationships/image" Target="../media/image125.gif"/></Relationships>
</file>

<file path=ppt/slides/_rels/slide44.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gif"/><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4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53.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image" Target="../media/image145.gif"/><Relationship Id="rId1" Type="http://schemas.openxmlformats.org/officeDocument/2006/relationships/slideLayout" Target="../slideLayouts/slideLayout2.xml"/><Relationship Id="rId5" Type="http://schemas.openxmlformats.org/officeDocument/2006/relationships/image" Target="../media/image148.gif"/><Relationship Id="rId4" Type="http://schemas.openxmlformats.org/officeDocument/2006/relationships/image" Target="../media/image147.gif"/></Relationships>
</file>

<file path=ppt/slides/_rels/slide54.xml.rels><?xml version="1.0" encoding="UTF-8" standalone="yes"?>
<Relationships xmlns="http://schemas.openxmlformats.org/package/2006/relationships"><Relationship Id="rId3" Type="http://schemas.openxmlformats.org/officeDocument/2006/relationships/image" Target="../media/image150.gif"/><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gif"/></Relationships>
</file>

<file path=ppt/slides/_rels/slide5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5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6.xml"/><Relationship Id="rId4" Type="http://schemas.openxmlformats.org/officeDocument/2006/relationships/image" Target="../media/image157.gif"/></Relationships>
</file>

<file path=ppt/slides/_rels/slide57.xml.rels><?xml version="1.0" encoding="UTF-8" standalone="yes"?>
<Relationships xmlns="http://schemas.openxmlformats.org/package/2006/relationships"><Relationship Id="rId2" Type="http://schemas.openxmlformats.org/officeDocument/2006/relationships/image" Target="../media/image158.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5" Type="http://schemas.openxmlformats.org/officeDocument/2006/relationships/image" Target="../media/image163.jpeg"/><Relationship Id="rId4" Type="http://schemas.openxmlformats.org/officeDocument/2006/relationships/image" Target="../media/image162.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oleObject" Target="../embeddings/oleObject1.bin"/><Relationship Id="rId1" Type="http://schemas.openxmlformats.org/officeDocument/2006/relationships/slideLayout" Target="../slideLayouts/slideLayout6.xml"/><Relationship Id="rId4" Type="http://schemas.openxmlformats.org/officeDocument/2006/relationships/image" Target="../media/image166.png"/></Relationships>
</file>

<file path=ppt/slides/_rels/slide62.x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oleObject" Target="../embeddings/oleObject2.bin"/><Relationship Id="rId1" Type="http://schemas.openxmlformats.org/officeDocument/2006/relationships/slideLayout" Target="../slideLayouts/slideLayout6.xml"/><Relationship Id="rId5" Type="http://schemas.openxmlformats.org/officeDocument/2006/relationships/image" Target="../media/image168.wmf"/><Relationship Id="rId4" Type="http://schemas.openxmlformats.org/officeDocument/2006/relationships/oleObject" Target="../embeddings/oleObject3.bin"/></Relationships>
</file>

<file path=ppt/slides/_rels/slide63.xml.rels><?xml version="1.0" encoding="UTF-8" standalone="yes"?>
<Relationships xmlns="http://schemas.openxmlformats.org/package/2006/relationships"><Relationship Id="rId2" Type="http://schemas.openxmlformats.org/officeDocument/2006/relationships/image" Target="../media/image169.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173.emf"/></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174.wmf"/><Relationship Id="rId7" Type="http://schemas.openxmlformats.org/officeDocument/2006/relationships/image" Target="../media/image176.wmf"/><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175.wmf"/><Relationship Id="rId10" Type="http://schemas.openxmlformats.org/officeDocument/2006/relationships/image" Target="../media/image178.png"/><Relationship Id="rId4" Type="http://schemas.openxmlformats.org/officeDocument/2006/relationships/oleObject" Target="../embeddings/oleObject5.bin"/><Relationship Id="rId9" Type="http://schemas.openxmlformats.org/officeDocument/2006/relationships/image" Target="../media/image177.w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82.png"/><Relationship Id="rId2"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81.wmf"/><Relationship Id="rId5" Type="http://schemas.openxmlformats.org/officeDocument/2006/relationships/oleObject" Target="../embeddings/oleObject9.bin"/><Relationship Id="rId4" Type="http://schemas.openxmlformats.org/officeDocument/2006/relationships/image" Target="../media/image180.wmf"/></Relationships>
</file>

<file path=ppt/slides/_rels/slide6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7.xml"/><Relationship Id="rId5" Type="http://schemas.openxmlformats.org/officeDocument/2006/relationships/image" Target="../media/image186.gif"/><Relationship Id="rId4" Type="http://schemas.openxmlformats.org/officeDocument/2006/relationships/image" Target="../media/image185.gif"/></Relationships>
</file>

<file path=ppt/slides/_rels/slide6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0.svg"/><Relationship Id="rId7" Type="http://schemas.openxmlformats.org/officeDocument/2006/relationships/image" Target="../media/image194.sv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svg"/><Relationship Id="rId4" Type="http://schemas.openxmlformats.org/officeDocument/2006/relationships/image" Target="../media/image191.png"/></Relationships>
</file>

<file path=ppt/slides/_rels/slide71.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svg"/><Relationship Id="rId7" Type="http://schemas.openxmlformats.org/officeDocument/2006/relationships/image" Target="../media/image200.sv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99.png"/><Relationship Id="rId11" Type="http://schemas.openxmlformats.org/officeDocument/2006/relationships/image" Target="../media/image204.svg"/><Relationship Id="rId5" Type="http://schemas.openxmlformats.org/officeDocument/2006/relationships/image" Target="../media/image198.svg"/><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svg"/></Relationships>
</file>

<file path=ppt/slides/_rels/slide72.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image" Target="../media/image212.svg"/><Relationship Id="rId13" Type="http://schemas.openxmlformats.org/officeDocument/2006/relationships/image" Target="../media/image217.png"/><Relationship Id="rId3" Type="http://schemas.openxmlformats.org/officeDocument/2006/relationships/image" Target="../media/image207.png"/><Relationship Id="rId7" Type="http://schemas.openxmlformats.org/officeDocument/2006/relationships/image" Target="../media/image211.png"/><Relationship Id="rId12" Type="http://schemas.openxmlformats.org/officeDocument/2006/relationships/image" Target="../media/image216.sv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10.svg"/><Relationship Id="rId11" Type="http://schemas.openxmlformats.org/officeDocument/2006/relationships/image" Target="../media/image215.png"/><Relationship Id="rId5" Type="http://schemas.openxmlformats.org/officeDocument/2006/relationships/image" Target="../media/image209.png"/><Relationship Id="rId10" Type="http://schemas.openxmlformats.org/officeDocument/2006/relationships/image" Target="../media/image214.png"/><Relationship Id="rId4" Type="http://schemas.openxmlformats.org/officeDocument/2006/relationships/image" Target="../media/image208.svg"/><Relationship Id="rId9" Type="http://schemas.openxmlformats.org/officeDocument/2006/relationships/image" Target="../media/image213.png"/><Relationship Id="rId14" Type="http://schemas.openxmlformats.org/officeDocument/2006/relationships/image" Target="../media/image218.svg"/></Relationships>
</file>

<file path=ppt/slides/_rels/slide7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21.wmf"/><Relationship Id="rId2" Type="http://schemas.openxmlformats.org/officeDocument/2006/relationships/oleObject" Target="../embeddings/oleObject10.bin"/><Relationship Id="rId1" Type="http://schemas.openxmlformats.org/officeDocument/2006/relationships/slideLayout" Target="../slideLayouts/slideLayout4.xml"/><Relationship Id="rId6" Type="http://schemas.openxmlformats.org/officeDocument/2006/relationships/image" Target="../media/image140.png"/><Relationship Id="rId5" Type="http://schemas.openxmlformats.org/officeDocument/2006/relationships/image" Target="../media/image223.png"/><Relationship Id="rId4" Type="http://schemas.openxmlformats.org/officeDocument/2006/relationships/image" Target="../media/image222.png"/></Relationships>
</file>

<file path=ppt/slides/_rels/slide7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4.xml"/><Relationship Id="rId4" Type="http://schemas.openxmlformats.org/officeDocument/2006/relationships/image" Target="../media/image226.jpeg"/></Relationships>
</file>

<file path=ppt/slides/_rels/slide7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235.svg"/><Relationship Id="rId3" Type="http://schemas.openxmlformats.org/officeDocument/2006/relationships/image" Target="../media/image230.gif"/><Relationship Id="rId7" Type="http://schemas.openxmlformats.org/officeDocument/2006/relationships/image" Target="../media/image234.png"/><Relationship Id="rId2" Type="http://schemas.openxmlformats.org/officeDocument/2006/relationships/image" Target="../media/image229.png"/><Relationship Id="rId1" Type="http://schemas.openxmlformats.org/officeDocument/2006/relationships/slideLayout" Target="../slideLayouts/slideLayout12.xml"/><Relationship Id="rId6" Type="http://schemas.openxmlformats.org/officeDocument/2006/relationships/image" Target="../media/image233.svg"/><Relationship Id="rId5" Type="http://schemas.openxmlformats.org/officeDocument/2006/relationships/image" Target="../media/image232.png"/><Relationship Id="rId10" Type="http://schemas.openxmlformats.org/officeDocument/2006/relationships/image" Target="../media/image237.svg"/><Relationship Id="rId4" Type="http://schemas.openxmlformats.org/officeDocument/2006/relationships/image" Target="../media/image231.gif"/><Relationship Id="rId9" Type="http://schemas.openxmlformats.org/officeDocument/2006/relationships/image" Target="../media/image236.png"/></Relationships>
</file>

<file path=ppt/slides/_rels/slide79.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jednotky.cz/"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240.svg"/><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43.gif"/><Relationship Id="rId5" Type="http://schemas.openxmlformats.org/officeDocument/2006/relationships/image" Target="../media/image242.svg"/><Relationship Id="rId4" Type="http://schemas.openxmlformats.org/officeDocument/2006/relationships/image" Target="../media/image241.png"/></Relationships>
</file>

<file path=ppt/slides/_rels/slide81.xml.rels><?xml version="1.0" encoding="UTF-8" standalone="yes"?>
<Relationships xmlns="http://schemas.openxmlformats.org/package/2006/relationships"><Relationship Id="rId3" Type="http://schemas.openxmlformats.org/officeDocument/2006/relationships/image" Target="../media/image245.gif"/><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47.svg"/><Relationship Id="rId7" Type="http://schemas.openxmlformats.org/officeDocument/2006/relationships/image" Target="../media/image251.svg"/><Relationship Id="rId2" Type="http://schemas.openxmlformats.org/officeDocument/2006/relationships/image" Target="../media/image246.png"/><Relationship Id="rId1" Type="http://schemas.openxmlformats.org/officeDocument/2006/relationships/slideLayout" Target="../slideLayouts/slideLayout12.xml"/><Relationship Id="rId6" Type="http://schemas.openxmlformats.org/officeDocument/2006/relationships/image" Target="../media/image250.png"/><Relationship Id="rId5" Type="http://schemas.openxmlformats.org/officeDocument/2006/relationships/image" Target="../media/image249.svg"/><Relationship Id="rId4" Type="http://schemas.openxmlformats.org/officeDocument/2006/relationships/image" Target="../media/image248.png"/><Relationship Id="rId9" Type="http://schemas.openxmlformats.org/officeDocument/2006/relationships/image" Target="../media/image253.svg"/></Relationships>
</file>

<file path=ppt/slides/_rels/slide84.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5.svg"/><Relationship Id="rId7" Type="http://schemas.openxmlformats.org/officeDocument/2006/relationships/image" Target="../media/image259.svg"/><Relationship Id="rId2" Type="http://schemas.openxmlformats.org/officeDocument/2006/relationships/image" Target="../media/image254.png"/><Relationship Id="rId1" Type="http://schemas.openxmlformats.org/officeDocument/2006/relationships/slideLayout" Target="../slideLayouts/slideLayout13.xml"/><Relationship Id="rId6" Type="http://schemas.openxmlformats.org/officeDocument/2006/relationships/image" Target="../media/image258.png"/><Relationship Id="rId11" Type="http://schemas.openxmlformats.org/officeDocument/2006/relationships/image" Target="../media/image263.png"/><Relationship Id="rId5" Type="http://schemas.openxmlformats.org/officeDocument/2006/relationships/image" Target="../media/image257.svg"/><Relationship Id="rId10" Type="http://schemas.openxmlformats.org/officeDocument/2006/relationships/image" Target="../media/image262.png"/><Relationship Id="rId4" Type="http://schemas.openxmlformats.org/officeDocument/2006/relationships/image" Target="../media/image256.png"/><Relationship Id="rId9" Type="http://schemas.openxmlformats.org/officeDocument/2006/relationships/image" Target="../media/image261.svg"/></Relationships>
</file>

<file path=ppt/slides/_rels/slide85.xml.rels><?xml version="1.0" encoding="UTF-8" standalone="yes"?>
<Relationships xmlns="http://schemas.openxmlformats.org/package/2006/relationships"><Relationship Id="rId8" Type="http://schemas.openxmlformats.org/officeDocument/2006/relationships/image" Target="../media/image269.png"/><Relationship Id="rId13" Type="http://schemas.openxmlformats.org/officeDocument/2006/relationships/image" Target="../media/image274.svg"/><Relationship Id="rId3" Type="http://schemas.openxmlformats.org/officeDocument/2006/relationships/image" Target="../media/image264.emf"/><Relationship Id="rId7" Type="http://schemas.openxmlformats.org/officeDocument/2006/relationships/image" Target="../media/image268.svg"/><Relationship Id="rId12" Type="http://schemas.openxmlformats.org/officeDocument/2006/relationships/image" Target="../media/image273.png"/><Relationship Id="rId2" Type="http://schemas.openxmlformats.org/officeDocument/2006/relationships/oleObject" Target="../embeddings/oleObject11.bin"/><Relationship Id="rId1" Type="http://schemas.openxmlformats.org/officeDocument/2006/relationships/slideLayout" Target="../slideLayouts/slideLayout13.xml"/><Relationship Id="rId6" Type="http://schemas.openxmlformats.org/officeDocument/2006/relationships/image" Target="../media/image267.png"/><Relationship Id="rId11" Type="http://schemas.openxmlformats.org/officeDocument/2006/relationships/image" Target="../media/image272.svg"/><Relationship Id="rId5" Type="http://schemas.openxmlformats.org/officeDocument/2006/relationships/image" Target="../media/image266.gif"/><Relationship Id="rId15" Type="http://schemas.openxmlformats.org/officeDocument/2006/relationships/image" Target="../media/image276.svg"/><Relationship Id="rId10" Type="http://schemas.openxmlformats.org/officeDocument/2006/relationships/image" Target="../media/image271.png"/><Relationship Id="rId4" Type="http://schemas.openxmlformats.org/officeDocument/2006/relationships/image" Target="../media/image265.emf"/><Relationship Id="rId9" Type="http://schemas.openxmlformats.org/officeDocument/2006/relationships/image" Target="../media/image270.svg"/><Relationship Id="rId14" Type="http://schemas.openxmlformats.org/officeDocument/2006/relationships/image" Target="../media/image275.png"/></Relationships>
</file>

<file path=ppt/slides/_rels/slide86.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279.svg"/><Relationship Id="rId7" Type="http://schemas.openxmlformats.org/officeDocument/2006/relationships/image" Target="http://www.sweb.cz/radek.jandora/j11.bmp" TargetMode="External"/><Relationship Id="rId2" Type="http://schemas.openxmlformats.org/officeDocument/2006/relationships/image" Target="../media/image278.png"/><Relationship Id="rId1" Type="http://schemas.openxmlformats.org/officeDocument/2006/relationships/slideLayout" Target="../slideLayouts/slideLayout14.xml"/><Relationship Id="rId6" Type="http://schemas.openxmlformats.org/officeDocument/2006/relationships/image" Target="../media/image282.png"/><Relationship Id="rId5" Type="http://schemas.openxmlformats.org/officeDocument/2006/relationships/image" Target="../media/image281.svg"/><Relationship Id="rId4" Type="http://schemas.openxmlformats.org/officeDocument/2006/relationships/image" Target="../media/image280.png"/><Relationship Id="rId9" Type="http://schemas.openxmlformats.org/officeDocument/2006/relationships/image" Target="../media/image283.wmf"/></Relationships>
</file>

<file path=ppt/slides/_rels/slide8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13.xml"/><Relationship Id="rId6" Type="http://schemas.openxmlformats.org/officeDocument/2006/relationships/image" Target="../media/image288.svg"/><Relationship Id="rId5" Type="http://schemas.openxmlformats.org/officeDocument/2006/relationships/image" Target="../media/image287.png"/><Relationship Id="rId4" Type="http://schemas.openxmlformats.org/officeDocument/2006/relationships/image" Target="../media/image286.sv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89.gif"/><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291.emf"/><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8" Type="http://schemas.openxmlformats.org/officeDocument/2006/relationships/image" Target="../media/image298.svg"/><Relationship Id="rId13" Type="http://schemas.openxmlformats.org/officeDocument/2006/relationships/image" Target="../media/image303.emf"/><Relationship Id="rId3" Type="http://schemas.openxmlformats.org/officeDocument/2006/relationships/image" Target="../media/image293.png"/><Relationship Id="rId7" Type="http://schemas.openxmlformats.org/officeDocument/2006/relationships/image" Target="../media/image297.png"/><Relationship Id="rId12" Type="http://schemas.openxmlformats.org/officeDocument/2006/relationships/image" Target="../media/image302.png"/><Relationship Id="rId2" Type="http://schemas.openxmlformats.org/officeDocument/2006/relationships/image" Target="../media/image292.png"/><Relationship Id="rId1" Type="http://schemas.openxmlformats.org/officeDocument/2006/relationships/slideLayout" Target="../slideLayouts/slideLayout13.xml"/><Relationship Id="rId6" Type="http://schemas.openxmlformats.org/officeDocument/2006/relationships/image" Target="../media/image296.svg"/><Relationship Id="rId11" Type="http://schemas.openxmlformats.org/officeDocument/2006/relationships/image" Target="../media/image301.png"/><Relationship Id="rId5" Type="http://schemas.openxmlformats.org/officeDocument/2006/relationships/image" Target="../media/image295.png"/><Relationship Id="rId10" Type="http://schemas.openxmlformats.org/officeDocument/2006/relationships/image" Target="../media/image300.svg"/><Relationship Id="rId4" Type="http://schemas.openxmlformats.org/officeDocument/2006/relationships/image" Target="../media/image294.svg"/><Relationship Id="rId9" Type="http://schemas.openxmlformats.org/officeDocument/2006/relationships/image" Target="../media/image299.png"/></Relationships>
</file>

<file path=ppt/slides/_rels/slide94.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305.svg"/><Relationship Id="rId7" Type="http://schemas.openxmlformats.org/officeDocument/2006/relationships/image" Target="../media/image309.svg"/><Relationship Id="rId12" Type="http://schemas.openxmlformats.org/officeDocument/2006/relationships/image" Target="../media/image313.jpeg"/><Relationship Id="rId2" Type="http://schemas.openxmlformats.org/officeDocument/2006/relationships/image" Target="../media/image304.png"/><Relationship Id="rId1" Type="http://schemas.openxmlformats.org/officeDocument/2006/relationships/slideLayout" Target="../slideLayouts/slideLayout13.xml"/><Relationship Id="rId6" Type="http://schemas.openxmlformats.org/officeDocument/2006/relationships/image" Target="../media/image308.png"/><Relationship Id="rId11" Type="http://schemas.openxmlformats.org/officeDocument/2006/relationships/image" Target="../media/image312.jpeg"/><Relationship Id="rId5" Type="http://schemas.openxmlformats.org/officeDocument/2006/relationships/image" Target="../media/image307.svg"/><Relationship Id="rId10" Type="http://schemas.openxmlformats.org/officeDocument/2006/relationships/image" Target="../media/image311.png"/><Relationship Id="rId4" Type="http://schemas.openxmlformats.org/officeDocument/2006/relationships/image" Target="../media/image306.png"/><Relationship Id="rId9" Type="http://schemas.openxmlformats.org/officeDocument/2006/relationships/image" Target="../media/image310.wmf"/></Relationships>
</file>

<file path=ppt/slides/_rels/slide95.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315.png"/><Relationship Id="rId7" Type="http://schemas.openxmlformats.org/officeDocument/2006/relationships/image" Target="../media/image319.png"/><Relationship Id="rId2" Type="http://schemas.openxmlformats.org/officeDocument/2006/relationships/image" Target="../media/image314.png"/><Relationship Id="rId1" Type="http://schemas.openxmlformats.org/officeDocument/2006/relationships/slideLayout" Target="../slideLayouts/slideLayout13.xml"/><Relationship Id="rId6" Type="http://schemas.openxmlformats.org/officeDocument/2006/relationships/image" Target="../media/image318.svg"/><Relationship Id="rId5" Type="http://schemas.openxmlformats.org/officeDocument/2006/relationships/image" Target="../media/image317.png"/><Relationship Id="rId4" Type="http://schemas.openxmlformats.org/officeDocument/2006/relationships/image" Target="../media/image316.svg"/><Relationship Id="rId9" Type="http://schemas.openxmlformats.org/officeDocument/2006/relationships/image" Target="../media/image302.png"/></Relationships>
</file>

<file path=ppt/slides/_rels/slide96.xml.rels><?xml version="1.0" encoding="UTF-8" standalone="yes"?>
<Relationships xmlns="http://schemas.openxmlformats.org/package/2006/relationships"><Relationship Id="rId8" Type="http://schemas.openxmlformats.org/officeDocument/2006/relationships/image" Target="../media/image327.png"/><Relationship Id="rId13" Type="http://schemas.openxmlformats.org/officeDocument/2006/relationships/image" Target="../media/image332.svg"/><Relationship Id="rId18" Type="http://schemas.openxmlformats.org/officeDocument/2006/relationships/image" Target="../media/image337.png"/><Relationship Id="rId3" Type="http://schemas.openxmlformats.org/officeDocument/2006/relationships/image" Target="../media/image322.svg"/><Relationship Id="rId21" Type="http://schemas.openxmlformats.org/officeDocument/2006/relationships/image" Target="../media/image339.wmf"/><Relationship Id="rId7" Type="http://schemas.openxmlformats.org/officeDocument/2006/relationships/image" Target="../media/image326.svg"/><Relationship Id="rId12" Type="http://schemas.openxmlformats.org/officeDocument/2006/relationships/image" Target="../media/image331.png"/><Relationship Id="rId17" Type="http://schemas.openxmlformats.org/officeDocument/2006/relationships/image" Target="../media/image336.svg"/><Relationship Id="rId2" Type="http://schemas.openxmlformats.org/officeDocument/2006/relationships/image" Target="../media/image321.png"/><Relationship Id="rId16" Type="http://schemas.openxmlformats.org/officeDocument/2006/relationships/image" Target="../media/image335.png"/><Relationship Id="rId20" Type="http://schemas.openxmlformats.org/officeDocument/2006/relationships/oleObject" Target="../embeddings/oleObject14.bin"/><Relationship Id="rId1" Type="http://schemas.openxmlformats.org/officeDocument/2006/relationships/slideLayout" Target="../slideLayouts/slideLayout13.xml"/><Relationship Id="rId6" Type="http://schemas.openxmlformats.org/officeDocument/2006/relationships/image" Target="../media/image325.png"/><Relationship Id="rId11" Type="http://schemas.openxmlformats.org/officeDocument/2006/relationships/image" Target="../media/image330.svg"/><Relationship Id="rId5" Type="http://schemas.openxmlformats.org/officeDocument/2006/relationships/image" Target="../media/image324.svg"/><Relationship Id="rId15" Type="http://schemas.openxmlformats.org/officeDocument/2006/relationships/image" Target="../media/image334.svg"/><Relationship Id="rId23" Type="http://schemas.openxmlformats.org/officeDocument/2006/relationships/image" Target="../media/image341.gif"/><Relationship Id="rId10" Type="http://schemas.openxmlformats.org/officeDocument/2006/relationships/image" Target="../media/image329.png"/><Relationship Id="rId19" Type="http://schemas.openxmlformats.org/officeDocument/2006/relationships/image" Target="../media/image338.svg"/><Relationship Id="rId4" Type="http://schemas.openxmlformats.org/officeDocument/2006/relationships/image" Target="../media/image323.png"/><Relationship Id="rId9" Type="http://schemas.openxmlformats.org/officeDocument/2006/relationships/image" Target="../media/image328.svg"/><Relationship Id="rId14" Type="http://schemas.openxmlformats.org/officeDocument/2006/relationships/image" Target="../media/image333.png"/><Relationship Id="rId22" Type="http://schemas.openxmlformats.org/officeDocument/2006/relationships/image" Target="../media/image340.png"/></Relationships>
</file>

<file path=ppt/slides/_rels/slide97.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image" Target="../media/image342.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image" Target="../media/image292.png"/><Relationship Id="rId1" Type="http://schemas.openxmlformats.org/officeDocument/2006/relationships/slideLayout" Target="../slideLayouts/slideLayout12.xml"/><Relationship Id="rId4" Type="http://schemas.openxmlformats.org/officeDocument/2006/relationships/image" Target="../media/image345.png"/></Relationships>
</file>

<file path=ppt/slides/_rels/slide99.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hyperlink" Target="https://cs.wikipedia.org/wiki/Obvodov%C3%A1_rychlost" TargetMode="External"/><Relationship Id="rId1" Type="http://schemas.openxmlformats.org/officeDocument/2006/relationships/slideLayout" Target="../slideLayouts/slideLayout12.xml"/><Relationship Id="rId6" Type="http://schemas.openxmlformats.org/officeDocument/2006/relationships/image" Target="../media/image341.gif"/><Relationship Id="rId5" Type="http://schemas.openxmlformats.org/officeDocument/2006/relationships/image" Target="../media/image347.wmf"/><Relationship Id="rId4" Type="http://schemas.openxmlformats.org/officeDocument/2006/relationships/oleObject" Target="../embeddings/oleObject1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7A8383E-488F-4F8B-8D2C-723403B06EFA}"/>
              </a:ext>
            </a:extLst>
          </p:cNvPr>
          <p:cNvSpPr txBox="1"/>
          <p:nvPr/>
        </p:nvSpPr>
        <p:spPr>
          <a:xfrm>
            <a:off x="466725" y="585311"/>
            <a:ext cx="8210550" cy="1200329"/>
          </a:xfrm>
          <a:prstGeom prst="rect">
            <a:avLst/>
          </a:prstGeom>
          <a:noFill/>
        </p:spPr>
        <p:txBody>
          <a:bodyPr wrap="square">
            <a:spAutoFit/>
          </a:bodyPr>
          <a:lstStyle/>
          <a:p>
            <a:pPr algn="just"/>
            <a:r>
              <a:rPr lang="cs-CZ" sz="2400" b="1" i="0" dirty="0">
                <a:solidFill>
                  <a:srgbClr val="000000"/>
                </a:solidFill>
                <a:effectLst/>
              </a:rPr>
              <a:t>Fyzika</a:t>
            </a:r>
            <a:r>
              <a:rPr lang="cs-CZ" sz="2400" b="0" i="0" dirty="0">
                <a:solidFill>
                  <a:srgbClr val="000000"/>
                </a:solidFill>
                <a:effectLst/>
              </a:rPr>
              <a:t> (z řeckého </a:t>
            </a:r>
            <a:r>
              <a:rPr lang="el-GR" sz="2400" b="0" i="0" dirty="0">
                <a:solidFill>
                  <a:srgbClr val="000000"/>
                </a:solidFill>
                <a:effectLst/>
              </a:rPr>
              <a:t>φυσικός (</a:t>
            </a:r>
            <a:r>
              <a:rPr lang="cs-CZ" sz="2400" b="0" i="0" dirty="0" err="1">
                <a:solidFill>
                  <a:srgbClr val="000000"/>
                </a:solidFill>
                <a:effectLst/>
              </a:rPr>
              <a:t>physikos</a:t>
            </a:r>
            <a:r>
              <a:rPr lang="cs-CZ" sz="2400" b="0" i="0" dirty="0">
                <a:solidFill>
                  <a:srgbClr val="000000"/>
                </a:solidFill>
                <a:effectLst/>
              </a:rPr>
              <a:t>): přírodní, ze základu </a:t>
            </a:r>
            <a:r>
              <a:rPr lang="el-GR" sz="2400" b="0" i="0" dirty="0">
                <a:solidFill>
                  <a:srgbClr val="000000"/>
                </a:solidFill>
                <a:effectLst/>
              </a:rPr>
              <a:t>φύσις (</a:t>
            </a:r>
            <a:r>
              <a:rPr lang="cs-CZ" sz="2400" b="0" i="0" dirty="0" err="1">
                <a:solidFill>
                  <a:srgbClr val="000000"/>
                </a:solidFill>
                <a:effectLst/>
              </a:rPr>
              <a:t>physis</a:t>
            </a:r>
            <a:r>
              <a:rPr lang="cs-CZ" sz="2400" b="0" i="0" dirty="0">
                <a:solidFill>
                  <a:srgbClr val="000000"/>
                </a:solidFill>
                <a:effectLst/>
              </a:rPr>
              <a:t>): příroda, archaicky též silozpyt) je vědní obor, který zkoumá zákonitosti přírodních jevů.</a:t>
            </a:r>
            <a:endParaRPr lang="cs-CZ" sz="2400" dirty="0"/>
          </a:p>
        </p:txBody>
      </p:sp>
      <p:sp>
        <p:nvSpPr>
          <p:cNvPr id="6" name="TextovéPole 5">
            <a:extLst>
              <a:ext uri="{FF2B5EF4-FFF2-40B4-BE49-F238E27FC236}">
                <a16:creationId xmlns:a16="http://schemas.microsoft.com/office/drawing/2014/main" id="{029C3525-A07D-4EC4-B0DF-9C81056911AF}"/>
              </a:ext>
            </a:extLst>
          </p:cNvPr>
          <p:cNvSpPr txBox="1"/>
          <p:nvPr/>
        </p:nvSpPr>
        <p:spPr>
          <a:xfrm>
            <a:off x="466725" y="2363927"/>
            <a:ext cx="8210550" cy="3908762"/>
          </a:xfrm>
          <a:prstGeom prst="rect">
            <a:avLst/>
          </a:prstGeom>
          <a:noFill/>
        </p:spPr>
        <p:txBody>
          <a:bodyPr wrap="square">
            <a:spAutoFit/>
          </a:bodyPr>
          <a:lstStyle/>
          <a:p>
            <a:r>
              <a:rPr lang="cs-CZ" sz="2400" b="1" i="0" dirty="0">
                <a:solidFill>
                  <a:srgbClr val="000000"/>
                </a:solidFill>
                <a:effectLst/>
              </a:rPr>
              <a:t>Fyzikální zákon</a:t>
            </a:r>
            <a:r>
              <a:rPr lang="cs-CZ" sz="2400" b="0" i="0" dirty="0">
                <a:solidFill>
                  <a:srgbClr val="000000"/>
                </a:solidFill>
                <a:effectLst/>
              </a:rPr>
              <a:t> vyjadřuje objektivní souvislost mezi fyzikálními jevy nebo veličinami. </a:t>
            </a:r>
          </a:p>
          <a:p>
            <a:endParaRPr lang="cs-CZ" sz="2400" dirty="0">
              <a:solidFill>
                <a:srgbClr val="000000"/>
              </a:solidFill>
            </a:endParaRPr>
          </a:p>
          <a:p>
            <a:r>
              <a:rPr lang="cs-CZ" sz="2400" b="1" i="1" dirty="0">
                <a:solidFill>
                  <a:srgbClr val="000000"/>
                </a:solidFill>
                <a:effectLst/>
              </a:rPr>
              <a:t>Kvalitativní</a:t>
            </a:r>
            <a:r>
              <a:rPr lang="cs-CZ" sz="2400" b="0" i="0" dirty="0">
                <a:solidFill>
                  <a:srgbClr val="000000"/>
                </a:solidFill>
                <a:effectLst/>
              </a:rPr>
              <a:t> (mají charakter tvrzení)</a:t>
            </a:r>
          </a:p>
          <a:p>
            <a:r>
              <a:rPr lang="cs-CZ" sz="2400" b="0" i="0" dirty="0">
                <a:solidFill>
                  <a:srgbClr val="000000"/>
                </a:solidFill>
                <a:effectLst/>
              </a:rPr>
              <a:t>	„Vodičem, na jehož koncích se udržuje rozdíl potenciálů prochází elektrický proud.“</a:t>
            </a:r>
          </a:p>
          <a:p>
            <a:endParaRPr lang="cs-CZ" sz="2400" b="0" i="0" dirty="0">
              <a:solidFill>
                <a:srgbClr val="000000"/>
              </a:solidFill>
              <a:effectLst/>
            </a:endParaRPr>
          </a:p>
          <a:p>
            <a:r>
              <a:rPr lang="cs-CZ" sz="2400" b="1" i="1" dirty="0">
                <a:solidFill>
                  <a:srgbClr val="000000"/>
                </a:solidFill>
              </a:rPr>
              <a:t>Kvantitativní</a:t>
            </a:r>
            <a:r>
              <a:rPr lang="cs-CZ" sz="2400" dirty="0">
                <a:solidFill>
                  <a:srgbClr val="000000"/>
                </a:solidFill>
              </a:rPr>
              <a:t> (zapisují se formou matematických vztahů – rovnic a vzorců)</a:t>
            </a:r>
            <a:r>
              <a:rPr lang="cs-CZ" sz="2400" b="0" i="0" dirty="0">
                <a:solidFill>
                  <a:srgbClr val="000000"/>
                </a:solidFill>
                <a:effectLst/>
              </a:rPr>
              <a:t> </a:t>
            </a:r>
          </a:p>
          <a:p>
            <a:r>
              <a:rPr lang="cs-CZ" sz="2400" dirty="0">
                <a:solidFill>
                  <a:srgbClr val="000000"/>
                </a:solidFill>
              </a:rPr>
              <a:t>    Např. Ohmův zákon           </a:t>
            </a:r>
            <a:r>
              <a:rPr lang="cs-CZ" sz="3200" dirty="0">
                <a:solidFill>
                  <a:srgbClr val="000000"/>
                </a:solidFill>
              </a:rPr>
              <a:t>U = R . I</a:t>
            </a:r>
            <a:endParaRPr lang="cs-CZ" sz="3200" dirty="0"/>
          </a:p>
        </p:txBody>
      </p:sp>
    </p:spTree>
    <p:extLst>
      <p:ext uri="{BB962C8B-B14F-4D97-AF65-F5344CB8AC3E}">
        <p14:creationId xmlns:p14="http://schemas.microsoft.com/office/powerpoint/2010/main" val="2527230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ee the source image">
            <a:extLst>
              <a:ext uri="{FF2B5EF4-FFF2-40B4-BE49-F238E27FC236}">
                <a16:creationId xmlns:a16="http://schemas.microsoft.com/office/drawing/2014/main" id="{ADCF04F9-8271-41F4-9E3C-592112127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518" y="3431089"/>
            <a:ext cx="7570964" cy="311893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B53925F5-9EE0-4ACC-B72B-F97F250AA25F}"/>
              </a:ext>
            </a:extLst>
          </p:cNvPr>
          <p:cNvSpPr txBox="1"/>
          <p:nvPr/>
        </p:nvSpPr>
        <p:spPr>
          <a:xfrm>
            <a:off x="203596" y="307976"/>
            <a:ext cx="8736807" cy="2800767"/>
          </a:xfrm>
          <a:prstGeom prst="rect">
            <a:avLst/>
          </a:prstGeom>
          <a:noFill/>
        </p:spPr>
        <p:txBody>
          <a:bodyPr wrap="square">
            <a:spAutoFit/>
          </a:bodyPr>
          <a:lstStyle/>
          <a:p>
            <a:r>
              <a:rPr lang="cs-CZ" sz="2400" b="1" dirty="0"/>
              <a:t>Vedlejší jednotky </a:t>
            </a:r>
            <a:endParaRPr lang="en-US" sz="2400" b="1" dirty="0"/>
          </a:p>
          <a:p>
            <a:endParaRPr lang="en-US" sz="800" dirty="0"/>
          </a:p>
          <a:p>
            <a:endParaRPr lang="cs-CZ" sz="800" dirty="0"/>
          </a:p>
          <a:p>
            <a:pPr algn="just"/>
            <a:r>
              <a:rPr lang="cs-CZ" sz="2400" dirty="0"/>
              <a:t>jejich používání je příslušnou normou dovoleno, i když do jednotek soustavy SI nepatří. Povolení bylo uděleno na základě praktických důvodů. Jedná se např. o tyto jednotky: </a:t>
            </a:r>
          </a:p>
          <a:p>
            <a:endParaRPr lang="cs-CZ" sz="800" dirty="0"/>
          </a:p>
          <a:p>
            <a:r>
              <a:rPr lang="cs-CZ" sz="2400" dirty="0"/>
              <a:t>             minuta (min), hodina (h), litr (l), tuna (t), … </a:t>
            </a:r>
          </a:p>
          <a:p>
            <a:endParaRPr lang="en-US" sz="800" dirty="0"/>
          </a:p>
          <a:p>
            <a:pPr algn="just"/>
            <a:r>
              <a:rPr lang="cs-CZ" sz="2400" dirty="0"/>
              <a:t>Při výpočtech je ale převádíme na jednotky soustavy SI. </a:t>
            </a:r>
          </a:p>
        </p:txBody>
      </p:sp>
    </p:spTree>
    <p:extLst>
      <p:ext uri="{BB962C8B-B14F-4D97-AF65-F5344CB8AC3E}">
        <p14:creationId xmlns:p14="http://schemas.microsoft.com/office/powerpoint/2010/main" val="39124688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A4CBB2F8-202E-4B6D-860C-7A10E9087114}"/>
              </a:ext>
            </a:extLst>
          </p:cNvPr>
          <p:cNvSpPr txBox="1"/>
          <p:nvPr/>
        </p:nvSpPr>
        <p:spPr>
          <a:xfrm>
            <a:off x="266699" y="329684"/>
            <a:ext cx="7210425" cy="461665"/>
          </a:xfrm>
          <a:prstGeom prst="rect">
            <a:avLst/>
          </a:prstGeom>
          <a:noFill/>
        </p:spPr>
        <p:txBody>
          <a:bodyPr wrap="square">
            <a:spAutoFit/>
          </a:bodyPr>
          <a:lstStyle/>
          <a:p>
            <a:r>
              <a:rPr lang="cs-CZ" sz="2400" b="1" dirty="0"/>
              <a:t>Rovnoměrně zrychlený pohyb po kružnici</a:t>
            </a:r>
          </a:p>
        </p:txBody>
      </p:sp>
      <p:sp>
        <p:nvSpPr>
          <p:cNvPr id="21" name="TextovéPole 20">
            <a:extLst>
              <a:ext uri="{FF2B5EF4-FFF2-40B4-BE49-F238E27FC236}">
                <a16:creationId xmlns:a16="http://schemas.microsoft.com/office/drawing/2014/main" id="{A85B4373-4908-49E0-833B-F5360A1B56F4}"/>
              </a:ext>
            </a:extLst>
          </p:cNvPr>
          <p:cNvSpPr txBox="1"/>
          <p:nvPr/>
        </p:nvSpPr>
        <p:spPr>
          <a:xfrm>
            <a:off x="118945" y="3092979"/>
            <a:ext cx="8729780" cy="707886"/>
          </a:xfrm>
          <a:prstGeom prst="rect">
            <a:avLst/>
          </a:prstGeom>
          <a:noFill/>
        </p:spPr>
        <p:txBody>
          <a:bodyPr wrap="square">
            <a:spAutoFit/>
          </a:bodyPr>
          <a:lstStyle/>
          <a:p>
            <a:r>
              <a:rPr lang="el-GR" sz="2000" b="0" i="1" dirty="0">
                <a:solidFill>
                  <a:srgbClr val="202122"/>
                </a:solidFill>
                <a:effectLst/>
              </a:rPr>
              <a:t>φ</a:t>
            </a:r>
            <a:r>
              <a:rPr lang="el-GR" sz="2000" b="0" i="1" baseline="-25000" dirty="0">
                <a:solidFill>
                  <a:srgbClr val="202122"/>
                </a:solidFill>
                <a:effectLst/>
              </a:rPr>
              <a:t>0</a:t>
            </a:r>
            <a:r>
              <a:rPr lang="el-GR" sz="2000" b="0" i="0" dirty="0">
                <a:solidFill>
                  <a:srgbClr val="202122"/>
                </a:solidFill>
                <a:effectLst/>
              </a:rPr>
              <a:t> </a:t>
            </a:r>
            <a:r>
              <a:rPr lang="cs-CZ" sz="2000" b="0" i="0" dirty="0">
                <a:solidFill>
                  <a:srgbClr val="202122"/>
                </a:solidFill>
                <a:effectLst/>
              </a:rPr>
              <a:t>je úhlová dráha </a:t>
            </a:r>
            <a:r>
              <a:rPr lang="en-US" sz="2000" dirty="0">
                <a:solidFill>
                  <a:srgbClr val="202122"/>
                </a:solidFill>
              </a:rPr>
              <a:t>r</a:t>
            </a:r>
            <a:r>
              <a:rPr lang="cs-CZ" sz="2000" dirty="0">
                <a:solidFill>
                  <a:srgbClr val="202122"/>
                </a:solidFill>
              </a:rPr>
              <a:t>y</a:t>
            </a:r>
            <a:r>
              <a:rPr lang="en-US" sz="2000" dirty="0" err="1">
                <a:solidFill>
                  <a:srgbClr val="202122"/>
                </a:solidFill>
              </a:rPr>
              <a:t>chlost</a:t>
            </a:r>
            <a:r>
              <a:rPr lang="cs-CZ" sz="2000" dirty="0">
                <a:solidFill>
                  <a:srgbClr val="202122"/>
                </a:solidFill>
              </a:rPr>
              <a:t> </a:t>
            </a:r>
            <a:r>
              <a:rPr lang="cs-CZ" sz="2000" b="0" i="0" dirty="0">
                <a:solidFill>
                  <a:srgbClr val="202122"/>
                </a:solidFill>
                <a:effectLst/>
              </a:rPr>
              <a:t>v počátečním čase </a:t>
            </a:r>
            <a:r>
              <a:rPr lang="cs-CZ" sz="2000" b="0" i="1" dirty="0">
                <a:solidFill>
                  <a:srgbClr val="202122"/>
                </a:solidFill>
                <a:effectLst/>
              </a:rPr>
              <a:t>t</a:t>
            </a:r>
            <a:r>
              <a:rPr lang="cs-CZ" sz="2000" b="0" i="0" baseline="-25000" dirty="0">
                <a:solidFill>
                  <a:srgbClr val="202122"/>
                </a:solidFill>
                <a:effectLst/>
              </a:rPr>
              <a:t>0 </a:t>
            </a:r>
            <a:r>
              <a:rPr lang="cs-CZ" sz="2000" b="0" i="0" dirty="0">
                <a:solidFill>
                  <a:srgbClr val="202122"/>
                </a:solidFill>
                <a:effectLst/>
              </a:rPr>
              <a:t>,</a:t>
            </a:r>
            <a:r>
              <a:rPr lang="en-US" sz="2000" b="0" i="0" dirty="0">
                <a:solidFill>
                  <a:srgbClr val="202122"/>
                </a:solidFill>
                <a:effectLst/>
              </a:rPr>
              <a:t> </a:t>
            </a:r>
            <a:r>
              <a:rPr lang="el-GR" sz="2000" b="0" i="0" dirty="0">
                <a:solidFill>
                  <a:srgbClr val="202122"/>
                </a:solidFill>
                <a:effectLst/>
              </a:rPr>
              <a:t>ω</a:t>
            </a:r>
            <a:r>
              <a:rPr lang="en-US" sz="2000" baseline="-25000" dirty="0">
                <a:solidFill>
                  <a:srgbClr val="202122"/>
                </a:solidFill>
              </a:rPr>
              <a:t>0</a:t>
            </a:r>
            <a:r>
              <a:rPr lang="en-US" sz="2000" dirty="0">
                <a:solidFill>
                  <a:srgbClr val="202122"/>
                </a:solidFill>
              </a:rPr>
              <a:t> </a:t>
            </a:r>
            <a:r>
              <a:rPr lang="cs-CZ" sz="2000" dirty="0">
                <a:solidFill>
                  <a:srgbClr val="202122"/>
                </a:solidFill>
              </a:rPr>
              <a:t>je počáteční ú</a:t>
            </a:r>
            <a:r>
              <a:rPr lang="en-US" sz="2000" dirty="0" err="1">
                <a:solidFill>
                  <a:srgbClr val="202122"/>
                </a:solidFill>
              </a:rPr>
              <a:t>hlov</a:t>
            </a:r>
            <a:r>
              <a:rPr lang="cs-CZ" sz="2000" dirty="0">
                <a:solidFill>
                  <a:srgbClr val="202122"/>
                </a:solidFill>
              </a:rPr>
              <a:t>á </a:t>
            </a:r>
            <a:r>
              <a:rPr lang="en-US" sz="2000" dirty="0">
                <a:solidFill>
                  <a:srgbClr val="202122"/>
                </a:solidFill>
              </a:rPr>
              <a:t>r</a:t>
            </a:r>
            <a:r>
              <a:rPr lang="cs-CZ" sz="2000" dirty="0">
                <a:solidFill>
                  <a:srgbClr val="202122"/>
                </a:solidFill>
              </a:rPr>
              <a:t>y</a:t>
            </a:r>
            <a:r>
              <a:rPr lang="en-US" sz="2000" dirty="0" err="1">
                <a:solidFill>
                  <a:srgbClr val="202122"/>
                </a:solidFill>
              </a:rPr>
              <a:t>chlost</a:t>
            </a:r>
            <a:r>
              <a:rPr lang="cs-CZ" sz="2000" dirty="0">
                <a:solidFill>
                  <a:srgbClr val="202122"/>
                </a:solidFill>
              </a:rPr>
              <a:t> </a:t>
            </a:r>
            <a:r>
              <a:rPr lang="cs-CZ" sz="2000" b="0" i="0" dirty="0">
                <a:solidFill>
                  <a:srgbClr val="202122"/>
                </a:solidFill>
                <a:effectLst/>
              </a:rPr>
              <a:t>v čase </a:t>
            </a:r>
            <a:r>
              <a:rPr lang="cs-CZ" sz="2000" b="0" i="1" dirty="0">
                <a:solidFill>
                  <a:srgbClr val="202122"/>
                </a:solidFill>
                <a:effectLst/>
              </a:rPr>
              <a:t>t </a:t>
            </a:r>
            <a:r>
              <a:rPr lang="cs-CZ" sz="2000" b="0" dirty="0">
                <a:solidFill>
                  <a:srgbClr val="202122"/>
                </a:solidFill>
                <a:effectLst/>
              </a:rPr>
              <a:t>a </a:t>
            </a:r>
            <a:r>
              <a:rPr lang="el-GR" sz="2000" b="0" i="1" dirty="0">
                <a:solidFill>
                  <a:srgbClr val="202122"/>
                </a:solidFill>
                <a:effectLst/>
              </a:rPr>
              <a:t>α</a:t>
            </a:r>
            <a:r>
              <a:rPr lang="cs-CZ" sz="2000" b="0" dirty="0">
                <a:solidFill>
                  <a:srgbClr val="202122"/>
                </a:solidFill>
                <a:effectLst/>
              </a:rPr>
              <a:t> je úhlové zrychlení</a:t>
            </a:r>
            <a:r>
              <a:rPr lang="cs-CZ" sz="2000" b="0" i="0" dirty="0">
                <a:solidFill>
                  <a:srgbClr val="202122"/>
                </a:solidFill>
                <a:effectLst/>
              </a:rPr>
              <a:t>. </a:t>
            </a:r>
            <a:endParaRPr lang="cs-CZ" sz="2000" dirty="0"/>
          </a:p>
        </p:txBody>
      </p:sp>
      <p:sp>
        <p:nvSpPr>
          <p:cNvPr id="23" name="TextovéPole 22">
            <a:extLst>
              <a:ext uri="{FF2B5EF4-FFF2-40B4-BE49-F238E27FC236}">
                <a16:creationId xmlns:a16="http://schemas.microsoft.com/office/drawing/2014/main" id="{6E87EE3E-5E2A-4E3E-8DAD-6CC5046790C6}"/>
              </a:ext>
            </a:extLst>
          </p:cNvPr>
          <p:cNvSpPr txBox="1"/>
          <p:nvPr/>
        </p:nvSpPr>
        <p:spPr>
          <a:xfrm>
            <a:off x="223720" y="2267832"/>
            <a:ext cx="8656020" cy="400110"/>
          </a:xfrm>
          <a:prstGeom prst="rect">
            <a:avLst/>
          </a:prstGeom>
          <a:noFill/>
        </p:spPr>
        <p:txBody>
          <a:bodyPr wrap="square">
            <a:spAutoFit/>
          </a:bodyPr>
          <a:lstStyle/>
          <a:p>
            <a:pPr algn="l"/>
            <a:r>
              <a:rPr lang="cs-CZ" sz="2000" b="1" i="0" dirty="0">
                <a:solidFill>
                  <a:srgbClr val="202122"/>
                </a:solidFill>
                <a:effectLst/>
              </a:rPr>
              <a:t>   Úhlová dráha </a:t>
            </a:r>
            <a:r>
              <a:rPr lang="el-GR" sz="2000" b="0" i="1" dirty="0">
                <a:solidFill>
                  <a:srgbClr val="202122"/>
                </a:solidFill>
                <a:effectLst/>
              </a:rPr>
              <a:t>φ</a:t>
            </a:r>
            <a:r>
              <a:rPr lang="el-GR" sz="2000" b="0" i="0" dirty="0">
                <a:solidFill>
                  <a:srgbClr val="202122"/>
                </a:solidFill>
                <a:effectLst/>
              </a:rPr>
              <a:t> </a:t>
            </a:r>
            <a:endParaRPr lang="cs-CZ" sz="2000" b="0" i="0" dirty="0">
              <a:solidFill>
                <a:srgbClr val="202122"/>
              </a:solidFill>
              <a:effectLst/>
            </a:endParaRPr>
          </a:p>
        </p:txBody>
      </p:sp>
      <p:pic>
        <p:nvPicPr>
          <p:cNvPr id="4" name="Obrázek 3">
            <a:extLst>
              <a:ext uri="{FF2B5EF4-FFF2-40B4-BE49-F238E27FC236}">
                <a16:creationId xmlns:a16="http://schemas.microsoft.com/office/drawing/2014/main" id="{E9CC64DC-3214-45ED-AC2F-8BD11075AA05}"/>
              </a:ext>
            </a:extLst>
          </p:cNvPr>
          <p:cNvPicPr>
            <a:picLocks noChangeAspect="1"/>
          </p:cNvPicPr>
          <p:nvPr/>
        </p:nvPicPr>
        <p:blipFill>
          <a:blip r:embed="rId2"/>
          <a:stretch>
            <a:fillRect/>
          </a:stretch>
        </p:blipFill>
        <p:spPr>
          <a:xfrm>
            <a:off x="3209924" y="2378591"/>
            <a:ext cx="2201495" cy="550374"/>
          </a:xfrm>
          <a:prstGeom prst="rect">
            <a:avLst/>
          </a:prstGeom>
        </p:spPr>
      </p:pic>
      <p:sp>
        <p:nvSpPr>
          <p:cNvPr id="2" name="TextovéPole 1">
            <a:extLst>
              <a:ext uri="{FF2B5EF4-FFF2-40B4-BE49-F238E27FC236}">
                <a16:creationId xmlns:a16="http://schemas.microsoft.com/office/drawing/2014/main" id="{C8D2679B-9424-45F2-944C-9DB94AB6989F}"/>
              </a:ext>
            </a:extLst>
          </p:cNvPr>
          <p:cNvSpPr txBox="1"/>
          <p:nvPr/>
        </p:nvSpPr>
        <p:spPr>
          <a:xfrm>
            <a:off x="266699" y="4073639"/>
            <a:ext cx="6686551" cy="400110"/>
          </a:xfrm>
          <a:prstGeom prst="rect">
            <a:avLst/>
          </a:prstGeom>
          <a:noFill/>
        </p:spPr>
        <p:txBody>
          <a:bodyPr wrap="square">
            <a:spAutoFit/>
          </a:bodyPr>
          <a:lstStyle/>
          <a:p>
            <a:r>
              <a:rPr lang="cs-CZ" sz="2000" b="1" i="0" dirty="0">
                <a:solidFill>
                  <a:srgbClr val="202122"/>
                </a:solidFill>
                <a:effectLst/>
              </a:rPr>
              <a:t>Okamžitá úhlová rychlost </a:t>
            </a:r>
            <a:r>
              <a:rPr lang="el-GR" sz="2000" i="0" dirty="0">
                <a:solidFill>
                  <a:srgbClr val="202122"/>
                </a:solidFill>
                <a:effectLst/>
              </a:rPr>
              <a:t>ω</a:t>
            </a:r>
            <a:endParaRPr lang="cs-CZ" sz="2000" dirty="0"/>
          </a:p>
        </p:txBody>
      </p:sp>
      <p:pic>
        <p:nvPicPr>
          <p:cNvPr id="3" name="Obrázek 2">
            <a:extLst>
              <a:ext uri="{FF2B5EF4-FFF2-40B4-BE49-F238E27FC236}">
                <a16:creationId xmlns:a16="http://schemas.microsoft.com/office/drawing/2014/main" id="{CCE65F7F-969F-47E4-95E2-A7ACBE118670}"/>
              </a:ext>
            </a:extLst>
          </p:cNvPr>
          <p:cNvPicPr>
            <a:picLocks noChangeAspect="1"/>
          </p:cNvPicPr>
          <p:nvPr/>
        </p:nvPicPr>
        <p:blipFill>
          <a:blip r:embed="rId3"/>
          <a:stretch>
            <a:fillRect/>
          </a:stretch>
        </p:blipFill>
        <p:spPr>
          <a:xfrm>
            <a:off x="3731984" y="4483709"/>
            <a:ext cx="1565731" cy="313146"/>
          </a:xfrm>
          <a:prstGeom prst="rect">
            <a:avLst/>
          </a:prstGeom>
        </p:spPr>
      </p:pic>
      <p:sp>
        <p:nvSpPr>
          <p:cNvPr id="13" name="TextovéPole 12">
            <a:extLst>
              <a:ext uri="{FF2B5EF4-FFF2-40B4-BE49-F238E27FC236}">
                <a16:creationId xmlns:a16="http://schemas.microsoft.com/office/drawing/2014/main" id="{07BBA0E6-67B9-4763-A094-F06D1CADF10C}"/>
              </a:ext>
            </a:extLst>
          </p:cNvPr>
          <p:cNvSpPr txBox="1"/>
          <p:nvPr/>
        </p:nvSpPr>
        <p:spPr>
          <a:xfrm>
            <a:off x="180975" y="4991434"/>
            <a:ext cx="4572000" cy="400110"/>
          </a:xfrm>
          <a:prstGeom prst="rect">
            <a:avLst/>
          </a:prstGeom>
          <a:noFill/>
        </p:spPr>
        <p:txBody>
          <a:bodyPr wrap="square">
            <a:spAutoFit/>
          </a:bodyPr>
          <a:lstStyle/>
          <a:p>
            <a:r>
              <a:rPr lang="cs-CZ" sz="2000" b="1" dirty="0"/>
              <a:t>Úhlové zrychlení </a:t>
            </a:r>
            <a:r>
              <a:rPr lang="el-GR" sz="2000" b="0" i="1" dirty="0">
                <a:solidFill>
                  <a:srgbClr val="202122"/>
                </a:solidFill>
                <a:effectLst/>
              </a:rPr>
              <a:t>α</a:t>
            </a:r>
            <a:r>
              <a:rPr lang="cs-CZ" sz="2000" dirty="0"/>
              <a:t> je konstantní. </a:t>
            </a:r>
          </a:p>
        </p:txBody>
      </p:sp>
      <p:sp>
        <p:nvSpPr>
          <p:cNvPr id="5" name="TextovéPole 4">
            <a:extLst>
              <a:ext uri="{FF2B5EF4-FFF2-40B4-BE49-F238E27FC236}">
                <a16:creationId xmlns:a16="http://schemas.microsoft.com/office/drawing/2014/main" id="{9017CC3F-70E9-4E15-8D0D-9788F8CD3451}"/>
              </a:ext>
            </a:extLst>
          </p:cNvPr>
          <p:cNvSpPr txBox="1"/>
          <p:nvPr/>
        </p:nvSpPr>
        <p:spPr>
          <a:xfrm>
            <a:off x="180975" y="991146"/>
            <a:ext cx="8667750" cy="1015663"/>
          </a:xfrm>
          <a:prstGeom prst="rect">
            <a:avLst/>
          </a:prstGeom>
          <a:noFill/>
        </p:spPr>
        <p:txBody>
          <a:bodyPr wrap="square">
            <a:spAutoFit/>
          </a:bodyPr>
          <a:lstStyle/>
          <a:p>
            <a:pPr algn="just"/>
            <a:r>
              <a:rPr lang="cs-CZ" sz="2000" b="1" dirty="0" err="1"/>
              <a:t>Rovnoměr</a:t>
            </a:r>
            <a:r>
              <a:rPr lang="en-US" sz="2000" b="1" dirty="0"/>
              <a:t>n</a:t>
            </a:r>
            <a:r>
              <a:rPr lang="cs-CZ" sz="2000" b="1" dirty="0"/>
              <a:t>ě zrychlený pohyb po kružnici </a:t>
            </a:r>
            <a:r>
              <a:rPr lang="cs-CZ" sz="2000" dirty="0"/>
              <a:t>je pohyb, při kterém je </a:t>
            </a:r>
            <a:r>
              <a:rPr lang="cs-CZ" sz="2000" u="sng" dirty="0"/>
              <a:t>trajektorie kružnice, velikost rychlosti se mění s konstantním tečným zrychlením (</a:t>
            </a:r>
            <a:r>
              <a:rPr lang="cs-CZ" sz="2000" b="1" u="sng" dirty="0" err="1"/>
              <a:t>a</a:t>
            </a:r>
            <a:r>
              <a:rPr lang="cs-CZ" sz="2000" b="1" u="sng" baseline="-25000" dirty="0" err="1"/>
              <a:t>t</a:t>
            </a:r>
            <a:r>
              <a:rPr lang="cs-CZ" sz="2000" u="sng" dirty="0"/>
              <a:t>)</a:t>
            </a:r>
            <a:r>
              <a:rPr lang="en-US" sz="2000" u="sng" dirty="0"/>
              <a:t>, ale</a:t>
            </a:r>
            <a:r>
              <a:rPr lang="cs-CZ" sz="2000" u="sng" dirty="0"/>
              <a:t> </a:t>
            </a:r>
            <a:r>
              <a:rPr lang="cs-CZ" sz="2000" b="0" i="0" u="sng" dirty="0">
                <a:solidFill>
                  <a:srgbClr val="202122"/>
                </a:solidFill>
                <a:effectLst/>
              </a:rPr>
              <a:t>neustále </a:t>
            </a:r>
            <a:r>
              <a:rPr lang="en-US" sz="2000" b="0" i="0" u="sng" dirty="0">
                <a:solidFill>
                  <a:srgbClr val="202122"/>
                </a:solidFill>
                <a:effectLst/>
              </a:rPr>
              <a:t>se </a:t>
            </a:r>
            <a:r>
              <a:rPr lang="cs-CZ" sz="2000" b="0" i="0" u="sng" dirty="0">
                <a:solidFill>
                  <a:srgbClr val="202122"/>
                </a:solidFill>
                <a:effectLst/>
              </a:rPr>
              <a:t>mění směr vektoru rychlosti s normálovým zrychlením (</a:t>
            </a:r>
            <a:r>
              <a:rPr lang="cs-CZ" sz="2000" b="1" i="0" u="sng" dirty="0" err="1">
                <a:solidFill>
                  <a:srgbClr val="202122"/>
                </a:solidFill>
                <a:effectLst/>
              </a:rPr>
              <a:t>a</a:t>
            </a:r>
            <a:r>
              <a:rPr lang="cs-CZ" sz="2000" b="1" i="0" u="sng" baseline="-25000" dirty="0" err="1">
                <a:solidFill>
                  <a:srgbClr val="202122"/>
                </a:solidFill>
                <a:effectLst/>
              </a:rPr>
              <a:t>n</a:t>
            </a:r>
            <a:r>
              <a:rPr lang="cs-CZ" sz="2000" b="0" i="0" u="sng" dirty="0">
                <a:solidFill>
                  <a:srgbClr val="202122"/>
                </a:solidFill>
                <a:effectLst/>
              </a:rPr>
              <a:t>)</a:t>
            </a:r>
            <a:r>
              <a:rPr lang="en-US" sz="2000" b="0" i="0" dirty="0">
                <a:solidFill>
                  <a:srgbClr val="202122"/>
                </a:solidFill>
                <a:effectLst/>
              </a:rPr>
              <a:t>.</a:t>
            </a:r>
            <a:r>
              <a:rPr lang="cs-CZ" sz="2000" b="0" i="0" dirty="0">
                <a:solidFill>
                  <a:srgbClr val="202122"/>
                </a:solidFill>
                <a:effectLst/>
              </a:rPr>
              <a:t> </a:t>
            </a:r>
            <a:endParaRPr lang="cs-CZ" sz="2000" dirty="0"/>
          </a:p>
        </p:txBody>
      </p:sp>
      <p:pic>
        <p:nvPicPr>
          <p:cNvPr id="6" name="Grafický objekt 5">
            <a:extLst>
              <a:ext uri="{FF2B5EF4-FFF2-40B4-BE49-F238E27FC236}">
                <a16:creationId xmlns:a16="http://schemas.microsoft.com/office/drawing/2014/main" id="{939207D7-0DA5-4F30-BF03-D37122DCBC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62661" y="2354339"/>
            <a:ext cx="797336" cy="572446"/>
          </a:xfrm>
          <a:prstGeom prst="rect">
            <a:avLst/>
          </a:prstGeom>
        </p:spPr>
      </p:pic>
      <p:pic>
        <p:nvPicPr>
          <p:cNvPr id="7" name="Grafický objekt 6">
            <a:extLst>
              <a:ext uri="{FF2B5EF4-FFF2-40B4-BE49-F238E27FC236}">
                <a16:creationId xmlns:a16="http://schemas.microsoft.com/office/drawing/2014/main" id="{F70C003C-5160-4FC7-8FE5-26DCF41B6C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4622" y="5999941"/>
            <a:ext cx="968958" cy="322986"/>
          </a:xfrm>
          <a:prstGeom prst="rect">
            <a:avLst/>
          </a:prstGeom>
        </p:spPr>
      </p:pic>
      <p:pic>
        <p:nvPicPr>
          <p:cNvPr id="12" name="Grafický objekt 11">
            <a:extLst>
              <a:ext uri="{FF2B5EF4-FFF2-40B4-BE49-F238E27FC236}">
                <a16:creationId xmlns:a16="http://schemas.microsoft.com/office/drawing/2014/main" id="{A8978A9A-8E31-45C8-AC71-6E4297B4A7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26930" y="4371872"/>
            <a:ext cx="747713" cy="536820"/>
          </a:xfrm>
          <a:prstGeom prst="rect">
            <a:avLst/>
          </a:prstGeom>
        </p:spPr>
      </p:pic>
      <p:sp>
        <p:nvSpPr>
          <p:cNvPr id="16" name="TextovéPole 15">
            <a:extLst>
              <a:ext uri="{FF2B5EF4-FFF2-40B4-BE49-F238E27FC236}">
                <a16:creationId xmlns:a16="http://schemas.microsoft.com/office/drawing/2014/main" id="{83FF89E9-1870-4CA9-93F3-A8B5B8BACA84}"/>
              </a:ext>
            </a:extLst>
          </p:cNvPr>
          <p:cNvSpPr txBox="1"/>
          <p:nvPr/>
        </p:nvSpPr>
        <p:spPr>
          <a:xfrm>
            <a:off x="3871911" y="5463687"/>
            <a:ext cx="1934825" cy="400110"/>
          </a:xfrm>
          <a:prstGeom prst="rect">
            <a:avLst/>
          </a:prstGeom>
          <a:noFill/>
        </p:spPr>
        <p:txBody>
          <a:bodyPr wrap="none" rtlCol="0">
            <a:spAutoFit/>
          </a:bodyPr>
          <a:lstStyle/>
          <a:p>
            <a:r>
              <a:rPr lang="el-GR" sz="2000" i="1" dirty="0"/>
              <a:t>α </a:t>
            </a:r>
            <a:r>
              <a:rPr lang="cs-CZ" sz="2000" dirty="0"/>
              <a:t>= </a:t>
            </a:r>
            <a:r>
              <a:rPr lang="cs-CZ" sz="2000" dirty="0" err="1"/>
              <a:t>konst</a:t>
            </a:r>
            <a:r>
              <a:rPr lang="cs-CZ" sz="2000" dirty="0"/>
              <a:t>. = </a:t>
            </a:r>
            <a:r>
              <a:rPr lang="cs-CZ" sz="2000" i="1" dirty="0" err="1"/>
              <a:t>a</a:t>
            </a:r>
            <a:r>
              <a:rPr lang="cs-CZ" sz="2000" baseline="-25000" dirty="0" err="1"/>
              <a:t>t</a:t>
            </a:r>
            <a:r>
              <a:rPr lang="cs-CZ" sz="2000" dirty="0"/>
              <a:t> / </a:t>
            </a:r>
            <a:r>
              <a:rPr lang="cs-CZ" sz="2000" i="1" dirty="0"/>
              <a:t>r</a:t>
            </a:r>
          </a:p>
        </p:txBody>
      </p:sp>
      <p:sp>
        <p:nvSpPr>
          <p:cNvPr id="18" name="TextovéPole 17">
            <a:extLst>
              <a:ext uri="{FF2B5EF4-FFF2-40B4-BE49-F238E27FC236}">
                <a16:creationId xmlns:a16="http://schemas.microsoft.com/office/drawing/2014/main" id="{1B015954-D6FD-4388-9D7E-37A4AD0C31B9}"/>
              </a:ext>
            </a:extLst>
          </p:cNvPr>
          <p:cNvSpPr txBox="1"/>
          <p:nvPr/>
        </p:nvSpPr>
        <p:spPr>
          <a:xfrm>
            <a:off x="485780" y="5542227"/>
            <a:ext cx="1029449" cy="400110"/>
          </a:xfrm>
          <a:prstGeom prst="rect">
            <a:avLst/>
          </a:prstGeom>
          <a:noFill/>
        </p:spPr>
        <p:txBody>
          <a:bodyPr wrap="none" rtlCol="0">
            <a:spAutoFit/>
          </a:bodyPr>
          <a:lstStyle/>
          <a:p>
            <a:r>
              <a:rPr lang="cs-CZ" sz="2000" i="1" dirty="0" err="1"/>
              <a:t>a</a:t>
            </a:r>
            <a:r>
              <a:rPr lang="cs-CZ" sz="2000" baseline="-25000" dirty="0" err="1"/>
              <a:t>t</a:t>
            </a:r>
            <a:r>
              <a:rPr lang="cs-CZ" sz="2000" dirty="0"/>
              <a:t> = </a:t>
            </a:r>
            <a:r>
              <a:rPr lang="cs-CZ" sz="2000" i="1" dirty="0"/>
              <a:t>r</a:t>
            </a:r>
            <a:r>
              <a:rPr lang="cs-CZ" sz="2000" dirty="0"/>
              <a:t> . </a:t>
            </a:r>
            <a:r>
              <a:rPr lang="el-GR" sz="2000" i="1" dirty="0"/>
              <a:t>α</a:t>
            </a:r>
            <a:endParaRPr lang="cs-CZ" sz="2000" i="1" dirty="0"/>
          </a:p>
        </p:txBody>
      </p:sp>
      <p:pic>
        <p:nvPicPr>
          <p:cNvPr id="278530" name="Picture 2">
            <a:extLst>
              <a:ext uri="{FF2B5EF4-FFF2-40B4-BE49-F238E27FC236}">
                <a16:creationId xmlns:a16="http://schemas.microsoft.com/office/drawing/2014/main" id="{C8204829-BFCA-4ED9-96C7-248D464A9F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3858" y="4371873"/>
            <a:ext cx="1394474" cy="52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0978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0EE1F25-9FF5-476F-B1AB-0708D56C8DC8}"/>
              </a:ext>
            </a:extLst>
          </p:cNvPr>
          <p:cNvSpPr txBox="1"/>
          <p:nvPr/>
        </p:nvSpPr>
        <p:spPr>
          <a:xfrm>
            <a:off x="171450" y="3507641"/>
            <a:ext cx="8801100" cy="3293209"/>
          </a:xfrm>
          <a:prstGeom prst="rect">
            <a:avLst/>
          </a:prstGeom>
          <a:noFill/>
        </p:spPr>
        <p:txBody>
          <a:bodyPr wrap="square">
            <a:spAutoFit/>
          </a:bodyPr>
          <a:lstStyle/>
          <a:p>
            <a:r>
              <a:rPr lang="cs-CZ" sz="2400" b="1" i="0" dirty="0">
                <a:effectLst/>
              </a:rPr>
              <a:t>Příklad</a:t>
            </a:r>
          </a:p>
          <a:p>
            <a:endParaRPr lang="cs-CZ" sz="800" dirty="0"/>
          </a:p>
          <a:p>
            <a:pPr algn="just"/>
            <a:r>
              <a:rPr lang="cs-CZ" sz="2000" b="0" i="0" dirty="0">
                <a:effectLst/>
              </a:rPr>
              <a:t>Kolo na hřídeli se začíná roztáčet z klidu a dosáhne za dobu 20 s 200 otáček za minutu. Jaké je jeho úhlové zrychlení za předpokladu, že je během roztáčení stálé? Kolikrát se kolo za tuto dobu otočí?</a:t>
            </a:r>
          </a:p>
          <a:p>
            <a:pPr algn="just"/>
            <a:endParaRPr lang="cs-CZ" sz="800" dirty="0"/>
          </a:p>
          <a:p>
            <a:pPr algn="just"/>
            <a:r>
              <a:rPr lang="cs-CZ" sz="2000" b="0" i="0" dirty="0">
                <a:effectLst/>
              </a:rPr>
              <a:t>t = 20 s</a:t>
            </a:r>
          </a:p>
          <a:p>
            <a:pPr algn="just"/>
            <a:r>
              <a:rPr lang="cs-CZ" sz="2000" dirty="0"/>
              <a:t>n = 200 min</a:t>
            </a:r>
            <a:r>
              <a:rPr lang="cs-CZ" sz="2000" baseline="30000" dirty="0"/>
              <a:t>-1</a:t>
            </a:r>
            <a:r>
              <a:rPr lang="cs-CZ" sz="2000" dirty="0"/>
              <a:t>= 3,33 s</a:t>
            </a:r>
            <a:r>
              <a:rPr lang="cs-CZ" sz="2000" baseline="30000" dirty="0"/>
              <a:t>-1 </a:t>
            </a:r>
            <a:r>
              <a:rPr lang="cs-CZ" sz="2000" dirty="0"/>
              <a:t>= f (frekvence)</a:t>
            </a:r>
            <a:endParaRPr lang="cs-CZ" sz="2000" baseline="30000" dirty="0"/>
          </a:p>
          <a:p>
            <a:pPr algn="just"/>
            <a:endParaRPr lang="cs-CZ" sz="800" b="0" i="0" dirty="0">
              <a:effectLst/>
            </a:endParaRPr>
          </a:p>
          <a:p>
            <a:pPr algn="just"/>
            <a:r>
              <a:rPr lang="el-GR" sz="2000" dirty="0"/>
              <a:t>ω</a:t>
            </a:r>
            <a:r>
              <a:rPr lang="cs-CZ" sz="2000" dirty="0"/>
              <a:t> = 2.</a:t>
            </a:r>
            <a:r>
              <a:rPr lang="el-GR" sz="2000" dirty="0"/>
              <a:t>π</a:t>
            </a:r>
            <a:r>
              <a:rPr lang="cs-CZ" sz="2000" dirty="0"/>
              <a:t>.f = 21 rad.s</a:t>
            </a:r>
            <a:r>
              <a:rPr lang="cs-CZ" sz="2000" baseline="30000" dirty="0"/>
              <a:t>-1</a:t>
            </a:r>
            <a:endParaRPr lang="cs-CZ" sz="2000" b="0" i="0" baseline="30000" dirty="0">
              <a:effectLst/>
            </a:endParaRPr>
          </a:p>
          <a:p>
            <a:pPr algn="just"/>
            <a:r>
              <a:rPr lang="el-GR" sz="2000" dirty="0"/>
              <a:t>ε</a:t>
            </a:r>
            <a:r>
              <a:rPr lang="cs-CZ" sz="2000" dirty="0"/>
              <a:t> = </a:t>
            </a:r>
            <a:r>
              <a:rPr lang="el-GR" sz="2000" dirty="0"/>
              <a:t>ω</a:t>
            </a:r>
            <a:r>
              <a:rPr lang="cs-CZ" sz="2000" dirty="0"/>
              <a:t>/t = 2.</a:t>
            </a:r>
            <a:r>
              <a:rPr lang="el-GR" sz="2000" dirty="0"/>
              <a:t>π</a:t>
            </a:r>
            <a:r>
              <a:rPr lang="cs-CZ" sz="2000" dirty="0"/>
              <a:t>.f/t = 2.</a:t>
            </a:r>
            <a:r>
              <a:rPr lang="el-GR" sz="2000" dirty="0"/>
              <a:t>π</a:t>
            </a:r>
            <a:r>
              <a:rPr lang="cs-CZ" sz="2000" dirty="0"/>
              <a:t>. 3,33 /20 = </a:t>
            </a:r>
            <a:r>
              <a:rPr lang="cs-CZ" sz="2000" u="sng" dirty="0"/>
              <a:t>1,05 rad.s</a:t>
            </a:r>
            <a:r>
              <a:rPr lang="cs-CZ" sz="2000" u="sng" baseline="30000" dirty="0"/>
              <a:t>-2</a:t>
            </a:r>
          </a:p>
          <a:p>
            <a:pPr algn="just"/>
            <a:r>
              <a:rPr lang="el-GR" sz="2000" dirty="0"/>
              <a:t>ϕ</a:t>
            </a:r>
            <a:r>
              <a:rPr lang="cs-CZ" sz="2000" dirty="0"/>
              <a:t> = ½.</a:t>
            </a:r>
            <a:r>
              <a:rPr lang="el-GR" sz="2000" dirty="0"/>
              <a:t> ε</a:t>
            </a:r>
            <a:r>
              <a:rPr lang="cs-CZ" sz="2000" dirty="0"/>
              <a:t>.t</a:t>
            </a:r>
            <a:r>
              <a:rPr lang="cs-CZ" sz="2000" baseline="30000" dirty="0"/>
              <a:t>2</a:t>
            </a:r>
            <a:r>
              <a:rPr lang="cs-CZ" sz="2000" dirty="0"/>
              <a:t> = ½.</a:t>
            </a:r>
            <a:r>
              <a:rPr lang="el-GR" sz="2000" dirty="0"/>
              <a:t> </a:t>
            </a:r>
            <a:r>
              <a:rPr lang="cs-CZ" sz="2000" dirty="0"/>
              <a:t>1,05.20</a:t>
            </a:r>
            <a:r>
              <a:rPr lang="cs-CZ" sz="2000" baseline="30000" dirty="0"/>
              <a:t>2</a:t>
            </a:r>
            <a:r>
              <a:rPr lang="cs-CZ" sz="2000" dirty="0"/>
              <a:t> = </a:t>
            </a:r>
            <a:r>
              <a:rPr lang="cs-CZ" sz="2000" u="sng" dirty="0"/>
              <a:t>201 rad </a:t>
            </a:r>
          </a:p>
        </p:txBody>
      </p:sp>
      <p:sp>
        <p:nvSpPr>
          <p:cNvPr id="7" name="TextovéPole 6">
            <a:extLst>
              <a:ext uri="{FF2B5EF4-FFF2-40B4-BE49-F238E27FC236}">
                <a16:creationId xmlns:a16="http://schemas.microsoft.com/office/drawing/2014/main" id="{187E342C-A2E2-4967-B70A-ADD58862E303}"/>
              </a:ext>
            </a:extLst>
          </p:cNvPr>
          <p:cNvSpPr txBox="1"/>
          <p:nvPr/>
        </p:nvSpPr>
        <p:spPr>
          <a:xfrm>
            <a:off x="171450" y="128707"/>
            <a:ext cx="8801099" cy="3293209"/>
          </a:xfrm>
          <a:prstGeom prst="rect">
            <a:avLst/>
          </a:prstGeom>
          <a:noFill/>
        </p:spPr>
        <p:txBody>
          <a:bodyPr wrap="square">
            <a:spAutoFit/>
          </a:bodyPr>
          <a:lstStyle/>
          <a:p>
            <a:r>
              <a:rPr lang="cs-CZ" sz="2400" b="1" i="0" dirty="0">
                <a:effectLst/>
              </a:rPr>
              <a:t>Příklad</a:t>
            </a:r>
          </a:p>
          <a:p>
            <a:endParaRPr lang="cs-CZ" sz="800" dirty="0"/>
          </a:p>
          <a:p>
            <a:pPr algn="just"/>
            <a:r>
              <a:rPr lang="cs-CZ" sz="2000" b="0" i="0" dirty="0">
                <a:effectLst/>
              </a:rPr>
              <a:t>Kolo auta má poloměr 37,5 cm. Kolik otáček vykoná za sekundu, jede-li auto rychlostí 54 km.h</a:t>
            </a:r>
            <a:r>
              <a:rPr lang="cs-CZ" sz="2000" b="0" i="0" baseline="30000" dirty="0">
                <a:effectLst/>
              </a:rPr>
              <a:t>-1</a:t>
            </a:r>
            <a:r>
              <a:rPr lang="cs-CZ" sz="2000" b="0" i="0" dirty="0">
                <a:effectLst/>
              </a:rPr>
              <a:t>? </a:t>
            </a:r>
          </a:p>
          <a:p>
            <a:pPr algn="just"/>
            <a:endParaRPr lang="cs-CZ" sz="800" dirty="0"/>
          </a:p>
          <a:p>
            <a:pPr algn="just"/>
            <a:r>
              <a:rPr lang="cs-CZ" sz="2000" dirty="0"/>
              <a:t>r = 37,5 cm = 0,375 m</a:t>
            </a:r>
          </a:p>
          <a:p>
            <a:pPr algn="just"/>
            <a:r>
              <a:rPr lang="cs-CZ" sz="2000" dirty="0"/>
              <a:t>v = 54 km.h</a:t>
            </a:r>
            <a:r>
              <a:rPr lang="cs-CZ" sz="2000" baseline="30000" dirty="0"/>
              <a:t>-1</a:t>
            </a:r>
            <a:r>
              <a:rPr lang="cs-CZ" sz="2000" dirty="0"/>
              <a:t> = 15 m.s</a:t>
            </a:r>
            <a:r>
              <a:rPr lang="cs-CZ" sz="2000" baseline="30000" dirty="0"/>
              <a:t>-1</a:t>
            </a:r>
          </a:p>
          <a:p>
            <a:pPr algn="just"/>
            <a:r>
              <a:rPr lang="cs-CZ" sz="2000" dirty="0"/>
              <a:t>t = 1 s</a:t>
            </a:r>
          </a:p>
          <a:p>
            <a:pPr algn="just"/>
            <a:r>
              <a:rPr lang="cs-CZ" sz="2000" dirty="0"/>
              <a:t>n = ? </a:t>
            </a:r>
          </a:p>
          <a:p>
            <a:pPr algn="just"/>
            <a:endParaRPr lang="cs-CZ" sz="800" dirty="0"/>
          </a:p>
          <a:p>
            <a:pPr algn="just"/>
            <a:r>
              <a:rPr lang="cs-CZ" sz="2000" dirty="0"/>
              <a:t>1)  n = </a:t>
            </a:r>
            <a:r>
              <a:rPr lang="el-GR" sz="2000" dirty="0"/>
              <a:t>ω</a:t>
            </a:r>
            <a:r>
              <a:rPr lang="cs-CZ" sz="2000" dirty="0"/>
              <a:t>/2.</a:t>
            </a:r>
            <a:r>
              <a:rPr lang="el-GR" sz="2000" dirty="0"/>
              <a:t>π</a:t>
            </a:r>
            <a:r>
              <a:rPr lang="cs-CZ" sz="2000" dirty="0"/>
              <a:t> = v /2.</a:t>
            </a:r>
            <a:r>
              <a:rPr lang="el-GR" sz="2000" dirty="0"/>
              <a:t>π</a:t>
            </a:r>
            <a:r>
              <a:rPr lang="cs-CZ" sz="2000" dirty="0"/>
              <a:t>.r = 15/2.</a:t>
            </a:r>
            <a:r>
              <a:rPr lang="el-GR" sz="2000" dirty="0"/>
              <a:t>π</a:t>
            </a:r>
            <a:r>
              <a:rPr lang="cs-CZ" sz="2000" dirty="0"/>
              <a:t>.0,375 = </a:t>
            </a:r>
            <a:r>
              <a:rPr lang="cs-CZ" sz="2000" u="sng" dirty="0"/>
              <a:t>6,4 s</a:t>
            </a:r>
            <a:r>
              <a:rPr lang="cs-CZ" sz="2000" u="sng" baseline="30000" dirty="0"/>
              <a:t>-1</a:t>
            </a:r>
            <a:endParaRPr lang="cs-CZ" sz="2000" dirty="0"/>
          </a:p>
          <a:p>
            <a:pPr algn="just"/>
            <a:r>
              <a:rPr lang="cs-CZ" sz="2000" dirty="0"/>
              <a:t>2)  n = v.t / 2.</a:t>
            </a:r>
            <a:r>
              <a:rPr lang="el-GR" sz="2000" dirty="0"/>
              <a:t>π</a:t>
            </a:r>
            <a:r>
              <a:rPr lang="cs-CZ" sz="2000" dirty="0"/>
              <a:t>.r = 15.1/2.</a:t>
            </a:r>
            <a:r>
              <a:rPr lang="el-GR" sz="2000" dirty="0"/>
              <a:t>π</a:t>
            </a:r>
            <a:r>
              <a:rPr lang="cs-CZ" sz="2000" dirty="0"/>
              <a:t>.0,375 = </a:t>
            </a:r>
            <a:r>
              <a:rPr lang="cs-CZ" sz="2000" u="sng" dirty="0"/>
              <a:t>6,4 s</a:t>
            </a:r>
            <a:r>
              <a:rPr lang="cs-CZ" sz="2000" u="sng" baseline="30000" dirty="0"/>
              <a:t>-1</a:t>
            </a:r>
            <a:endParaRPr lang="cs-CZ" sz="2000" dirty="0"/>
          </a:p>
        </p:txBody>
      </p:sp>
    </p:spTree>
    <p:extLst>
      <p:ext uri="{BB962C8B-B14F-4D97-AF65-F5344CB8AC3E}">
        <p14:creationId xmlns:p14="http://schemas.microsoft.com/office/powerpoint/2010/main" val="29788121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C42CB1-DEED-4027-BB25-56E40E0F6C74}"/>
              </a:ext>
            </a:extLst>
          </p:cNvPr>
          <p:cNvSpPr>
            <a:spLocks noGrp="1"/>
          </p:cNvSpPr>
          <p:nvPr>
            <p:ph type="title"/>
          </p:nvPr>
        </p:nvSpPr>
        <p:spPr>
          <a:xfrm>
            <a:off x="247650" y="334776"/>
            <a:ext cx="2200275" cy="530224"/>
          </a:xfrm>
        </p:spPr>
        <p:txBody>
          <a:bodyPr>
            <a:normAutofit/>
          </a:bodyPr>
          <a:lstStyle/>
          <a:p>
            <a:r>
              <a:rPr lang="en-US" sz="2400" b="1" dirty="0" err="1">
                <a:latin typeface="+mn-lt"/>
              </a:rPr>
              <a:t>Relativn</a:t>
            </a:r>
            <a:r>
              <a:rPr lang="cs-CZ" sz="2400" b="1" dirty="0">
                <a:latin typeface="+mn-lt"/>
              </a:rPr>
              <a:t>í pohyb</a:t>
            </a:r>
          </a:p>
        </p:txBody>
      </p:sp>
      <p:sp>
        <p:nvSpPr>
          <p:cNvPr id="7" name="TextovéPole 6">
            <a:extLst>
              <a:ext uri="{FF2B5EF4-FFF2-40B4-BE49-F238E27FC236}">
                <a16:creationId xmlns:a16="http://schemas.microsoft.com/office/drawing/2014/main" id="{ACE1AA19-9286-4584-89BC-88028EF2426A}"/>
              </a:ext>
            </a:extLst>
          </p:cNvPr>
          <p:cNvSpPr txBox="1"/>
          <p:nvPr/>
        </p:nvSpPr>
        <p:spPr>
          <a:xfrm>
            <a:off x="180975" y="920621"/>
            <a:ext cx="8782050" cy="5663089"/>
          </a:xfrm>
          <a:prstGeom prst="rect">
            <a:avLst/>
          </a:prstGeom>
          <a:noFill/>
        </p:spPr>
        <p:txBody>
          <a:bodyPr wrap="square">
            <a:spAutoFit/>
          </a:bodyPr>
          <a:lstStyle/>
          <a:p>
            <a:pPr algn="just"/>
            <a:r>
              <a:rPr lang="cs-CZ" sz="2000" b="0" i="0" dirty="0">
                <a:solidFill>
                  <a:srgbClr val="333333"/>
                </a:solidFill>
                <a:effectLst/>
              </a:rPr>
              <a:t>Pro složené pohyby platí </a:t>
            </a:r>
            <a:r>
              <a:rPr lang="cs-CZ" sz="2000" b="1" i="0" dirty="0">
                <a:solidFill>
                  <a:srgbClr val="333333"/>
                </a:solidFill>
                <a:effectLst/>
              </a:rPr>
              <a:t>princip superpozice</a:t>
            </a:r>
            <a:r>
              <a:rPr lang="cs-CZ" sz="2000" b="0" i="0" dirty="0">
                <a:solidFill>
                  <a:srgbClr val="333333"/>
                </a:solidFill>
                <a:effectLst/>
              </a:rPr>
              <a:t> (princip nezávislosti pohybů): </a:t>
            </a:r>
          </a:p>
          <a:p>
            <a:pPr algn="just"/>
            <a:endParaRPr lang="cs-CZ" sz="800" dirty="0">
              <a:solidFill>
                <a:srgbClr val="333333"/>
              </a:solidFill>
            </a:endParaRPr>
          </a:p>
          <a:p>
            <a:pPr algn="just"/>
            <a:r>
              <a:rPr lang="cs-CZ" sz="2000" u="sng" dirty="0"/>
              <a:t>Koná-li hmotný bod současně dva nebo víc pohybů, je jeho výsledná poloha taková, jako kdyby konal tyto pohyby po sobě, a to v libovolném pořadí</a:t>
            </a:r>
            <a:r>
              <a:rPr lang="cs-CZ" sz="2000" b="0" i="0" u="sng" dirty="0">
                <a:solidFill>
                  <a:srgbClr val="333333"/>
                </a:solidFill>
                <a:effectLst/>
              </a:rPr>
              <a:t>.</a:t>
            </a:r>
          </a:p>
          <a:p>
            <a:pPr algn="just"/>
            <a:br>
              <a:rPr lang="cs-CZ" sz="2000" b="1" i="0" dirty="0">
                <a:solidFill>
                  <a:srgbClr val="333333"/>
                </a:solidFill>
                <a:effectLst/>
              </a:rPr>
            </a:br>
            <a:r>
              <a:rPr lang="cs-CZ" sz="2000" b="1" i="0" dirty="0">
                <a:solidFill>
                  <a:srgbClr val="333333"/>
                </a:solidFill>
                <a:effectLst/>
              </a:rPr>
              <a:t>Složený rovinný pohyb</a:t>
            </a:r>
            <a:r>
              <a:rPr lang="cs-CZ" sz="2000" b="0" i="0" dirty="0">
                <a:solidFill>
                  <a:srgbClr val="333333"/>
                </a:solidFill>
                <a:effectLst/>
              </a:rPr>
              <a:t> bodu je pohyb bodu v rovině složený ze dvou nebo více současných rovinných pohybů. Rovinný pohyb je zpravidla složen z </a:t>
            </a:r>
            <a:r>
              <a:rPr lang="cs-CZ" sz="2000" b="1" i="0" dirty="0">
                <a:solidFill>
                  <a:srgbClr val="333333"/>
                </a:solidFill>
                <a:effectLst/>
              </a:rPr>
              <a:t>unášivého pohybu</a:t>
            </a:r>
            <a:r>
              <a:rPr lang="cs-CZ" sz="2000" b="0" i="0" dirty="0">
                <a:solidFill>
                  <a:srgbClr val="333333"/>
                </a:solidFill>
                <a:effectLst/>
              </a:rPr>
              <a:t> a </a:t>
            </a:r>
            <a:r>
              <a:rPr lang="cs-CZ" sz="2000" b="1" i="0" dirty="0">
                <a:solidFill>
                  <a:srgbClr val="333333"/>
                </a:solidFill>
                <a:effectLst/>
              </a:rPr>
              <a:t>relativního pohybu</a:t>
            </a:r>
            <a:r>
              <a:rPr lang="cs-CZ" sz="2000" i="0" dirty="0">
                <a:solidFill>
                  <a:srgbClr val="333333"/>
                </a:solidFill>
                <a:effectLst/>
              </a:rPr>
              <a:t>.</a:t>
            </a:r>
            <a:r>
              <a:rPr lang="cs-CZ" sz="2000" b="1" i="0" dirty="0">
                <a:solidFill>
                  <a:srgbClr val="333333"/>
                </a:solidFill>
                <a:effectLst/>
              </a:rPr>
              <a:t> </a:t>
            </a:r>
            <a:r>
              <a:rPr lang="cs-CZ" sz="2000" b="0" i="0" dirty="0">
                <a:solidFill>
                  <a:srgbClr val="333333"/>
                </a:solidFill>
                <a:effectLst/>
              </a:rPr>
              <a:t>Složením těchto dvou pohybů dostaneme výsledný pohyb tělesa s rychlostí </a:t>
            </a:r>
            <a:r>
              <a:rPr lang="cs-CZ" sz="2000" b="1" dirty="0" err="1">
                <a:solidFill>
                  <a:srgbClr val="333333"/>
                </a:solidFill>
                <a:effectLst/>
              </a:rPr>
              <a:t>v</a:t>
            </a:r>
            <a:r>
              <a:rPr lang="cs-CZ" sz="2000" b="0" i="1" baseline="-25000" dirty="0" err="1">
                <a:solidFill>
                  <a:srgbClr val="333333"/>
                </a:solidFill>
                <a:effectLst/>
              </a:rPr>
              <a:t>t</a:t>
            </a:r>
            <a:r>
              <a:rPr lang="cs-CZ" sz="2000" b="0" i="0" dirty="0">
                <a:solidFill>
                  <a:srgbClr val="333333"/>
                </a:solidFill>
                <a:effectLst/>
              </a:rPr>
              <a:t>, která je vektorovým součtem unášivé a relativní rychlosti.</a:t>
            </a:r>
          </a:p>
          <a:p>
            <a:pPr algn="just"/>
            <a:endParaRPr lang="cs-CZ" sz="2000" dirty="0">
              <a:solidFill>
                <a:srgbClr val="333333"/>
              </a:solidFill>
            </a:endParaRPr>
          </a:p>
          <a:p>
            <a:pPr algn="just"/>
            <a:r>
              <a:rPr lang="cs-CZ" sz="2000" b="0" i="0" dirty="0">
                <a:solidFill>
                  <a:srgbClr val="333333"/>
                </a:solidFill>
                <a:effectLst/>
              </a:rPr>
              <a:t>V přírodě i v technické praxi dochází ke skládání pohybů těles mnohem častěji než k pohybům jednoduchým. Např. </a:t>
            </a:r>
          </a:p>
          <a:p>
            <a:pPr algn="just"/>
            <a:endParaRPr lang="cs-CZ" sz="2000" dirty="0">
              <a:solidFill>
                <a:srgbClr val="333333"/>
              </a:solidFill>
            </a:endParaRPr>
          </a:p>
          <a:p>
            <a:pPr algn="just"/>
            <a:r>
              <a:rPr lang="cs-CZ" sz="2000" b="0" i="0" dirty="0">
                <a:solidFill>
                  <a:srgbClr val="333333"/>
                </a:solidFill>
                <a:effectLst/>
              </a:rPr>
              <a:t>    </a:t>
            </a:r>
            <a:r>
              <a:rPr lang="cs-CZ" b="0" i="0" dirty="0">
                <a:solidFill>
                  <a:srgbClr val="333333"/>
                </a:solidFill>
                <a:effectLst/>
              </a:rPr>
              <a:t>Součásti různých strojů se pohybují dílčími pohyby a stroj jako celek vykonává pohyb složený (kola automobilu rotují a současně se pohybují translačně). </a:t>
            </a:r>
          </a:p>
          <a:p>
            <a:pPr algn="just"/>
            <a:endParaRPr lang="cs-CZ" b="0" i="0" dirty="0">
              <a:solidFill>
                <a:srgbClr val="333333"/>
              </a:solidFill>
              <a:effectLst/>
            </a:endParaRPr>
          </a:p>
          <a:p>
            <a:pPr algn="just"/>
            <a:r>
              <a:rPr lang="cs-CZ" b="0" i="0" dirty="0">
                <a:solidFill>
                  <a:srgbClr val="333333"/>
                </a:solidFill>
                <a:effectLst/>
              </a:rPr>
              <a:t>    Zeměkoule rotuje kolem své vlastní osy a současně obíhá kolem Slunce.</a:t>
            </a:r>
            <a:endParaRPr lang="cs-CZ" dirty="0"/>
          </a:p>
          <a:p>
            <a:pPr algn="just"/>
            <a:endParaRPr lang="cs-CZ" sz="2000" dirty="0"/>
          </a:p>
        </p:txBody>
      </p:sp>
    </p:spTree>
    <p:extLst>
      <p:ext uri="{BB962C8B-B14F-4D97-AF65-F5344CB8AC3E}">
        <p14:creationId xmlns:p14="http://schemas.microsoft.com/office/powerpoint/2010/main" val="30076055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58447955-8D22-41A7-A647-90796DD2230F}"/>
              </a:ext>
            </a:extLst>
          </p:cNvPr>
          <p:cNvPicPr>
            <a:picLocks noChangeAspect="1"/>
          </p:cNvPicPr>
          <p:nvPr/>
        </p:nvPicPr>
        <p:blipFill>
          <a:blip r:embed="rId2"/>
          <a:stretch>
            <a:fillRect/>
          </a:stretch>
        </p:blipFill>
        <p:spPr>
          <a:xfrm>
            <a:off x="6463297" y="3183562"/>
            <a:ext cx="1719819" cy="1685931"/>
          </a:xfrm>
          <a:prstGeom prst="rect">
            <a:avLst/>
          </a:prstGeom>
        </p:spPr>
      </p:pic>
      <p:pic>
        <p:nvPicPr>
          <p:cNvPr id="284674" name="Picture 2">
            <a:extLst>
              <a:ext uri="{FF2B5EF4-FFF2-40B4-BE49-F238E27FC236}">
                <a16:creationId xmlns:a16="http://schemas.microsoft.com/office/drawing/2014/main" id="{A95B1002-0F18-48A6-9F68-CFD4F3551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67" y="3973206"/>
            <a:ext cx="1541970" cy="463493"/>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DC92500E-FBAB-46B9-BECE-CED95B2BFDDE}"/>
              </a:ext>
            </a:extLst>
          </p:cNvPr>
          <p:cNvPicPr>
            <a:picLocks noChangeAspect="1"/>
          </p:cNvPicPr>
          <p:nvPr/>
        </p:nvPicPr>
        <p:blipFill>
          <a:blip r:embed="rId4"/>
          <a:stretch>
            <a:fillRect/>
          </a:stretch>
        </p:blipFill>
        <p:spPr>
          <a:xfrm>
            <a:off x="866754" y="3356479"/>
            <a:ext cx="1411011" cy="539865"/>
          </a:xfrm>
          <a:prstGeom prst="rect">
            <a:avLst/>
          </a:prstGeom>
        </p:spPr>
      </p:pic>
      <p:pic>
        <p:nvPicPr>
          <p:cNvPr id="15" name="Obrázek 14">
            <a:extLst>
              <a:ext uri="{FF2B5EF4-FFF2-40B4-BE49-F238E27FC236}">
                <a16:creationId xmlns:a16="http://schemas.microsoft.com/office/drawing/2014/main" id="{181977CE-AB81-4431-98DB-54FE58C06AAC}"/>
              </a:ext>
            </a:extLst>
          </p:cNvPr>
          <p:cNvPicPr>
            <a:picLocks noChangeAspect="1"/>
          </p:cNvPicPr>
          <p:nvPr/>
        </p:nvPicPr>
        <p:blipFill>
          <a:blip r:embed="rId4"/>
          <a:stretch>
            <a:fillRect/>
          </a:stretch>
        </p:blipFill>
        <p:spPr>
          <a:xfrm>
            <a:off x="503513" y="5341379"/>
            <a:ext cx="1411011" cy="539865"/>
          </a:xfrm>
          <a:prstGeom prst="rect">
            <a:avLst/>
          </a:prstGeom>
        </p:spPr>
      </p:pic>
      <p:pic>
        <p:nvPicPr>
          <p:cNvPr id="17" name="Obrázek 16">
            <a:extLst>
              <a:ext uri="{FF2B5EF4-FFF2-40B4-BE49-F238E27FC236}">
                <a16:creationId xmlns:a16="http://schemas.microsoft.com/office/drawing/2014/main" id="{AE6015FA-0326-4424-BED6-185619BE27EC}"/>
              </a:ext>
            </a:extLst>
          </p:cNvPr>
          <p:cNvPicPr>
            <a:picLocks noChangeAspect="1"/>
          </p:cNvPicPr>
          <p:nvPr/>
        </p:nvPicPr>
        <p:blipFill>
          <a:blip r:embed="rId5"/>
          <a:stretch>
            <a:fillRect/>
          </a:stretch>
        </p:blipFill>
        <p:spPr>
          <a:xfrm>
            <a:off x="581025" y="5964997"/>
            <a:ext cx="2667000" cy="342900"/>
          </a:xfrm>
          <a:prstGeom prst="rect">
            <a:avLst/>
          </a:prstGeom>
        </p:spPr>
      </p:pic>
      <p:pic>
        <p:nvPicPr>
          <p:cNvPr id="19" name="Obrázek 18">
            <a:extLst>
              <a:ext uri="{FF2B5EF4-FFF2-40B4-BE49-F238E27FC236}">
                <a16:creationId xmlns:a16="http://schemas.microsoft.com/office/drawing/2014/main" id="{88787A3E-4C73-493D-8E85-EBC5A8A95B59}"/>
              </a:ext>
            </a:extLst>
          </p:cNvPr>
          <p:cNvPicPr>
            <a:picLocks noChangeAspect="1"/>
          </p:cNvPicPr>
          <p:nvPr/>
        </p:nvPicPr>
        <p:blipFill>
          <a:blip r:embed="rId6"/>
          <a:stretch>
            <a:fillRect/>
          </a:stretch>
        </p:blipFill>
        <p:spPr>
          <a:xfrm>
            <a:off x="6362699" y="5101619"/>
            <a:ext cx="1820417" cy="1560357"/>
          </a:xfrm>
          <a:prstGeom prst="rect">
            <a:avLst/>
          </a:prstGeom>
        </p:spPr>
      </p:pic>
      <p:sp>
        <p:nvSpPr>
          <p:cNvPr id="22" name="TextovéPole 21">
            <a:extLst>
              <a:ext uri="{FF2B5EF4-FFF2-40B4-BE49-F238E27FC236}">
                <a16:creationId xmlns:a16="http://schemas.microsoft.com/office/drawing/2014/main" id="{3422B48C-2474-44CA-9917-97947C5705F2}"/>
              </a:ext>
            </a:extLst>
          </p:cNvPr>
          <p:cNvSpPr txBox="1"/>
          <p:nvPr/>
        </p:nvSpPr>
        <p:spPr>
          <a:xfrm>
            <a:off x="96031" y="4807916"/>
            <a:ext cx="6119804" cy="369332"/>
          </a:xfrm>
          <a:prstGeom prst="rect">
            <a:avLst/>
          </a:prstGeom>
          <a:noFill/>
        </p:spPr>
        <p:txBody>
          <a:bodyPr wrap="square">
            <a:spAutoFit/>
          </a:bodyPr>
          <a:lstStyle/>
          <a:p>
            <a:pPr algn="l"/>
            <a:r>
              <a:rPr lang="cs-CZ" b="1" i="0" u="sng" dirty="0">
                <a:solidFill>
                  <a:srgbClr val="000000"/>
                </a:solidFill>
                <a:effectLst/>
                <a:latin typeface="Times New Roman" panose="02020603050405020304" pitchFamily="18" charset="0"/>
              </a:rPr>
              <a:t>4. skládání dvou rychlostí působících v obecném směru</a:t>
            </a:r>
            <a:endParaRPr lang="cs-CZ" b="1" i="0" dirty="0">
              <a:solidFill>
                <a:srgbClr val="000000"/>
              </a:solidFill>
              <a:effectLst/>
              <a:latin typeface="Times New Roman" panose="02020603050405020304" pitchFamily="18" charset="0"/>
            </a:endParaRPr>
          </a:p>
        </p:txBody>
      </p:sp>
      <p:sp>
        <p:nvSpPr>
          <p:cNvPr id="24" name="TextovéPole 23">
            <a:extLst>
              <a:ext uri="{FF2B5EF4-FFF2-40B4-BE49-F238E27FC236}">
                <a16:creationId xmlns:a16="http://schemas.microsoft.com/office/drawing/2014/main" id="{2A636C80-E613-4A15-98E0-15F56D576891}"/>
              </a:ext>
            </a:extLst>
          </p:cNvPr>
          <p:cNvSpPr txBox="1"/>
          <p:nvPr/>
        </p:nvSpPr>
        <p:spPr>
          <a:xfrm>
            <a:off x="35640" y="2910286"/>
            <a:ext cx="6257925" cy="369332"/>
          </a:xfrm>
          <a:prstGeom prst="rect">
            <a:avLst/>
          </a:prstGeom>
          <a:noFill/>
        </p:spPr>
        <p:txBody>
          <a:bodyPr wrap="square">
            <a:spAutoFit/>
          </a:bodyPr>
          <a:lstStyle/>
          <a:p>
            <a:pPr algn="l"/>
            <a:r>
              <a:rPr lang="cs-CZ" b="1" i="0" u="sng" dirty="0">
                <a:solidFill>
                  <a:srgbClr val="000000"/>
                </a:solidFill>
                <a:effectLst/>
                <a:latin typeface="Times New Roman" panose="02020603050405020304" pitchFamily="18" charset="0"/>
              </a:rPr>
              <a:t>3. skládání dvou rychlostí působících kolmo na sebe</a:t>
            </a:r>
            <a:endParaRPr lang="cs-CZ" b="1" i="0" dirty="0">
              <a:solidFill>
                <a:srgbClr val="000000"/>
              </a:solidFill>
              <a:effectLst/>
              <a:latin typeface="Times New Roman" panose="02020603050405020304" pitchFamily="18" charset="0"/>
            </a:endParaRPr>
          </a:p>
        </p:txBody>
      </p:sp>
      <p:pic>
        <p:nvPicPr>
          <p:cNvPr id="25" name="Obrázek 24">
            <a:extLst>
              <a:ext uri="{FF2B5EF4-FFF2-40B4-BE49-F238E27FC236}">
                <a16:creationId xmlns:a16="http://schemas.microsoft.com/office/drawing/2014/main" id="{3551FCD2-1C99-486F-ABE8-1C1B024E9F29}"/>
              </a:ext>
            </a:extLst>
          </p:cNvPr>
          <p:cNvPicPr>
            <a:picLocks noChangeAspect="1"/>
          </p:cNvPicPr>
          <p:nvPr/>
        </p:nvPicPr>
        <p:blipFill>
          <a:blip r:embed="rId7"/>
          <a:stretch>
            <a:fillRect/>
          </a:stretch>
        </p:blipFill>
        <p:spPr>
          <a:xfrm>
            <a:off x="6362699" y="1567261"/>
            <a:ext cx="2114550" cy="1343025"/>
          </a:xfrm>
          <a:prstGeom prst="rect">
            <a:avLst/>
          </a:prstGeom>
        </p:spPr>
      </p:pic>
      <p:pic>
        <p:nvPicPr>
          <p:cNvPr id="26" name="Obrázek 25">
            <a:extLst>
              <a:ext uri="{FF2B5EF4-FFF2-40B4-BE49-F238E27FC236}">
                <a16:creationId xmlns:a16="http://schemas.microsoft.com/office/drawing/2014/main" id="{DA7F8B1D-A967-4316-940F-4897499409E5}"/>
              </a:ext>
            </a:extLst>
          </p:cNvPr>
          <p:cNvPicPr>
            <a:picLocks noChangeAspect="1"/>
          </p:cNvPicPr>
          <p:nvPr/>
        </p:nvPicPr>
        <p:blipFill>
          <a:blip r:embed="rId4"/>
          <a:stretch>
            <a:fillRect/>
          </a:stretch>
        </p:blipFill>
        <p:spPr>
          <a:xfrm>
            <a:off x="866754" y="1958765"/>
            <a:ext cx="1411011" cy="539865"/>
          </a:xfrm>
          <a:prstGeom prst="rect">
            <a:avLst/>
          </a:prstGeom>
        </p:spPr>
      </p:pic>
      <p:pic>
        <p:nvPicPr>
          <p:cNvPr id="28" name="Obrázek 27">
            <a:extLst>
              <a:ext uri="{FF2B5EF4-FFF2-40B4-BE49-F238E27FC236}">
                <a16:creationId xmlns:a16="http://schemas.microsoft.com/office/drawing/2014/main" id="{32F30BAB-367B-4B70-A86C-32432E7BF9B9}"/>
              </a:ext>
            </a:extLst>
          </p:cNvPr>
          <p:cNvPicPr>
            <a:picLocks noChangeAspect="1"/>
          </p:cNvPicPr>
          <p:nvPr/>
        </p:nvPicPr>
        <p:blipFill>
          <a:blip r:embed="rId4"/>
          <a:stretch>
            <a:fillRect/>
          </a:stretch>
        </p:blipFill>
        <p:spPr>
          <a:xfrm>
            <a:off x="1025252" y="525109"/>
            <a:ext cx="1411011" cy="539865"/>
          </a:xfrm>
          <a:prstGeom prst="rect">
            <a:avLst/>
          </a:prstGeom>
        </p:spPr>
      </p:pic>
      <p:sp>
        <p:nvSpPr>
          <p:cNvPr id="32" name="TextovéPole 31">
            <a:extLst>
              <a:ext uri="{FF2B5EF4-FFF2-40B4-BE49-F238E27FC236}">
                <a16:creationId xmlns:a16="http://schemas.microsoft.com/office/drawing/2014/main" id="{6CB8547D-16B7-4A81-8903-C8AAB645C860}"/>
              </a:ext>
            </a:extLst>
          </p:cNvPr>
          <p:cNvSpPr txBox="1"/>
          <p:nvPr/>
        </p:nvSpPr>
        <p:spPr>
          <a:xfrm>
            <a:off x="53159" y="1562299"/>
            <a:ext cx="6162676" cy="369332"/>
          </a:xfrm>
          <a:prstGeom prst="rect">
            <a:avLst/>
          </a:prstGeom>
          <a:noFill/>
        </p:spPr>
        <p:txBody>
          <a:bodyPr wrap="square">
            <a:spAutoFit/>
          </a:bodyPr>
          <a:lstStyle/>
          <a:p>
            <a:pPr algn="l"/>
            <a:r>
              <a:rPr lang="cs-CZ" b="1" i="0" u="sng" dirty="0">
                <a:solidFill>
                  <a:srgbClr val="000000"/>
                </a:solidFill>
                <a:effectLst/>
                <a:latin typeface="Times New Roman" panose="02020603050405020304" pitchFamily="18" charset="0"/>
              </a:rPr>
              <a:t>2. skládání dvou rychlostí působících v opačném směru</a:t>
            </a:r>
            <a:endParaRPr lang="cs-CZ" b="1" i="0" dirty="0">
              <a:solidFill>
                <a:srgbClr val="000000"/>
              </a:solidFill>
              <a:effectLst/>
              <a:latin typeface="Times New Roman" panose="02020603050405020304" pitchFamily="18" charset="0"/>
            </a:endParaRPr>
          </a:p>
        </p:txBody>
      </p:sp>
      <p:pic>
        <p:nvPicPr>
          <p:cNvPr id="35" name="Obrázek 34">
            <a:extLst>
              <a:ext uri="{FF2B5EF4-FFF2-40B4-BE49-F238E27FC236}">
                <a16:creationId xmlns:a16="http://schemas.microsoft.com/office/drawing/2014/main" id="{47F74B3A-D938-4856-B2EA-922BD8F6731A}"/>
              </a:ext>
            </a:extLst>
          </p:cNvPr>
          <p:cNvPicPr>
            <a:picLocks noChangeAspect="1"/>
          </p:cNvPicPr>
          <p:nvPr/>
        </p:nvPicPr>
        <p:blipFill>
          <a:blip r:embed="rId8"/>
          <a:stretch>
            <a:fillRect/>
          </a:stretch>
        </p:blipFill>
        <p:spPr>
          <a:xfrm>
            <a:off x="866754" y="2400940"/>
            <a:ext cx="1143000" cy="314325"/>
          </a:xfrm>
          <a:prstGeom prst="rect">
            <a:avLst/>
          </a:prstGeom>
        </p:spPr>
      </p:pic>
      <p:sp>
        <p:nvSpPr>
          <p:cNvPr id="38" name="TextovéPole 37">
            <a:extLst>
              <a:ext uri="{FF2B5EF4-FFF2-40B4-BE49-F238E27FC236}">
                <a16:creationId xmlns:a16="http://schemas.microsoft.com/office/drawing/2014/main" id="{4A04DD87-533B-4797-87C4-43CA71CBB001}"/>
              </a:ext>
            </a:extLst>
          </p:cNvPr>
          <p:cNvSpPr txBox="1"/>
          <p:nvPr/>
        </p:nvSpPr>
        <p:spPr>
          <a:xfrm>
            <a:off x="1025252" y="842879"/>
            <a:ext cx="4581524" cy="369332"/>
          </a:xfrm>
          <a:prstGeom prst="rect">
            <a:avLst/>
          </a:prstGeom>
          <a:noFill/>
        </p:spPr>
        <p:txBody>
          <a:bodyPr wrap="square">
            <a:spAutoFit/>
          </a:bodyPr>
          <a:lstStyle/>
          <a:p>
            <a:r>
              <a:rPr lang="cs-CZ" b="0" i="0" dirty="0">
                <a:solidFill>
                  <a:srgbClr val="000000"/>
                </a:solidFill>
                <a:effectLst/>
                <a:latin typeface="Times New Roman" panose="02020603050405020304" pitchFamily="18" charset="0"/>
              </a:rPr>
              <a:t>v = v</a:t>
            </a:r>
            <a:r>
              <a:rPr lang="cs-CZ" b="0" i="0" baseline="-25000" dirty="0">
                <a:solidFill>
                  <a:srgbClr val="000000"/>
                </a:solidFill>
                <a:effectLst/>
                <a:latin typeface="Times New Roman" panose="02020603050405020304" pitchFamily="18" charset="0"/>
              </a:rPr>
              <a:t>1</a:t>
            </a:r>
            <a:r>
              <a:rPr lang="cs-CZ" b="0" i="0" dirty="0">
                <a:solidFill>
                  <a:srgbClr val="000000"/>
                </a:solidFill>
                <a:effectLst/>
                <a:latin typeface="Times New Roman" panose="02020603050405020304" pitchFamily="18" charset="0"/>
              </a:rPr>
              <a:t> + v</a:t>
            </a:r>
            <a:r>
              <a:rPr lang="cs-CZ" b="0" i="0" baseline="-25000" dirty="0">
                <a:solidFill>
                  <a:srgbClr val="000000"/>
                </a:solidFill>
                <a:effectLst/>
                <a:latin typeface="Times New Roman" panose="02020603050405020304" pitchFamily="18" charset="0"/>
              </a:rPr>
              <a:t>2</a:t>
            </a:r>
            <a:endParaRPr lang="cs-CZ" dirty="0"/>
          </a:p>
        </p:txBody>
      </p:sp>
      <p:sp>
        <p:nvSpPr>
          <p:cNvPr id="40" name="TextovéPole 39">
            <a:extLst>
              <a:ext uri="{FF2B5EF4-FFF2-40B4-BE49-F238E27FC236}">
                <a16:creationId xmlns:a16="http://schemas.microsoft.com/office/drawing/2014/main" id="{7A45E316-4D09-4991-8E73-14928B819310}"/>
              </a:ext>
            </a:extLst>
          </p:cNvPr>
          <p:cNvSpPr txBox="1"/>
          <p:nvPr/>
        </p:nvSpPr>
        <p:spPr>
          <a:xfrm>
            <a:off x="78294" y="201943"/>
            <a:ext cx="5808155" cy="369332"/>
          </a:xfrm>
          <a:prstGeom prst="rect">
            <a:avLst/>
          </a:prstGeom>
          <a:noFill/>
        </p:spPr>
        <p:txBody>
          <a:bodyPr wrap="square">
            <a:spAutoFit/>
          </a:bodyPr>
          <a:lstStyle/>
          <a:p>
            <a:pPr algn="l"/>
            <a:r>
              <a:rPr lang="cs-CZ" b="1" i="0" u="sng" dirty="0">
                <a:solidFill>
                  <a:srgbClr val="000000"/>
                </a:solidFill>
                <a:effectLst/>
                <a:latin typeface="Times New Roman" panose="02020603050405020304" pitchFamily="18" charset="0"/>
              </a:rPr>
              <a:t>1. skládání dvou rychlostí působících ve stejném směru</a:t>
            </a:r>
            <a:endParaRPr lang="cs-CZ" b="1" i="0" dirty="0">
              <a:solidFill>
                <a:srgbClr val="000000"/>
              </a:solidFill>
              <a:effectLst/>
              <a:latin typeface="Times New Roman" panose="02020603050405020304" pitchFamily="18" charset="0"/>
            </a:endParaRPr>
          </a:p>
        </p:txBody>
      </p:sp>
      <p:pic>
        <p:nvPicPr>
          <p:cNvPr id="41" name="Obrázek 40">
            <a:extLst>
              <a:ext uri="{FF2B5EF4-FFF2-40B4-BE49-F238E27FC236}">
                <a16:creationId xmlns:a16="http://schemas.microsoft.com/office/drawing/2014/main" id="{97B949D4-C0B4-4076-A9C4-FA9FCF2CEE08}"/>
              </a:ext>
            </a:extLst>
          </p:cNvPr>
          <p:cNvPicPr>
            <a:picLocks noChangeAspect="1"/>
          </p:cNvPicPr>
          <p:nvPr/>
        </p:nvPicPr>
        <p:blipFill>
          <a:blip r:embed="rId9"/>
          <a:stretch>
            <a:fillRect/>
          </a:stretch>
        </p:blipFill>
        <p:spPr>
          <a:xfrm>
            <a:off x="6521197" y="86935"/>
            <a:ext cx="2171700" cy="1314450"/>
          </a:xfrm>
          <a:prstGeom prst="rect">
            <a:avLst/>
          </a:prstGeom>
        </p:spPr>
      </p:pic>
    </p:spTree>
    <p:extLst>
      <p:ext uri="{BB962C8B-B14F-4D97-AF65-F5344CB8AC3E}">
        <p14:creationId xmlns:p14="http://schemas.microsoft.com/office/powerpoint/2010/main" val="8562980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ECC43322-D6EE-4858-90C8-C3A6320630E6}"/>
              </a:ext>
            </a:extLst>
          </p:cNvPr>
          <p:cNvSpPr txBox="1"/>
          <p:nvPr/>
        </p:nvSpPr>
        <p:spPr>
          <a:xfrm>
            <a:off x="195263" y="4689739"/>
            <a:ext cx="8753474" cy="1323439"/>
          </a:xfrm>
          <a:prstGeom prst="rect">
            <a:avLst/>
          </a:prstGeom>
          <a:noFill/>
        </p:spPr>
        <p:txBody>
          <a:bodyPr wrap="square" rtlCol="0">
            <a:spAutoFit/>
          </a:bodyPr>
          <a:lstStyle/>
          <a:p>
            <a:pPr algn="just"/>
            <a:r>
              <a:rPr lang="cs-CZ" sz="2000" dirty="0"/>
              <a:t>Vagonem rychle jedoucího rychlíku (</a:t>
            </a:r>
            <a:r>
              <a:rPr lang="cs-CZ" sz="2000" b="1" i="1" dirty="0" err="1"/>
              <a:t>v</a:t>
            </a:r>
            <a:r>
              <a:rPr lang="cs-CZ" sz="2000" baseline="-25000" dirty="0" err="1"/>
              <a:t>r</a:t>
            </a:r>
            <a:r>
              <a:rPr lang="cs-CZ" sz="2000" dirty="0"/>
              <a:t>) pomalu prochází průvodčí rychlostí </a:t>
            </a:r>
            <a:r>
              <a:rPr lang="cs-CZ" sz="2000" b="1" i="1" dirty="0" err="1"/>
              <a:t>v</a:t>
            </a:r>
            <a:r>
              <a:rPr lang="cs-CZ" sz="2000" baseline="-25000" dirty="0" err="1"/>
              <a:t>p</a:t>
            </a:r>
            <a:r>
              <a:rPr lang="cs-CZ" sz="2000" dirty="0"/>
              <a:t> ve směru jízdy vlaku. Vzhledem k vagonu se průvodčí pohybuje pomalu rychlostí </a:t>
            </a:r>
            <a:r>
              <a:rPr lang="cs-CZ" sz="2000" b="1" i="1" dirty="0" err="1"/>
              <a:t>v</a:t>
            </a:r>
            <a:r>
              <a:rPr lang="cs-CZ" sz="2000" baseline="-25000" dirty="0" err="1"/>
              <a:t>p</a:t>
            </a:r>
            <a:r>
              <a:rPr lang="cs-CZ" sz="2000" dirty="0"/>
              <a:t>. Vzhledem k Zemi se průvodčí pohybuje rychle rychlostí </a:t>
            </a:r>
            <a:r>
              <a:rPr lang="cs-CZ" sz="2000" b="1" i="1" dirty="0" err="1"/>
              <a:t>v</a:t>
            </a:r>
            <a:r>
              <a:rPr lang="cs-CZ" sz="2000" baseline="-25000" dirty="0" err="1"/>
              <a:t>r</a:t>
            </a:r>
            <a:r>
              <a:rPr lang="cs-CZ" sz="2000" baseline="-25000" dirty="0"/>
              <a:t> </a:t>
            </a:r>
            <a:r>
              <a:rPr lang="cs-CZ" sz="2000" dirty="0"/>
              <a:t>+ </a:t>
            </a:r>
            <a:r>
              <a:rPr lang="cs-CZ" sz="2000" b="1" i="1" dirty="0" err="1"/>
              <a:t>v</a:t>
            </a:r>
            <a:r>
              <a:rPr lang="cs-CZ" sz="2000" baseline="-25000" dirty="0" err="1"/>
              <a:t>p</a:t>
            </a:r>
            <a:r>
              <a:rPr lang="cs-CZ" sz="2000" dirty="0"/>
              <a:t>. Pokud by šel průvodčí proti směru jízdy vlaku, pohyboval by se vůči Zemi rychlostí </a:t>
            </a:r>
            <a:r>
              <a:rPr lang="cs-CZ" sz="2000" b="1" i="1" dirty="0" err="1"/>
              <a:t>v</a:t>
            </a:r>
            <a:r>
              <a:rPr lang="cs-CZ" sz="2000" baseline="-25000" dirty="0" err="1"/>
              <a:t>r</a:t>
            </a:r>
            <a:r>
              <a:rPr lang="cs-CZ" sz="2000" baseline="-25000" dirty="0"/>
              <a:t> </a:t>
            </a:r>
            <a:r>
              <a:rPr lang="cs-CZ" sz="2000" dirty="0"/>
              <a:t>– </a:t>
            </a:r>
            <a:r>
              <a:rPr lang="cs-CZ" sz="2000" b="1" i="1" dirty="0" err="1"/>
              <a:t>v</a:t>
            </a:r>
            <a:r>
              <a:rPr lang="cs-CZ" sz="2000" baseline="-25000" dirty="0" err="1"/>
              <a:t>p</a:t>
            </a:r>
            <a:r>
              <a:rPr lang="cs-CZ" sz="2000" dirty="0"/>
              <a:t>.</a:t>
            </a:r>
          </a:p>
        </p:txBody>
      </p:sp>
      <p:sp>
        <p:nvSpPr>
          <p:cNvPr id="2" name="TextovéPole 1">
            <a:extLst>
              <a:ext uri="{FF2B5EF4-FFF2-40B4-BE49-F238E27FC236}">
                <a16:creationId xmlns:a16="http://schemas.microsoft.com/office/drawing/2014/main" id="{4E34D110-0EB4-47DD-B51A-8DDDB0DE9E23}"/>
              </a:ext>
            </a:extLst>
          </p:cNvPr>
          <p:cNvSpPr txBox="1"/>
          <p:nvPr/>
        </p:nvSpPr>
        <p:spPr>
          <a:xfrm>
            <a:off x="180975" y="3997529"/>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pic>
        <p:nvPicPr>
          <p:cNvPr id="4" name="Obrázek 3">
            <a:extLst>
              <a:ext uri="{FF2B5EF4-FFF2-40B4-BE49-F238E27FC236}">
                <a16:creationId xmlns:a16="http://schemas.microsoft.com/office/drawing/2014/main" id="{69A3DD74-F4F1-4E50-AA58-49C789B11F1D}"/>
              </a:ext>
            </a:extLst>
          </p:cNvPr>
          <p:cNvPicPr>
            <a:picLocks noChangeAspect="1"/>
          </p:cNvPicPr>
          <p:nvPr/>
        </p:nvPicPr>
        <p:blipFill>
          <a:blip r:embed="rId2"/>
          <a:stretch>
            <a:fillRect/>
          </a:stretch>
        </p:blipFill>
        <p:spPr>
          <a:xfrm>
            <a:off x="2101696" y="1194272"/>
            <a:ext cx="4603904" cy="2353636"/>
          </a:xfrm>
          <a:prstGeom prst="rect">
            <a:avLst/>
          </a:prstGeom>
        </p:spPr>
      </p:pic>
      <p:sp>
        <p:nvSpPr>
          <p:cNvPr id="5" name="TextovéPole 4">
            <a:extLst>
              <a:ext uri="{FF2B5EF4-FFF2-40B4-BE49-F238E27FC236}">
                <a16:creationId xmlns:a16="http://schemas.microsoft.com/office/drawing/2014/main" id="{B239E6E0-C776-42CF-B0BD-8F81FF504836}"/>
              </a:ext>
            </a:extLst>
          </p:cNvPr>
          <p:cNvSpPr txBox="1"/>
          <p:nvPr/>
        </p:nvSpPr>
        <p:spPr>
          <a:xfrm>
            <a:off x="195263" y="425692"/>
            <a:ext cx="8753474" cy="400110"/>
          </a:xfrm>
          <a:prstGeom prst="rect">
            <a:avLst/>
          </a:prstGeom>
          <a:noFill/>
        </p:spPr>
        <p:txBody>
          <a:bodyPr wrap="square" rtlCol="0">
            <a:spAutoFit/>
          </a:bodyPr>
          <a:lstStyle/>
          <a:p>
            <a:r>
              <a:rPr lang="cs-CZ" sz="2000" dirty="0"/>
              <a:t>Při skládání pohybů je třeba zohlednit zvolenou vztažnou soustavu</a:t>
            </a:r>
          </a:p>
        </p:txBody>
      </p:sp>
    </p:spTree>
    <p:extLst>
      <p:ext uri="{BB962C8B-B14F-4D97-AF65-F5344CB8AC3E}">
        <p14:creationId xmlns:p14="http://schemas.microsoft.com/office/powerpoint/2010/main" val="42910584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8FD622D-BC66-42D2-BC6E-8235C0AC4451}"/>
              </a:ext>
            </a:extLst>
          </p:cNvPr>
          <p:cNvSpPr txBox="1"/>
          <p:nvPr/>
        </p:nvSpPr>
        <p:spPr>
          <a:xfrm>
            <a:off x="171018" y="99424"/>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
        <p:nvSpPr>
          <p:cNvPr id="3" name="TextovéPole 2">
            <a:extLst>
              <a:ext uri="{FF2B5EF4-FFF2-40B4-BE49-F238E27FC236}">
                <a16:creationId xmlns:a16="http://schemas.microsoft.com/office/drawing/2014/main" id="{44F9B411-E0CF-4A9E-816C-4422A8615BA9}"/>
              </a:ext>
            </a:extLst>
          </p:cNvPr>
          <p:cNvSpPr txBox="1"/>
          <p:nvPr/>
        </p:nvSpPr>
        <p:spPr>
          <a:xfrm>
            <a:off x="171018" y="550636"/>
            <a:ext cx="8753691" cy="2677656"/>
          </a:xfrm>
          <a:prstGeom prst="rect">
            <a:avLst/>
          </a:prstGeom>
          <a:noFill/>
        </p:spPr>
        <p:txBody>
          <a:bodyPr wrap="square" rtlCol="0">
            <a:spAutoFit/>
          </a:bodyPr>
          <a:lstStyle/>
          <a:p>
            <a:pPr algn="just"/>
            <a:r>
              <a:rPr lang="en-US" sz="2000" dirty="0" err="1"/>
              <a:t>Parn</a:t>
            </a:r>
            <a:r>
              <a:rPr lang="cs-CZ" sz="2000" dirty="0"/>
              <a:t>í</a:t>
            </a:r>
            <a:r>
              <a:rPr lang="en-US" sz="2000" dirty="0"/>
              <a:t>k</a:t>
            </a:r>
            <a:r>
              <a:rPr lang="cs-CZ" sz="2000" dirty="0"/>
              <a:t> A vyplul z přístavu na sever rychlostí 30 km.h</a:t>
            </a:r>
            <a:r>
              <a:rPr lang="cs-CZ" sz="2000" baseline="30000" dirty="0"/>
              <a:t>-1</a:t>
            </a:r>
            <a:r>
              <a:rPr lang="cs-CZ" sz="2000" dirty="0"/>
              <a:t> a zároveň vyplul parník B na východ rychlostí 40 km.h</a:t>
            </a:r>
            <a:r>
              <a:rPr lang="cs-CZ" sz="2000" baseline="30000" dirty="0"/>
              <a:t>-1</a:t>
            </a:r>
            <a:r>
              <a:rPr lang="cs-CZ" sz="2000" dirty="0"/>
              <a:t>. Jak rychle roste vzájemná vzdálenost</a:t>
            </a:r>
            <a:r>
              <a:rPr lang="en-US" sz="2000" dirty="0"/>
              <a:t> </a:t>
            </a:r>
            <a:r>
              <a:rPr lang="en-US" sz="2000" dirty="0" err="1"/>
              <a:t>obou</a:t>
            </a:r>
            <a:r>
              <a:rPr lang="en-US" sz="2000" dirty="0"/>
              <a:t> </a:t>
            </a:r>
            <a:r>
              <a:rPr lang="en-US" sz="2000" dirty="0" err="1"/>
              <a:t>parn</a:t>
            </a:r>
            <a:r>
              <a:rPr lang="cs-CZ" sz="2000" dirty="0" err="1"/>
              <a:t>íků</a:t>
            </a:r>
            <a:r>
              <a:rPr lang="cs-CZ" sz="2000" dirty="0"/>
              <a:t>?    </a:t>
            </a:r>
          </a:p>
          <a:p>
            <a:pPr algn="just"/>
            <a:endParaRPr lang="cs-CZ" sz="800" dirty="0"/>
          </a:p>
          <a:p>
            <a:pPr algn="just"/>
            <a:r>
              <a:rPr lang="cs-CZ" sz="2000" dirty="0" err="1"/>
              <a:t>v</a:t>
            </a:r>
            <a:r>
              <a:rPr lang="cs-CZ" sz="2000" baseline="-25000" dirty="0" err="1"/>
              <a:t>A</a:t>
            </a:r>
            <a:r>
              <a:rPr lang="cs-CZ" sz="2000" dirty="0"/>
              <a:t> = 30 km.h</a:t>
            </a:r>
            <a:r>
              <a:rPr lang="cs-CZ" sz="2000" baseline="30000" dirty="0"/>
              <a:t>-1</a:t>
            </a:r>
            <a:r>
              <a:rPr lang="cs-CZ" sz="2000" dirty="0"/>
              <a:t> </a:t>
            </a:r>
          </a:p>
          <a:p>
            <a:pPr algn="just"/>
            <a:r>
              <a:rPr lang="cs-CZ" sz="2000" dirty="0" err="1"/>
              <a:t>v</a:t>
            </a:r>
            <a:r>
              <a:rPr lang="cs-CZ" sz="2000" baseline="-25000" dirty="0" err="1"/>
              <a:t>B</a:t>
            </a:r>
            <a:r>
              <a:rPr lang="cs-CZ" sz="2000" dirty="0"/>
              <a:t> = 40 km.h</a:t>
            </a:r>
            <a:r>
              <a:rPr lang="cs-CZ" sz="2000" baseline="30000" dirty="0"/>
              <a:t>-1</a:t>
            </a:r>
            <a:r>
              <a:rPr lang="cs-CZ" sz="2000" dirty="0"/>
              <a:t> </a:t>
            </a:r>
          </a:p>
          <a:p>
            <a:pPr algn="just"/>
            <a:r>
              <a:rPr lang="cs-CZ" sz="2000" dirty="0" err="1"/>
              <a:t>ds</a:t>
            </a:r>
            <a:r>
              <a:rPr lang="cs-CZ" sz="2000" dirty="0"/>
              <a:t>/</a:t>
            </a:r>
            <a:r>
              <a:rPr lang="cs-CZ" sz="2000" dirty="0" err="1"/>
              <a:t>dt</a:t>
            </a:r>
            <a:r>
              <a:rPr lang="cs-CZ" sz="2000" dirty="0"/>
              <a:t> = ?</a:t>
            </a:r>
          </a:p>
          <a:p>
            <a:pPr algn="just"/>
            <a:r>
              <a:rPr lang="cs-CZ" sz="2000" dirty="0"/>
              <a:t>s</a:t>
            </a:r>
            <a:r>
              <a:rPr lang="cs-CZ" sz="2000" baseline="30000" dirty="0"/>
              <a:t>2</a:t>
            </a:r>
            <a:r>
              <a:rPr lang="cs-CZ" sz="2000" dirty="0"/>
              <a:t> = s</a:t>
            </a:r>
            <a:r>
              <a:rPr lang="cs-CZ" sz="2000" baseline="-25000" dirty="0"/>
              <a:t>A</a:t>
            </a:r>
            <a:r>
              <a:rPr lang="cs-CZ" sz="2000" baseline="30000" dirty="0"/>
              <a:t>2</a:t>
            </a:r>
            <a:r>
              <a:rPr lang="cs-CZ" sz="2000" dirty="0"/>
              <a:t> + s</a:t>
            </a:r>
            <a:r>
              <a:rPr lang="cs-CZ" sz="2000" baseline="-25000" dirty="0"/>
              <a:t>B</a:t>
            </a:r>
            <a:r>
              <a:rPr lang="cs-CZ" sz="2000" baseline="30000" dirty="0"/>
              <a:t>2</a:t>
            </a:r>
            <a:r>
              <a:rPr lang="cs-CZ" sz="2000" dirty="0"/>
              <a:t> = v</a:t>
            </a:r>
            <a:r>
              <a:rPr lang="cs-CZ" sz="2000" baseline="-25000" dirty="0"/>
              <a:t>A</a:t>
            </a:r>
            <a:r>
              <a:rPr lang="cs-CZ" sz="2000" baseline="30000" dirty="0"/>
              <a:t>2</a:t>
            </a:r>
            <a:r>
              <a:rPr lang="cs-CZ" sz="2000" dirty="0"/>
              <a:t>.t</a:t>
            </a:r>
            <a:r>
              <a:rPr lang="cs-CZ" sz="2000" baseline="30000" dirty="0"/>
              <a:t>2</a:t>
            </a:r>
            <a:r>
              <a:rPr lang="cs-CZ" sz="2000" dirty="0"/>
              <a:t> + v</a:t>
            </a:r>
            <a:r>
              <a:rPr lang="cs-CZ" sz="2000" baseline="-25000" dirty="0"/>
              <a:t>B</a:t>
            </a:r>
            <a:r>
              <a:rPr lang="cs-CZ" sz="2000" baseline="30000" dirty="0"/>
              <a:t>2</a:t>
            </a:r>
            <a:r>
              <a:rPr lang="cs-CZ" sz="2000" dirty="0"/>
              <a:t>.t</a:t>
            </a:r>
            <a:r>
              <a:rPr lang="cs-CZ" sz="2000" baseline="30000" dirty="0"/>
              <a:t>2</a:t>
            </a:r>
            <a:r>
              <a:rPr lang="cs-CZ" sz="2000" dirty="0"/>
              <a:t> = (v</a:t>
            </a:r>
            <a:r>
              <a:rPr lang="cs-CZ" sz="2000" baseline="-25000" dirty="0"/>
              <a:t>A</a:t>
            </a:r>
            <a:r>
              <a:rPr lang="cs-CZ" sz="2000" baseline="30000" dirty="0"/>
              <a:t>2 </a:t>
            </a:r>
            <a:r>
              <a:rPr lang="cs-CZ" sz="2000" dirty="0"/>
              <a:t>+ v</a:t>
            </a:r>
            <a:r>
              <a:rPr lang="cs-CZ" sz="2000" baseline="-25000" dirty="0"/>
              <a:t>B</a:t>
            </a:r>
            <a:r>
              <a:rPr lang="cs-CZ" sz="2000" baseline="30000" dirty="0"/>
              <a:t>2</a:t>
            </a:r>
            <a:r>
              <a:rPr lang="cs-CZ" sz="2000" dirty="0"/>
              <a:t>) .t</a:t>
            </a:r>
            <a:r>
              <a:rPr lang="cs-CZ" sz="2000" baseline="30000" dirty="0"/>
              <a:t>2</a:t>
            </a:r>
            <a:r>
              <a:rPr lang="cs-CZ" sz="2000" dirty="0"/>
              <a:t> </a:t>
            </a:r>
            <a:endParaRPr lang="cs-CZ" sz="2000" baseline="30000" dirty="0"/>
          </a:p>
          <a:p>
            <a:pPr algn="just"/>
            <a:r>
              <a:rPr lang="cs-CZ" sz="2000" dirty="0"/>
              <a:t>s = √ (v</a:t>
            </a:r>
            <a:r>
              <a:rPr lang="cs-CZ" sz="2000" baseline="-25000" dirty="0"/>
              <a:t>A</a:t>
            </a:r>
            <a:r>
              <a:rPr lang="cs-CZ" sz="2000" baseline="30000" dirty="0"/>
              <a:t>2 </a:t>
            </a:r>
            <a:r>
              <a:rPr lang="cs-CZ" sz="2000" dirty="0"/>
              <a:t>+ v</a:t>
            </a:r>
            <a:r>
              <a:rPr lang="cs-CZ" sz="2000" baseline="-25000" dirty="0"/>
              <a:t>B</a:t>
            </a:r>
            <a:r>
              <a:rPr lang="cs-CZ" sz="2000" baseline="30000" dirty="0"/>
              <a:t>2</a:t>
            </a:r>
            <a:r>
              <a:rPr lang="cs-CZ" sz="2000" dirty="0"/>
              <a:t>) . t</a:t>
            </a:r>
            <a:endParaRPr lang="cs-CZ" sz="2000" baseline="30000" dirty="0"/>
          </a:p>
          <a:p>
            <a:pPr algn="just"/>
            <a:r>
              <a:rPr lang="cs-CZ" sz="2000" dirty="0"/>
              <a:t> </a:t>
            </a:r>
            <a:r>
              <a:rPr lang="cs-CZ" sz="2000" dirty="0" err="1"/>
              <a:t>ds</a:t>
            </a:r>
            <a:r>
              <a:rPr lang="cs-CZ" sz="2000" dirty="0"/>
              <a:t>/</a:t>
            </a:r>
            <a:r>
              <a:rPr lang="cs-CZ" sz="2000" dirty="0" err="1"/>
              <a:t>dt</a:t>
            </a:r>
            <a:r>
              <a:rPr lang="cs-CZ" sz="2000" dirty="0"/>
              <a:t> = √ (v</a:t>
            </a:r>
            <a:r>
              <a:rPr lang="cs-CZ" sz="2000" baseline="-25000" dirty="0"/>
              <a:t>A</a:t>
            </a:r>
            <a:r>
              <a:rPr lang="cs-CZ" sz="2000" baseline="30000" dirty="0"/>
              <a:t>2 </a:t>
            </a:r>
            <a:r>
              <a:rPr lang="cs-CZ" sz="2000" dirty="0"/>
              <a:t>+ v</a:t>
            </a:r>
            <a:r>
              <a:rPr lang="cs-CZ" sz="2000" baseline="-25000" dirty="0"/>
              <a:t>B</a:t>
            </a:r>
            <a:r>
              <a:rPr lang="cs-CZ" sz="2000" baseline="30000" dirty="0"/>
              <a:t>2</a:t>
            </a:r>
            <a:r>
              <a:rPr lang="cs-CZ" sz="2000" dirty="0"/>
              <a:t>) = √ (40</a:t>
            </a:r>
            <a:r>
              <a:rPr lang="cs-CZ" sz="2000" baseline="30000" dirty="0"/>
              <a:t>2 </a:t>
            </a:r>
            <a:r>
              <a:rPr lang="cs-CZ" sz="2000" dirty="0"/>
              <a:t>+ 30</a:t>
            </a:r>
            <a:r>
              <a:rPr lang="cs-CZ" sz="2000" baseline="30000" dirty="0"/>
              <a:t>2</a:t>
            </a:r>
            <a:r>
              <a:rPr lang="cs-CZ" sz="2000" dirty="0"/>
              <a:t>) = </a:t>
            </a:r>
            <a:r>
              <a:rPr lang="en-US" sz="2000" u="sng" dirty="0"/>
              <a:t>50 km</a:t>
            </a:r>
            <a:r>
              <a:rPr lang="cs-CZ" sz="2000" u="sng" dirty="0"/>
              <a:t>.</a:t>
            </a:r>
            <a:r>
              <a:rPr lang="en-US" sz="2000" u="sng" dirty="0"/>
              <a:t>h</a:t>
            </a:r>
            <a:r>
              <a:rPr lang="cs-CZ" sz="2000" u="sng" baseline="30000" dirty="0"/>
              <a:t>-1</a:t>
            </a:r>
          </a:p>
        </p:txBody>
      </p:sp>
      <p:sp>
        <p:nvSpPr>
          <p:cNvPr id="8" name="Pravoúhlý trojúhelník 7">
            <a:extLst>
              <a:ext uri="{FF2B5EF4-FFF2-40B4-BE49-F238E27FC236}">
                <a16:creationId xmlns:a16="http://schemas.microsoft.com/office/drawing/2014/main" id="{7720E0E8-B7D6-4CE6-8156-6FD1025DF2F1}"/>
              </a:ext>
            </a:extLst>
          </p:cNvPr>
          <p:cNvSpPr/>
          <p:nvPr/>
        </p:nvSpPr>
        <p:spPr>
          <a:xfrm>
            <a:off x="5895760" y="2476159"/>
            <a:ext cx="1257300" cy="962025"/>
          </a:xfrm>
          <a:custGeom>
            <a:avLst/>
            <a:gdLst>
              <a:gd name="connsiteX0" fmla="*/ 0 w 914400"/>
              <a:gd name="connsiteY0" fmla="*/ 914400 h 914400"/>
              <a:gd name="connsiteX1" fmla="*/ 0 w 914400"/>
              <a:gd name="connsiteY1" fmla="*/ 0 h 914400"/>
              <a:gd name="connsiteX2" fmla="*/ 914400 w 914400"/>
              <a:gd name="connsiteY2" fmla="*/ 914400 h 914400"/>
              <a:gd name="connsiteX3" fmla="*/ 0 w 914400"/>
              <a:gd name="connsiteY3" fmla="*/ 914400 h 914400"/>
              <a:gd name="connsiteX0" fmla="*/ 0 w 1257300"/>
              <a:gd name="connsiteY0" fmla="*/ 914400 h 962025"/>
              <a:gd name="connsiteX1" fmla="*/ 0 w 1257300"/>
              <a:gd name="connsiteY1" fmla="*/ 0 h 962025"/>
              <a:gd name="connsiteX2" fmla="*/ 1257300 w 1257300"/>
              <a:gd name="connsiteY2" fmla="*/ 962025 h 962025"/>
              <a:gd name="connsiteX3" fmla="*/ 0 w 1257300"/>
              <a:gd name="connsiteY3" fmla="*/ 914400 h 962025"/>
              <a:gd name="connsiteX0" fmla="*/ 9525 w 1257300"/>
              <a:gd name="connsiteY0" fmla="*/ 923925 h 962025"/>
              <a:gd name="connsiteX1" fmla="*/ 0 w 1257300"/>
              <a:gd name="connsiteY1" fmla="*/ 0 h 962025"/>
              <a:gd name="connsiteX2" fmla="*/ 1257300 w 1257300"/>
              <a:gd name="connsiteY2" fmla="*/ 962025 h 962025"/>
              <a:gd name="connsiteX3" fmla="*/ 9525 w 1257300"/>
              <a:gd name="connsiteY3" fmla="*/ 923925 h 962025"/>
              <a:gd name="connsiteX0" fmla="*/ 0 w 1257300"/>
              <a:gd name="connsiteY0" fmla="*/ 962025 h 962025"/>
              <a:gd name="connsiteX1" fmla="*/ 0 w 1257300"/>
              <a:gd name="connsiteY1" fmla="*/ 0 h 962025"/>
              <a:gd name="connsiteX2" fmla="*/ 1257300 w 1257300"/>
              <a:gd name="connsiteY2" fmla="*/ 962025 h 962025"/>
              <a:gd name="connsiteX3" fmla="*/ 0 w 1257300"/>
              <a:gd name="connsiteY3" fmla="*/ 962025 h 962025"/>
            </a:gdLst>
            <a:ahLst/>
            <a:cxnLst>
              <a:cxn ang="0">
                <a:pos x="connsiteX0" y="connsiteY0"/>
              </a:cxn>
              <a:cxn ang="0">
                <a:pos x="connsiteX1" y="connsiteY1"/>
              </a:cxn>
              <a:cxn ang="0">
                <a:pos x="connsiteX2" y="connsiteY2"/>
              </a:cxn>
              <a:cxn ang="0">
                <a:pos x="connsiteX3" y="connsiteY3"/>
              </a:cxn>
            </a:cxnLst>
            <a:rect l="l" t="t" r="r" b="b"/>
            <a:pathLst>
              <a:path w="1257300" h="962025">
                <a:moveTo>
                  <a:pt x="0" y="962025"/>
                </a:moveTo>
                <a:lnTo>
                  <a:pt x="0" y="0"/>
                </a:lnTo>
                <a:lnTo>
                  <a:pt x="1257300" y="962025"/>
                </a:lnTo>
                <a:lnTo>
                  <a:pt x="0" y="962025"/>
                </a:lnTo>
                <a:close/>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Pravoúhlý trojúhelník 8">
            <a:extLst>
              <a:ext uri="{FF2B5EF4-FFF2-40B4-BE49-F238E27FC236}">
                <a16:creationId xmlns:a16="http://schemas.microsoft.com/office/drawing/2014/main" id="{7B64C8CF-9183-4823-982A-D67AA102B3F8}"/>
              </a:ext>
            </a:extLst>
          </p:cNvPr>
          <p:cNvSpPr/>
          <p:nvPr/>
        </p:nvSpPr>
        <p:spPr>
          <a:xfrm>
            <a:off x="5895760" y="1638921"/>
            <a:ext cx="2381250" cy="1809750"/>
          </a:xfrm>
          <a:custGeom>
            <a:avLst/>
            <a:gdLst>
              <a:gd name="connsiteX0" fmla="*/ 0 w 1981200"/>
              <a:gd name="connsiteY0" fmla="*/ 1771650 h 1771650"/>
              <a:gd name="connsiteX1" fmla="*/ 0 w 1981200"/>
              <a:gd name="connsiteY1" fmla="*/ 0 h 1771650"/>
              <a:gd name="connsiteX2" fmla="*/ 1981200 w 1981200"/>
              <a:gd name="connsiteY2" fmla="*/ 1771650 h 1771650"/>
              <a:gd name="connsiteX3" fmla="*/ 0 w 1981200"/>
              <a:gd name="connsiteY3" fmla="*/ 1771650 h 1771650"/>
              <a:gd name="connsiteX0" fmla="*/ 0 w 2381250"/>
              <a:gd name="connsiteY0" fmla="*/ 1771650 h 1771650"/>
              <a:gd name="connsiteX1" fmla="*/ 0 w 2381250"/>
              <a:gd name="connsiteY1" fmla="*/ 0 h 1771650"/>
              <a:gd name="connsiteX2" fmla="*/ 2381250 w 2381250"/>
              <a:gd name="connsiteY2" fmla="*/ 1771650 h 1771650"/>
              <a:gd name="connsiteX3" fmla="*/ 0 w 2381250"/>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2381250" h="1771650">
                <a:moveTo>
                  <a:pt x="0" y="1771650"/>
                </a:moveTo>
                <a:lnTo>
                  <a:pt x="0" y="0"/>
                </a:lnTo>
                <a:lnTo>
                  <a:pt x="2381250" y="1771650"/>
                </a:lnTo>
                <a:lnTo>
                  <a:pt x="0" y="177165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1492EEA1-D295-41A9-9A5A-87E6423A7658}"/>
              </a:ext>
            </a:extLst>
          </p:cNvPr>
          <p:cNvSpPr txBox="1"/>
          <p:nvPr/>
        </p:nvSpPr>
        <p:spPr>
          <a:xfrm>
            <a:off x="5590854" y="2618138"/>
            <a:ext cx="317716" cy="369332"/>
          </a:xfrm>
          <a:prstGeom prst="rect">
            <a:avLst/>
          </a:prstGeom>
          <a:noFill/>
        </p:spPr>
        <p:txBody>
          <a:bodyPr wrap="none" rtlCol="0">
            <a:spAutoFit/>
          </a:bodyPr>
          <a:lstStyle/>
          <a:p>
            <a:r>
              <a:rPr lang="cs-CZ" dirty="0"/>
              <a:t>A</a:t>
            </a:r>
          </a:p>
        </p:txBody>
      </p:sp>
      <p:sp>
        <p:nvSpPr>
          <p:cNvPr id="11" name="TextovéPole 10">
            <a:extLst>
              <a:ext uri="{FF2B5EF4-FFF2-40B4-BE49-F238E27FC236}">
                <a16:creationId xmlns:a16="http://schemas.microsoft.com/office/drawing/2014/main" id="{6C447735-583B-4714-8944-0A676AEB87A7}"/>
              </a:ext>
            </a:extLst>
          </p:cNvPr>
          <p:cNvSpPr txBox="1"/>
          <p:nvPr/>
        </p:nvSpPr>
        <p:spPr>
          <a:xfrm>
            <a:off x="7167209" y="3411332"/>
            <a:ext cx="309700" cy="369332"/>
          </a:xfrm>
          <a:prstGeom prst="rect">
            <a:avLst/>
          </a:prstGeom>
          <a:noFill/>
        </p:spPr>
        <p:txBody>
          <a:bodyPr wrap="none" rtlCol="0">
            <a:spAutoFit/>
          </a:bodyPr>
          <a:lstStyle/>
          <a:p>
            <a:r>
              <a:rPr lang="cs-CZ" dirty="0"/>
              <a:t>B</a:t>
            </a:r>
          </a:p>
        </p:txBody>
      </p:sp>
      <p:sp>
        <p:nvSpPr>
          <p:cNvPr id="12" name="TextovéPole 11">
            <a:extLst>
              <a:ext uri="{FF2B5EF4-FFF2-40B4-BE49-F238E27FC236}">
                <a16:creationId xmlns:a16="http://schemas.microsoft.com/office/drawing/2014/main" id="{A191DAAD-411D-4AE3-A7A0-966CF441ED29}"/>
              </a:ext>
            </a:extLst>
          </p:cNvPr>
          <p:cNvSpPr txBox="1"/>
          <p:nvPr/>
        </p:nvSpPr>
        <p:spPr>
          <a:xfrm>
            <a:off x="5729967" y="3360284"/>
            <a:ext cx="303288" cy="369332"/>
          </a:xfrm>
          <a:prstGeom prst="rect">
            <a:avLst/>
          </a:prstGeom>
          <a:noFill/>
        </p:spPr>
        <p:txBody>
          <a:bodyPr wrap="none" rtlCol="0">
            <a:spAutoFit/>
          </a:bodyPr>
          <a:lstStyle/>
          <a:p>
            <a:r>
              <a:rPr lang="cs-CZ" dirty="0"/>
              <a:t>P</a:t>
            </a:r>
          </a:p>
        </p:txBody>
      </p:sp>
      <p:cxnSp>
        <p:nvCxnSpPr>
          <p:cNvPr id="14" name="Přímá spojnice 13">
            <a:extLst>
              <a:ext uri="{FF2B5EF4-FFF2-40B4-BE49-F238E27FC236}">
                <a16:creationId xmlns:a16="http://schemas.microsoft.com/office/drawing/2014/main" id="{A591E470-F997-435F-89DC-FDAFEC633EE7}"/>
              </a:ext>
            </a:extLst>
          </p:cNvPr>
          <p:cNvCxnSpPr>
            <a:cxnSpLocks/>
          </p:cNvCxnSpPr>
          <p:nvPr/>
        </p:nvCxnSpPr>
        <p:spPr>
          <a:xfrm>
            <a:off x="750462" y="2614162"/>
            <a:ext cx="100192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4EE627F8-498E-4B68-BC8C-B8F6200087A7}"/>
              </a:ext>
            </a:extLst>
          </p:cNvPr>
          <p:cNvCxnSpPr>
            <a:cxnSpLocks/>
          </p:cNvCxnSpPr>
          <p:nvPr/>
        </p:nvCxnSpPr>
        <p:spPr>
          <a:xfrm>
            <a:off x="1232373" y="2897769"/>
            <a:ext cx="100192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2F106C9E-2ABF-4D5D-9F3E-6D81C71FF497}"/>
              </a:ext>
            </a:extLst>
          </p:cNvPr>
          <p:cNvCxnSpPr>
            <a:cxnSpLocks/>
          </p:cNvCxnSpPr>
          <p:nvPr/>
        </p:nvCxnSpPr>
        <p:spPr>
          <a:xfrm>
            <a:off x="2613498" y="2905151"/>
            <a:ext cx="100192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218E1899-B056-4933-B700-DCCEAD285239}"/>
              </a:ext>
            </a:extLst>
          </p:cNvPr>
          <p:cNvSpPr txBox="1"/>
          <p:nvPr/>
        </p:nvSpPr>
        <p:spPr>
          <a:xfrm>
            <a:off x="159643" y="3780664"/>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
        <p:nvSpPr>
          <p:cNvPr id="5" name="AutoShape 2" descr="Opakování trigonometrie pravoúhlého trojúhelníku (článek) | Khan Academy">
            <a:extLst>
              <a:ext uri="{FF2B5EF4-FFF2-40B4-BE49-F238E27FC236}">
                <a16:creationId xmlns:a16="http://schemas.microsoft.com/office/drawing/2014/main" id="{16C67DEB-B9E8-4CA8-85A0-D9F2C19B884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0" name="TextovéPole 19">
            <a:extLst>
              <a:ext uri="{FF2B5EF4-FFF2-40B4-BE49-F238E27FC236}">
                <a16:creationId xmlns:a16="http://schemas.microsoft.com/office/drawing/2014/main" id="{0D3A04D0-2AC8-496F-B83C-3F8910EF73E1}"/>
              </a:ext>
            </a:extLst>
          </p:cNvPr>
          <p:cNvSpPr txBox="1"/>
          <p:nvPr/>
        </p:nvSpPr>
        <p:spPr>
          <a:xfrm>
            <a:off x="8038855" y="5545338"/>
            <a:ext cx="276038" cy="369332"/>
          </a:xfrm>
          <a:prstGeom prst="rect">
            <a:avLst/>
          </a:prstGeom>
          <a:noFill/>
        </p:spPr>
        <p:txBody>
          <a:bodyPr wrap="none" rtlCol="0">
            <a:spAutoFit/>
          </a:bodyPr>
          <a:lstStyle/>
          <a:p>
            <a:r>
              <a:rPr lang="cs-CZ" dirty="0"/>
              <a:t>z</a:t>
            </a:r>
          </a:p>
        </p:txBody>
      </p:sp>
      <p:sp>
        <p:nvSpPr>
          <p:cNvPr id="21" name="TextovéPole 20">
            <a:extLst>
              <a:ext uri="{FF2B5EF4-FFF2-40B4-BE49-F238E27FC236}">
                <a16:creationId xmlns:a16="http://schemas.microsoft.com/office/drawing/2014/main" id="{DE430DCD-CDC9-4BA0-B30C-F867A49D9837}"/>
              </a:ext>
            </a:extLst>
          </p:cNvPr>
          <p:cNvSpPr txBox="1"/>
          <p:nvPr/>
        </p:nvSpPr>
        <p:spPr>
          <a:xfrm>
            <a:off x="2476500" y="5398141"/>
            <a:ext cx="3348994" cy="1046440"/>
          </a:xfrm>
          <a:prstGeom prst="rect">
            <a:avLst/>
          </a:prstGeom>
          <a:noFill/>
        </p:spPr>
        <p:txBody>
          <a:bodyPr wrap="none" rtlCol="0">
            <a:spAutoFit/>
          </a:bodyPr>
          <a:lstStyle/>
          <a:p>
            <a:r>
              <a:rPr lang="cs-CZ" dirty="0"/>
              <a:t>z = </a:t>
            </a:r>
            <a:r>
              <a:rPr lang="cs-CZ" sz="1800" dirty="0"/>
              <a:t>√ x</a:t>
            </a:r>
            <a:r>
              <a:rPr lang="cs-CZ" sz="1800" baseline="30000" dirty="0"/>
              <a:t>2</a:t>
            </a:r>
            <a:r>
              <a:rPr lang="cs-CZ" sz="1800" dirty="0"/>
              <a:t> + y</a:t>
            </a:r>
            <a:r>
              <a:rPr lang="cs-CZ" sz="1800" baseline="30000" dirty="0"/>
              <a:t>2</a:t>
            </a:r>
            <a:r>
              <a:rPr lang="cs-CZ" sz="1800" dirty="0"/>
              <a:t> = √ 4,2</a:t>
            </a:r>
            <a:r>
              <a:rPr lang="cs-CZ" sz="1800" baseline="30000" dirty="0"/>
              <a:t>2</a:t>
            </a:r>
            <a:r>
              <a:rPr lang="cs-CZ" sz="1800" dirty="0"/>
              <a:t> + 6,5</a:t>
            </a:r>
            <a:r>
              <a:rPr lang="cs-CZ" sz="1800" baseline="30000" dirty="0"/>
              <a:t>2</a:t>
            </a:r>
            <a:r>
              <a:rPr lang="cs-CZ" sz="1800" dirty="0"/>
              <a:t> = </a:t>
            </a:r>
            <a:r>
              <a:rPr lang="cs-CZ" sz="1800" u="sng" dirty="0"/>
              <a:t>7,7 m</a:t>
            </a:r>
          </a:p>
          <a:p>
            <a:endParaRPr lang="cs-CZ" sz="800" u="sng" dirty="0"/>
          </a:p>
          <a:p>
            <a:r>
              <a:rPr lang="cs-CZ" sz="1800" dirty="0"/>
              <a:t> tg(α) = y/x = 1,55</a:t>
            </a:r>
          </a:p>
          <a:p>
            <a:r>
              <a:rPr lang="cs-CZ" sz="1800" dirty="0"/>
              <a:t>α = </a:t>
            </a:r>
            <a:r>
              <a:rPr lang="cs-CZ" sz="1800" dirty="0" err="1"/>
              <a:t>arctg</a:t>
            </a:r>
            <a:r>
              <a:rPr lang="cs-CZ" sz="1800" dirty="0"/>
              <a:t>(1,55) = </a:t>
            </a:r>
            <a:r>
              <a:rPr lang="cs-CZ" sz="1800" u="sng" dirty="0"/>
              <a:t>57°</a:t>
            </a:r>
            <a:endParaRPr lang="cs-CZ" u="sng" dirty="0"/>
          </a:p>
        </p:txBody>
      </p:sp>
      <p:cxnSp>
        <p:nvCxnSpPr>
          <p:cNvPr id="22" name="Přímá spojnice 21">
            <a:extLst>
              <a:ext uri="{FF2B5EF4-FFF2-40B4-BE49-F238E27FC236}">
                <a16:creationId xmlns:a16="http://schemas.microsoft.com/office/drawing/2014/main" id="{6FD07874-5E26-456C-ACFD-847B7D2D862A}"/>
              </a:ext>
            </a:extLst>
          </p:cNvPr>
          <p:cNvCxnSpPr>
            <a:cxnSpLocks/>
          </p:cNvCxnSpPr>
          <p:nvPr/>
        </p:nvCxnSpPr>
        <p:spPr>
          <a:xfrm>
            <a:off x="2955713" y="5482844"/>
            <a:ext cx="70278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23">
            <a:extLst>
              <a:ext uri="{FF2B5EF4-FFF2-40B4-BE49-F238E27FC236}">
                <a16:creationId xmlns:a16="http://schemas.microsoft.com/office/drawing/2014/main" id="{993DFA12-43FB-471F-B123-C3B479E6A7D0}"/>
              </a:ext>
            </a:extLst>
          </p:cNvPr>
          <p:cNvCxnSpPr>
            <a:cxnSpLocks/>
          </p:cNvCxnSpPr>
          <p:nvPr/>
        </p:nvCxnSpPr>
        <p:spPr>
          <a:xfrm>
            <a:off x="3905551" y="5479288"/>
            <a:ext cx="101887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Skupina 26">
            <a:extLst>
              <a:ext uri="{FF2B5EF4-FFF2-40B4-BE49-F238E27FC236}">
                <a16:creationId xmlns:a16="http://schemas.microsoft.com/office/drawing/2014/main" id="{AC60DE60-DB50-43C5-89FC-F3DC0904A657}"/>
              </a:ext>
            </a:extLst>
          </p:cNvPr>
          <p:cNvGrpSpPr/>
          <p:nvPr/>
        </p:nvGrpSpPr>
        <p:grpSpPr>
          <a:xfrm>
            <a:off x="171017" y="4297904"/>
            <a:ext cx="8753691" cy="2481753"/>
            <a:chOff x="171017" y="4297904"/>
            <a:chExt cx="8753691" cy="2481753"/>
          </a:xfrm>
        </p:grpSpPr>
        <p:sp>
          <p:nvSpPr>
            <p:cNvPr id="4" name="TextovéPole 3">
              <a:extLst>
                <a:ext uri="{FF2B5EF4-FFF2-40B4-BE49-F238E27FC236}">
                  <a16:creationId xmlns:a16="http://schemas.microsoft.com/office/drawing/2014/main" id="{0DBFC4AE-F1D4-4849-9DF0-60C2E2D1A5CA}"/>
                </a:ext>
              </a:extLst>
            </p:cNvPr>
            <p:cNvSpPr txBox="1"/>
            <p:nvPr/>
          </p:nvSpPr>
          <p:spPr>
            <a:xfrm>
              <a:off x="171017" y="4297904"/>
              <a:ext cx="8753691" cy="2369880"/>
            </a:xfrm>
            <a:prstGeom prst="rect">
              <a:avLst/>
            </a:prstGeom>
            <a:noFill/>
          </p:spPr>
          <p:txBody>
            <a:bodyPr wrap="square" rtlCol="0">
              <a:spAutoFit/>
            </a:bodyPr>
            <a:lstStyle/>
            <a:p>
              <a:pPr algn="just"/>
              <a:r>
                <a:rPr lang="cs-CZ" sz="2000" dirty="0"/>
                <a:t>Jeřáb zvedá břemeno rovnoměrným přímočarým pohybem do výšky 6,5 m a současně popojede vodorovným směrem do vzdálenosti 4,2 m. Určete dráhu břemene a úhel, který svírá jeho trajektorie s vodorovným směrem.</a:t>
              </a:r>
            </a:p>
            <a:p>
              <a:pPr algn="just"/>
              <a:endParaRPr lang="cs-CZ" sz="800" dirty="0"/>
            </a:p>
            <a:p>
              <a:pPr algn="just"/>
              <a:r>
                <a:rPr lang="cs-CZ" sz="2000" dirty="0"/>
                <a:t>y = 6,5 m</a:t>
              </a:r>
            </a:p>
            <a:p>
              <a:pPr algn="just"/>
              <a:r>
                <a:rPr lang="cs-CZ" sz="2000" dirty="0"/>
                <a:t>x = 4,2 m</a:t>
              </a:r>
            </a:p>
            <a:p>
              <a:pPr algn="just"/>
              <a:r>
                <a:rPr lang="cs-CZ" sz="2000" dirty="0"/>
                <a:t>z = ?</a:t>
              </a:r>
            </a:p>
            <a:p>
              <a:pPr algn="just"/>
              <a:r>
                <a:rPr lang="cs-CZ" sz="2000" dirty="0"/>
                <a:t>α = ? </a:t>
              </a:r>
            </a:p>
          </p:txBody>
        </p:sp>
        <p:sp>
          <p:nvSpPr>
            <p:cNvPr id="6" name="Pravoúhlý trojúhelník 5">
              <a:extLst>
                <a:ext uri="{FF2B5EF4-FFF2-40B4-BE49-F238E27FC236}">
                  <a16:creationId xmlns:a16="http://schemas.microsoft.com/office/drawing/2014/main" id="{5F007B22-1FD3-44E2-948C-E319CDB2DDC6}"/>
                </a:ext>
              </a:extLst>
            </p:cNvPr>
            <p:cNvSpPr/>
            <p:nvPr/>
          </p:nvSpPr>
          <p:spPr>
            <a:xfrm>
              <a:off x="7620000" y="5334000"/>
              <a:ext cx="999910" cy="1076325"/>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C39FB943-06BB-47C1-AE53-4D707958400F}"/>
                </a:ext>
              </a:extLst>
            </p:cNvPr>
            <p:cNvSpPr txBox="1"/>
            <p:nvPr/>
          </p:nvSpPr>
          <p:spPr>
            <a:xfrm>
              <a:off x="7332478" y="5687496"/>
              <a:ext cx="288862" cy="369332"/>
            </a:xfrm>
            <a:prstGeom prst="rect">
              <a:avLst/>
            </a:prstGeom>
            <a:noFill/>
          </p:spPr>
          <p:txBody>
            <a:bodyPr wrap="none" rtlCol="0">
              <a:spAutoFit/>
            </a:bodyPr>
            <a:lstStyle/>
            <a:p>
              <a:r>
                <a:rPr lang="cs-CZ" dirty="0"/>
                <a:t>y</a:t>
              </a:r>
            </a:p>
          </p:txBody>
        </p:sp>
        <p:sp>
          <p:nvSpPr>
            <p:cNvPr id="16" name="TextovéPole 15">
              <a:extLst>
                <a:ext uri="{FF2B5EF4-FFF2-40B4-BE49-F238E27FC236}">
                  <a16:creationId xmlns:a16="http://schemas.microsoft.com/office/drawing/2014/main" id="{8CBAD29D-B28D-4E89-BB89-58B58418DB55}"/>
                </a:ext>
              </a:extLst>
            </p:cNvPr>
            <p:cNvSpPr txBox="1"/>
            <p:nvPr/>
          </p:nvSpPr>
          <p:spPr>
            <a:xfrm>
              <a:off x="7977929" y="6410325"/>
              <a:ext cx="284052" cy="369332"/>
            </a:xfrm>
            <a:prstGeom prst="rect">
              <a:avLst/>
            </a:prstGeom>
            <a:noFill/>
          </p:spPr>
          <p:txBody>
            <a:bodyPr wrap="none" rtlCol="0">
              <a:spAutoFit/>
            </a:bodyPr>
            <a:lstStyle/>
            <a:p>
              <a:r>
                <a:rPr lang="cs-CZ" dirty="0"/>
                <a:t>x</a:t>
              </a:r>
            </a:p>
          </p:txBody>
        </p:sp>
        <p:sp>
          <p:nvSpPr>
            <p:cNvPr id="19" name="TextovéPole 18">
              <a:extLst>
                <a:ext uri="{FF2B5EF4-FFF2-40B4-BE49-F238E27FC236}">
                  <a16:creationId xmlns:a16="http://schemas.microsoft.com/office/drawing/2014/main" id="{DEB2188B-7B33-4011-BE5F-4748B6C61875}"/>
                </a:ext>
              </a:extLst>
            </p:cNvPr>
            <p:cNvSpPr txBox="1"/>
            <p:nvPr/>
          </p:nvSpPr>
          <p:spPr>
            <a:xfrm>
              <a:off x="8147751" y="6067735"/>
              <a:ext cx="316112" cy="369332"/>
            </a:xfrm>
            <a:prstGeom prst="rect">
              <a:avLst/>
            </a:prstGeom>
            <a:noFill/>
          </p:spPr>
          <p:txBody>
            <a:bodyPr wrap="none" rtlCol="0">
              <a:spAutoFit/>
            </a:bodyPr>
            <a:lstStyle/>
            <a:p>
              <a:r>
                <a:rPr lang="el-GR" sz="1800" dirty="0"/>
                <a:t>α</a:t>
              </a:r>
              <a:endParaRPr lang="cs-CZ" dirty="0"/>
            </a:p>
          </p:txBody>
        </p:sp>
        <p:sp>
          <p:nvSpPr>
            <p:cNvPr id="26" name="Oblouk 25">
              <a:extLst>
                <a:ext uri="{FF2B5EF4-FFF2-40B4-BE49-F238E27FC236}">
                  <a16:creationId xmlns:a16="http://schemas.microsoft.com/office/drawing/2014/main" id="{65B52686-258D-4FEC-94B8-6E9A4FE3DC35}"/>
                </a:ext>
              </a:extLst>
            </p:cNvPr>
            <p:cNvSpPr/>
            <p:nvPr/>
          </p:nvSpPr>
          <p:spPr>
            <a:xfrm rot="15612626">
              <a:off x="8389545" y="6295336"/>
              <a:ext cx="325050" cy="288266"/>
            </a:xfrm>
            <a:prstGeom prst="arc">
              <a:avLst>
                <a:gd name="adj1" fmla="val 16200000"/>
                <a:gd name="adj2" fmla="val 177692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Tree>
    <p:extLst>
      <p:ext uri="{BB962C8B-B14F-4D97-AF65-F5344CB8AC3E}">
        <p14:creationId xmlns:p14="http://schemas.microsoft.com/office/powerpoint/2010/main" val="28369714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80DBA8A-AD21-4717-B5FA-5AF7C404FD72}"/>
              </a:ext>
            </a:extLst>
          </p:cNvPr>
          <p:cNvSpPr txBox="1"/>
          <p:nvPr/>
        </p:nvSpPr>
        <p:spPr>
          <a:xfrm>
            <a:off x="104775" y="679014"/>
            <a:ext cx="8934449" cy="2246769"/>
          </a:xfrm>
          <a:prstGeom prst="rect">
            <a:avLst/>
          </a:prstGeom>
          <a:noFill/>
        </p:spPr>
        <p:txBody>
          <a:bodyPr wrap="square">
            <a:spAutoFit/>
          </a:bodyPr>
          <a:lstStyle/>
          <a:p>
            <a:pPr algn="l"/>
            <a:r>
              <a:rPr lang="cs-CZ" sz="2000" b="0" i="0" dirty="0">
                <a:solidFill>
                  <a:srgbClr val="4F4F4F"/>
                </a:solidFill>
                <a:effectLst/>
              </a:rPr>
              <a:t>Plavec, jehož rychlost vzhledem na vodu je 0,85 ms</a:t>
            </a:r>
            <a:r>
              <a:rPr lang="cs-CZ" sz="2000" b="0" i="0" baseline="30000" dirty="0">
                <a:solidFill>
                  <a:srgbClr val="4F4F4F"/>
                </a:solidFill>
                <a:effectLst/>
              </a:rPr>
              <a:t>-1</a:t>
            </a:r>
            <a:r>
              <a:rPr lang="cs-CZ" sz="2000" b="0" i="0" dirty="0">
                <a:solidFill>
                  <a:srgbClr val="4F4F4F"/>
                </a:solidFill>
                <a:effectLst/>
              </a:rPr>
              <a:t> plave v řece, v níž voda teče rychlostí 0,40 ms</a:t>
            </a:r>
            <a:r>
              <a:rPr lang="cs-CZ" sz="2000" b="0" i="0" baseline="30000" dirty="0">
                <a:solidFill>
                  <a:srgbClr val="4F4F4F"/>
                </a:solidFill>
                <a:effectLst/>
              </a:rPr>
              <a:t>-1</a:t>
            </a:r>
            <a:r>
              <a:rPr lang="cs-CZ" sz="2000" b="0" i="0" dirty="0">
                <a:solidFill>
                  <a:srgbClr val="4F4F4F"/>
                </a:solidFill>
                <a:effectLst/>
              </a:rPr>
              <a:t>. Určete čas, za který dopluje z místa A do B, vzdáleného 90 m, pokud plave:</a:t>
            </a:r>
          </a:p>
          <a:p>
            <a:pPr algn="l"/>
            <a:r>
              <a:rPr lang="cs-CZ" sz="2000" b="0" i="0" dirty="0">
                <a:solidFill>
                  <a:srgbClr val="4F4F4F"/>
                </a:solidFill>
                <a:effectLst/>
              </a:rPr>
              <a:t> a) po proudu</a:t>
            </a:r>
          </a:p>
          <a:p>
            <a:pPr algn="l"/>
            <a:r>
              <a:rPr lang="cs-CZ" sz="2000" b="0" i="0" dirty="0">
                <a:solidFill>
                  <a:srgbClr val="4F4F4F"/>
                </a:solidFill>
                <a:effectLst/>
              </a:rPr>
              <a:t> b) proti proudu</a:t>
            </a:r>
          </a:p>
          <a:p>
            <a:pPr algn="l"/>
            <a:r>
              <a:rPr lang="cs-CZ" sz="2000" b="0" i="0" dirty="0">
                <a:solidFill>
                  <a:srgbClr val="4F4F4F"/>
                </a:solidFill>
                <a:effectLst/>
              </a:rPr>
              <a:t> c) tak, že výsledná rychlost je  kolmá na rychlost </a:t>
            </a:r>
          </a:p>
          <a:p>
            <a:pPr algn="l"/>
            <a:r>
              <a:rPr lang="cs-CZ" sz="2000" b="0" i="0" dirty="0">
                <a:solidFill>
                  <a:srgbClr val="4F4F4F"/>
                </a:solidFill>
                <a:effectLst/>
              </a:rPr>
              <a:t>proudu.</a:t>
            </a:r>
          </a:p>
        </p:txBody>
      </p:sp>
      <p:pic>
        <p:nvPicPr>
          <p:cNvPr id="3074" name="Picture 2" descr="fyzika-kinematika-5">
            <a:extLst>
              <a:ext uri="{FF2B5EF4-FFF2-40B4-BE49-F238E27FC236}">
                <a16:creationId xmlns:a16="http://schemas.microsoft.com/office/drawing/2014/main" id="{0FF9C925-368D-4306-A6AF-A27876567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1203" y="1619250"/>
            <a:ext cx="3486630" cy="489448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772AB9B-F797-4B14-B7D1-CCB6C6B78D9C}"/>
              </a:ext>
            </a:extLst>
          </p:cNvPr>
          <p:cNvSpPr txBox="1"/>
          <p:nvPr/>
        </p:nvSpPr>
        <p:spPr>
          <a:xfrm>
            <a:off x="171450" y="131546"/>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pic>
        <p:nvPicPr>
          <p:cNvPr id="3" name="Obrázek 2">
            <a:extLst>
              <a:ext uri="{FF2B5EF4-FFF2-40B4-BE49-F238E27FC236}">
                <a16:creationId xmlns:a16="http://schemas.microsoft.com/office/drawing/2014/main" id="{AAE9DCDA-DAA7-4A14-A7C6-95AB7A42A8E9}"/>
              </a:ext>
            </a:extLst>
          </p:cNvPr>
          <p:cNvPicPr>
            <a:picLocks noChangeAspect="1"/>
          </p:cNvPicPr>
          <p:nvPr/>
        </p:nvPicPr>
        <p:blipFill>
          <a:blip r:embed="rId3"/>
          <a:stretch>
            <a:fillRect/>
          </a:stretch>
        </p:blipFill>
        <p:spPr>
          <a:xfrm>
            <a:off x="707815" y="3677926"/>
            <a:ext cx="2150865" cy="1508749"/>
          </a:xfrm>
          <a:prstGeom prst="rect">
            <a:avLst/>
          </a:prstGeom>
        </p:spPr>
      </p:pic>
    </p:spTree>
    <p:extLst>
      <p:ext uri="{BB962C8B-B14F-4D97-AF65-F5344CB8AC3E}">
        <p14:creationId xmlns:p14="http://schemas.microsoft.com/office/powerpoint/2010/main" val="3678836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1EAA8D-558C-4D47-8FE3-B56B85AA0FA8}"/>
              </a:ext>
            </a:extLst>
          </p:cNvPr>
          <p:cNvSpPr>
            <a:spLocks noGrp="1"/>
          </p:cNvSpPr>
          <p:nvPr>
            <p:ph type="title"/>
          </p:nvPr>
        </p:nvSpPr>
        <p:spPr>
          <a:xfrm>
            <a:off x="247649" y="197060"/>
            <a:ext cx="2781300" cy="606424"/>
          </a:xfrm>
        </p:spPr>
        <p:txBody>
          <a:bodyPr>
            <a:normAutofit/>
          </a:bodyPr>
          <a:lstStyle/>
          <a:p>
            <a:r>
              <a:rPr lang="cs-CZ" sz="2400" b="1" dirty="0">
                <a:latin typeface="+mn-lt"/>
              </a:rPr>
              <a:t>Harmonický pohyb</a:t>
            </a:r>
          </a:p>
        </p:txBody>
      </p:sp>
      <p:pic>
        <p:nvPicPr>
          <p:cNvPr id="277506" name="Picture 2" descr="See the source image">
            <a:extLst>
              <a:ext uri="{FF2B5EF4-FFF2-40B4-BE49-F238E27FC236}">
                <a16:creationId xmlns:a16="http://schemas.microsoft.com/office/drawing/2014/main" id="{4D35F059-52C2-47F1-85CF-32F6996B6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5711" y="2480880"/>
            <a:ext cx="52705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77512" name="Picture 8">
            <a:extLst>
              <a:ext uri="{FF2B5EF4-FFF2-40B4-BE49-F238E27FC236}">
                <a16:creationId xmlns:a16="http://schemas.microsoft.com/office/drawing/2014/main" id="{983F34DE-5ACD-44B1-BE7D-1F10EDEC1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29" y="4055566"/>
            <a:ext cx="1357548" cy="5076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5A22A2C2-45CB-42EC-836A-2A5C3BC920A6}"/>
              </a:ext>
            </a:extLst>
          </p:cNvPr>
          <p:cNvSpPr txBox="1"/>
          <p:nvPr/>
        </p:nvSpPr>
        <p:spPr>
          <a:xfrm>
            <a:off x="247649" y="803484"/>
            <a:ext cx="8753475" cy="2985433"/>
          </a:xfrm>
          <a:prstGeom prst="rect">
            <a:avLst/>
          </a:prstGeom>
          <a:noFill/>
        </p:spPr>
        <p:txBody>
          <a:bodyPr wrap="square">
            <a:spAutoFit/>
          </a:bodyPr>
          <a:lstStyle/>
          <a:p>
            <a:pPr algn="just"/>
            <a:r>
              <a:rPr lang="cs-CZ" sz="2000" b="0" i="0" dirty="0">
                <a:effectLst/>
              </a:rPr>
              <a:t>Harmonický pohyb je periodický pohyb, při kterém těleso pravidelně přechází z jedné krajní polohy přes rovnovážnou polohu do druhé krajní polohy, přičemž časový průběh výchylky y(</a:t>
            </a:r>
            <a:r>
              <a:rPr lang="cs-CZ" sz="2000" b="0" i="1" dirty="0">
                <a:effectLst/>
              </a:rPr>
              <a:t>t</a:t>
            </a:r>
            <a:r>
              <a:rPr lang="cs-CZ" sz="2000" b="0" i="0" dirty="0">
                <a:effectLst/>
              </a:rPr>
              <a:t>)</a:t>
            </a:r>
            <a:r>
              <a:rPr lang="cs-CZ" sz="2000" b="0" i="1" dirty="0">
                <a:effectLst/>
              </a:rPr>
              <a:t> </a:t>
            </a:r>
            <a:r>
              <a:rPr lang="cs-CZ" sz="2000" b="0" i="0" dirty="0">
                <a:effectLst/>
              </a:rPr>
              <a:t>z rovnovážné polohy je vyjádřen vztahem </a:t>
            </a:r>
          </a:p>
          <a:p>
            <a:pPr algn="ctr"/>
            <a:r>
              <a:rPr lang="cs-CZ" sz="2000" b="0" i="1" dirty="0">
                <a:effectLst/>
              </a:rPr>
              <a:t>y</a:t>
            </a:r>
            <a:r>
              <a:rPr lang="cs-CZ" sz="2000" b="0" i="0" dirty="0">
                <a:effectLst/>
              </a:rPr>
              <a:t>(</a:t>
            </a:r>
            <a:r>
              <a:rPr lang="cs-CZ" sz="2000" b="0" i="1" dirty="0">
                <a:effectLst/>
              </a:rPr>
              <a:t>t</a:t>
            </a:r>
            <a:r>
              <a:rPr lang="cs-CZ" sz="2000" b="0" i="0" dirty="0">
                <a:effectLst/>
              </a:rPr>
              <a:t>)</a:t>
            </a:r>
            <a:r>
              <a:rPr lang="cs-CZ" sz="2000" b="0" i="1" dirty="0">
                <a:effectLst/>
              </a:rPr>
              <a:t> </a:t>
            </a:r>
            <a:r>
              <a:rPr lang="cs-CZ" sz="2000" b="0" i="0" dirty="0">
                <a:effectLst/>
              </a:rPr>
              <a:t>= </a:t>
            </a:r>
            <a:r>
              <a:rPr lang="cs-CZ" sz="2000" b="0" i="1" dirty="0" err="1">
                <a:effectLst/>
              </a:rPr>
              <a:t>A</a:t>
            </a:r>
            <a:r>
              <a:rPr lang="cs-CZ" sz="2000" b="0" i="0" dirty="0" err="1">
                <a:effectLst/>
              </a:rPr>
              <a:t>.sin</a:t>
            </a:r>
            <a:r>
              <a:rPr lang="cs-CZ" sz="2000" b="0" i="0" dirty="0">
                <a:effectLst/>
              </a:rPr>
              <a:t>(</a:t>
            </a:r>
            <a:r>
              <a:rPr lang="el-GR" sz="2000" b="0" i="1" dirty="0">
                <a:effectLst/>
              </a:rPr>
              <a:t>ω</a:t>
            </a:r>
            <a:r>
              <a:rPr lang="cs-CZ" sz="2000" b="0" i="1" dirty="0">
                <a:effectLst/>
              </a:rPr>
              <a:t>.t </a:t>
            </a:r>
            <a:r>
              <a:rPr lang="cs-CZ" sz="2000" b="0" i="0" dirty="0">
                <a:effectLst/>
              </a:rPr>
              <a:t>+ </a:t>
            </a:r>
            <a:r>
              <a:rPr lang="el-GR" sz="2000" b="0" i="1" dirty="0">
                <a:effectLst/>
              </a:rPr>
              <a:t>φ</a:t>
            </a:r>
            <a:r>
              <a:rPr lang="el-GR" sz="2000" b="0" i="0" baseline="-25000" dirty="0">
                <a:effectLst/>
              </a:rPr>
              <a:t>0</a:t>
            </a:r>
            <a:r>
              <a:rPr lang="el-GR" sz="2000" b="0" i="0" dirty="0">
                <a:effectLst/>
              </a:rPr>
              <a:t>)</a:t>
            </a:r>
            <a:endParaRPr lang="cs-CZ" sz="2000" b="0" i="0" dirty="0">
              <a:effectLst/>
            </a:endParaRPr>
          </a:p>
          <a:p>
            <a:pPr algn="just"/>
            <a:endParaRPr lang="cs-CZ" sz="800" b="0" i="0" dirty="0">
              <a:effectLst/>
            </a:endParaRPr>
          </a:p>
          <a:p>
            <a:pPr algn="just"/>
            <a:r>
              <a:rPr lang="cs-CZ" sz="2000" b="0" i="0" dirty="0">
                <a:effectLst/>
              </a:rPr>
              <a:t>kde A je </a:t>
            </a:r>
            <a:r>
              <a:rPr lang="cs-CZ" sz="2000" b="0" i="0" u="none" strike="noStrike" dirty="0">
                <a:effectLst/>
              </a:rPr>
              <a:t>amplituda výchylky</a:t>
            </a:r>
            <a:r>
              <a:rPr lang="cs-CZ" sz="2000" b="0" i="0" dirty="0">
                <a:effectLst/>
              </a:rPr>
              <a:t>, </a:t>
            </a:r>
          </a:p>
          <a:p>
            <a:pPr algn="just"/>
            <a:r>
              <a:rPr lang="el-GR" sz="2000" b="0" i="1" dirty="0">
                <a:effectLst/>
              </a:rPr>
              <a:t>ω </a:t>
            </a:r>
            <a:r>
              <a:rPr lang="cs-CZ" sz="2000" b="0" dirty="0">
                <a:effectLst/>
              </a:rPr>
              <a:t>je </a:t>
            </a:r>
            <a:r>
              <a:rPr lang="cs-CZ" sz="2000" b="0" i="0" u="none" strike="noStrike" dirty="0">
                <a:effectLst/>
              </a:rPr>
              <a:t>úhlová frekvence</a:t>
            </a:r>
            <a:endParaRPr lang="cs-CZ" sz="2000" b="0" i="0" dirty="0">
              <a:effectLst/>
            </a:endParaRPr>
          </a:p>
          <a:p>
            <a:pPr algn="just"/>
            <a:r>
              <a:rPr lang="el-GR" sz="2000" b="0" i="1" dirty="0">
                <a:effectLst/>
              </a:rPr>
              <a:t>φ</a:t>
            </a:r>
            <a:r>
              <a:rPr lang="el-GR" sz="2000" b="0" i="0" dirty="0">
                <a:effectLst/>
              </a:rPr>
              <a:t>(</a:t>
            </a:r>
            <a:r>
              <a:rPr lang="cs-CZ" sz="2000" b="0" i="1" dirty="0">
                <a:effectLst/>
              </a:rPr>
              <a:t>t</a:t>
            </a:r>
            <a:r>
              <a:rPr lang="cs-CZ" sz="2000" b="0" i="0" dirty="0">
                <a:effectLst/>
              </a:rPr>
              <a:t>)</a:t>
            </a:r>
            <a:r>
              <a:rPr lang="cs-CZ" sz="2000" b="0" i="1" dirty="0">
                <a:effectLst/>
              </a:rPr>
              <a:t> </a:t>
            </a:r>
            <a:r>
              <a:rPr lang="cs-CZ" sz="2000" b="0" i="0" dirty="0">
                <a:effectLst/>
              </a:rPr>
              <a:t>= </a:t>
            </a:r>
            <a:r>
              <a:rPr lang="el-GR" sz="2000" b="0" i="1" dirty="0">
                <a:effectLst/>
              </a:rPr>
              <a:t>ω</a:t>
            </a:r>
            <a:r>
              <a:rPr lang="cs-CZ" sz="2000" b="0" i="0" dirty="0">
                <a:effectLst/>
              </a:rPr>
              <a:t>.</a:t>
            </a:r>
            <a:r>
              <a:rPr lang="cs-CZ" sz="2000" b="0" i="1" dirty="0">
                <a:effectLst/>
              </a:rPr>
              <a:t>t </a:t>
            </a:r>
            <a:r>
              <a:rPr lang="cs-CZ" sz="2000" b="0" i="0" dirty="0">
                <a:effectLst/>
              </a:rPr>
              <a:t>+ </a:t>
            </a:r>
            <a:r>
              <a:rPr lang="el-GR" sz="2000" b="0" i="1" dirty="0">
                <a:effectLst/>
              </a:rPr>
              <a:t>φ</a:t>
            </a:r>
            <a:r>
              <a:rPr lang="el-GR" sz="2000" b="0" i="0" baseline="-25000" dirty="0">
                <a:effectLst/>
              </a:rPr>
              <a:t>0</a:t>
            </a:r>
            <a:r>
              <a:rPr lang="el-GR" sz="2000" b="0" i="0" dirty="0">
                <a:effectLst/>
              </a:rPr>
              <a:t> </a:t>
            </a:r>
            <a:r>
              <a:rPr lang="cs-CZ" sz="2000" b="0" i="0" dirty="0">
                <a:effectLst/>
              </a:rPr>
              <a:t>je </a:t>
            </a:r>
            <a:r>
              <a:rPr lang="cs-CZ" sz="2000" b="0" i="0" u="none" strike="noStrike" dirty="0">
                <a:effectLst/>
              </a:rPr>
              <a:t>fáze</a:t>
            </a:r>
            <a:r>
              <a:rPr lang="cs-CZ" sz="2000" b="0" i="0" dirty="0">
                <a:effectLst/>
              </a:rPr>
              <a:t> </a:t>
            </a:r>
          </a:p>
          <a:p>
            <a:pPr algn="just"/>
            <a:r>
              <a:rPr lang="el-GR" sz="2000" b="0" i="1" dirty="0">
                <a:effectLst/>
              </a:rPr>
              <a:t>φ</a:t>
            </a:r>
            <a:r>
              <a:rPr lang="el-GR" sz="2000" b="0" i="0" baseline="-25000" dirty="0">
                <a:effectLst/>
              </a:rPr>
              <a:t>0</a:t>
            </a:r>
            <a:r>
              <a:rPr lang="el-GR" sz="2000" b="0" i="0" dirty="0">
                <a:effectLst/>
              </a:rPr>
              <a:t> </a:t>
            </a:r>
            <a:r>
              <a:rPr lang="cs-CZ" sz="2000" b="0" i="0" dirty="0">
                <a:effectLst/>
              </a:rPr>
              <a:t>je počáteční fáze harmonicky</a:t>
            </a:r>
          </a:p>
          <a:p>
            <a:pPr algn="just"/>
            <a:r>
              <a:rPr lang="cs-CZ" sz="2000" b="0" i="0" dirty="0">
                <a:effectLst/>
              </a:rPr>
              <a:t> proměnné veličiny.</a:t>
            </a:r>
          </a:p>
        </p:txBody>
      </p:sp>
      <p:pic>
        <p:nvPicPr>
          <p:cNvPr id="277516" name="Picture 12">
            <a:extLst>
              <a:ext uri="{FF2B5EF4-FFF2-40B4-BE49-F238E27FC236}">
                <a16:creationId xmlns:a16="http://schemas.microsoft.com/office/drawing/2014/main" id="{76A5AC96-6EC4-4714-A9E7-333724494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2333" y="4055920"/>
            <a:ext cx="504825" cy="190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EA1A93B1-F45E-46DE-ADBC-CA78E88FA202}"/>
              </a:ext>
            </a:extLst>
          </p:cNvPr>
          <p:cNvSpPr txBox="1"/>
          <p:nvPr/>
        </p:nvSpPr>
        <p:spPr>
          <a:xfrm>
            <a:off x="190320" y="5142039"/>
            <a:ext cx="8763359" cy="1323439"/>
          </a:xfrm>
          <a:prstGeom prst="rect">
            <a:avLst/>
          </a:prstGeom>
          <a:noFill/>
        </p:spPr>
        <p:txBody>
          <a:bodyPr wrap="square">
            <a:spAutoFit/>
          </a:bodyPr>
          <a:lstStyle/>
          <a:p>
            <a:pPr algn="just"/>
            <a:r>
              <a:rPr lang="cs-CZ" sz="2000" b="0" i="0" dirty="0">
                <a:solidFill>
                  <a:srgbClr val="000000"/>
                </a:solidFill>
                <a:effectLst/>
              </a:rPr>
              <a:t>Při harmonickém pohybu </a:t>
            </a:r>
            <a:r>
              <a:rPr lang="cs-CZ" sz="2000" b="0" i="0" u="sng" dirty="0">
                <a:solidFill>
                  <a:srgbClr val="000000"/>
                </a:solidFill>
                <a:effectLst/>
              </a:rPr>
              <a:t>je zrychlení úměrné výchylce z rovnovážné polohy (y = 0) a má směr proti směru výchylky</a:t>
            </a:r>
            <a:r>
              <a:rPr lang="cs-CZ" sz="2000" b="0" i="0" dirty="0">
                <a:solidFill>
                  <a:srgbClr val="000000"/>
                </a:solidFill>
                <a:effectLst/>
              </a:rPr>
              <a:t>. Největší výchylka je pro sinus rovno jedné, tj. y = A, a nazývá se amplituda (rozkmit). Převratná hodnota doby kmitu (T) se nazývá </a:t>
            </a:r>
            <a:r>
              <a:rPr lang="cs-CZ" sz="2000" b="1" i="0" dirty="0">
                <a:solidFill>
                  <a:srgbClr val="000000"/>
                </a:solidFill>
                <a:effectLst/>
              </a:rPr>
              <a:t>kmitočet</a:t>
            </a:r>
            <a:r>
              <a:rPr lang="cs-CZ" sz="2000" b="0" i="0" dirty="0">
                <a:solidFill>
                  <a:srgbClr val="000000"/>
                </a:solidFill>
                <a:effectLst/>
              </a:rPr>
              <a:t>.</a:t>
            </a:r>
            <a:endParaRPr lang="cs-CZ" sz="2000" dirty="0"/>
          </a:p>
        </p:txBody>
      </p:sp>
    </p:spTree>
    <p:extLst>
      <p:ext uri="{BB962C8B-B14F-4D97-AF65-F5344CB8AC3E}">
        <p14:creationId xmlns:p14="http://schemas.microsoft.com/office/powerpoint/2010/main" val="11571751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6504498-7AF7-4CA0-AB1D-ED684CB804CA}"/>
              </a:ext>
            </a:extLst>
          </p:cNvPr>
          <p:cNvSpPr txBox="1"/>
          <p:nvPr/>
        </p:nvSpPr>
        <p:spPr>
          <a:xfrm>
            <a:off x="171449" y="845960"/>
            <a:ext cx="6276976" cy="3170099"/>
          </a:xfrm>
          <a:prstGeom prst="rect">
            <a:avLst/>
          </a:prstGeom>
          <a:noFill/>
        </p:spPr>
        <p:txBody>
          <a:bodyPr wrap="square">
            <a:spAutoFit/>
          </a:bodyPr>
          <a:lstStyle/>
          <a:p>
            <a:pPr algn="just"/>
            <a:r>
              <a:rPr lang="cs-CZ" sz="2000" b="1" i="0" dirty="0">
                <a:solidFill>
                  <a:srgbClr val="202122"/>
                </a:solidFill>
                <a:effectLst/>
              </a:rPr>
              <a:t>Šroubovice</a:t>
            </a:r>
            <a:r>
              <a:rPr lang="cs-CZ" sz="2000" b="0" i="0" dirty="0">
                <a:solidFill>
                  <a:srgbClr val="202122"/>
                </a:solidFill>
                <a:effectLst/>
              </a:rPr>
              <a:t> odpovídá pohybu bodu, který se zároveň pohybuje rovnoměrně podél oné osy a zároveň ji rovnoměrně obíhá po kružnici. Úsek odpovídající jednomu oběhu kolem kružnice se přitom nazývá závit a vzdálenost jeho koncových bodů se nazývá výška závitu. Šroubovici lze popsat třemi parametry: </a:t>
            </a:r>
            <a:r>
              <a:rPr lang="cs-CZ" sz="2000" b="1" i="0" dirty="0">
                <a:solidFill>
                  <a:srgbClr val="202122"/>
                </a:solidFill>
                <a:effectLst/>
              </a:rPr>
              <a:t>poloměrem</a:t>
            </a:r>
            <a:r>
              <a:rPr lang="cs-CZ" sz="2000" b="0" i="0" dirty="0">
                <a:solidFill>
                  <a:srgbClr val="202122"/>
                </a:solidFill>
                <a:effectLst/>
              </a:rPr>
              <a:t> zmíněné kružnice, </a:t>
            </a:r>
            <a:r>
              <a:rPr lang="cs-CZ" sz="2000" b="1" i="0" dirty="0">
                <a:solidFill>
                  <a:srgbClr val="202122"/>
                </a:solidFill>
                <a:effectLst/>
              </a:rPr>
              <a:t>výškou závitu </a:t>
            </a:r>
            <a:r>
              <a:rPr lang="cs-CZ" sz="2000" b="0" i="0" dirty="0">
                <a:solidFill>
                  <a:srgbClr val="202122"/>
                </a:solidFill>
                <a:effectLst/>
              </a:rPr>
              <a:t>a tím, zda se jedná o </a:t>
            </a:r>
            <a:r>
              <a:rPr lang="cs-CZ" sz="2000" b="1" i="0" dirty="0">
                <a:solidFill>
                  <a:srgbClr val="202122"/>
                </a:solidFill>
                <a:effectLst/>
              </a:rPr>
              <a:t>šroubovici</a:t>
            </a:r>
            <a:r>
              <a:rPr lang="cs-CZ" sz="2000" b="0" i="0" dirty="0">
                <a:solidFill>
                  <a:srgbClr val="202122"/>
                </a:solidFill>
                <a:effectLst/>
              </a:rPr>
              <a:t> </a:t>
            </a:r>
            <a:r>
              <a:rPr lang="cs-CZ" sz="2000" b="1" i="0" dirty="0">
                <a:solidFill>
                  <a:srgbClr val="202122"/>
                </a:solidFill>
                <a:effectLst/>
              </a:rPr>
              <a:t>pravotočivou, nebo levotočivou</a:t>
            </a:r>
            <a:r>
              <a:rPr lang="cs-CZ" sz="2000" b="0" i="0" dirty="0">
                <a:solidFill>
                  <a:srgbClr val="202122"/>
                </a:solidFill>
                <a:effectLst/>
              </a:rPr>
              <a:t>. Zmíněný poloměr je zároveň poloměrem rotační válcové plochy, v které celá šroubovice leží.</a:t>
            </a:r>
            <a:endParaRPr lang="cs-CZ" sz="2000" dirty="0"/>
          </a:p>
        </p:txBody>
      </p:sp>
      <p:sp>
        <p:nvSpPr>
          <p:cNvPr id="7" name="TextovéPole 6">
            <a:extLst>
              <a:ext uri="{FF2B5EF4-FFF2-40B4-BE49-F238E27FC236}">
                <a16:creationId xmlns:a16="http://schemas.microsoft.com/office/drawing/2014/main" id="{9ECF2B55-3A4A-4BA6-81D9-4E9FDDE6D216}"/>
              </a:ext>
            </a:extLst>
          </p:cNvPr>
          <p:cNvSpPr txBox="1"/>
          <p:nvPr/>
        </p:nvSpPr>
        <p:spPr>
          <a:xfrm>
            <a:off x="171449" y="258762"/>
            <a:ext cx="4572000" cy="461665"/>
          </a:xfrm>
          <a:prstGeom prst="rect">
            <a:avLst/>
          </a:prstGeom>
          <a:noFill/>
        </p:spPr>
        <p:txBody>
          <a:bodyPr wrap="square">
            <a:spAutoFit/>
          </a:bodyPr>
          <a:lstStyle/>
          <a:p>
            <a:r>
              <a:rPr lang="cs-CZ" sz="2400" b="1" i="0" dirty="0">
                <a:solidFill>
                  <a:srgbClr val="202122"/>
                </a:solidFill>
                <a:effectLst/>
              </a:rPr>
              <a:t>Pohyb po šroubovici</a:t>
            </a:r>
            <a:endParaRPr lang="cs-CZ" sz="2400" b="1" dirty="0"/>
          </a:p>
        </p:txBody>
      </p:sp>
      <p:pic>
        <p:nvPicPr>
          <p:cNvPr id="9" name="Picture 10" descr="See the source image">
            <a:extLst>
              <a:ext uri="{FF2B5EF4-FFF2-40B4-BE49-F238E27FC236}">
                <a16:creationId xmlns:a16="http://schemas.microsoft.com/office/drawing/2014/main" id="{731251D9-CD16-4C28-A72D-5871043F9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3175" y="361458"/>
            <a:ext cx="2790825" cy="23337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50EF3DF2-43B1-4B41-8C73-99F94A10A86E}"/>
              </a:ext>
            </a:extLst>
          </p:cNvPr>
          <p:cNvSpPr txBox="1"/>
          <p:nvPr/>
        </p:nvSpPr>
        <p:spPr>
          <a:xfrm>
            <a:off x="7627464" y="2502946"/>
            <a:ext cx="1473673" cy="584775"/>
          </a:xfrm>
          <a:prstGeom prst="rect">
            <a:avLst/>
          </a:prstGeom>
          <a:noFill/>
        </p:spPr>
        <p:txBody>
          <a:bodyPr wrap="none" rtlCol="0">
            <a:spAutoFit/>
          </a:bodyPr>
          <a:lstStyle/>
          <a:p>
            <a:r>
              <a:rPr lang="cs-CZ" sz="1600" dirty="0"/>
              <a:t>r = poloměr</a:t>
            </a:r>
          </a:p>
          <a:p>
            <a:r>
              <a:rPr lang="cs-CZ" sz="1600" dirty="0"/>
              <a:t>P = výška závitu</a:t>
            </a:r>
          </a:p>
        </p:txBody>
      </p:sp>
      <p:sp>
        <p:nvSpPr>
          <p:cNvPr id="13" name="TextovéPole 12">
            <a:extLst>
              <a:ext uri="{FF2B5EF4-FFF2-40B4-BE49-F238E27FC236}">
                <a16:creationId xmlns:a16="http://schemas.microsoft.com/office/drawing/2014/main" id="{8993A05B-F26B-4D35-AE1D-88FAA65AE527}"/>
              </a:ext>
            </a:extLst>
          </p:cNvPr>
          <p:cNvSpPr txBox="1"/>
          <p:nvPr/>
        </p:nvSpPr>
        <p:spPr>
          <a:xfrm>
            <a:off x="3086372" y="3792675"/>
            <a:ext cx="5836801" cy="707886"/>
          </a:xfrm>
          <a:prstGeom prst="rect">
            <a:avLst/>
          </a:prstGeom>
          <a:noFill/>
        </p:spPr>
        <p:txBody>
          <a:bodyPr wrap="square">
            <a:spAutoFit/>
          </a:bodyPr>
          <a:lstStyle/>
          <a:p>
            <a:r>
              <a:rPr lang="cs-CZ" sz="2000" b="0" i="0" dirty="0">
                <a:solidFill>
                  <a:srgbClr val="202122"/>
                </a:solidFill>
                <a:effectLst/>
              </a:rPr>
              <a:t>Šroubovice poloměru</a:t>
            </a:r>
            <a:r>
              <a:rPr lang="en-US" sz="2000" b="0" i="0" dirty="0">
                <a:solidFill>
                  <a:srgbClr val="202122"/>
                </a:solidFill>
                <a:effectLst/>
              </a:rPr>
              <a:t> </a:t>
            </a:r>
            <a:r>
              <a:rPr lang="en-US" sz="2000" b="0" i="1" dirty="0">
                <a:solidFill>
                  <a:srgbClr val="202122"/>
                </a:solidFill>
                <a:effectLst/>
              </a:rPr>
              <a:t>a</a:t>
            </a:r>
            <a:r>
              <a:rPr lang="en-US" sz="2000" b="0" i="0" dirty="0">
                <a:solidFill>
                  <a:srgbClr val="202122"/>
                </a:solidFill>
                <a:effectLst/>
              </a:rPr>
              <a:t> </a:t>
            </a:r>
            <a:r>
              <a:rPr lang="en-US" sz="2000" b="0" i="0" dirty="0" err="1">
                <a:solidFill>
                  <a:srgbClr val="202122"/>
                </a:solidFill>
                <a:effectLst/>
              </a:rPr>
              <a:t>a</a:t>
            </a:r>
            <a:r>
              <a:rPr lang="en-US" sz="2000" b="0" i="0" dirty="0">
                <a:solidFill>
                  <a:srgbClr val="202122"/>
                </a:solidFill>
                <a:effectLst/>
              </a:rPr>
              <a:t> s</a:t>
            </a:r>
            <a:r>
              <a:rPr lang="cs-CZ" sz="2000" b="0" i="0" dirty="0">
                <a:solidFill>
                  <a:srgbClr val="202122"/>
                </a:solidFill>
                <a:effectLst/>
              </a:rPr>
              <a:t>klon</a:t>
            </a:r>
            <a:r>
              <a:rPr lang="en-US" sz="2000" b="0" i="0" dirty="0">
                <a:solidFill>
                  <a:srgbClr val="202122"/>
                </a:solidFill>
                <a:effectLst/>
              </a:rPr>
              <a:t> </a:t>
            </a:r>
            <a:r>
              <a:rPr lang="en-US" sz="2000" b="0" i="1" dirty="0">
                <a:solidFill>
                  <a:srgbClr val="202122"/>
                </a:solidFill>
                <a:effectLst/>
              </a:rPr>
              <a:t>b</a:t>
            </a:r>
            <a:r>
              <a:rPr lang="en-US" sz="2000" b="0" i="0" dirty="0">
                <a:solidFill>
                  <a:srgbClr val="202122"/>
                </a:solidFill>
                <a:effectLst/>
              </a:rPr>
              <a:t>/</a:t>
            </a:r>
            <a:r>
              <a:rPr lang="en-US" sz="2000" b="0" i="1" dirty="0">
                <a:solidFill>
                  <a:srgbClr val="202122"/>
                </a:solidFill>
                <a:effectLst/>
              </a:rPr>
              <a:t>a</a:t>
            </a:r>
            <a:r>
              <a:rPr lang="en-US" sz="2000" b="0" i="0" dirty="0">
                <a:solidFill>
                  <a:srgbClr val="202122"/>
                </a:solidFill>
                <a:effectLst/>
              </a:rPr>
              <a:t> (</a:t>
            </a:r>
            <a:r>
              <a:rPr lang="cs-CZ" sz="2000" b="0" i="0" dirty="0">
                <a:solidFill>
                  <a:srgbClr val="202122"/>
                </a:solidFill>
                <a:effectLst/>
              </a:rPr>
              <a:t>nebo</a:t>
            </a:r>
            <a:r>
              <a:rPr lang="en-US" sz="2000" b="0" i="0" dirty="0">
                <a:solidFill>
                  <a:srgbClr val="202122"/>
                </a:solidFill>
                <a:effectLst/>
              </a:rPr>
              <a:t> </a:t>
            </a:r>
            <a:r>
              <a:rPr lang="cs-CZ" sz="2000" b="0" i="0" dirty="0">
                <a:solidFill>
                  <a:srgbClr val="202122"/>
                </a:solidFill>
                <a:effectLst/>
              </a:rPr>
              <a:t>výška závitu</a:t>
            </a:r>
            <a:r>
              <a:rPr lang="en-US" sz="2000" b="0" i="0" dirty="0">
                <a:solidFill>
                  <a:srgbClr val="202122"/>
                </a:solidFill>
                <a:effectLst/>
              </a:rPr>
              <a:t> 2</a:t>
            </a:r>
            <a:r>
              <a:rPr lang="cs-CZ" sz="2000" b="0" i="0" dirty="0">
                <a:solidFill>
                  <a:srgbClr val="202122"/>
                </a:solidFill>
                <a:effectLst/>
              </a:rPr>
              <a:t>.</a:t>
            </a:r>
            <a:r>
              <a:rPr lang="en-US" sz="2000" b="0" i="1" dirty="0">
                <a:solidFill>
                  <a:srgbClr val="202122"/>
                </a:solidFill>
                <a:effectLst/>
              </a:rPr>
              <a:t>π</a:t>
            </a:r>
            <a:r>
              <a:rPr lang="cs-CZ" sz="2000" b="0" i="1" dirty="0">
                <a:solidFill>
                  <a:srgbClr val="202122"/>
                </a:solidFill>
                <a:effectLst/>
              </a:rPr>
              <a:t>.</a:t>
            </a:r>
            <a:r>
              <a:rPr lang="en-US" sz="2000" b="0" i="1" dirty="0">
                <a:solidFill>
                  <a:srgbClr val="202122"/>
                </a:solidFill>
                <a:effectLst/>
              </a:rPr>
              <a:t>b</a:t>
            </a:r>
            <a:r>
              <a:rPr lang="en-US" sz="2000" b="0" i="0" dirty="0">
                <a:solidFill>
                  <a:srgbClr val="202122"/>
                </a:solidFill>
                <a:effectLst/>
              </a:rPr>
              <a:t>):</a:t>
            </a:r>
            <a:endParaRPr lang="cs-CZ" sz="2000" dirty="0"/>
          </a:p>
        </p:txBody>
      </p:sp>
      <p:pic>
        <p:nvPicPr>
          <p:cNvPr id="15" name="Grafický objekt 14">
            <a:extLst>
              <a:ext uri="{FF2B5EF4-FFF2-40B4-BE49-F238E27FC236}">
                <a16:creationId xmlns:a16="http://schemas.microsoft.com/office/drawing/2014/main" id="{177D1B87-AB59-461A-996F-5E1726755B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7821" y="5039765"/>
            <a:ext cx="1073901" cy="299397"/>
          </a:xfrm>
          <a:prstGeom prst="rect">
            <a:avLst/>
          </a:prstGeom>
        </p:spPr>
      </p:pic>
      <p:pic>
        <p:nvPicPr>
          <p:cNvPr id="17" name="Grafický objekt 16">
            <a:extLst>
              <a:ext uri="{FF2B5EF4-FFF2-40B4-BE49-F238E27FC236}">
                <a16:creationId xmlns:a16="http://schemas.microsoft.com/office/drawing/2014/main" id="{C893A47E-C625-427D-8E14-5168AF0E33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76261" y="4672288"/>
            <a:ext cx="1509767" cy="271256"/>
          </a:xfrm>
          <a:prstGeom prst="rect">
            <a:avLst/>
          </a:prstGeom>
        </p:spPr>
      </p:pic>
      <p:pic>
        <p:nvPicPr>
          <p:cNvPr id="19" name="Grafický objekt 18">
            <a:extLst>
              <a:ext uri="{FF2B5EF4-FFF2-40B4-BE49-F238E27FC236}">
                <a16:creationId xmlns:a16="http://schemas.microsoft.com/office/drawing/2014/main" id="{E027F9B8-23CE-45EB-8E52-9A36934C2C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3633" y="4287690"/>
            <a:ext cx="1560092" cy="271256"/>
          </a:xfrm>
          <a:prstGeom prst="rect">
            <a:avLst/>
          </a:prstGeom>
        </p:spPr>
      </p:pic>
      <p:sp>
        <p:nvSpPr>
          <p:cNvPr id="21" name="TextovéPole 20">
            <a:extLst>
              <a:ext uri="{FF2B5EF4-FFF2-40B4-BE49-F238E27FC236}">
                <a16:creationId xmlns:a16="http://schemas.microsoft.com/office/drawing/2014/main" id="{125E450D-40B8-464F-9C77-8FFEB52441F0}"/>
              </a:ext>
            </a:extLst>
          </p:cNvPr>
          <p:cNvSpPr txBox="1"/>
          <p:nvPr/>
        </p:nvSpPr>
        <p:spPr>
          <a:xfrm>
            <a:off x="3388493" y="5447222"/>
            <a:ext cx="5534680" cy="707886"/>
          </a:xfrm>
          <a:prstGeom prst="rect">
            <a:avLst/>
          </a:prstGeom>
          <a:noFill/>
        </p:spPr>
        <p:txBody>
          <a:bodyPr wrap="square" rtlCol="0">
            <a:spAutoFit/>
          </a:bodyPr>
          <a:lstStyle/>
          <a:p>
            <a:r>
              <a:rPr lang="cs-CZ" sz="2000" dirty="0"/>
              <a:t>Znaménko konstanty </a:t>
            </a:r>
            <a:r>
              <a:rPr lang="cs-CZ" sz="2000" i="1" dirty="0"/>
              <a:t>b</a:t>
            </a:r>
            <a:r>
              <a:rPr lang="cs-CZ" sz="2000" dirty="0"/>
              <a:t> ovlivňuje pravotočivost (+) nebo </a:t>
            </a:r>
            <a:r>
              <a:rPr lang="cs-CZ" sz="2000" dirty="0" err="1"/>
              <a:t>levotočivost</a:t>
            </a:r>
            <a:r>
              <a:rPr lang="cs-CZ" sz="2000" dirty="0"/>
              <a:t> (-) šroubovice. </a:t>
            </a:r>
          </a:p>
        </p:txBody>
      </p:sp>
      <p:pic>
        <p:nvPicPr>
          <p:cNvPr id="23" name="Picture 2">
            <a:extLst>
              <a:ext uri="{FF2B5EF4-FFF2-40B4-BE49-F238E27FC236}">
                <a16:creationId xmlns:a16="http://schemas.microsoft.com/office/drawing/2014/main" id="{885ABC35-136E-4F68-A36F-E008BB07C33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20826" y="3769038"/>
            <a:ext cx="3118290" cy="30185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ovéPole 24">
            <a:extLst>
              <a:ext uri="{FF2B5EF4-FFF2-40B4-BE49-F238E27FC236}">
                <a16:creationId xmlns:a16="http://schemas.microsoft.com/office/drawing/2014/main" id="{C0EC6262-8E36-48C3-83BA-1A9823F17940}"/>
              </a:ext>
            </a:extLst>
          </p:cNvPr>
          <p:cNvSpPr txBox="1"/>
          <p:nvPr/>
        </p:nvSpPr>
        <p:spPr>
          <a:xfrm>
            <a:off x="6420027" y="6185106"/>
            <a:ext cx="1509712" cy="400110"/>
          </a:xfrm>
          <a:prstGeom prst="rect">
            <a:avLst/>
          </a:prstGeom>
          <a:noFill/>
        </p:spPr>
        <p:txBody>
          <a:bodyPr wrap="square">
            <a:spAutoFit/>
          </a:bodyPr>
          <a:lstStyle/>
          <a:p>
            <a:r>
              <a:rPr lang="pt-BR" sz="2000" dirty="0"/>
              <a:t>2</a:t>
            </a:r>
            <a:r>
              <a:rPr lang="cs-CZ" sz="2000" dirty="0"/>
              <a:t>.</a:t>
            </a:r>
            <a:r>
              <a:rPr lang="pt-BR" sz="2000" dirty="0"/>
              <a:t>π</a:t>
            </a:r>
            <a:r>
              <a:rPr lang="cs-CZ" sz="2000" dirty="0"/>
              <a:t>.</a:t>
            </a:r>
            <a:r>
              <a:rPr lang="pt-BR" sz="2000" dirty="0"/>
              <a:t>√</a:t>
            </a:r>
            <a:r>
              <a:rPr lang="pt-BR" sz="2000" i="1" dirty="0"/>
              <a:t>a</a:t>
            </a:r>
            <a:r>
              <a:rPr lang="pt-BR" sz="2000" baseline="30000" dirty="0"/>
              <a:t>2</a:t>
            </a:r>
            <a:r>
              <a:rPr lang="pt-BR" sz="2000" dirty="0"/>
              <a:t> + </a:t>
            </a:r>
            <a:r>
              <a:rPr lang="pt-BR" sz="2000" i="1" dirty="0"/>
              <a:t>b</a:t>
            </a:r>
            <a:r>
              <a:rPr lang="pt-BR" sz="2000" baseline="30000" dirty="0"/>
              <a:t>2</a:t>
            </a:r>
            <a:endParaRPr lang="cs-CZ" sz="2000" dirty="0"/>
          </a:p>
        </p:txBody>
      </p:sp>
      <p:cxnSp>
        <p:nvCxnSpPr>
          <p:cNvPr id="27" name="Přímá spojnice 26">
            <a:extLst>
              <a:ext uri="{FF2B5EF4-FFF2-40B4-BE49-F238E27FC236}">
                <a16:creationId xmlns:a16="http://schemas.microsoft.com/office/drawing/2014/main" id="{C810A164-4A16-4CAA-8DD0-D5D10892AD82}"/>
              </a:ext>
            </a:extLst>
          </p:cNvPr>
          <p:cNvCxnSpPr/>
          <p:nvPr/>
        </p:nvCxnSpPr>
        <p:spPr>
          <a:xfrm>
            <a:off x="7036821" y="6298047"/>
            <a:ext cx="5906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ovéPole 27">
            <a:extLst>
              <a:ext uri="{FF2B5EF4-FFF2-40B4-BE49-F238E27FC236}">
                <a16:creationId xmlns:a16="http://schemas.microsoft.com/office/drawing/2014/main" id="{8A7380D1-4E4C-425D-9B68-F4352A04DA0F}"/>
              </a:ext>
            </a:extLst>
          </p:cNvPr>
          <p:cNvSpPr txBox="1"/>
          <p:nvPr/>
        </p:nvSpPr>
        <p:spPr>
          <a:xfrm>
            <a:off x="4659741" y="6185106"/>
            <a:ext cx="1503938" cy="400110"/>
          </a:xfrm>
          <a:prstGeom prst="rect">
            <a:avLst/>
          </a:prstGeom>
          <a:noFill/>
        </p:spPr>
        <p:txBody>
          <a:bodyPr wrap="none" rtlCol="0">
            <a:spAutoFit/>
          </a:bodyPr>
          <a:lstStyle/>
          <a:p>
            <a:r>
              <a:rPr lang="cs-CZ" sz="2000" dirty="0"/>
              <a:t>Délka závitu:</a:t>
            </a:r>
          </a:p>
        </p:txBody>
      </p:sp>
    </p:spTree>
    <p:extLst>
      <p:ext uri="{BB962C8B-B14F-4D97-AF65-F5344CB8AC3E}">
        <p14:creationId xmlns:p14="http://schemas.microsoft.com/office/powerpoint/2010/main" val="8942629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62" name="Picture 14" descr="66-SolidWorks-vyvrtka-sroubovice-postup-navod-tutorial-corkscrew">
            <a:extLst>
              <a:ext uri="{FF2B5EF4-FFF2-40B4-BE49-F238E27FC236}">
                <a16:creationId xmlns:a16="http://schemas.microsoft.com/office/drawing/2014/main" id="{65CDFEBE-4C46-4AC9-8DE7-20D10A657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98" y="4796406"/>
            <a:ext cx="3514085" cy="2028798"/>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C6B37672-6FE1-4117-B528-3FBBD890272D}"/>
              </a:ext>
            </a:extLst>
          </p:cNvPr>
          <p:cNvSpPr txBox="1"/>
          <p:nvPr/>
        </p:nvSpPr>
        <p:spPr>
          <a:xfrm>
            <a:off x="172637" y="691853"/>
            <a:ext cx="8796338" cy="1015663"/>
          </a:xfrm>
          <a:prstGeom prst="rect">
            <a:avLst/>
          </a:prstGeom>
          <a:noFill/>
        </p:spPr>
        <p:txBody>
          <a:bodyPr wrap="square">
            <a:spAutoFit/>
          </a:bodyPr>
          <a:lstStyle/>
          <a:p>
            <a:pPr algn="just"/>
            <a:r>
              <a:rPr lang="cs-CZ" sz="2000" b="1" i="0" dirty="0">
                <a:solidFill>
                  <a:srgbClr val="333333"/>
                </a:solidFill>
                <a:effectLst/>
              </a:rPr>
              <a:t>Šroubový pohyb </a:t>
            </a:r>
            <a:r>
              <a:rPr lang="cs-CZ" sz="2000" b="0" i="0" dirty="0">
                <a:solidFill>
                  <a:srgbClr val="333333"/>
                </a:solidFill>
                <a:effectLst/>
              </a:rPr>
              <a:t>je složen z rotačního a translačního pohybu, a to jak např. u točitého schodiště, šroubu nebo vrtáku, apod. Trajektorií hmotného bodu je </a:t>
            </a:r>
            <a:r>
              <a:rPr lang="cs-CZ" sz="2000" b="1" i="0" dirty="0">
                <a:solidFill>
                  <a:srgbClr val="333333"/>
                </a:solidFill>
                <a:effectLst/>
              </a:rPr>
              <a:t>šroubovice </a:t>
            </a:r>
            <a:r>
              <a:rPr lang="cs-CZ" sz="2000" i="0" dirty="0">
                <a:solidFill>
                  <a:srgbClr val="333333"/>
                </a:solidFill>
                <a:effectLst/>
              </a:rPr>
              <a:t>(helix).</a:t>
            </a:r>
            <a:endParaRPr lang="cs-CZ" sz="2000" dirty="0"/>
          </a:p>
        </p:txBody>
      </p:sp>
      <p:pic>
        <p:nvPicPr>
          <p:cNvPr id="257026" name="Picture 2">
            <a:extLst>
              <a:ext uri="{FF2B5EF4-FFF2-40B4-BE49-F238E27FC236}">
                <a16:creationId xmlns:a16="http://schemas.microsoft.com/office/drawing/2014/main" id="{2A62DE59-4F47-4319-AB75-0AA538A29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19" y="1871879"/>
            <a:ext cx="1807605" cy="2990934"/>
          </a:xfrm>
          <a:prstGeom prst="rect">
            <a:avLst/>
          </a:prstGeom>
          <a:noFill/>
          <a:extLst>
            <a:ext uri="{909E8E84-426E-40DD-AFC4-6F175D3DCCD1}">
              <a14:hiddenFill xmlns:a14="http://schemas.microsoft.com/office/drawing/2010/main">
                <a:solidFill>
                  <a:srgbClr val="FFFFFF"/>
                </a:solidFill>
              </a14:hiddenFill>
            </a:ext>
          </a:extLst>
        </p:spPr>
      </p:pic>
      <p:pic>
        <p:nvPicPr>
          <p:cNvPr id="257030" name="Picture 6">
            <a:extLst>
              <a:ext uri="{FF2B5EF4-FFF2-40B4-BE49-F238E27FC236}">
                <a16:creationId xmlns:a16="http://schemas.microsoft.com/office/drawing/2014/main" id="{7E6AA985-71B8-4FF5-B8C0-E28F4477D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132" y="5329779"/>
            <a:ext cx="2864818" cy="1369742"/>
          </a:xfrm>
          <a:prstGeom prst="rect">
            <a:avLst/>
          </a:prstGeom>
          <a:noFill/>
          <a:extLst>
            <a:ext uri="{909E8E84-426E-40DD-AFC4-6F175D3DCCD1}">
              <a14:hiddenFill xmlns:a14="http://schemas.microsoft.com/office/drawing/2010/main">
                <a:solidFill>
                  <a:srgbClr val="FFFFFF"/>
                </a:solidFill>
              </a14:hiddenFill>
            </a:ext>
          </a:extLst>
        </p:spPr>
      </p:pic>
      <p:sp>
        <p:nvSpPr>
          <p:cNvPr id="10" name="Nadpis 1">
            <a:extLst>
              <a:ext uri="{FF2B5EF4-FFF2-40B4-BE49-F238E27FC236}">
                <a16:creationId xmlns:a16="http://schemas.microsoft.com/office/drawing/2014/main" id="{5367535B-10F7-476F-9095-292BE70FBA05}"/>
              </a:ext>
            </a:extLst>
          </p:cNvPr>
          <p:cNvSpPr txBox="1">
            <a:spLocks/>
          </p:cNvSpPr>
          <p:nvPr/>
        </p:nvSpPr>
        <p:spPr>
          <a:xfrm>
            <a:off x="214246" y="146344"/>
            <a:ext cx="7886700" cy="5302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400" b="1">
                <a:latin typeface="+mn-lt"/>
              </a:rPr>
              <a:t>Příklad</a:t>
            </a:r>
            <a:endParaRPr lang="cs-CZ" sz="2400" b="1" dirty="0">
              <a:latin typeface="+mn-lt"/>
            </a:endParaRPr>
          </a:p>
        </p:txBody>
      </p:sp>
      <p:pic>
        <p:nvPicPr>
          <p:cNvPr id="283650" name="Picture 2" descr="Image result for sveraky ">
            <a:extLst>
              <a:ext uri="{FF2B5EF4-FFF2-40B4-BE49-F238E27FC236}">
                <a16:creationId xmlns:a16="http://schemas.microsoft.com/office/drawing/2014/main" id="{1414A617-0B21-4D7C-BACD-7D10BF0967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638" y="1575612"/>
            <a:ext cx="2086477" cy="182797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9B21339E-8E1D-4B8E-84DF-8B329892746B}"/>
              </a:ext>
            </a:extLst>
          </p:cNvPr>
          <p:cNvPicPr>
            <a:picLocks noChangeAspect="1"/>
          </p:cNvPicPr>
          <p:nvPr/>
        </p:nvPicPr>
        <p:blipFill>
          <a:blip r:embed="rId6"/>
          <a:stretch>
            <a:fillRect/>
          </a:stretch>
        </p:blipFill>
        <p:spPr>
          <a:xfrm>
            <a:off x="5673291" y="3567915"/>
            <a:ext cx="2427655" cy="1654806"/>
          </a:xfrm>
          <a:prstGeom prst="rect">
            <a:avLst/>
          </a:prstGeom>
        </p:spPr>
      </p:pic>
      <p:pic>
        <p:nvPicPr>
          <p:cNvPr id="283654" name="Picture 6" descr="See the source image">
            <a:extLst>
              <a:ext uri="{FF2B5EF4-FFF2-40B4-BE49-F238E27FC236}">
                <a16:creationId xmlns:a16="http://schemas.microsoft.com/office/drawing/2014/main" id="{041AB233-4BD4-4F54-B387-8A2C54B092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7442" y="1915696"/>
            <a:ext cx="2086478" cy="27819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2B2D499-1615-4073-9FC0-6869BF7B86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6111" y="5062322"/>
            <a:ext cx="1530093" cy="1637199"/>
          </a:xfrm>
          <a:prstGeom prst="rect">
            <a:avLst/>
          </a:prstGeom>
          <a:noFill/>
          <a:extLst>
            <a:ext uri="{909E8E84-426E-40DD-AFC4-6F175D3DCCD1}">
              <a14:hiddenFill xmlns:a14="http://schemas.microsoft.com/office/drawing/2010/main">
                <a:solidFill>
                  <a:srgbClr val="FFFFFF"/>
                </a:solidFill>
              </a14:hiddenFill>
            </a:ext>
          </a:extLst>
        </p:spPr>
      </p:pic>
      <p:pic>
        <p:nvPicPr>
          <p:cNvPr id="283664" name="Picture 16">
            <a:extLst>
              <a:ext uri="{FF2B5EF4-FFF2-40B4-BE49-F238E27FC236}">
                <a16:creationId xmlns:a16="http://schemas.microsoft.com/office/drawing/2014/main" id="{8F187A6A-4C49-46BC-B884-B2810C9438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3300" y="1600458"/>
            <a:ext cx="1434270" cy="191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5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21E943-ABBE-4E73-B4A0-F95CF6920649}"/>
              </a:ext>
            </a:extLst>
          </p:cNvPr>
          <p:cNvSpPr>
            <a:spLocks noGrp="1"/>
          </p:cNvSpPr>
          <p:nvPr>
            <p:ph type="title"/>
          </p:nvPr>
        </p:nvSpPr>
        <p:spPr>
          <a:xfrm>
            <a:off x="495300" y="717551"/>
            <a:ext cx="7886700" cy="1325563"/>
          </a:xfrm>
        </p:spPr>
        <p:txBody>
          <a:bodyPr>
            <a:normAutofit/>
          </a:bodyPr>
          <a:lstStyle/>
          <a:p>
            <a:pPr algn="ctr"/>
            <a:r>
              <a:rPr lang="cs-CZ" sz="8000" b="1" dirty="0"/>
              <a:t>Mechanika</a:t>
            </a:r>
          </a:p>
        </p:txBody>
      </p:sp>
      <p:sp>
        <p:nvSpPr>
          <p:cNvPr id="3" name="Zástupný obsah 2">
            <a:extLst>
              <a:ext uri="{FF2B5EF4-FFF2-40B4-BE49-F238E27FC236}">
                <a16:creationId xmlns:a16="http://schemas.microsoft.com/office/drawing/2014/main" id="{B16594B4-19FD-46A1-846B-B02FC8F52DD8}"/>
              </a:ext>
            </a:extLst>
          </p:cNvPr>
          <p:cNvSpPr>
            <a:spLocks noGrp="1"/>
          </p:cNvSpPr>
          <p:nvPr>
            <p:ph idx="1"/>
          </p:nvPr>
        </p:nvSpPr>
        <p:spPr>
          <a:xfrm>
            <a:off x="190500" y="2311400"/>
            <a:ext cx="8763000" cy="4351338"/>
          </a:xfrm>
        </p:spPr>
        <p:txBody>
          <a:bodyPr>
            <a:normAutofit/>
          </a:bodyPr>
          <a:lstStyle/>
          <a:p>
            <a:pPr marL="0" indent="0">
              <a:buNone/>
            </a:pPr>
            <a:endParaRPr lang="cs-CZ" sz="2400" dirty="0"/>
          </a:p>
          <a:p>
            <a:r>
              <a:rPr lang="cs-CZ" sz="2400" dirty="0"/>
              <a:t>1. </a:t>
            </a:r>
            <a:r>
              <a:rPr lang="cs-CZ" sz="2400" b="1" dirty="0"/>
              <a:t>kinematika</a:t>
            </a:r>
            <a:r>
              <a:rPr lang="cs-CZ" sz="2400" dirty="0"/>
              <a:t> – zajímá se o popis pohybu (trajektorie, dráha, rychlost, …). Kinematika tedy zkoumá </a:t>
            </a:r>
            <a:r>
              <a:rPr lang="cs-CZ" sz="2400" b="1" u="sng" dirty="0"/>
              <a:t>JAK</a:t>
            </a:r>
            <a:r>
              <a:rPr lang="cs-CZ" sz="2400" u="sng" dirty="0"/>
              <a:t> </a:t>
            </a:r>
            <a:r>
              <a:rPr lang="cs-CZ" sz="2400" dirty="0"/>
              <a:t>se příslušné těleso či hmotný bod pohybuje.</a:t>
            </a:r>
          </a:p>
          <a:p>
            <a:pPr marL="0" indent="0">
              <a:buNone/>
            </a:pPr>
            <a:endParaRPr lang="cs-CZ" sz="2400" dirty="0"/>
          </a:p>
          <a:p>
            <a:r>
              <a:rPr lang="cs-CZ" sz="2400" dirty="0"/>
              <a:t>2. </a:t>
            </a:r>
            <a:r>
              <a:rPr lang="cs-CZ" sz="2400" b="1" dirty="0"/>
              <a:t>dynamika</a:t>
            </a:r>
            <a:r>
              <a:rPr lang="cs-CZ" sz="2400" dirty="0"/>
              <a:t> – zajímá se o příčiny pohybu (tj. o síly působící na daný hmotný bod či těleso). Zkoumá, </a:t>
            </a:r>
            <a:r>
              <a:rPr lang="cs-CZ" sz="2400" b="1" u="sng" dirty="0"/>
              <a:t>PROČ</a:t>
            </a:r>
            <a:r>
              <a:rPr lang="cs-CZ" sz="2400" dirty="0"/>
              <a:t> se těleso či hmotný bod pohybuje.</a:t>
            </a:r>
          </a:p>
        </p:txBody>
      </p:sp>
    </p:spTree>
    <p:extLst>
      <p:ext uri="{BB962C8B-B14F-4D97-AF65-F5344CB8AC3E}">
        <p14:creationId xmlns:p14="http://schemas.microsoft.com/office/powerpoint/2010/main" val="30125201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Спиральная трава - Moraea Tortilis">
            <a:extLst>
              <a:ext uri="{FF2B5EF4-FFF2-40B4-BE49-F238E27FC236}">
                <a16:creationId xmlns:a16="http://schemas.microsoft.com/office/drawing/2014/main" id="{AA5143DB-1814-97EA-A681-5B2779316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277318"/>
            <a:ext cx="3638550" cy="297699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2D6387C3-D575-E384-FC0E-9D08706D62DF}"/>
              </a:ext>
            </a:extLst>
          </p:cNvPr>
          <p:cNvSpPr txBox="1"/>
          <p:nvPr/>
        </p:nvSpPr>
        <p:spPr>
          <a:xfrm>
            <a:off x="1181100" y="3429000"/>
            <a:ext cx="4572000" cy="369332"/>
          </a:xfrm>
          <a:prstGeom prst="rect">
            <a:avLst/>
          </a:prstGeom>
          <a:noFill/>
        </p:spPr>
        <p:txBody>
          <a:bodyPr wrap="square">
            <a:spAutoFit/>
          </a:bodyPr>
          <a:lstStyle/>
          <a:p>
            <a:r>
              <a:rPr lang="cs-CZ" dirty="0" err="1"/>
              <a:t>Moraea</a:t>
            </a:r>
            <a:r>
              <a:rPr lang="cs-CZ" dirty="0"/>
              <a:t> </a:t>
            </a:r>
            <a:r>
              <a:rPr lang="cs-CZ" dirty="0" err="1"/>
              <a:t>tortilis</a:t>
            </a:r>
            <a:endParaRPr lang="cs-CZ" dirty="0"/>
          </a:p>
        </p:txBody>
      </p:sp>
      <p:pic>
        <p:nvPicPr>
          <p:cNvPr id="1028" name="Picture 4" descr="Spiral Grass Albuca Spiralis Plant Fresh Seeds Rare African | Etsy">
            <a:extLst>
              <a:ext uri="{FF2B5EF4-FFF2-40B4-BE49-F238E27FC236}">
                <a16:creationId xmlns:a16="http://schemas.microsoft.com/office/drawing/2014/main" id="{00C57A6F-6AC0-7BCF-38BA-CC9F987D9F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2" y="0"/>
            <a:ext cx="3257550" cy="325755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3FEB14CD-EA49-B343-04EA-8D20ABA69A69}"/>
              </a:ext>
            </a:extLst>
          </p:cNvPr>
          <p:cNvSpPr txBox="1"/>
          <p:nvPr/>
        </p:nvSpPr>
        <p:spPr>
          <a:xfrm>
            <a:off x="5934075" y="3429000"/>
            <a:ext cx="1628775" cy="369332"/>
          </a:xfrm>
          <a:prstGeom prst="rect">
            <a:avLst/>
          </a:prstGeom>
          <a:noFill/>
        </p:spPr>
        <p:txBody>
          <a:bodyPr wrap="square">
            <a:spAutoFit/>
          </a:bodyPr>
          <a:lstStyle/>
          <a:p>
            <a:r>
              <a:rPr lang="cs-CZ" dirty="0" err="1"/>
              <a:t>Albuca</a:t>
            </a:r>
            <a:r>
              <a:rPr lang="cs-CZ" dirty="0"/>
              <a:t> </a:t>
            </a:r>
            <a:r>
              <a:rPr lang="cs-CZ" dirty="0" err="1"/>
              <a:t>Spiralis</a:t>
            </a:r>
            <a:r>
              <a:rPr lang="cs-CZ" dirty="0"/>
              <a:t> </a:t>
            </a:r>
          </a:p>
        </p:txBody>
      </p:sp>
      <p:pic>
        <p:nvPicPr>
          <p:cNvPr id="2" name="Picture 2" descr="fibonacci numbers in nature">
            <a:extLst>
              <a:ext uri="{FF2B5EF4-FFF2-40B4-BE49-F238E27FC236}">
                <a16:creationId xmlns:a16="http://schemas.microsoft.com/office/drawing/2014/main" id="{12E1B3B4-5F64-EBB8-FD14-785E0B74B2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34" y="4143215"/>
            <a:ext cx="2525574" cy="2546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9743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a:extLst>
              <a:ext uri="{FF2B5EF4-FFF2-40B4-BE49-F238E27FC236}">
                <a16:creationId xmlns:a16="http://schemas.microsoft.com/office/drawing/2014/main" id="{3D411EE0-A7FC-473E-A99B-93E62A06A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9817" y="657316"/>
            <a:ext cx="4153557" cy="3129013"/>
          </a:xfrm>
          <a:prstGeom prst="rect">
            <a:avLst/>
          </a:prstGeom>
          <a:noFill/>
          <a:extLst>
            <a:ext uri="{909E8E84-426E-40DD-AFC4-6F175D3DCCD1}">
              <a14:hiddenFill xmlns:a14="http://schemas.microsoft.com/office/drawing/2010/main">
                <a:solidFill>
                  <a:srgbClr val="FFFFFF"/>
                </a:solidFill>
              </a14:hiddenFill>
            </a:ext>
          </a:extLst>
        </p:spPr>
      </p:pic>
      <p:pic>
        <p:nvPicPr>
          <p:cNvPr id="285700" name="Picture 4">
            <a:extLst>
              <a:ext uri="{FF2B5EF4-FFF2-40B4-BE49-F238E27FC236}">
                <a16:creationId xmlns:a16="http://schemas.microsoft.com/office/drawing/2014/main" id="{884260E4-1D7A-4852-B899-1F999BD80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517" y="4039321"/>
            <a:ext cx="4735205" cy="2550246"/>
          </a:xfrm>
          <a:prstGeom prst="rect">
            <a:avLst/>
          </a:prstGeom>
          <a:noFill/>
          <a:extLst>
            <a:ext uri="{909E8E84-426E-40DD-AFC4-6F175D3DCCD1}">
              <a14:hiddenFill xmlns:a14="http://schemas.microsoft.com/office/drawing/2010/main">
                <a:solidFill>
                  <a:srgbClr val="FFFFFF"/>
                </a:solidFill>
              </a14:hiddenFill>
            </a:ext>
          </a:extLst>
        </p:spPr>
      </p:pic>
      <p:pic>
        <p:nvPicPr>
          <p:cNvPr id="285704" name="Picture 8" descr="Principle of a two-speed screw conveyor, also called Archimedean spiral">
            <a:extLst>
              <a:ext uri="{FF2B5EF4-FFF2-40B4-BE49-F238E27FC236}">
                <a16:creationId xmlns:a16="http://schemas.microsoft.com/office/drawing/2014/main" id="{7F80C8EF-D67C-42E1-B859-50EB41C5940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7801" y="4471238"/>
            <a:ext cx="2829048" cy="2224785"/>
          </a:xfrm>
          <a:prstGeom prst="rect">
            <a:avLst/>
          </a:prstGeom>
          <a:noFill/>
          <a:extLst>
            <a:ext uri="{909E8E84-426E-40DD-AFC4-6F175D3DCCD1}">
              <a14:hiddenFill xmlns:a14="http://schemas.microsoft.com/office/drawing/2010/main">
                <a:solidFill>
                  <a:srgbClr val="FFFFFF"/>
                </a:solidFill>
              </a14:hiddenFill>
            </a:ext>
          </a:extLst>
        </p:spPr>
      </p:pic>
      <p:pic>
        <p:nvPicPr>
          <p:cNvPr id="285702" name="Picture 6">
            <a:extLst>
              <a:ext uri="{FF2B5EF4-FFF2-40B4-BE49-F238E27FC236}">
                <a16:creationId xmlns:a16="http://schemas.microsoft.com/office/drawing/2014/main" id="{C7B52169-C267-4CA7-B393-FA93278F6B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221" y="2666096"/>
            <a:ext cx="2918210" cy="152580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672C69F-0E33-46A6-94B1-6B854E31A280}"/>
              </a:ext>
            </a:extLst>
          </p:cNvPr>
          <p:cNvSpPr txBox="1"/>
          <p:nvPr/>
        </p:nvSpPr>
        <p:spPr>
          <a:xfrm>
            <a:off x="132397" y="1474847"/>
            <a:ext cx="4529192" cy="1015663"/>
          </a:xfrm>
          <a:prstGeom prst="rect">
            <a:avLst/>
          </a:prstGeom>
          <a:noFill/>
        </p:spPr>
        <p:txBody>
          <a:bodyPr wrap="square" rtlCol="0">
            <a:spAutoFit/>
          </a:bodyPr>
          <a:lstStyle/>
          <a:p>
            <a:pPr algn="just"/>
            <a:r>
              <a:rPr lang="cs-CZ" sz="2000" dirty="0"/>
              <a:t>Zařízení založené na Archimedově spirále lze využít i k transportu práškovitých a zrnitých materiálů.</a:t>
            </a:r>
          </a:p>
        </p:txBody>
      </p:sp>
      <p:sp>
        <p:nvSpPr>
          <p:cNvPr id="10" name="TextovéPole 9">
            <a:extLst>
              <a:ext uri="{FF2B5EF4-FFF2-40B4-BE49-F238E27FC236}">
                <a16:creationId xmlns:a16="http://schemas.microsoft.com/office/drawing/2014/main" id="{FF09A609-9853-448D-B25C-7C98D51F4712}"/>
              </a:ext>
            </a:extLst>
          </p:cNvPr>
          <p:cNvSpPr txBox="1"/>
          <p:nvPr/>
        </p:nvSpPr>
        <p:spPr>
          <a:xfrm>
            <a:off x="132397" y="233814"/>
            <a:ext cx="5593858" cy="707886"/>
          </a:xfrm>
          <a:prstGeom prst="rect">
            <a:avLst/>
          </a:prstGeom>
          <a:noFill/>
        </p:spPr>
        <p:txBody>
          <a:bodyPr wrap="square">
            <a:spAutoFit/>
          </a:bodyPr>
          <a:lstStyle/>
          <a:p>
            <a:r>
              <a:rPr lang="cs-CZ" sz="2000" dirty="0"/>
              <a:t>Transport vody s využitím šroubovitého pohybu byl využíván už ve starověku. </a:t>
            </a:r>
          </a:p>
        </p:txBody>
      </p:sp>
    </p:spTree>
    <p:extLst>
      <p:ext uri="{BB962C8B-B14F-4D97-AF65-F5344CB8AC3E}">
        <p14:creationId xmlns:p14="http://schemas.microsoft.com/office/powerpoint/2010/main" val="9251222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EF5CD8-BFF4-4036-9809-CA2BA7A1D0CA}"/>
              </a:ext>
            </a:extLst>
          </p:cNvPr>
          <p:cNvSpPr>
            <a:spLocks noGrp="1"/>
          </p:cNvSpPr>
          <p:nvPr>
            <p:ph type="title"/>
          </p:nvPr>
        </p:nvSpPr>
        <p:spPr>
          <a:xfrm>
            <a:off x="190499" y="261937"/>
            <a:ext cx="3846458" cy="641953"/>
          </a:xfrm>
        </p:spPr>
        <p:txBody>
          <a:bodyPr>
            <a:normAutofit/>
          </a:bodyPr>
          <a:lstStyle/>
          <a:p>
            <a:r>
              <a:rPr lang="cs-CZ" sz="2400" b="1" dirty="0">
                <a:latin typeface="+mn-lt"/>
              </a:rPr>
              <a:t>Obrábění soustruhem</a:t>
            </a:r>
          </a:p>
        </p:txBody>
      </p:sp>
      <p:pic>
        <p:nvPicPr>
          <p:cNvPr id="277512" name="Picture 8" descr="řezné rychlosti">
            <a:extLst>
              <a:ext uri="{FF2B5EF4-FFF2-40B4-BE49-F238E27FC236}">
                <a16:creationId xmlns:a16="http://schemas.microsoft.com/office/drawing/2014/main" id="{335A0D1D-092A-4270-A89B-C4E0895B6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428" y="261937"/>
            <a:ext cx="3181073" cy="238580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5AB812B1-0616-4705-AA23-6B8643B80DF8}"/>
              </a:ext>
            </a:extLst>
          </p:cNvPr>
          <p:cNvSpPr txBox="1"/>
          <p:nvPr/>
        </p:nvSpPr>
        <p:spPr>
          <a:xfrm>
            <a:off x="329346" y="981904"/>
            <a:ext cx="5223729" cy="2554545"/>
          </a:xfrm>
          <a:prstGeom prst="rect">
            <a:avLst/>
          </a:prstGeom>
          <a:noFill/>
        </p:spPr>
        <p:txBody>
          <a:bodyPr wrap="square">
            <a:spAutoFit/>
          </a:bodyPr>
          <a:lstStyle/>
          <a:p>
            <a:pPr algn="just"/>
            <a:r>
              <a:rPr lang="cs-CZ" sz="2000" dirty="0"/>
              <a:t>Hlavním řezným pohybem při soustružení je </a:t>
            </a:r>
            <a:r>
              <a:rPr lang="cs-CZ" sz="2000" u="sng" dirty="0"/>
              <a:t>rotace</a:t>
            </a:r>
            <a:r>
              <a:rPr lang="cs-CZ" sz="2000" dirty="0"/>
              <a:t> obrobku kolem své osy s obvodovou (tak zvanou řeznou) rychlostí </a:t>
            </a:r>
            <a:r>
              <a:rPr lang="cs-CZ" sz="2000" b="1" i="1" dirty="0"/>
              <a:t>v</a:t>
            </a:r>
            <a:r>
              <a:rPr lang="cs-CZ" sz="2000" dirty="0"/>
              <a:t>. Vedlejšími pohyby jsou </a:t>
            </a:r>
            <a:r>
              <a:rPr lang="cs-CZ" sz="2000" u="sng" dirty="0"/>
              <a:t>posuvy</a:t>
            </a:r>
            <a:r>
              <a:rPr lang="cs-CZ" sz="2000" dirty="0"/>
              <a:t>, které vykonává nástroj. Podélný posuv posouvá nástroj ve směru osy otáčení obrobku. </a:t>
            </a:r>
            <a:r>
              <a:rPr lang="cs-CZ" sz="2000" u="sng" dirty="0"/>
              <a:t>Výsledná trajektorie břitu vůči obrobku je šroubovice</a:t>
            </a:r>
            <a:r>
              <a:rPr lang="cs-CZ" sz="2000" dirty="0"/>
              <a:t>. Příčný posuv se děje kolmo k ose otáčení obrobku.</a:t>
            </a:r>
          </a:p>
        </p:txBody>
      </p:sp>
      <p:pic>
        <p:nvPicPr>
          <p:cNvPr id="10" name="Obrázek 9">
            <a:extLst>
              <a:ext uri="{FF2B5EF4-FFF2-40B4-BE49-F238E27FC236}">
                <a16:creationId xmlns:a16="http://schemas.microsoft.com/office/drawing/2014/main" id="{229F2373-68D7-4C4D-AB55-E8B15B7B1012}"/>
              </a:ext>
            </a:extLst>
          </p:cNvPr>
          <p:cNvPicPr>
            <a:picLocks noChangeAspect="1"/>
          </p:cNvPicPr>
          <p:nvPr/>
        </p:nvPicPr>
        <p:blipFill>
          <a:blip r:embed="rId3"/>
          <a:stretch>
            <a:fillRect/>
          </a:stretch>
        </p:blipFill>
        <p:spPr>
          <a:xfrm>
            <a:off x="5843752" y="2866722"/>
            <a:ext cx="3300248" cy="2140259"/>
          </a:xfrm>
          <a:prstGeom prst="rect">
            <a:avLst/>
          </a:prstGeom>
        </p:spPr>
      </p:pic>
      <p:pic>
        <p:nvPicPr>
          <p:cNvPr id="281602" name="Picture 2" descr="See the source image">
            <a:extLst>
              <a:ext uri="{FF2B5EF4-FFF2-40B4-BE49-F238E27FC236}">
                <a16:creationId xmlns:a16="http://schemas.microsoft.com/office/drawing/2014/main" id="{A1264E16-E0D9-4E45-B4C5-C2ACBD33C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431" y="5360136"/>
            <a:ext cx="2195393" cy="1234909"/>
          </a:xfrm>
          <a:prstGeom prst="rect">
            <a:avLst/>
          </a:prstGeom>
          <a:noFill/>
          <a:extLst>
            <a:ext uri="{909E8E84-426E-40DD-AFC4-6F175D3DCCD1}">
              <a14:hiddenFill xmlns:a14="http://schemas.microsoft.com/office/drawing/2010/main">
                <a:solidFill>
                  <a:srgbClr val="FFFFFF"/>
                </a:solidFill>
              </a14:hiddenFill>
            </a:ext>
          </a:extLst>
        </p:spPr>
      </p:pic>
      <p:pic>
        <p:nvPicPr>
          <p:cNvPr id="281604" name="Picture 4" descr="Machine tools producing an Archimedean spiral and helix on a rotating cylinder">
            <a:extLst>
              <a:ext uri="{FF2B5EF4-FFF2-40B4-BE49-F238E27FC236}">
                <a16:creationId xmlns:a16="http://schemas.microsoft.com/office/drawing/2014/main" id="{3E5A18AC-E87D-4261-8F8A-41B558EA5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903" y="4226722"/>
            <a:ext cx="4047905" cy="2266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880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ovéPole 18">
            <a:extLst>
              <a:ext uri="{FF2B5EF4-FFF2-40B4-BE49-F238E27FC236}">
                <a16:creationId xmlns:a16="http://schemas.microsoft.com/office/drawing/2014/main" id="{82ADE2F6-1B88-4FDC-AAFB-C4FBD00C7246}"/>
              </a:ext>
            </a:extLst>
          </p:cNvPr>
          <p:cNvSpPr txBox="1"/>
          <p:nvPr/>
        </p:nvSpPr>
        <p:spPr>
          <a:xfrm>
            <a:off x="228599" y="1070941"/>
            <a:ext cx="4705350" cy="707886"/>
          </a:xfrm>
          <a:prstGeom prst="rect">
            <a:avLst/>
          </a:prstGeom>
          <a:noFill/>
        </p:spPr>
        <p:txBody>
          <a:bodyPr wrap="square">
            <a:spAutoFit/>
          </a:bodyPr>
          <a:lstStyle/>
          <a:p>
            <a:pPr algn="just"/>
            <a:r>
              <a:rPr lang="cs-CZ" sz="2000" dirty="0"/>
              <a:t>Pohyb jedoucího kola se vzhledem k zemi </a:t>
            </a:r>
            <a:r>
              <a:rPr lang="cs-CZ" sz="2000" b="0" i="0" dirty="0">
                <a:solidFill>
                  <a:srgbClr val="333333"/>
                </a:solidFill>
                <a:effectLst/>
              </a:rPr>
              <a:t>je</a:t>
            </a:r>
          </a:p>
          <a:p>
            <a:pPr algn="just"/>
            <a:r>
              <a:rPr lang="cs-CZ" sz="2000" b="0" i="0" dirty="0">
                <a:solidFill>
                  <a:srgbClr val="333333"/>
                </a:solidFill>
                <a:effectLst/>
              </a:rPr>
              <a:t>složen z rotačního a translačního pohybu.</a:t>
            </a:r>
            <a:r>
              <a:rPr lang="cs-CZ" sz="2000" dirty="0"/>
              <a:t> </a:t>
            </a:r>
          </a:p>
        </p:txBody>
      </p:sp>
      <p:pic>
        <p:nvPicPr>
          <p:cNvPr id="286722" name="Picture 2">
            <a:extLst>
              <a:ext uri="{FF2B5EF4-FFF2-40B4-BE49-F238E27FC236}">
                <a16:creationId xmlns:a16="http://schemas.microsoft.com/office/drawing/2014/main" id="{51645E3D-E2D9-4854-BDA9-7A1E2A60786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97714" y="2631958"/>
            <a:ext cx="2654020" cy="132701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cký objekt 10">
            <a:extLst>
              <a:ext uri="{FF2B5EF4-FFF2-40B4-BE49-F238E27FC236}">
                <a16:creationId xmlns:a16="http://schemas.microsoft.com/office/drawing/2014/main" id="{B4492519-F0B0-4DE2-80DB-06C4E25B32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754" y="3937743"/>
            <a:ext cx="1410496" cy="255090"/>
          </a:xfrm>
          <a:prstGeom prst="rect">
            <a:avLst/>
          </a:prstGeom>
        </p:spPr>
      </p:pic>
      <p:pic>
        <p:nvPicPr>
          <p:cNvPr id="13" name="Grafický objekt 12">
            <a:extLst>
              <a:ext uri="{FF2B5EF4-FFF2-40B4-BE49-F238E27FC236}">
                <a16:creationId xmlns:a16="http://schemas.microsoft.com/office/drawing/2014/main" id="{3D3740F8-248A-47B1-B556-DDFC5DEE03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5754" y="3507052"/>
            <a:ext cx="1410496" cy="263499"/>
          </a:xfrm>
          <a:prstGeom prst="rect">
            <a:avLst/>
          </a:prstGeom>
        </p:spPr>
      </p:pic>
      <p:pic>
        <p:nvPicPr>
          <p:cNvPr id="16" name="Obrázek 15">
            <a:extLst>
              <a:ext uri="{FF2B5EF4-FFF2-40B4-BE49-F238E27FC236}">
                <a16:creationId xmlns:a16="http://schemas.microsoft.com/office/drawing/2014/main" id="{E6663C7D-4B9A-4C43-A659-FB64E99CEA18}"/>
              </a:ext>
            </a:extLst>
          </p:cNvPr>
          <p:cNvPicPr>
            <a:picLocks noChangeAspect="1"/>
          </p:cNvPicPr>
          <p:nvPr/>
        </p:nvPicPr>
        <p:blipFill>
          <a:blip r:embed="rId7"/>
          <a:stretch>
            <a:fillRect/>
          </a:stretch>
        </p:blipFill>
        <p:spPr>
          <a:xfrm>
            <a:off x="5055312" y="163861"/>
            <a:ext cx="3780144" cy="1622942"/>
          </a:xfrm>
          <a:prstGeom prst="rect">
            <a:avLst/>
          </a:prstGeom>
        </p:spPr>
      </p:pic>
      <p:sp>
        <p:nvSpPr>
          <p:cNvPr id="28" name="TextovéPole 27">
            <a:extLst>
              <a:ext uri="{FF2B5EF4-FFF2-40B4-BE49-F238E27FC236}">
                <a16:creationId xmlns:a16="http://schemas.microsoft.com/office/drawing/2014/main" id="{A87BDBF9-7ED4-489E-B56E-DFDA18A1FFF5}"/>
              </a:ext>
            </a:extLst>
          </p:cNvPr>
          <p:cNvSpPr txBox="1"/>
          <p:nvPr/>
        </p:nvSpPr>
        <p:spPr>
          <a:xfrm>
            <a:off x="228600" y="1830157"/>
            <a:ext cx="8693862" cy="1446550"/>
          </a:xfrm>
          <a:prstGeom prst="rect">
            <a:avLst/>
          </a:prstGeom>
          <a:noFill/>
        </p:spPr>
        <p:txBody>
          <a:bodyPr wrap="square">
            <a:spAutoFit/>
          </a:bodyPr>
          <a:lstStyle/>
          <a:p>
            <a:pPr algn="just"/>
            <a:r>
              <a:rPr lang="cs-CZ" sz="2000" dirty="0"/>
              <a:t>Bod ležící na obvodu kružnice opisuje při jejím valení (kutálení) po přímce prostou (obecnou, obyčejnou) </a:t>
            </a:r>
            <a:r>
              <a:rPr lang="cs-CZ" sz="2000" b="1" dirty="0"/>
              <a:t>cykloidu</a:t>
            </a:r>
            <a:r>
              <a:rPr lang="cs-CZ" sz="2000" dirty="0"/>
              <a:t>. Cykloida má tvar donekonečna se opakujících oblouků.</a:t>
            </a:r>
          </a:p>
          <a:p>
            <a:pPr algn="just"/>
            <a:endParaRPr lang="cs-CZ" sz="800" dirty="0"/>
          </a:p>
          <a:p>
            <a:pPr algn="just"/>
            <a:r>
              <a:rPr lang="cs-CZ" sz="2000" dirty="0"/>
              <a:t>   Prostou cykloidu lze vyjádřit parametricky:</a:t>
            </a:r>
          </a:p>
        </p:txBody>
      </p:sp>
      <p:sp>
        <p:nvSpPr>
          <p:cNvPr id="30" name="TextovéPole 29">
            <a:extLst>
              <a:ext uri="{FF2B5EF4-FFF2-40B4-BE49-F238E27FC236}">
                <a16:creationId xmlns:a16="http://schemas.microsoft.com/office/drawing/2014/main" id="{E3687733-3929-4EE6-BE9F-7D8D5DD542F3}"/>
              </a:ext>
            </a:extLst>
          </p:cNvPr>
          <p:cNvSpPr txBox="1"/>
          <p:nvPr/>
        </p:nvSpPr>
        <p:spPr>
          <a:xfrm>
            <a:off x="228598" y="4360025"/>
            <a:ext cx="5086351" cy="1015663"/>
          </a:xfrm>
          <a:prstGeom prst="rect">
            <a:avLst/>
          </a:prstGeom>
          <a:noFill/>
        </p:spPr>
        <p:txBody>
          <a:bodyPr wrap="square">
            <a:spAutoFit/>
          </a:bodyPr>
          <a:lstStyle/>
          <a:p>
            <a:r>
              <a:rPr lang="cs-CZ" sz="2000" dirty="0"/>
              <a:t>kde </a:t>
            </a:r>
            <a:r>
              <a:rPr lang="cs-CZ" sz="2000" i="1" dirty="0"/>
              <a:t>a</a:t>
            </a:r>
            <a:r>
              <a:rPr lang="cs-CZ" sz="2000" dirty="0"/>
              <a:t> je poloměr kružnice a parametr </a:t>
            </a:r>
            <a:r>
              <a:rPr lang="cs-CZ" sz="2000" i="1" dirty="0"/>
              <a:t>t</a:t>
            </a:r>
            <a:r>
              <a:rPr lang="cs-CZ" sz="2000" dirty="0"/>
              <a:t> je úhel </a:t>
            </a:r>
          </a:p>
          <a:p>
            <a:r>
              <a:rPr lang="cs-CZ" sz="2000" dirty="0"/>
              <a:t>otočení kutálející se kružnice. Perioda cykloidy </a:t>
            </a:r>
          </a:p>
          <a:p>
            <a:r>
              <a:rPr lang="cs-CZ" sz="2000" dirty="0"/>
              <a:t>je 2.</a:t>
            </a:r>
            <a:r>
              <a:rPr lang="el-GR" sz="2000" dirty="0"/>
              <a:t>π</a:t>
            </a:r>
            <a:r>
              <a:rPr lang="cs-CZ" sz="2000" dirty="0"/>
              <a:t>.</a:t>
            </a:r>
            <a:r>
              <a:rPr lang="cs-CZ" sz="2000" i="1" dirty="0"/>
              <a:t>a</a:t>
            </a:r>
            <a:r>
              <a:rPr lang="cs-CZ" sz="2000" dirty="0"/>
              <a:t>, délka oblouku je 8</a:t>
            </a:r>
            <a:r>
              <a:rPr lang="cs-CZ" sz="2000" i="1" dirty="0"/>
              <a:t>a</a:t>
            </a:r>
            <a:r>
              <a:rPr lang="cs-CZ" sz="2000" dirty="0"/>
              <a:t>.</a:t>
            </a:r>
          </a:p>
        </p:txBody>
      </p:sp>
      <p:sp>
        <p:nvSpPr>
          <p:cNvPr id="21" name="TextovéPole 20">
            <a:extLst>
              <a:ext uri="{FF2B5EF4-FFF2-40B4-BE49-F238E27FC236}">
                <a16:creationId xmlns:a16="http://schemas.microsoft.com/office/drawing/2014/main" id="{85F4C9A8-3E1D-417B-AFC2-5A91F613CA4E}"/>
              </a:ext>
            </a:extLst>
          </p:cNvPr>
          <p:cNvSpPr txBox="1"/>
          <p:nvPr/>
        </p:nvSpPr>
        <p:spPr>
          <a:xfrm>
            <a:off x="308544" y="370880"/>
            <a:ext cx="2504916" cy="461665"/>
          </a:xfrm>
          <a:prstGeom prst="rect">
            <a:avLst/>
          </a:prstGeom>
          <a:noFill/>
        </p:spPr>
        <p:txBody>
          <a:bodyPr wrap="none" rtlCol="0">
            <a:spAutoFit/>
          </a:bodyPr>
          <a:lstStyle/>
          <a:p>
            <a:r>
              <a:rPr lang="cs-CZ" sz="2400" b="1" dirty="0"/>
              <a:t>Pohyb po cykloidě</a:t>
            </a:r>
          </a:p>
        </p:txBody>
      </p:sp>
      <p:sp>
        <p:nvSpPr>
          <p:cNvPr id="37" name="TextovéPole 36">
            <a:extLst>
              <a:ext uri="{FF2B5EF4-FFF2-40B4-BE49-F238E27FC236}">
                <a16:creationId xmlns:a16="http://schemas.microsoft.com/office/drawing/2014/main" id="{1F066BB6-3472-4400-8F3A-2B2E07CC1057}"/>
              </a:ext>
            </a:extLst>
          </p:cNvPr>
          <p:cNvSpPr txBox="1"/>
          <p:nvPr/>
        </p:nvSpPr>
        <p:spPr>
          <a:xfrm>
            <a:off x="308544" y="5490356"/>
            <a:ext cx="8642494" cy="1015663"/>
          </a:xfrm>
          <a:prstGeom prst="rect">
            <a:avLst/>
          </a:prstGeom>
          <a:noFill/>
        </p:spPr>
        <p:txBody>
          <a:bodyPr wrap="square">
            <a:spAutoFit/>
          </a:bodyPr>
          <a:lstStyle/>
          <a:p>
            <a:pPr algn="just"/>
            <a:r>
              <a:rPr lang="cs-CZ" sz="2000" dirty="0"/>
              <a:t>Pokud bod pevně spojený s kutálející se kružnicí neleží na obvodu této kružnice, ale jeho vzdálenost od středu kružnice o poloměru a je </a:t>
            </a:r>
            <a:r>
              <a:rPr lang="cs-CZ" sz="2000" i="1" dirty="0"/>
              <a:t>d</a:t>
            </a:r>
            <a:r>
              <a:rPr lang="cs-CZ" sz="2000" dirty="0"/>
              <a:t>, pak pro </a:t>
            </a:r>
            <a:r>
              <a:rPr lang="cs-CZ" sz="2000" i="1" dirty="0"/>
              <a:t>d</a:t>
            </a:r>
            <a:r>
              <a:rPr lang="cs-CZ" sz="2000" dirty="0"/>
              <a:t> &lt; </a:t>
            </a:r>
            <a:r>
              <a:rPr lang="cs-CZ" sz="2000" i="1" dirty="0"/>
              <a:t>a</a:t>
            </a:r>
            <a:r>
              <a:rPr lang="cs-CZ" sz="2000" dirty="0"/>
              <a:t> získáme cykloidu zkrácenou a pro </a:t>
            </a:r>
            <a:r>
              <a:rPr lang="cs-CZ" sz="2000" i="1" dirty="0"/>
              <a:t>d</a:t>
            </a:r>
            <a:r>
              <a:rPr lang="cs-CZ" sz="2000" dirty="0"/>
              <a:t> &gt; </a:t>
            </a:r>
            <a:r>
              <a:rPr lang="cs-CZ" sz="2000" i="1" dirty="0"/>
              <a:t>a</a:t>
            </a:r>
            <a:r>
              <a:rPr lang="cs-CZ" sz="2000" dirty="0"/>
              <a:t> cykloidu prodlouženou.</a:t>
            </a:r>
          </a:p>
        </p:txBody>
      </p:sp>
      <p:pic>
        <p:nvPicPr>
          <p:cNvPr id="286730" name="Picture 10">
            <a:extLst>
              <a:ext uri="{FF2B5EF4-FFF2-40B4-BE49-F238E27FC236}">
                <a16:creationId xmlns:a16="http://schemas.microsoft.com/office/drawing/2014/main" id="{D75490FC-FBE9-40BD-944A-97F6F6B2BA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4433" y="4225624"/>
            <a:ext cx="3410969" cy="128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4443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See the source image">
            <a:extLst>
              <a:ext uri="{FF2B5EF4-FFF2-40B4-BE49-F238E27FC236}">
                <a16:creationId xmlns:a16="http://schemas.microsoft.com/office/drawing/2014/main" id="{12CCFBEE-A896-4C04-90E2-143B241AB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7" y="1802701"/>
            <a:ext cx="4859108" cy="48591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2E1D3904-0D80-4B2F-BEEF-2B92833AD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64" y="871629"/>
            <a:ext cx="4240970" cy="18666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BADCA7C7-502E-43A8-961B-814AD94D4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4795" y="2804950"/>
            <a:ext cx="4712935" cy="209041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D9B0FB7C-85A6-4085-ABE8-FD3841533095}"/>
              </a:ext>
            </a:extLst>
          </p:cNvPr>
          <p:cNvSpPr txBox="1"/>
          <p:nvPr/>
        </p:nvSpPr>
        <p:spPr>
          <a:xfrm>
            <a:off x="203076" y="327077"/>
            <a:ext cx="8544654" cy="400110"/>
          </a:xfrm>
          <a:prstGeom prst="rect">
            <a:avLst/>
          </a:prstGeom>
          <a:noFill/>
        </p:spPr>
        <p:txBody>
          <a:bodyPr wrap="square">
            <a:spAutoFit/>
          </a:bodyPr>
          <a:lstStyle/>
          <a:p>
            <a:pPr algn="just"/>
            <a:r>
              <a:rPr lang="cs-CZ" sz="2000" dirty="0"/>
              <a:t>Parametrické rovnice zkrácené, resp. prodloužené cykloidy lze zapsat ve tvaru</a:t>
            </a:r>
          </a:p>
        </p:txBody>
      </p:sp>
      <p:pic>
        <p:nvPicPr>
          <p:cNvPr id="9" name="Grafický objekt 8">
            <a:extLst>
              <a:ext uri="{FF2B5EF4-FFF2-40B4-BE49-F238E27FC236}">
                <a16:creationId xmlns:a16="http://schemas.microsoft.com/office/drawing/2014/main" id="{4DE5EA2D-8FBF-4A6F-9D7F-EA933D4E36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261" y="1517447"/>
            <a:ext cx="1656270" cy="288884"/>
          </a:xfrm>
          <a:prstGeom prst="rect">
            <a:avLst/>
          </a:prstGeom>
        </p:spPr>
      </p:pic>
      <p:pic>
        <p:nvPicPr>
          <p:cNvPr id="11" name="Grafický objekt 10">
            <a:extLst>
              <a:ext uri="{FF2B5EF4-FFF2-40B4-BE49-F238E27FC236}">
                <a16:creationId xmlns:a16="http://schemas.microsoft.com/office/drawing/2014/main" id="{946BDFE4-8C65-4CA3-9971-21B551E864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4261" y="1118874"/>
            <a:ext cx="1826501" cy="284122"/>
          </a:xfrm>
          <a:prstGeom prst="rect">
            <a:avLst/>
          </a:prstGeom>
        </p:spPr>
      </p:pic>
      <p:sp>
        <p:nvSpPr>
          <p:cNvPr id="18" name="Levá složená závorka 17">
            <a:extLst>
              <a:ext uri="{FF2B5EF4-FFF2-40B4-BE49-F238E27FC236}">
                <a16:creationId xmlns:a16="http://schemas.microsoft.com/office/drawing/2014/main" id="{FAFC9320-09C2-40D1-B956-EB9EB07F88AD}"/>
              </a:ext>
            </a:extLst>
          </p:cNvPr>
          <p:cNvSpPr/>
          <p:nvPr/>
        </p:nvSpPr>
        <p:spPr>
          <a:xfrm rot="12026072">
            <a:off x="3917118" y="5133925"/>
            <a:ext cx="146921" cy="414106"/>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0" name="TextovéPole 19">
            <a:extLst>
              <a:ext uri="{FF2B5EF4-FFF2-40B4-BE49-F238E27FC236}">
                <a16:creationId xmlns:a16="http://schemas.microsoft.com/office/drawing/2014/main" id="{2C2CCD88-3E51-4722-A242-B4A0626BE1E7}"/>
              </a:ext>
            </a:extLst>
          </p:cNvPr>
          <p:cNvSpPr txBox="1"/>
          <p:nvPr/>
        </p:nvSpPr>
        <p:spPr>
          <a:xfrm>
            <a:off x="4097300" y="5188004"/>
            <a:ext cx="213443" cy="369332"/>
          </a:xfrm>
          <a:prstGeom prst="rect">
            <a:avLst/>
          </a:prstGeom>
          <a:noFill/>
        </p:spPr>
        <p:txBody>
          <a:bodyPr wrap="square" rtlCol="0">
            <a:spAutoFit/>
          </a:bodyPr>
          <a:lstStyle/>
          <a:p>
            <a:r>
              <a:rPr lang="cs-CZ" dirty="0">
                <a:solidFill>
                  <a:srgbClr val="FF0000"/>
                </a:solidFill>
              </a:rPr>
              <a:t>d</a:t>
            </a:r>
          </a:p>
        </p:txBody>
      </p:sp>
      <p:sp>
        <p:nvSpPr>
          <p:cNvPr id="21" name="TextovéPole 20">
            <a:extLst>
              <a:ext uri="{FF2B5EF4-FFF2-40B4-BE49-F238E27FC236}">
                <a16:creationId xmlns:a16="http://schemas.microsoft.com/office/drawing/2014/main" id="{4D5CE5D2-BFDB-42D8-B86B-A3FA27C564AD}"/>
              </a:ext>
            </a:extLst>
          </p:cNvPr>
          <p:cNvSpPr txBox="1"/>
          <p:nvPr/>
        </p:nvSpPr>
        <p:spPr>
          <a:xfrm>
            <a:off x="7030817" y="1200899"/>
            <a:ext cx="1837491" cy="369332"/>
          </a:xfrm>
          <a:prstGeom prst="rect">
            <a:avLst/>
          </a:prstGeom>
          <a:noFill/>
        </p:spPr>
        <p:txBody>
          <a:bodyPr wrap="none" rtlCol="0">
            <a:spAutoFit/>
          </a:bodyPr>
          <a:lstStyle/>
          <a:p>
            <a:r>
              <a:rPr lang="cs-CZ" i="1" dirty="0"/>
              <a:t>zkrácená cykloida</a:t>
            </a:r>
          </a:p>
        </p:txBody>
      </p:sp>
      <p:sp>
        <p:nvSpPr>
          <p:cNvPr id="22" name="TextovéPole 21">
            <a:extLst>
              <a:ext uri="{FF2B5EF4-FFF2-40B4-BE49-F238E27FC236}">
                <a16:creationId xmlns:a16="http://schemas.microsoft.com/office/drawing/2014/main" id="{4EEA049B-3E48-429B-A1C4-B3C2BB6308F6}"/>
              </a:ext>
            </a:extLst>
          </p:cNvPr>
          <p:cNvSpPr txBox="1"/>
          <p:nvPr/>
        </p:nvSpPr>
        <p:spPr>
          <a:xfrm>
            <a:off x="6705600" y="4874882"/>
            <a:ext cx="2162708" cy="369332"/>
          </a:xfrm>
          <a:prstGeom prst="rect">
            <a:avLst/>
          </a:prstGeom>
          <a:noFill/>
        </p:spPr>
        <p:txBody>
          <a:bodyPr wrap="none" rtlCol="0">
            <a:spAutoFit/>
          </a:bodyPr>
          <a:lstStyle/>
          <a:p>
            <a:r>
              <a:rPr lang="cs-CZ" i="1" dirty="0"/>
              <a:t>prodloužená cykloida</a:t>
            </a:r>
          </a:p>
        </p:txBody>
      </p:sp>
    </p:spTree>
    <p:extLst>
      <p:ext uri="{BB962C8B-B14F-4D97-AF65-F5344CB8AC3E}">
        <p14:creationId xmlns:p14="http://schemas.microsoft.com/office/powerpoint/2010/main" val="6939062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B5FA95-C7B1-40FD-BB2F-D8143A6FFB87}"/>
              </a:ext>
            </a:extLst>
          </p:cNvPr>
          <p:cNvSpPr>
            <a:spLocks noGrp="1"/>
          </p:cNvSpPr>
          <p:nvPr>
            <p:ph type="title"/>
          </p:nvPr>
        </p:nvSpPr>
        <p:spPr>
          <a:xfrm>
            <a:off x="457200" y="274638"/>
            <a:ext cx="8229600" cy="477837"/>
          </a:xfrm>
        </p:spPr>
        <p:txBody>
          <a:bodyPr>
            <a:normAutofit/>
          </a:bodyPr>
          <a:lstStyle/>
          <a:p>
            <a:r>
              <a:rPr lang="cs-CZ" sz="2400" b="1" dirty="0">
                <a:latin typeface="+mn-lt"/>
              </a:rPr>
              <a:t>Pohyby v tíhovém poli Země</a:t>
            </a:r>
          </a:p>
        </p:txBody>
      </p:sp>
      <p:sp>
        <p:nvSpPr>
          <p:cNvPr id="3" name="TextovéPole 2">
            <a:extLst>
              <a:ext uri="{FF2B5EF4-FFF2-40B4-BE49-F238E27FC236}">
                <a16:creationId xmlns:a16="http://schemas.microsoft.com/office/drawing/2014/main" id="{B950B907-F62C-497A-93B7-8DE90664D8B8}"/>
              </a:ext>
            </a:extLst>
          </p:cNvPr>
          <p:cNvSpPr txBox="1"/>
          <p:nvPr/>
        </p:nvSpPr>
        <p:spPr>
          <a:xfrm>
            <a:off x="304800" y="4624724"/>
            <a:ext cx="8305800" cy="707886"/>
          </a:xfrm>
          <a:prstGeom prst="rect">
            <a:avLst/>
          </a:prstGeom>
          <a:noFill/>
        </p:spPr>
        <p:txBody>
          <a:bodyPr wrap="square" rtlCol="0">
            <a:spAutoFit/>
          </a:bodyPr>
          <a:lstStyle/>
          <a:p>
            <a:pPr algn="just"/>
            <a:r>
              <a:rPr lang="cs-CZ" sz="2000" b="1" dirty="0"/>
              <a:t>Tíhové zrychlení </a:t>
            </a:r>
            <a:r>
              <a:rPr lang="cs-CZ" sz="2000" dirty="0"/>
              <a:t>(</a:t>
            </a:r>
            <a:r>
              <a:rPr lang="cs-CZ" sz="2000" b="1" dirty="0"/>
              <a:t>g</a:t>
            </a:r>
            <a:r>
              <a:rPr lang="cs-CZ" sz="2000" dirty="0"/>
              <a:t>)</a:t>
            </a:r>
            <a:r>
              <a:rPr lang="cs-CZ" sz="2000" b="1" dirty="0"/>
              <a:t> </a:t>
            </a:r>
            <a:r>
              <a:rPr lang="cs-CZ" sz="2000" dirty="0"/>
              <a:t>je vektor směřující vždy svisle dolů. Jeho velikost je g = 9,80665 m.s</a:t>
            </a:r>
            <a:r>
              <a:rPr lang="cs-CZ" sz="2000" baseline="30000" dirty="0"/>
              <a:t>-2</a:t>
            </a:r>
            <a:r>
              <a:rPr lang="cs-CZ" sz="2000" dirty="0"/>
              <a:t> (v praxi se používá hodnota 10 m.s</a:t>
            </a:r>
            <a:r>
              <a:rPr lang="cs-CZ" sz="2000" baseline="30000" dirty="0"/>
              <a:t>-2</a:t>
            </a:r>
            <a:r>
              <a:rPr lang="cs-CZ" sz="2000" dirty="0"/>
              <a:t> )</a:t>
            </a:r>
          </a:p>
        </p:txBody>
      </p:sp>
      <p:sp>
        <p:nvSpPr>
          <p:cNvPr id="5" name="TextovéPole 4">
            <a:extLst>
              <a:ext uri="{FF2B5EF4-FFF2-40B4-BE49-F238E27FC236}">
                <a16:creationId xmlns:a16="http://schemas.microsoft.com/office/drawing/2014/main" id="{A870EFCB-A27E-470E-BA33-A28C8294643D}"/>
              </a:ext>
            </a:extLst>
          </p:cNvPr>
          <p:cNvSpPr txBox="1"/>
          <p:nvPr/>
        </p:nvSpPr>
        <p:spPr>
          <a:xfrm>
            <a:off x="457200" y="1409541"/>
            <a:ext cx="7781925" cy="2759730"/>
          </a:xfrm>
          <a:prstGeom prst="rect">
            <a:avLst/>
          </a:prstGeom>
          <a:noFill/>
        </p:spPr>
        <p:txBody>
          <a:bodyPr wrap="square">
            <a:spAutoFit/>
          </a:bodyPr>
          <a:lstStyle/>
          <a:p>
            <a:pPr algn="l"/>
            <a:r>
              <a:rPr lang="cs-CZ" sz="2000" b="1" i="0" dirty="0">
                <a:solidFill>
                  <a:srgbClr val="000000"/>
                </a:solidFill>
                <a:effectLst/>
              </a:rPr>
              <a:t>Pohyby v tíhovém poli </a:t>
            </a:r>
            <a:r>
              <a:rPr lang="cs-CZ" sz="2000" dirty="0">
                <a:solidFill>
                  <a:srgbClr val="000000"/>
                </a:solidFill>
              </a:rPr>
              <a:t>(vrhy)</a:t>
            </a:r>
            <a:r>
              <a:rPr lang="cs-CZ" sz="2000" b="1" dirty="0">
                <a:solidFill>
                  <a:srgbClr val="000000"/>
                </a:solidFill>
              </a:rPr>
              <a:t> </a:t>
            </a:r>
            <a:r>
              <a:rPr lang="cs-CZ" sz="2000" b="0" i="0" dirty="0">
                <a:solidFill>
                  <a:srgbClr val="000000"/>
                </a:solidFill>
                <a:effectLst/>
              </a:rPr>
              <a:t>uvažujeme pouze za předpokladu:</a:t>
            </a:r>
          </a:p>
          <a:p>
            <a:pPr algn="l"/>
            <a:endParaRPr lang="cs-CZ" sz="2000" b="0" i="0" dirty="0">
              <a:solidFill>
                <a:srgbClr val="000000"/>
              </a:solidFill>
              <a:effectLst/>
            </a:endParaRPr>
          </a:p>
          <a:p>
            <a:pPr marL="742950" lvl="1" indent="-285750" algn="l">
              <a:buFont typeface="Arial" panose="020B0604020202020204" pitchFamily="34" charset="0"/>
              <a:buChar char="•"/>
            </a:pPr>
            <a:r>
              <a:rPr lang="cs-CZ" sz="2000" b="0" i="0" dirty="0">
                <a:solidFill>
                  <a:srgbClr val="000000"/>
                </a:solidFill>
                <a:effectLst/>
              </a:rPr>
              <a:t>že jejich trajektorie jsou vzhledem k rozměrům Země velmi malé</a:t>
            </a:r>
          </a:p>
          <a:p>
            <a:pPr marL="742950" lvl="1" indent="-285750" algn="l">
              <a:buFont typeface="Arial" panose="020B0604020202020204" pitchFamily="34" charset="0"/>
              <a:buChar char="•"/>
            </a:pPr>
            <a:endParaRPr lang="cs-CZ" sz="2000" b="0" i="0" dirty="0">
              <a:solidFill>
                <a:srgbClr val="000000"/>
              </a:solidFill>
              <a:effectLst/>
            </a:endParaRPr>
          </a:p>
          <a:p>
            <a:pPr marL="742950" lvl="1" indent="-285750" algn="l">
              <a:buFont typeface="Arial" panose="020B0604020202020204" pitchFamily="34" charset="0"/>
              <a:buChar char="•"/>
            </a:pPr>
            <a:r>
              <a:rPr lang="cs-CZ" sz="2000" b="0" i="0" dirty="0">
                <a:solidFill>
                  <a:srgbClr val="000000"/>
                </a:solidFill>
                <a:effectLst/>
              </a:rPr>
              <a:t>tíhové pole můžeme považovat za homogenní</a:t>
            </a:r>
          </a:p>
          <a:p>
            <a:pPr marL="742950" lvl="1" indent="-285750" algn="l">
              <a:buFont typeface="Arial" panose="020B0604020202020204" pitchFamily="34" charset="0"/>
              <a:buChar char="•"/>
            </a:pPr>
            <a:endParaRPr lang="cs-CZ" sz="2000" b="0" i="0" dirty="0">
              <a:solidFill>
                <a:srgbClr val="000000"/>
              </a:solidFill>
              <a:effectLst/>
            </a:endParaRPr>
          </a:p>
          <a:p>
            <a:pPr marL="742950" lvl="1" indent="-285750" algn="l">
              <a:buFont typeface="Arial" panose="020B0604020202020204" pitchFamily="34" charset="0"/>
              <a:buChar char="•"/>
            </a:pPr>
            <a:r>
              <a:rPr lang="cs-CZ" sz="2000" b="0" i="0" dirty="0">
                <a:solidFill>
                  <a:srgbClr val="000000"/>
                </a:solidFill>
                <a:effectLst/>
              </a:rPr>
              <a:t>na pohybující se tělesa působí jen tíhová síla F</a:t>
            </a:r>
            <a:r>
              <a:rPr lang="cs-CZ" sz="2000" b="0" i="0" baseline="-25000" dirty="0">
                <a:solidFill>
                  <a:srgbClr val="000000"/>
                </a:solidFill>
                <a:effectLst/>
              </a:rPr>
              <a:t>G</a:t>
            </a:r>
          </a:p>
          <a:p>
            <a:pPr marL="742950" lvl="1" indent="-285750" algn="l">
              <a:buFont typeface="Arial" panose="020B0604020202020204" pitchFamily="34" charset="0"/>
              <a:buChar char="•"/>
            </a:pPr>
            <a:endParaRPr lang="cs-CZ" sz="2000" b="0" i="0" baseline="-25000" dirty="0">
              <a:solidFill>
                <a:srgbClr val="000000"/>
              </a:solidFill>
              <a:effectLst/>
            </a:endParaRPr>
          </a:p>
          <a:p>
            <a:pPr marL="742950" lvl="1" indent="-285750">
              <a:buFont typeface="Arial" panose="020B0604020202020204" pitchFamily="34" charset="0"/>
              <a:buChar char="•"/>
            </a:pPr>
            <a:r>
              <a:rPr lang="cs-CZ" sz="2000" b="0" i="0" dirty="0">
                <a:solidFill>
                  <a:srgbClr val="000000"/>
                </a:solidFill>
                <a:effectLst/>
              </a:rPr>
              <a:t>zanedbáme odporové síly</a:t>
            </a:r>
          </a:p>
        </p:txBody>
      </p:sp>
    </p:spTree>
    <p:extLst>
      <p:ext uri="{BB962C8B-B14F-4D97-AF65-F5344CB8AC3E}">
        <p14:creationId xmlns:p14="http://schemas.microsoft.com/office/powerpoint/2010/main" val="16934397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451044-A80F-400B-A7AA-937B84883F10}"/>
              </a:ext>
            </a:extLst>
          </p:cNvPr>
          <p:cNvSpPr>
            <a:spLocks noGrp="1"/>
          </p:cNvSpPr>
          <p:nvPr>
            <p:ph type="title"/>
          </p:nvPr>
        </p:nvSpPr>
        <p:spPr>
          <a:xfrm>
            <a:off x="457200" y="227333"/>
            <a:ext cx="8229600" cy="448942"/>
          </a:xfrm>
        </p:spPr>
        <p:txBody>
          <a:bodyPr>
            <a:normAutofit/>
          </a:bodyPr>
          <a:lstStyle/>
          <a:p>
            <a:r>
              <a:rPr lang="cs-CZ" sz="2400" b="1" dirty="0">
                <a:latin typeface="+mn-lt"/>
              </a:rPr>
              <a:t>Volný pád (</a:t>
            </a:r>
            <a:r>
              <a:rPr lang="cs-CZ" sz="2400" b="1" i="0" dirty="0">
                <a:solidFill>
                  <a:srgbClr val="000000"/>
                </a:solidFill>
                <a:effectLst/>
                <a:latin typeface="+mn-lt"/>
              </a:rPr>
              <a:t>pohyb rovnoměrně zrychlený svisle dolů</a:t>
            </a:r>
            <a:r>
              <a:rPr lang="cs-CZ" sz="2400" b="1" dirty="0">
                <a:latin typeface="+mn-lt"/>
              </a:rPr>
              <a:t>)</a:t>
            </a:r>
          </a:p>
        </p:txBody>
      </p:sp>
      <p:sp>
        <p:nvSpPr>
          <p:cNvPr id="4" name="TextovéPole 3">
            <a:extLst>
              <a:ext uri="{FF2B5EF4-FFF2-40B4-BE49-F238E27FC236}">
                <a16:creationId xmlns:a16="http://schemas.microsoft.com/office/drawing/2014/main" id="{3A5DFA36-7663-44FE-9070-23C5AF31D81F}"/>
              </a:ext>
            </a:extLst>
          </p:cNvPr>
          <p:cNvSpPr txBox="1"/>
          <p:nvPr/>
        </p:nvSpPr>
        <p:spPr>
          <a:xfrm>
            <a:off x="228600" y="867460"/>
            <a:ext cx="8610600" cy="646331"/>
          </a:xfrm>
          <a:prstGeom prst="rect">
            <a:avLst/>
          </a:prstGeom>
          <a:noFill/>
        </p:spPr>
        <p:txBody>
          <a:bodyPr wrap="square">
            <a:spAutoFit/>
          </a:bodyPr>
          <a:lstStyle/>
          <a:p>
            <a:r>
              <a:rPr lang="cs-CZ" sz="1800" b="0" i="0" dirty="0">
                <a:solidFill>
                  <a:srgbClr val="000000"/>
                </a:solidFill>
                <a:effectLst/>
                <a:latin typeface="Arial" panose="020B0604020202020204" pitchFamily="34" charset="0"/>
              </a:rPr>
              <a:t>Volný pád je rovnoměrně zrychlený pohyb se zrychlením </a:t>
            </a:r>
            <a:r>
              <a:rPr lang="cs-CZ" sz="1800" b="1" i="0" dirty="0">
                <a:solidFill>
                  <a:srgbClr val="000000"/>
                </a:solidFill>
                <a:effectLst/>
                <a:latin typeface="Arial" panose="020B0604020202020204" pitchFamily="34" charset="0"/>
              </a:rPr>
              <a:t>g</a:t>
            </a:r>
            <a:r>
              <a:rPr lang="cs-CZ" sz="1800" b="0" i="0" dirty="0">
                <a:solidFill>
                  <a:srgbClr val="000000"/>
                </a:solidFill>
                <a:effectLst/>
                <a:latin typeface="Arial" panose="020B0604020202020204" pitchFamily="34" charset="0"/>
              </a:rPr>
              <a:t> a s nulovou počáteční rychlostí, přičemž vektor rychlosti </a:t>
            </a:r>
            <a:r>
              <a:rPr lang="cs-CZ" sz="1800" b="1" i="0" dirty="0">
                <a:solidFill>
                  <a:srgbClr val="000000"/>
                </a:solidFill>
                <a:effectLst/>
                <a:latin typeface="Arial" panose="020B0604020202020204" pitchFamily="34" charset="0"/>
              </a:rPr>
              <a:t>v</a:t>
            </a:r>
            <a:r>
              <a:rPr lang="cs-CZ" sz="1800" b="0" i="0" dirty="0">
                <a:solidFill>
                  <a:srgbClr val="000000"/>
                </a:solidFill>
                <a:effectLst/>
                <a:latin typeface="Arial" panose="020B0604020202020204" pitchFamily="34" charset="0"/>
              </a:rPr>
              <a:t> směřuje svisle dolů.</a:t>
            </a:r>
            <a:endParaRPr lang="cs-CZ" dirty="0"/>
          </a:p>
        </p:txBody>
      </p:sp>
      <p:pic>
        <p:nvPicPr>
          <p:cNvPr id="214018" name="Picture 2">
            <a:extLst>
              <a:ext uri="{FF2B5EF4-FFF2-40B4-BE49-F238E27FC236}">
                <a16:creationId xmlns:a16="http://schemas.microsoft.com/office/drawing/2014/main" id="{7DA706BA-1CC7-49C7-9C1B-F63CE9CFB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32210"/>
            <a:ext cx="379240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214020" name="Picture 4" descr="See the source image">
            <a:extLst>
              <a:ext uri="{FF2B5EF4-FFF2-40B4-BE49-F238E27FC236}">
                <a16:creationId xmlns:a16="http://schemas.microsoft.com/office/drawing/2014/main" id="{3D786CE1-0D7E-4C64-9648-94DB790CE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5745" y="1513791"/>
            <a:ext cx="300105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14022" name="Picture 6" descr="See the source image">
            <a:extLst>
              <a:ext uri="{FF2B5EF4-FFF2-40B4-BE49-F238E27FC236}">
                <a16:creationId xmlns:a16="http://schemas.microsoft.com/office/drawing/2014/main" id="{33C850B8-F19D-44F9-9C3B-ACF141E17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5745" y="4028391"/>
            <a:ext cx="2856348" cy="269355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A56A28CF-47A5-4BA3-ADB5-923E1C6656B9}"/>
              </a:ext>
            </a:extLst>
          </p:cNvPr>
          <p:cNvSpPr txBox="1"/>
          <p:nvPr/>
        </p:nvSpPr>
        <p:spPr>
          <a:xfrm>
            <a:off x="2919412" y="4750951"/>
            <a:ext cx="2328863" cy="923330"/>
          </a:xfrm>
          <a:prstGeom prst="rect">
            <a:avLst/>
          </a:prstGeom>
          <a:noFill/>
        </p:spPr>
        <p:txBody>
          <a:bodyPr wrap="square">
            <a:spAutoFit/>
          </a:bodyPr>
          <a:lstStyle/>
          <a:p>
            <a:pPr marL="228600" algn="l" fontAlgn="base">
              <a:spcAft>
                <a:spcPts val="0"/>
              </a:spcAft>
            </a:pPr>
            <a:r>
              <a:rPr lang="cs-CZ" b="0" i="0" dirty="0">
                <a:solidFill>
                  <a:srgbClr val="000000"/>
                </a:solidFill>
                <a:effectLst/>
              </a:rPr>
              <a:t>g - tíhové zrychlení</a:t>
            </a:r>
          </a:p>
          <a:p>
            <a:pPr marL="228600" algn="l" fontAlgn="base">
              <a:spcAft>
                <a:spcPts val="0"/>
              </a:spcAft>
            </a:pPr>
            <a:r>
              <a:rPr lang="cs-CZ" b="0" i="0" dirty="0">
                <a:solidFill>
                  <a:srgbClr val="000000"/>
                </a:solidFill>
                <a:effectLst/>
              </a:rPr>
              <a:t>t - čas</a:t>
            </a:r>
          </a:p>
          <a:p>
            <a:pPr marL="228600" algn="l" fontAlgn="base">
              <a:spcAft>
                <a:spcPts val="0"/>
              </a:spcAft>
            </a:pPr>
            <a:r>
              <a:rPr lang="cs-CZ" b="1" i="0" dirty="0">
                <a:solidFill>
                  <a:srgbClr val="000000"/>
                </a:solidFill>
                <a:effectLst/>
              </a:rPr>
              <a:t>d</a:t>
            </a:r>
            <a:r>
              <a:rPr lang="cs-CZ" b="0" i="0" dirty="0">
                <a:solidFill>
                  <a:srgbClr val="000000"/>
                </a:solidFill>
                <a:effectLst/>
              </a:rPr>
              <a:t> - posunutí</a:t>
            </a:r>
          </a:p>
        </p:txBody>
      </p:sp>
      <p:pic>
        <p:nvPicPr>
          <p:cNvPr id="7" name="Obrázek 6">
            <a:extLst>
              <a:ext uri="{FF2B5EF4-FFF2-40B4-BE49-F238E27FC236}">
                <a16:creationId xmlns:a16="http://schemas.microsoft.com/office/drawing/2014/main" id="{5ED2FD09-7BF4-49C7-A6DA-BE88810A1B30}"/>
              </a:ext>
            </a:extLst>
          </p:cNvPr>
          <p:cNvPicPr>
            <a:picLocks noChangeAspect="1"/>
          </p:cNvPicPr>
          <p:nvPr/>
        </p:nvPicPr>
        <p:blipFill>
          <a:blip r:embed="rId5"/>
          <a:stretch>
            <a:fillRect/>
          </a:stretch>
        </p:blipFill>
        <p:spPr>
          <a:xfrm>
            <a:off x="361950" y="3968361"/>
            <a:ext cx="1924050" cy="2753581"/>
          </a:xfrm>
          <a:prstGeom prst="rect">
            <a:avLst/>
          </a:prstGeom>
        </p:spPr>
      </p:pic>
    </p:spTree>
    <p:extLst>
      <p:ext uri="{BB962C8B-B14F-4D97-AF65-F5344CB8AC3E}">
        <p14:creationId xmlns:p14="http://schemas.microsoft.com/office/powerpoint/2010/main" val="11468376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124ADB-0A3B-47CD-917A-529030D4B46C}"/>
              </a:ext>
            </a:extLst>
          </p:cNvPr>
          <p:cNvSpPr>
            <a:spLocks noGrp="1"/>
          </p:cNvSpPr>
          <p:nvPr>
            <p:ph type="title"/>
          </p:nvPr>
        </p:nvSpPr>
        <p:spPr>
          <a:xfrm>
            <a:off x="457200" y="274638"/>
            <a:ext cx="8229600" cy="544512"/>
          </a:xfrm>
        </p:spPr>
        <p:txBody>
          <a:bodyPr>
            <a:normAutofit/>
          </a:bodyPr>
          <a:lstStyle/>
          <a:p>
            <a:r>
              <a:rPr lang="cs-CZ" sz="2400" b="1" dirty="0">
                <a:latin typeface="+mn-lt"/>
              </a:rPr>
              <a:t>Vrh svislý dolů</a:t>
            </a:r>
          </a:p>
        </p:txBody>
      </p:sp>
      <p:pic>
        <p:nvPicPr>
          <p:cNvPr id="279554" name="Picture 2">
            <a:extLst>
              <a:ext uri="{FF2B5EF4-FFF2-40B4-BE49-F238E27FC236}">
                <a16:creationId xmlns:a16="http://schemas.microsoft.com/office/drawing/2014/main" id="{A6E47092-9E03-43AC-97A9-F26384411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0387" y="200025"/>
            <a:ext cx="1776413" cy="3552826"/>
          </a:xfrm>
          <a:prstGeom prst="rect">
            <a:avLst/>
          </a:prstGeom>
          <a:noFill/>
          <a:extLst>
            <a:ext uri="{909E8E84-426E-40DD-AFC4-6F175D3DCCD1}">
              <a14:hiddenFill xmlns:a14="http://schemas.microsoft.com/office/drawing/2010/main">
                <a:solidFill>
                  <a:srgbClr val="FFFFFF"/>
                </a:solidFill>
              </a14:hiddenFill>
            </a:ext>
          </a:extLst>
        </p:spPr>
      </p:pic>
      <p:pic>
        <p:nvPicPr>
          <p:cNvPr id="279556" name="Picture 4">
            <a:extLst>
              <a:ext uri="{FF2B5EF4-FFF2-40B4-BE49-F238E27FC236}">
                <a16:creationId xmlns:a16="http://schemas.microsoft.com/office/drawing/2014/main" id="{C51EFA87-7A02-4373-A1E1-3BB110E72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486" y="2133600"/>
            <a:ext cx="1776414" cy="84074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4609A661-E35C-4B0B-82A4-93C5928FEB2F}"/>
              </a:ext>
            </a:extLst>
          </p:cNvPr>
          <p:cNvSpPr txBox="1"/>
          <p:nvPr/>
        </p:nvSpPr>
        <p:spPr>
          <a:xfrm>
            <a:off x="133350" y="3028890"/>
            <a:ext cx="4572000" cy="400110"/>
          </a:xfrm>
          <a:prstGeom prst="rect">
            <a:avLst/>
          </a:prstGeom>
          <a:noFill/>
        </p:spPr>
        <p:txBody>
          <a:bodyPr wrap="square">
            <a:spAutoFit/>
          </a:bodyPr>
          <a:lstStyle/>
          <a:p>
            <a:r>
              <a:rPr lang="cs-CZ" sz="2000" dirty="0"/>
              <a:t>Pokud je v</a:t>
            </a:r>
            <a:r>
              <a:rPr lang="cs-CZ" sz="2000" baseline="-25000" dirty="0"/>
              <a:t>0</a:t>
            </a:r>
            <a:r>
              <a:rPr lang="cs-CZ" sz="2000" dirty="0"/>
              <a:t> = 0, jedná se o </a:t>
            </a:r>
            <a:r>
              <a:rPr lang="cs-CZ" sz="2000" b="1" dirty="0"/>
              <a:t>volný pád</a:t>
            </a:r>
            <a:r>
              <a:rPr lang="cs-CZ" sz="2000" dirty="0"/>
              <a:t>.</a:t>
            </a:r>
          </a:p>
        </p:txBody>
      </p:sp>
      <p:sp>
        <p:nvSpPr>
          <p:cNvPr id="7" name="TextovéPole 6">
            <a:extLst>
              <a:ext uri="{FF2B5EF4-FFF2-40B4-BE49-F238E27FC236}">
                <a16:creationId xmlns:a16="http://schemas.microsoft.com/office/drawing/2014/main" id="{A81E7B20-BDC0-48BD-920F-B557F029D696}"/>
              </a:ext>
            </a:extLst>
          </p:cNvPr>
          <p:cNvSpPr txBox="1"/>
          <p:nvPr/>
        </p:nvSpPr>
        <p:spPr>
          <a:xfrm>
            <a:off x="326231" y="1034058"/>
            <a:ext cx="6388894" cy="1015663"/>
          </a:xfrm>
          <a:prstGeom prst="rect">
            <a:avLst/>
          </a:prstGeom>
          <a:noFill/>
        </p:spPr>
        <p:txBody>
          <a:bodyPr wrap="square">
            <a:spAutoFit/>
          </a:bodyPr>
          <a:lstStyle/>
          <a:p>
            <a:r>
              <a:rPr lang="cs-CZ" sz="2000" b="1" dirty="0"/>
              <a:t>Vrh svislý vzhůru </a:t>
            </a:r>
            <a:r>
              <a:rPr lang="cs-CZ" sz="2000" dirty="0"/>
              <a:t>je pohyb </a:t>
            </a:r>
            <a:r>
              <a:rPr lang="cs-CZ" sz="2000" u="sng" dirty="0"/>
              <a:t>složený z pohybu rovnoměrného přímočarého směrem dolů a z volného pádu</a:t>
            </a:r>
            <a:r>
              <a:rPr lang="cs-CZ" sz="2000" dirty="0"/>
              <a:t>. Jde o pohyb rovnoměrně zrychlený s nenulovou počáteční rychlostí </a:t>
            </a:r>
            <a:r>
              <a:rPr lang="cs-CZ" sz="2000" b="1" dirty="0"/>
              <a:t>v</a:t>
            </a:r>
            <a:r>
              <a:rPr lang="cs-CZ" sz="2000" baseline="-25000" dirty="0"/>
              <a:t>0</a:t>
            </a:r>
            <a:r>
              <a:rPr lang="cs-CZ" sz="2000" dirty="0"/>
              <a:t>.</a:t>
            </a:r>
          </a:p>
        </p:txBody>
      </p:sp>
      <p:pic>
        <p:nvPicPr>
          <p:cNvPr id="277506" name="Picture 2">
            <a:extLst>
              <a:ext uri="{FF2B5EF4-FFF2-40B4-BE49-F238E27FC236}">
                <a16:creationId xmlns:a16="http://schemas.microsoft.com/office/drawing/2014/main" id="{CAC2F02F-91E1-4DB7-8647-F71454C53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4" y="3617356"/>
            <a:ext cx="2152243" cy="84296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8C14B91D-8E9B-42F0-AB71-151E3F96F504}"/>
              </a:ext>
            </a:extLst>
          </p:cNvPr>
          <p:cNvSpPr txBox="1"/>
          <p:nvPr/>
        </p:nvSpPr>
        <p:spPr>
          <a:xfrm>
            <a:off x="3109905" y="3854171"/>
            <a:ext cx="1281120" cy="369332"/>
          </a:xfrm>
          <a:prstGeom prst="rect">
            <a:avLst/>
          </a:prstGeom>
          <a:noFill/>
        </p:spPr>
        <p:txBody>
          <a:bodyPr wrap="none" rtlCol="0">
            <a:spAutoFit/>
          </a:bodyPr>
          <a:lstStyle/>
          <a:p>
            <a:r>
              <a:rPr lang="cs-CZ" dirty="0"/>
              <a:t>čas dopadu</a:t>
            </a:r>
          </a:p>
        </p:txBody>
      </p:sp>
      <p:pic>
        <p:nvPicPr>
          <p:cNvPr id="8" name="Obrázek 7">
            <a:extLst>
              <a:ext uri="{FF2B5EF4-FFF2-40B4-BE49-F238E27FC236}">
                <a16:creationId xmlns:a16="http://schemas.microsoft.com/office/drawing/2014/main" id="{DD233184-2D47-482C-983C-8FE86F1FA0B8}"/>
              </a:ext>
            </a:extLst>
          </p:cNvPr>
          <p:cNvPicPr>
            <a:picLocks noChangeAspect="1"/>
          </p:cNvPicPr>
          <p:nvPr/>
        </p:nvPicPr>
        <p:blipFill>
          <a:blip r:embed="rId5"/>
          <a:stretch>
            <a:fillRect/>
          </a:stretch>
        </p:blipFill>
        <p:spPr>
          <a:xfrm>
            <a:off x="1406700" y="4460318"/>
            <a:ext cx="1254864" cy="842962"/>
          </a:xfrm>
          <a:prstGeom prst="rect">
            <a:avLst/>
          </a:prstGeom>
        </p:spPr>
      </p:pic>
      <p:sp>
        <p:nvSpPr>
          <p:cNvPr id="10" name="TextovéPole 9">
            <a:extLst>
              <a:ext uri="{FF2B5EF4-FFF2-40B4-BE49-F238E27FC236}">
                <a16:creationId xmlns:a16="http://schemas.microsoft.com/office/drawing/2014/main" id="{FDFA92FF-ACB7-416D-B42C-98FE26F05613}"/>
              </a:ext>
            </a:extLst>
          </p:cNvPr>
          <p:cNvSpPr txBox="1"/>
          <p:nvPr/>
        </p:nvSpPr>
        <p:spPr>
          <a:xfrm>
            <a:off x="1087350" y="4721525"/>
            <a:ext cx="292271" cy="369332"/>
          </a:xfrm>
          <a:prstGeom prst="rect">
            <a:avLst/>
          </a:prstGeom>
          <a:noFill/>
        </p:spPr>
        <p:txBody>
          <a:bodyPr wrap="square" rtlCol="0">
            <a:spAutoFit/>
          </a:bodyPr>
          <a:lstStyle/>
          <a:p>
            <a:r>
              <a:rPr lang="cs-CZ" i="1" dirty="0"/>
              <a:t>v</a:t>
            </a:r>
          </a:p>
        </p:txBody>
      </p:sp>
      <p:sp>
        <p:nvSpPr>
          <p:cNvPr id="12" name="TextovéPole 11">
            <a:extLst>
              <a:ext uri="{FF2B5EF4-FFF2-40B4-BE49-F238E27FC236}">
                <a16:creationId xmlns:a16="http://schemas.microsoft.com/office/drawing/2014/main" id="{1A771E93-2F00-48E2-8BB7-F0CBB1D6D88F}"/>
              </a:ext>
            </a:extLst>
          </p:cNvPr>
          <p:cNvSpPr txBox="1"/>
          <p:nvPr/>
        </p:nvSpPr>
        <p:spPr>
          <a:xfrm>
            <a:off x="2892807" y="4718650"/>
            <a:ext cx="2527743" cy="369332"/>
          </a:xfrm>
          <a:prstGeom prst="rect">
            <a:avLst/>
          </a:prstGeom>
          <a:noFill/>
        </p:spPr>
        <p:txBody>
          <a:bodyPr wrap="none" rtlCol="0">
            <a:spAutoFit/>
          </a:bodyPr>
          <a:lstStyle/>
          <a:p>
            <a:r>
              <a:rPr lang="cs-CZ" dirty="0"/>
              <a:t>velikost rychlosti dopadu</a:t>
            </a:r>
          </a:p>
        </p:txBody>
      </p:sp>
    </p:spTree>
    <p:extLst>
      <p:ext uri="{BB962C8B-B14F-4D97-AF65-F5344CB8AC3E}">
        <p14:creationId xmlns:p14="http://schemas.microsoft.com/office/powerpoint/2010/main" val="1923583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0CAA19-1736-4916-A7E0-DE2F7BFC5637}"/>
              </a:ext>
            </a:extLst>
          </p:cNvPr>
          <p:cNvSpPr>
            <a:spLocks noGrp="1"/>
          </p:cNvSpPr>
          <p:nvPr>
            <p:ph type="title"/>
          </p:nvPr>
        </p:nvSpPr>
        <p:spPr>
          <a:xfrm>
            <a:off x="257175" y="198438"/>
            <a:ext cx="8229600" cy="620712"/>
          </a:xfrm>
        </p:spPr>
        <p:txBody>
          <a:bodyPr>
            <a:normAutofit/>
          </a:bodyPr>
          <a:lstStyle/>
          <a:p>
            <a:r>
              <a:rPr lang="cs-CZ" sz="2400" b="1" dirty="0">
                <a:latin typeface="+mn-lt"/>
              </a:rPr>
              <a:t>Vrh svislý vzhůru</a:t>
            </a:r>
          </a:p>
        </p:txBody>
      </p:sp>
      <p:sp>
        <p:nvSpPr>
          <p:cNvPr id="4" name="TextovéPole 3">
            <a:extLst>
              <a:ext uri="{FF2B5EF4-FFF2-40B4-BE49-F238E27FC236}">
                <a16:creationId xmlns:a16="http://schemas.microsoft.com/office/drawing/2014/main" id="{D92E4DD7-6176-4FE1-9905-71EE7B79B5DC}"/>
              </a:ext>
            </a:extLst>
          </p:cNvPr>
          <p:cNvSpPr txBox="1"/>
          <p:nvPr/>
        </p:nvSpPr>
        <p:spPr>
          <a:xfrm>
            <a:off x="185737" y="857859"/>
            <a:ext cx="8791574" cy="1938992"/>
          </a:xfrm>
          <a:prstGeom prst="rect">
            <a:avLst/>
          </a:prstGeom>
          <a:noFill/>
        </p:spPr>
        <p:txBody>
          <a:bodyPr wrap="square">
            <a:spAutoFit/>
          </a:bodyPr>
          <a:lstStyle/>
          <a:p>
            <a:pPr algn="just"/>
            <a:r>
              <a:rPr lang="cs-CZ" sz="2000" b="1" dirty="0"/>
              <a:t>Vrh svislý vzhůru </a:t>
            </a:r>
            <a:r>
              <a:rPr lang="cs-CZ" sz="2000" dirty="0"/>
              <a:t>je pohyb </a:t>
            </a:r>
            <a:r>
              <a:rPr lang="cs-CZ" sz="2000" u="sng" dirty="0"/>
              <a:t>složený z pohybu rovnoměrného přímočarého směrem vzhůru a z volného pádu</a:t>
            </a:r>
            <a:r>
              <a:rPr lang="cs-CZ" sz="2000" dirty="0"/>
              <a:t>. Vrh svislý je v první fázi (pohyb nahoru) rovnoměrně zrychlený přímočarý pohyb se záporným zrychlením, jehož velikost se rovná gravitačnímu zrychlení. Rychlost tělesa se v první fázi zmenšuje, až dosáhne nuly, těleso se na okamžik zastaví v největší výšce (největší vzdálenosti) a začne druhá fáze - volný pád.</a:t>
            </a:r>
          </a:p>
        </p:txBody>
      </p:sp>
      <p:sp>
        <p:nvSpPr>
          <p:cNvPr id="10" name="AutoShape 7" descr="{\displaystyle h=h_{0}+v_{0}t-{\frac {1}{2}}gt^{2}}">
            <a:extLst>
              <a:ext uri="{FF2B5EF4-FFF2-40B4-BE49-F238E27FC236}">
                <a16:creationId xmlns:a16="http://schemas.microsoft.com/office/drawing/2014/main" id="{FA2B16D7-E7A7-4AFA-9E42-E5F354CE31C9}"/>
              </a:ext>
            </a:extLst>
          </p:cNvPr>
          <p:cNvSpPr>
            <a:spLocks noChangeAspect="1" noChangeArrowheads="1"/>
          </p:cNvSpPr>
          <p:nvPr/>
        </p:nvSpPr>
        <p:spPr bwMode="auto">
          <a:xfrm>
            <a:off x="565150" y="337885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AutoShape 9" descr="{\displaystyle h=h_{0}+v_{0}t-{\frac {1}{2}}gt^{2}}">
            <a:extLst>
              <a:ext uri="{FF2B5EF4-FFF2-40B4-BE49-F238E27FC236}">
                <a16:creationId xmlns:a16="http://schemas.microsoft.com/office/drawing/2014/main" id="{5622E715-B4CF-49D1-AAF0-6D98EBBEDE9E}"/>
              </a:ext>
            </a:extLst>
          </p:cNvPr>
          <p:cNvSpPr>
            <a:spLocks noChangeAspect="1" noChangeArrowheads="1"/>
          </p:cNvSpPr>
          <p:nvPr/>
        </p:nvSpPr>
        <p:spPr bwMode="auto">
          <a:xfrm>
            <a:off x="4419600" y="3276600"/>
            <a:ext cx="1104900" cy="1104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TextovéPole 11">
            <a:extLst>
              <a:ext uri="{FF2B5EF4-FFF2-40B4-BE49-F238E27FC236}">
                <a16:creationId xmlns:a16="http://schemas.microsoft.com/office/drawing/2014/main" id="{DD6EBCB6-2FC0-4981-84A8-870BD7F83921}"/>
              </a:ext>
            </a:extLst>
          </p:cNvPr>
          <p:cNvSpPr txBox="1"/>
          <p:nvPr/>
        </p:nvSpPr>
        <p:spPr>
          <a:xfrm>
            <a:off x="284958" y="2935530"/>
            <a:ext cx="3706017" cy="369332"/>
          </a:xfrm>
          <a:prstGeom prst="rect">
            <a:avLst/>
          </a:prstGeom>
          <a:noFill/>
        </p:spPr>
        <p:txBody>
          <a:bodyPr wrap="square">
            <a:spAutoFit/>
          </a:bodyPr>
          <a:lstStyle/>
          <a:p>
            <a:r>
              <a:rPr lang="cs-CZ" b="1" i="0" dirty="0">
                <a:solidFill>
                  <a:srgbClr val="202122"/>
                </a:solidFill>
                <a:effectLst/>
              </a:rPr>
              <a:t>Okamžitá výška svislého vrhu:</a:t>
            </a:r>
            <a:endParaRPr lang="cs-CZ" dirty="0"/>
          </a:p>
        </p:txBody>
      </p:sp>
      <p:pic>
        <p:nvPicPr>
          <p:cNvPr id="8" name="Grafický objekt 7">
            <a:extLst>
              <a:ext uri="{FF2B5EF4-FFF2-40B4-BE49-F238E27FC236}">
                <a16:creationId xmlns:a16="http://schemas.microsoft.com/office/drawing/2014/main" id="{E04B60B0-9BD2-4474-BDA2-999EEDA010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764" y="3319402"/>
            <a:ext cx="2150349" cy="541958"/>
          </a:xfrm>
          <a:prstGeom prst="rect">
            <a:avLst/>
          </a:prstGeom>
        </p:spPr>
      </p:pic>
      <p:pic>
        <p:nvPicPr>
          <p:cNvPr id="13" name="Grafický objekt 12">
            <a:extLst>
              <a:ext uri="{FF2B5EF4-FFF2-40B4-BE49-F238E27FC236}">
                <a16:creationId xmlns:a16="http://schemas.microsoft.com/office/drawing/2014/main" id="{93DB20D0-A1EE-462A-BA6A-A224362920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07" y="4997142"/>
            <a:ext cx="1410432" cy="714374"/>
          </a:xfrm>
          <a:prstGeom prst="rect">
            <a:avLst/>
          </a:prstGeom>
        </p:spPr>
      </p:pic>
      <p:sp>
        <p:nvSpPr>
          <p:cNvPr id="17" name="TextovéPole 16">
            <a:extLst>
              <a:ext uri="{FF2B5EF4-FFF2-40B4-BE49-F238E27FC236}">
                <a16:creationId xmlns:a16="http://schemas.microsoft.com/office/drawing/2014/main" id="{62E86549-6D94-44A3-AF11-9826A8182882}"/>
              </a:ext>
            </a:extLst>
          </p:cNvPr>
          <p:cNvSpPr txBox="1"/>
          <p:nvPr/>
        </p:nvSpPr>
        <p:spPr>
          <a:xfrm>
            <a:off x="176212" y="3796813"/>
            <a:ext cx="6329363" cy="1200329"/>
          </a:xfrm>
          <a:prstGeom prst="rect">
            <a:avLst/>
          </a:prstGeom>
          <a:noFill/>
        </p:spPr>
        <p:txBody>
          <a:bodyPr wrap="square">
            <a:spAutoFit/>
          </a:bodyPr>
          <a:lstStyle/>
          <a:p>
            <a:r>
              <a:rPr lang="cs-CZ" dirty="0"/>
              <a:t>kde h0 je počáteční výška, v0 je počáteční rychlost, g je tíhové zrychlení, t je čas od počátku vrhu.</a:t>
            </a:r>
          </a:p>
          <a:p>
            <a:endParaRPr lang="cs-CZ" dirty="0"/>
          </a:p>
          <a:p>
            <a:r>
              <a:rPr lang="cs-CZ" b="1" dirty="0"/>
              <a:t>Největší výška a čas dosažení největší výšky svislého vrhu:</a:t>
            </a:r>
          </a:p>
        </p:txBody>
      </p:sp>
      <p:sp>
        <p:nvSpPr>
          <p:cNvPr id="19" name="TextovéPole 18">
            <a:extLst>
              <a:ext uri="{FF2B5EF4-FFF2-40B4-BE49-F238E27FC236}">
                <a16:creationId xmlns:a16="http://schemas.microsoft.com/office/drawing/2014/main" id="{52CEBFBF-E917-4120-BFBF-59EE2F8437A2}"/>
              </a:ext>
            </a:extLst>
          </p:cNvPr>
          <p:cNvSpPr txBox="1"/>
          <p:nvPr/>
        </p:nvSpPr>
        <p:spPr>
          <a:xfrm>
            <a:off x="176212" y="5711516"/>
            <a:ext cx="8396288" cy="923330"/>
          </a:xfrm>
          <a:prstGeom prst="rect">
            <a:avLst/>
          </a:prstGeom>
          <a:noFill/>
        </p:spPr>
        <p:txBody>
          <a:bodyPr wrap="square">
            <a:spAutoFit/>
          </a:bodyPr>
          <a:lstStyle/>
          <a:p>
            <a:r>
              <a:rPr lang="cs-CZ" b="0" i="0" dirty="0">
                <a:solidFill>
                  <a:srgbClr val="202122"/>
                </a:solidFill>
                <a:effectLst/>
              </a:rPr>
              <a:t>kde </a:t>
            </a:r>
            <a:r>
              <a:rPr lang="cs-CZ" b="0" i="1" dirty="0">
                <a:solidFill>
                  <a:srgbClr val="202122"/>
                </a:solidFill>
                <a:effectLst/>
              </a:rPr>
              <a:t>v</a:t>
            </a:r>
            <a:r>
              <a:rPr lang="cs-CZ" b="0" i="1" baseline="-25000" dirty="0">
                <a:solidFill>
                  <a:srgbClr val="202122"/>
                </a:solidFill>
                <a:effectLst/>
              </a:rPr>
              <a:t>0</a:t>
            </a:r>
            <a:r>
              <a:rPr lang="cs-CZ" b="0" i="0" dirty="0">
                <a:solidFill>
                  <a:srgbClr val="202122"/>
                </a:solidFill>
                <a:effectLst/>
              </a:rPr>
              <a:t> je počáteční rychlost, </a:t>
            </a:r>
            <a:r>
              <a:rPr lang="cs-CZ" b="0" i="1" dirty="0">
                <a:solidFill>
                  <a:srgbClr val="202122"/>
                </a:solidFill>
                <a:effectLst/>
              </a:rPr>
              <a:t>g</a:t>
            </a:r>
            <a:r>
              <a:rPr lang="cs-CZ" b="0" i="0" dirty="0">
                <a:solidFill>
                  <a:srgbClr val="202122"/>
                </a:solidFill>
                <a:effectLst/>
              </a:rPr>
              <a:t> je</a:t>
            </a:r>
            <a:r>
              <a:rPr lang="cs-CZ" dirty="0"/>
              <a:t> tíhové zrychlení.</a:t>
            </a:r>
          </a:p>
          <a:p>
            <a:endParaRPr lang="cs-CZ" dirty="0"/>
          </a:p>
          <a:p>
            <a:r>
              <a:rPr lang="cs-CZ" b="0" i="0" dirty="0">
                <a:solidFill>
                  <a:srgbClr val="202122"/>
                </a:solidFill>
                <a:effectLst/>
              </a:rPr>
              <a:t>Rychlost dopadu tělesa do původního místa je stejná jako počáteční rychlost.</a:t>
            </a:r>
            <a:endParaRPr lang="cs-CZ" dirty="0"/>
          </a:p>
        </p:txBody>
      </p:sp>
      <p:pic>
        <p:nvPicPr>
          <p:cNvPr id="18" name="Grafický objekt 17">
            <a:extLst>
              <a:ext uri="{FF2B5EF4-FFF2-40B4-BE49-F238E27FC236}">
                <a16:creationId xmlns:a16="http://schemas.microsoft.com/office/drawing/2014/main" id="{5077EE9C-E585-4BDF-A637-5330AA56D8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89889" y="5172906"/>
            <a:ext cx="698353" cy="515451"/>
          </a:xfrm>
          <a:prstGeom prst="rect">
            <a:avLst/>
          </a:prstGeom>
        </p:spPr>
      </p:pic>
      <p:pic>
        <p:nvPicPr>
          <p:cNvPr id="277508" name="Picture 4">
            <a:extLst>
              <a:ext uri="{FF2B5EF4-FFF2-40B4-BE49-F238E27FC236}">
                <a16:creationId xmlns:a16="http://schemas.microsoft.com/office/drawing/2014/main" id="{5BA402A7-4A0A-4F63-A27F-33C1879282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1700" y="4032737"/>
            <a:ext cx="1052287" cy="2104574"/>
          </a:xfrm>
          <a:prstGeom prst="rect">
            <a:avLst/>
          </a:prstGeom>
          <a:noFill/>
          <a:extLst>
            <a:ext uri="{909E8E84-426E-40DD-AFC4-6F175D3DCCD1}">
              <a14:hiddenFill xmlns:a14="http://schemas.microsoft.com/office/drawing/2010/main">
                <a:solidFill>
                  <a:srgbClr val="FFFFFF"/>
                </a:solidFill>
              </a14:hiddenFill>
            </a:ext>
          </a:extLst>
        </p:spPr>
      </p:pic>
      <p:pic>
        <p:nvPicPr>
          <p:cNvPr id="277510" name="Picture 6">
            <a:extLst>
              <a:ext uri="{FF2B5EF4-FFF2-40B4-BE49-F238E27FC236}">
                <a16:creationId xmlns:a16="http://schemas.microsoft.com/office/drawing/2014/main" id="{3C4DB4E0-39FE-4FAF-9162-F2DE0D6DAE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893" y="2750685"/>
            <a:ext cx="1442470" cy="688941"/>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83D62714-B15D-3318-B603-B8F034014232}"/>
              </a:ext>
            </a:extLst>
          </p:cNvPr>
          <p:cNvPicPr>
            <a:picLocks noChangeAspect="1"/>
          </p:cNvPicPr>
          <p:nvPr/>
        </p:nvPicPr>
        <p:blipFill>
          <a:blip r:embed="rId10"/>
          <a:stretch>
            <a:fillRect/>
          </a:stretch>
        </p:blipFill>
        <p:spPr>
          <a:xfrm>
            <a:off x="6934200" y="2796851"/>
            <a:ext cx="1868096" cy="2778040"/>
          </a:xfrm>
          <a:prstGeom prst="rect">
            <a:avLst/>
          </a:prstGeom>
        </p:spPr>
      </p:pic>
    </p:spTree>
    <p:extLst>
      <p:ext uri="{BB962C8B-B14F-4D97-AF65-F5344CB8AC3E}">
        <p14:creationId xmlns:p14="http://schemas.microsoft.com/office/powerpoint/2010/main" val="35056142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22FA071F-56BA-4E6B-9249-467AC1D3AB42}"/>
              </a:ext>
            </a:extLst>
          </p:cNvPr>
          <p:cNvSpPr txBox="1"/>
          <p:nvPr/>
        </p:nvSpPr>
        <p:spPr>
          <a:xfrm>
            <a:off x="228601" y="342900"/>
            <a:ext cx="8743950" cy="2369880"/>
          </a:xfrm>
          <a:prstGeom prst="rect">
            <a:avLst/>
          </a:prstGeom>
          <a:noFill/>
        </p:spPr>
        <p:txBody>
          <a:bodyPr wrap="square" rtlCol="0">
            <a:spAutoFit/>
          </a:bodyPr>
          <a:lstStyle/>
          <a:p>
            <a:r>
              <a:rPr lang="cs-CZ" sz="2400" b="1" dirty="0"/>
              <a:t>Příklad</a:t>
            </a:r>
          </a:p>
          <a:p>
            <a:endParaRPr lang="cs-CZ" sz="800" dirty="0"/>
          </a:p>
          <a:p>
            <a:r>
              <a:rPr lang="cs-CZ" dirty="0"/>
              <a:t>Jak hluboká je propast do které padá kámen 5 s? Jak velkou rychlostí dopadne na dno? Odpor vzduchu zanedbejte.</a:t>
            </a:r>
          </a:p>
          <a:p>
            <a:endParaRPr lang="cs-CZ" sz="800" dirty="0"/>
          </a:p>
          <a:p>
            <a:r>
              <a:rPr lang="cs-CZ" dirty="0"/>
              <a:t>t = 5 s</a:t>
            </a:r>
          </a:p>
          <a:p>
            <a:r>
              <a:rPr lang="cs-CZ" dirty="0"/>
              <a:t>g = 9,81 m.s</a:t>
            </a:r>
            <a:r>
              <a:rPr lang="cs-CZ" baseline="30000" dirty="0"/>
              <a:t>-2</a:t>
            </a:r>
          </a:p>
          <a:p>
            <a:r>
              <a:rPr lang="cs-CZ" dirty="0"/>
              <a:t>s = ?</a:t>
            </a:r>
          </a:p>
          <a:p>
            <a:r>
              <a:rPr lang="cs-CZ" dirty="0"/>
              <a:t>v = ?</a:t>
            </a:r>
          </a:p>
        </p:txBody>
      </p:sp>
      <p:sp>
        <p:nvSpPr>
          <p:cNvPr id="7" name="TextovéPole 6">
            <a:extLst>
              <a:ext uri="{FF2B5EF4-FFF2-40B4-BE49-F238E27FC236}">
                <a16:creationId xmlns:a16="http://schemas.microsoft.com/office/drawing/2014/main" id="{C168FD89-BC93-463F-BA15-D64A2D2142C0}"/>
              </a:ext>
            </a:extLst>
          </p:cNvPr>
          <p:cNvSpPr txBox="1"/>
          <p:nvPr/>
        </p:nvSpPr>
        <p:spPr>
          <a:xfrm>
            <a:off x="3133283" y="1695450"/>
            <a:ext cx="2934586" cy="769441"/>
          </a:xfrm>
          <a:prstGeom prst="rect">
            <a:avLst/>
          </a:prstGeom>
          <a:noFill/>
        </p:spPr>
        <p:txBody>
          <a:bodyPr wrap="none" rtlCol="0">
            <a:spAutoFit/>
          </a:bodyPr>
          <a:lstStyle/>
          <a:p>
            <a:r>
              <a:rPr lang="cs-CZ" dirty="0"/>
              <a:t>s = ½.g.t</a:t>
            </a:r>
            <a:r>
              <a:rPr lang="cs-CZ" baseline="30000" dirty="0"/>
              <a:t>2</a:t>
            </a:r>
            <a:r>
              <a:rPr lang="cs-CZ" dirty="0"/>
              <a:t> = ½.9,81.5</a:t>
            </a:r>
            <a:r>
              <a:rPr lang="cs-CZ" baseline="30000" dirty="0"/>
              <a:t>2</a:t>
            </a:r>
            <a:r>
              <a:rPr lang="cs-CZ" dirty="0"/>
              <a:t> = </a:t>
            </a:r>
            <a:r>
              <a:rPr lang="cs-CZ" u="sng" dirty="0"/>
              <a:t>123 m</a:t>
            </a:r>
          </a:p>
          <a:p>
            <a:endParaRPr lang="cs-CZ" sz="800" dirty="0"/>
          </a:p>
          <a:p>
            <a:r>
              <a:rPr lang="cs-CZ" dirty="0"/>
              <a:t>v = g.t = 9,81.5 = </a:t>
            </a:r>
            <a:r>
              <a:rPr lang="cs-CZ" u="sng" dirty="0"/>
              <a:t>49 m.s</a:t>
            </a:r>
            <a:r>
              <a:rPr lang="cs-CZ" u="sng" baseline="30000" dirty="0"/>
              <a:t>-1</a:t>
            </a:r>
          </a:p>
        </p:txBody>
      </p:sp>
      <p:sp>
        <p:nvSpPr>
          <p:cNvPr id="2" name="TextovéPole 1">
            <a:extLst>
              <a:ext uri="{FF2B5EF4-FFF2-40B4-BE49-F238E27FC236}">
                <a16:creationId xmlns:a16="http://schemas.microsoft.com/office/drawing/2014/main" id="{4E60E37D-34E1-40D6-B336-A1D127616FB3}"/>
              </a:ext>
            </a:extLst>
          </p:cNvPr>
          <p:cNvSpPr txBox="1"/>
          <p:nvPr/>
        </p:nvSpPr>
        <p:spPr>
          <a:xfrm>
            <a:off x="228601" y="3429000"/>
            <a:ext cx="8743950" cy="2646878"/>
          </a:xfrm>
          <a:prstGeom prst="rect">
            <a:avLst/>
          </a:prstGeom>
          <a:noFill/>
        </p:spPr>
        <p:txBody>
          <a:bodyPr wrap="square" rtlCol="0">
            <a:spAutoFit/>
          </a:bodyPr>
          <a:lstStyle/>
          <a:p>
            <a:r>
              <a:rPr lang="cs-CZ" sz="2400" b="1" dirty="0"/>
              <a:t>Příklad</a:t>
            </a:r>
          </a:p>
          <a:p>
            <a:endParaRPr lang="cs-CZ" sz="800" dirty="0"/>
          </a:p>
          <a:p>
            <a:r>
              <a:rPr lang="cs-CZ" dirty="0"/>
              <a:t>Za jakou dobu se rychlost volně padajícího tělesa zvětší z 10 m.s</a:t>
            </a:r>
            <a:r>
              <a:rPr lang="cs-CZ" baseline="30000" dirty="0"/>
              <a:t>-1</a:t>
            </a:r>
            <a:r>
              <a:rPr lang="cs-CZ" dirty="0"/>
              <a:t> na 30 m.s</a:t>
            </a:r>
            <a:r>
              <a:rPr lang="cs-CZ" baseline="30000" dirty="0"/>
              <a:t>-1</a:t>
            </a:r>
            <a:r>
              <a:rPr lang="cs-CZ" dirty="0"/>
              <a:t>? Jakou dráhu těleso za tuto dobu urazí? Odpor vzduchu zanedbejte.</a:t>
            </a:r>
          </a:p>
          <a:p>
            <a:endParaRPr lang="cs-CZ" sz="800" dirty="0"/>
          </a:p>
          <a:p>
            <a:r>
              <a:rPr lang="cs-CZ" dirty="0"/>
              <a:t>v</a:t>
            </a:r>
            <a:r>
              <a:rPr lang="cs-CZ" baseline="-25000" dirty="0"/>
              <a:t>0</a:t>
            </a:r>
            <a:r>
              <a:rPr lang="cs-CZ" dirty="0"/>
              <a:t> = 10 m.s</a:t>
            </a:r>
            <a:r>
              <a:rPr lang="cs-CZ" baseline="30000" dirty="0"/>
              <a:t>-1</a:t>
            </a:r>
            <a:r>
              <a:rPr lang="cs-CZ" dirty="0"/>
              <a:t> </a:t>
            </a:r>
          </a:p>
          <a:p>
            <a:r>
              <a:rPr lang="cs-CZ" dirty="0"/>
              <a:t>v = 30 m.s</a:t>
            </a:r>
            <a:r>
              <a:rPr lang="cs-CZ" baseline="30000" dirty="0"/>
              <a:t>-1</a:t>
            </a:r>
            <a:r>
              <a:rPr lang="cs-CZ" dirty="0"/>
              <a:t> </a:t>
            </a:r>
          </a:p>
          <a:p>
            <a:r>
              <a:rPr lang="cs-CZ" dirty="0"/>
              <a:t>g = 9,81 m.s</a:t>
            </a:r>
            <a:r>
              <a:rPr lang="cs-CZ" baseline="30000" dirty="0"/>
              <a:t>-2</a:t>
            </a:r>
          </a:p>
          <a:p>
            <a:r>
              <a:rPr lang="cs-CZ" dirty="0"/>
              <a:t>s = ?</a:t>
            </a:r>
          </a:p>
          <a:p>
            <a:r>
              <a:rPr lang="cs-CZ" dirty="0"/>
              <a:t>t = ?</a:t>
            </a:r>
          </a:p>
        </p:txBody>
      </p:sp>
      <p:sp>
        <p:nvSpPr>
          <p:cNvPr id="3" name="TextovéPole 2">
            <a:extLst>
              <a:ext uri="{FF2B5EF4-FFF2-40B4-BE49-F238E27FC236}">
                <a16:creationId xmlns:a16="http://schemas.microsoft.com/office/drawing/2014/main" id="{9DFD2CD0-5393-40C1-BE35-7A2D4C8D9CE6}"/>
              </a:ext>
            </a:extLst>
          </p:cNvPr>
          <p:cNvSpPr txBox="1"/>
          <p:nvPr/>
        </p:nvSpPr>
        <p:spPr>
          <a:xfrm>
            <a:off x="2799908" y="4834057"/>
            <a:ext cx="3981218" cy="923330"/>
          </a:xfrm>
          <a:prstGeom prst="rect">
            <a:avLst/>
          </a:prstGeom>
          <a:noFill/>
        </p:spPr>
        <p:txBody>
          <a:bodyPr wrap="none" rtlCol="0">
            <a:spAutoFit/>
          </a:bodyPr>
          <a:lstStyle/>
          <a:p>
            <a:r>
              <a:rPr lang="cs-CZ" dirty="0"/>
              <a:t>v = v</a:t>
            </a:r>
            <a:r>
              <a:rPr lang="cs-CZ" baseline="-25000" dirty="0"/>
              <a:t>0</a:t>
            </a:r>
            <a:r>
              <a:rPr lang="cs-CZ" dirty="0"/>
              <a:t> + g.t</a:t>
            </a:r>
          </a:p>
          <a:p>
            <a:r>
              <a:rPr lang="cs-CZ" dirty="0"/>
              <a:t>t = (v - v</a:t>
            </a:r>
            <a:r>
              <a:rPr lang="cs-CZ" baseline="-25000" dirty="0"/>
              <a:t>0</a:t>
            </a:r>
            <a:r>
              <a:rPr lang="cs-CZ" dirty="0"/>
              <a:t>)/g = (30 - 10)/9,81 = </a:t>
            </a:r>
            <a:r>
              <a:rPr lang="cs-CZ" u="sng" dirty="0"/>
              <a:t>2 s</a:t>
            </a:r>
          </a:p>
          <a:p>
            <a:r>
              <a:rPr lang="cs-CZ" dirty="0"/>
              <a:t>s = v</a:t>
            </a:r>
            <a:r>
              <a:rPr lang="cs-CZ" baseline="-25000" dirty="0"/>
              <a:t>0</a:t>
            </a:r>
            <a:r>
              <a:rPr lang="cs-CZ" dirty="0"/>
              <a:t>.t + ½.g.t</a:t>
            </a:r>
            <a:r>
              <a:rPr lang="cs-CZ" baseline="30000" dirty="0"/>
              <a:t>2</a:t>
            </a:r>
            <a:r>
              <a:rPr lang="cs-CZ" dirty="0"/>
              <a:t> = 2.10 + ½.9,81.2</a:t>
            </a:r>
            <a:r>
              <a:rPr lang="cs-CZ" baseline="30000" dirty="0"/>
              <a:t>2</a:t>
            </a:r>
            <a:r>
              <a:rPr lang="cs-CZ" dirty="0"/>
              <a:t> = </a:t>
            </a:r>
            <a:r>
              <a:rPr lang="cs-CZ" u="sng" dirty="0"/>
              <a:t>40 m</a:t>
            </a:r>
          </a:p>
        </p:txBody>
      </p:sp>
    </p:spTree>
    <p:extLst>
      <p:ext uri="{BB962C8B-B14F-4D97-AF65-F5344CB8AC3E}">
        <p14:creationId xmlns:p14="http://schemas.microsoft.com/office/powerpoint/2010/main" val="2660543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D02E72-E00B-49F2-9133-3766FFDB1375}"/>
              </a:ext>
            </a:extLst>
          </p:cNvPr>
          <p:cNvSpPr>
            <a:spLocks noGrp="1"/>
          </p:cNvSpPr>
          <p:nvPr>
            <p:ph type="title"/>
          </p:nvPr>
        </p:nvSpPr>
        <p:spPr>
          <a:xfrm>
            <a:off x="628650" y="230187"/>
            <a:ext cx="7886700" cy="1325563"/>
          </a:xfrm>
        </p:spPr>
        <p:txBody>
          <a:bodyPr/>
          <a:lstStyle/>
          <a:p>
            <a:pPr algn="ctr"/>
            <a:r>
              <a:rPr lang="en-US" b="1" dirty="0" err="1">
                <a:latin typeface="+mn-lt"/>
              </a:rPr>
              <a:t>Kinematika</a:t>
            </a:r>
            <a:endParaRPr lang="cs-CZ" b="1" dirty="0">
              <a:latin typeface="+mn-lt"/>
            </a:endParaRPr>
          </a:p>
        </p:txBody>
      </p:sp>
      <p:sp>
        <p:nvSpPr>
          <p:cNvPr id="3" name="Rectangle 3">
            <a:extLst>
              <a:ext uri="{FF2B5EF4-FFF2-40B4-BE49-F238E27FC236}">
                <a16:creationId xmlns:a16="http://schemas.microsoft.com/office/drawing/2014/main" id="{E20B0C24-1C5B-445C-8236-6BC846E85494}"/>
              </a:ext>
            </a:extLst>
          </p:cNvPr>
          <p:cNvSpPr txBox="1">
            <a:spLocks noChangeArrowheads="1"/>
          </p:cNvSpPr>
          <p:nvPr/>
        </p:nvSpPr>
        <p:spPr>
          <a:xfrm>
            <a:off x="457200" y="1598613"/>
            <a:ext cx="8229600" cy="502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cs-CZ" altLang="cs-CZ" sz="2400" dirty="0"/>
              <a:t>= fyzika pohybu </a:t>
            </a:r>
            <a:r>
              <a:rPr lang="en-US" altLang="cs-CZ" sz="2400" dirty="0"/>
              <a:t>x</a:t>
            </a:r>
            <a:r>
              <a:rPr lang="cs-CZ" altLang="cs-CZ" sz="2400" dirty="0"/>
              <a:t> neřešíme příčiny pohybu</a:t>
            </a:r>
          </a:p>
          <a:p>
            <a:pPr marL="0" indent="0" algn="just">
              <a:buNone/>
            </a:pPr>
            <a:endParaRPr lang="cs-CZ" altLang="cs-CZ" sz="2400" dirty="0"/>
          </a:p>
          <a:p>
            <a:pPr algn="just"/>
            <a:r>
              <a:rPr lang="cs-CZ" altLang="cs-CZ" sz="2400" b="1" dirty="0"/>
              <a:t>Mechanickým pohybem</a:t>
            </a:r>
            <a:r>
              <a:rPr lang="cs-CZ" altLang="cs-CZ" sz="2400" dirty="0"/>
              <a:t> se ve fyzice označuje takový pohyb, při kterém dochází ke změně polohy tělesa vzhledem ke vztažné soustavě, opakem </a:t>
            </a:r>
            <a:r>
              <a:rPr lang="cs-CZ" altLang="cs-CZ" sz="2400" b="1" dirty="0"/>
              <a:t>klid</a:t>
            </a:r>
            <a:r>
              <a:rPr lang="cs-CZ" altLang="cs-CZ" sz="2400" dirty="0"/>
              <a:t>.</a:t>
            </a:r>
          </a:p>
          <a:p>
            <a:pPr algn="just"/>
            <a:r>
              <a:rPr lang="cs-CZ" altLang="cs-CZ" sz="2400" b="1" dirty="0"/>
              <a:t>Klid a pohyb a klid těles jsou relativní. </a:t>
            </a:r>
            <a:r>
              <a:rPr lang="cs-CZ" altLang="cs-CZ" sz="2400" dirty="0"/>
              <a:t>Proto se určuje </a:t>
            </a:r>
            <a:r>
              <a:rPr lang="cs-CZ" altLang="cs-CZ" sz="2400" b="1" dirty="0"/>
              <a:t>vztažná soustava</a:t>
            </a:r>
          </a:p>
          <a:p>
            <a:pPr algn="just"/>
            <a:r>
              <a:rPr lang="cs-CZ" altLang="cs-CZ" sz="2400" b="1" dirty="0"/>
              <a:t>Fyzikální těleso </a:t>
            </a:r>
            <a:r>
              <a:rPr lang="cs-CZ" altLang="cs-CZ" sz="2400" dirty="0"/>
              <a:t>je každá ohraničená část látky bez ohledu na skupenství.</a:t>
            </a:r>
          </a:p>
          <a:p>
            <a:pPr algn="just"/>
            <a:r>
              <a:rPr lang="cs-CZ" altLang="cs-CZ" sz="2400" b="1" dirty="0"/>
              <a:t>Hmotný bod </a:t>
            </a:r>
            <a:r>
              <a:rPr lang="cs-CZ" altLang="cs-CZ" sz="2400" dirty="0"/>
              <a:t>je každé těleso, jehož rozměry lze vzhledem k uvažovaným vzdálenostem zanedbat.</a:t>
            </a:r>
          </a:p>
        </p:txBody>
      </p:sp>
    </p:spTree>
    <p:extLst>
      <p:ext uri="{BB962C8B-B14F-4D97-AF65-F5344CB8AC3E}">
        <p14:creationId xmlns:p14="http://schemas.microsoft.com/office/powerpoint/2010/main" val="27980487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25DD18-AD9A-40AF-BE11-9CBA7F4043D7}"/>
              </a:ext>
            </a:extLst>
          </p:cNvPr>
          <p:cNvSpPr>
            <a:spLocks noGrp="1"/>
          </p:cNvSpPr>
          <p:nvPr>
            <p:ph type="title"/>
          </p:nvPr>
        </p:nvSpPr>
        <p:spPr>
          <a:xfrm>
            <a:off x="180975" y="175559"/>
            <a:ext cx="8229600" cy="534987"/>
          </a:xfrm>
        </p:spPr>
        <p:txBody>
          <a:bodyPr>
            <a:normAutofit/>
          </a:bodyPr>
          <a:lstStyle/>
          <a:p>
            <a:r>
              <a:rPr lang="cs-CZ" sz="2400" b="1" dirty="0">
                <a:latin typeface="+mn-lt"/>
              </a:rPr>
              <a:t>Vrh vodorovný</a:t>
            </a:r>
          </a:p>
        </p:txBody>
      </p:sp>
      <p:sp>
        <p:nvSpPr>
          <p:cNvPr id="4" name="TextovéPole 3">
            <a:extLst>
              <a:ext uri="{FF2B5EF4-FFF2-40B4-BE49-F238E27FC236}">
                <a16:creationId xmlns:a16="http://schemas.microsoft.com/office/drawing/2014/main" id="{7AC4CBCD-46DB-4F3D-BF03-D8BABA5CC8B4}"/>
              </a:ext>
            </a:extLst>
          </p:cNvPr>
          <p:cNvSpPr txBox="1"/>
          <p:nvPr/>
        </p:nvSpPr>
        <p:spPr>
          <a:xfrm>
            <a:off x="180975" y="828256"/>
            <a:ext cx="8820150" cy="1631216"/>
          </a:xfrm>
          <a:prstGeom prst="rect">
            <a:avLst/>
          </a:prstGeom>
          <a:noFill/>
        </p:spPr>
        <p:txBody>
          <a:bodyPr wrap="square">
            <a:spAutoFit/>
          </a:bodyPr>
          <a:lstStyle/>
          <a:p>
            <a:r>
              <a:rPr lang="cs-CZ" sz="2000" b="1" dirty="0"/>
              <a:t>Vrh vodorovný</a:t>
            </a:r>
            <a:r>
              <a:rPr lang="cs-CZ" sz="2000" dirty="0"/>
              <a:t> je pohyb hmotného bodu v tíhovém poli Země, jemuž byla udělena počáteční rychlost tělesa ve vodorovném směru (směr vektoru </a:t>
            </a:r>
            <a:r>
              <a:rPr lang="cs-CZ" sz="2000" b="1" dirty="0"/>
              <a:t>v</a:t>
            </a:r>
            <a:r>
              <a:rPr lang="cs-CZ" sz="2000" baseline="-25000" dirty="0"/>
              <a:t>0</a:t>
            </a:r>
            <a:r>
              <a:rPr lang="cs-CZ" sz="2000" dirty="0"/>
              <a:t> je tedy kolmý ke směru tíhového zrychlení </a:t>
            </a:r>
            <a:r>
              <a:rPr lang="cs-CZ" sz="2000" b="1" dirty="0"/>
              <a:t>g</a:t>
            </a:r>
            <a:r>
              <a:rPr lang="cs-CZ" sz="2000" dirty="0"/>
              <a:t>). Hmotný bod </a:t>
            </a:r>
            <a:r>
              <a:rPr lang="cs-CZ" sz="2000" u="sng" dirty="0"/>
              <a:t>koná současně dva pohyby: rovnoměrný přímočarý pohyb počáteční rychlostí </a:t>
            </a:r>
            <a:r>
              <a:rPr lang="cs-CZ" sz="2000" b="1" u="sng" dirty="0"/>
              <a:t>v</a:t>
            </a:r>
            <a:r>
              <a:rPr lang="cs-CZ" sz="2000" u="sng" baseline="-25000" dirty="0"/>
              <a:t>0</a:t>
            </a:r>
            <a:r>
              <a:rPr lang="cs-CZ" sz="2000" u="sng" dirty="0"/>
              <a:t> ve vodorovném směru a volný pád z výšky </a:t>
            </a:r>
            <a:r>
              <a:rPr lang="cs-CZ" sz="2000" i="1" u="sng" dirty="0"/>
              <a:t>h</a:t>
            </a:r>
            <a:r>
              <a:rPr lang="cs-CZ" sz="2000" u="sng" dirty="0"/>
              <a:t> ve svislém směru </a:t>
            </a:r>
            <a:r>
              <a:rPr lang="cs-CZ" sz="2000" dirty="0"/>
              <a:t>(vodorovný vrh je složený pohyb). </a:t>
            </a:r>
          </a:p>
        </p:txBody>
      </p:sp>
      <p:sp>
        <p:nvSpPr>
          <p:cNvPr id="6" name="TextovéPole 5">
            <a:extLst>
              <a:ext uri="{FF2B5EF4-FFF2-40B4-BE49-F238E27FC236}">
                <a16:creationId xmlns:a16="http://schemas.microsoft.com/office/drawing/2014/main" id="{CA8D8391-93EC-4201-B397-47A6C8E0A1EE}"/>
              </a:ext>
            </a:extLst>
          </p:cNvPr>
          <p:cNvSpPr txBox="1"/>
          <p:nvPr/>
        </p:nvSpPr>
        <p:spPr>
          <a:xfrm>
            <a:off x="180976" y="5754212"/>
            <a:ext cx="8820149" cy="923330"/>
          </a:xfrm>
          <a:prstGeom prst="rect">
            <a:avLst/>
          </a:prstGeom>
          <a:noFill/>
        </p:spPr>
        <p:txBody>
          <a:bodyPr wrap="square">
            <a:spAutoFit/>
          </a:bodyPr>
          <a:lstStyle/>
          <a:p>
            <a:pPr algn="just"/>
            <a:r>
              <a:rPr lang="cs-CZ" dirty="0"/>
              <a:t>Pokud vrh probíhá ve vakuu a uvažujeme-li pouze homogenní tíhové pole (např. reálný případ vrhů relativně malou rychlostí v malých výškách nad povrchem astronomických těles bez atmosféry), je trajektorií část paraboly s vrcholem v místě hodu.</a:t>
            </a:r>
          </a:p>
        </p:txBody>
      </p:sp>
      <p:pic>
        <p:nvPicPr>
          <p:cNvPr id="280578" name="Picture 2">
            <a:extLst>
              <a:ext uri="{FF2B5EF4-FFF2-40B4-BE49-F238E27FC236}">
                <a16:creationId xmlns:a16="http://schemas.microsoft.com/office/drawing/2014/main" id="{3D8A5C3B-19AE-4BC8-9D82-2BA330EB0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2760167"/>
            <a:ext cx="2876550" cy="287655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5FF3B75A-2721-446C-93D4-CA056EA4F461}"/>
              </a:ext>
            </a:extLst>
          </p:cNvPr>
          <p:cNvPicPr>
            <a:picLocks noChangeAspect="1"/>
          </p:cNvPicPr>
          <p:nvPr/>
        </p:nvPicPr>
        <p:blipFill>
          <a:blip r:embed="rId3"/>
          <a:stretch>
            <a:fillRect/>
          </a:stretch>
        </p:blipFill>
        <p:spPr>
          <a:xfrm>
            <a:off x="4150076" y="2457402"/>
            <a:ext cx="996157" cy="366234"/>
          </a:xfrm>
          <a:prstGeom prst="rect">
            <a:avLst/>
          </a:prstGeom>
        </p:spPr>
      </p:pic>
      <p:pic>
        <p:nvPicPr>
          <p:cNvPr id="8" name="Obrázek 7">
            <a:extLst>
              <a:ext uri="{FF2B5EF4-FFF2-40B4-BE49-F238E27FC236}">
                <a16:creationId xmlns:a16="http://schemas.microsoft.com/office/drawing/2014/main" id="{91B9DB3C-2486-475B-A525-41EF907AF4A0}"/>
              </a:ext>
            </a:extLst>
          </p:cNvPr>
          <p:cNvPicPr>
            <a:picLocks noChangeAspect="1"/>
          </p:cNvPicPr>
          <p:nvPr/>
        </p:nvPicPr>
        <p:blipFill>
          <a:blip r:embed="rId4"/>
          <a:stretch>
            <a:fillRect/>
          </a:stretch>
        </p:blipFill>
        <p:spPr>
          <a:xfrm>
            <a:off x="4211684" y="2821566"/>
            <a:ext cx="1295400" cy="481149"/>
          </a:xfrm>
          <a:prstGeom prst="rect">
            <a:avLst/>
          </a:prstGeom>
        </p:spPr>
      </p:pic>
      <p:pic>
        <p:nvPicPr>
          <p:cNvPr id="10" name="Obrázek 9">
            <a:extLst>
              <a:ext uri="{FF2B5EF4-FFF2-40B4-BE49-F238E27FC236}">
                <a16:creationId xmlns:a16="http://schemas.microsoft.com/office/drawing/2014/main" id="{E59C298A-4C7A-436E-AD6B-4A9F9F70265E}"/>
              </a:ext>
            </a:extLst>
          </p:cNvPr>
          <p:cNvPicPr>
            <a:picLocks noChangeAspect="1"/>
          </p:cNvPicPr>
          <p:nvPr/>
        </p:nvPicPr>
        <p:blipFill>
          <a:blip r:embed="rId5"/>
          <a:stretch>
            <a:fillRect/>
          </a:stretch>
        </p:blipFill>
        <p:spPr>
          <a:xfrm>
            <a:off x="4171016" y="3329675"/>
            <a:ext cx="954279" cy="481149"/>
          </a:xfrm>
          <a:prstGeom prst="rect">
            <a:avLst/>
          </a:prstGeom>
        </p:spPr>
      </p:pic>
      <p:pic>
        <p:nvPicPr>
          <p:cNvPr id="12" name="Obrázek 11">
            <a:extLst>
              <a:ext uri="{FF2B5EF4-FFF2-40B4-BE49-F238E27FC236}">
                <a16:creationId xmlns:a16="http://schemas.microsoft.com/office/drawing/2014/main" id="{6C1EEC67-C103-42F9-926A-3FBE6E89BEE6}"/>
              </a:ext>
            </a:extLst>
          </p:cNvPr>
          <p:cNvPicPr>
            <a:picLocks noChangeAspect="1"/>
          </p:cNvPicPr>
          <p:nvPr/>
        </p:nvPicPr>
        <p:blipFill>
          <a:blip r:embed="rId6"/>
          <a:stretch>
            <a:fillRect/>
          </a:stretch>
        </p:blipFill>
        <p:spPr>
          <a:xfrm>
            <a:off x="3997972" y="4435681"/>
            <a:ext cx="1485705" cy="645221"/>
          </a:xfrm>
          <a:prstGeom prst="rect">
            <a:avLst/>
          </a:prstGeom>
        </p:spPr>
      </p:pic>
      <p:pic>
        <p:nvPicPr>
          <p:cNvPr id="14" name="Obrázek 13">
            <a:extLst>
              <a:ext uri="{FF2B5EF4-FFF2-40B4-BE49-F238E27FC236}">
                <a16:creationId xmlns:a16="http://schemas.microsoft.com/office/drawing/2014/main" id="{3CCE77E1-8CA6-4437-A407-3E7BB3C79D03}"/>
              </a:ext>
            </a:extLst>
          </p:cNvPr>
          <p:cNvPicPr>
            <a:picLocks noChangeAspect="1"/>
          </p:cNvPicPr>
          <p:nvPr/>
        </p:nvPicPr>
        <p:blipFill>
          <a:blip r:embed="rId7"/>
          <a:stretch>
            <a:fillRect/>
          </a:stretch>
        </p:blipFill>
        <p:spPr>
          <a:xfrm>
            <a:off x="4087696" y="5201032"/>
            <a:ext cx="1543377" cy="483547"/>
          </a:xfrm>
          <a:prstGeom prst="rect">
            <a:avLst/>
          </a:prstGeom>
        </p:spPr>
      </p:pic>
      <p:sp>
        <p:nvSpPr>
          <p:cNvPr id="15" name="TextovéPole 14">
            <a:extLst>
              <a:ext uri="{FF2B5EF4-FFF2-40B4-BE49-F238E27FC236}">
                <a16:creationId xmlns:a16="http://schemas.microsoft.com/office/drawing/2014/main" id="{382AAA56-3A34-432C-B4BB-90678DA7BA5D}"/>
              </a:ext>
            </a:extLst>
          </p:cNvPr>
          <p:cNvSpPr txBox="1"/>
          <p:nvPr/>
        </p:nvSpPr>
        <p:spPr>
          <a:xfrm>
            <a:off x="5339795" y="3419249"/>
            <a:ext cx="1173783" cy="369332"/>
          </a:xfrm>
          <a:prstGeom prst="rect">
            <a:avLst/>
          </a:prstGeom>
          <a:noFill/>
        </p:spPr>
        <p:txBody>
          <a:bodyPr wrap="none" rtlCol="0">
            <a:spAutoFit/>
          </a:bodyPr>
          <a:lstStyle/>
          <a:p>
            <a:r>
              <a:rPr lang="cs-CZ" dirty="0"/>
              <a:t>výška vrhu</a:t>
            </a:r>
          </a:p>
        </p:txBody>
      </p:sp>
      <p:sp>
        <p:nvSpPr>
          <p:cNvPr id="16" name="TextovéPole 15">
            <a:extLst>
              <a:ext uri="{FF2B5EF4-FFF2-40B4-BE49-F238E27FC236}">
                <a16:creationId xmlns:a16="http://schemas.microsoft.com/office/drawing/2014/main" id="{17D42D58-EDF9-4E53-B46C-13EF80027D43}"/>
              </a:ext>
            </a:extLst>
          </p:cNvPr>
          <p:cNvSpPr txBox="1"/>
          <p:nvPr/>
        </p:nvSpPr>
        <p:spPr>
          <a:xfrm>
            <a:off x="5410570" y="4507783"/>
            <a:ext cx="1166538" cy="369332"/>
          </a:xfrm>
          <a:prstGeom prst="rect">
            <a:avLst/>
          </a:prstGeom>
          <a:noFill/>
        </p:spPr>
        <p:txBody>
          <a:bodyPr wrap="none" rtlCol="0">
            <a:spAutoFit/>
          </a:bodyPr>
          <a:lstStyle/>
          <a:p>
            <a:r>
              <a:rPr lang="cs-CZ" dirty="0"/>
              <a:t>délka vrhu</a:t>
            </a:r>
          </a:p>
        </p:txBody>
      </p:sp>
      <p:sp>
        <p:nvSpPr>
          <p:cNvPr id="21" name="TextovéPole 20">
            <a:extLst>
              <a:ext uri="{FF2B5EF4-FFF2-40B4-BE49-F238E27FC236}">
                <a16:creationId xmlns:a16="http://schemas.microsoft.com/office/drawing/2014/main" id="{3D3BF09C-F709-4774-B9C0-65189CACBF74}"/>
              </a:ext>
            </a:extLst>
          </p:cNvPr>
          <p:cNvSpPr txBox="1"/>
          <p:nvPr/>
        </p:nvSpPr>
        <p:spPr>
          <a:xfrm>
            <a:off x="5697748" y="5177810"/>
            <a:ext cx="3028950" cy="369332"/>
          </a:xfrm>
          <a:prstGeom prst="rect">
            <a:avLst/>
          </a:prstGeom>
          <a:noFill/>
        </p:spPr>
        <p:txBody>
          <a:bodyPr wrap="square">
            <a:spAutoFit/>
          </a:bodyPr>
          <a:lstStyle/>
          <a:p>
            <a:r>
              <a:rPr lang="cs-CZ" dirty="0"/>
              <a:t>rychlost v okamžiku dopadu</a:t>
            </a:r>
          </a:p>
        </p:txBody>
      </p:sp>
      <p:pic>
        <p:nvPicPr>
          <p:cNvPr id="22" name="Grafický objekt 21">
            <a:extLst>
              <a:ext uri="{FF2B5EF4-FFF2-40B4-BE49-F238E27FC236}">
                <a16:creationId xmlns:a16="http://schemas.microsoft.com/office/drawing/2014/main" id="{C5854B30-AB09-4EF2-BA71-877CDD8E1B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88144" y="3776147"/>
            <a:ext cx="831619" cy="645221"/>
          </a:xfrm>
          <a:prstGeom prst="rect">
            <a:avLst/>
          </a:prstGeom>
        </p:spPr>
      </p:pic>
      <p:sp>
        <p:nvSpPr>
          <p:cNvPr id="27" name="TextovéPole 26">
            <a:extLst>
              <a:ext uri="{FF2B5EF4-FFF2-40B4-BE49-F238E27FC236}">
                <a16:creationId xmlns:a16="http://schemas.microsoft.com/office/drawing/2014/main" id="{F5489823-1701-4C2A-B915-689DA857D564}"/>
              </a:ext>
            </a:extLst>
          </p:cNvPr>
          <p:cNvSpPr txBox="1"/>
          <p:nvPr/>
        </p:nvSpPr>
        <p:spPr>
          <a:xfrm>
            <a:off x="5388525" y="3881170"/>
            <a:ext cx="1076325" cy="369332"/>
          </a:xfrm>
          <a:prstGeom prst="rect">
            <a:avLst/>
          </a:prstGeom>
          <a:noFill/>
        </p:spPr>
        <p:txBody>
          <a:bodyPr wrap="square">
            <a:spAutoFit/>
          </a:bodyPr>
          <a:lstStyle/>
          <a:p>
            <a:r>
              <a:rPr lang="cs-CZ" dirty="0"/>
              <a:t>čas letu</a:t>
            </a:r>
          </a:p>
        </p:txBody>
      </p:sp>
      <p:pic>
        <p:nvPicPr>
          <p:cNvPr id="7" name="Obrázek 6">
            <a:extLst>
              <a:ext uri="{FF2B5EF4-FFF2-40B4-BE49-F238E27FC236}">
                <a16:creationId xmlns:a16="http://schemas.microsoft.com/office/drawing/2014/main" id="{AE8FE776-F77F-04A7-C90B-1B65D2FAEC96}"/>
              </a:ext>
            </a:extLst>
          </p:cNvPr>
          <p:cNvPicPr>
            <a:picLocks noChangeAspect="1"/>
          </p:cNvPicPr>
          <p:nvPr/>
        </p:nvPicPr>
        <p:blipFill>
          <a:blip r:embed="rId10"/>
          <a:stretch>
            <a:fillRect/>
          </a:stretch>
        </p:blipFill>
        <p:spPr>
          <a:xfrm>
            <a:off x="6932932" y="2529105"/>
            <a:ext cx="1861876" cy="1536608"/>
          </a:xfrm>
          <a:prstGeom prst="rect">
            <a:avLst/>
          </a:prstGeom>
        </p:spPr>
      </p:pic>
    </p:spTree>
    <p:extLst>
      <p:ext uri="{BB962C8B-B14F-4D97-AF65-F5344CB8AC3E}">
        <p14:creationId xmlns:p14="http://schemas.microsoft.com/office/powerpoint/2010/main" val="21136315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FF60895-0E73-4DE4-BD2D-98BB923D7E3E}"/>
              </a:ext>
            </a:extLst>
          </p:cNvPr>
          <p:cNvSpPr txBox="1"/>
          <p:nvPr/>
        </p:nvSpPr>
        <p:spPr>
          <a:xfrm>
            <a:off x="197643" y="750838"/>
            <a:ext cx="8748713" cy="2862322"/>
          </a:xfrm>
          <a:prstGeom prst="rect">
            <a:avLst/>
          </a:prstGeom>
          <a:noFill/>
        </p:spPr>
        <p:txBody>
          <a:bodyPr wrap="square">
            <a:spAutoFit/>
          </a:bodyPr>
          <a:lstStyle/>
          <a:p>
            <a:pPr algn="just"/>
            <a:r>
              <a:rPr lang="cs-CZ" sz="2000" b="0" i="0" dirty="0">
                <a:effectLst/>
              </a:rPr>
              <a:t>Letadlo shazuje bombu na loď. Letadlo letí ve výšce 320m nad mořem rychlostí 180 km.h</a:t>
            </a:r>
            <a:r>
              <a:rPr lang="cs-CZ" sz="2000" b="0" i="0" baseline="30000" dirty="0">
                <a:effectLst/>
              </a:rPr>
              <a:t>-1</a:t>
            </a:r>
            <a:r>
              <a:rPr lang="cs-CZ" sz="2000" b="0" i="0" dirty="0">
                <a:effectLst/>
              </a:rPr>
              <a:t>. Loď se pohybuje rychlostí 36 km.h</a:t>
            </a:r>
            <a:r>
              <a:rPr lang="cs-CZ" sz="2000" b="0" i="0" baseline="30000" dirty="0">
                <a:effectLst/>
              </a:rPr>
              <a:t>-1</a:t>
            </a:r>
            <a:r>
              <a:rPr lang="cs-CZ" sz="2000" b="0" i="0" dirty="0">
                <a:effectLst/>
              </a:rPr>
              <a:t>. V jaké vzdálenosti od lodi musí posádka letadla bombu uvolnit, aby tato trefila loď, pokud se letadlo pohybuje</a:t>
            </a:r>
          </a:p>
          <a:p>
            <a:pPr algn="just"/>
            <a:r>
              <a:rPr lang="cs-CZ" sz="2000" b="0" i="0" dirty="0">
                <a:effectLst/>
              </a:rPr>
              <a:t> a) stejným směrem jako loď</a:t>
            </a:r>
          </a:p>
          <a:p>
            <a:pPr algn="just"/>
            <a:r>
              <a:rPr lang="cs-CZ" sz="2000" b="0" i="0" dirty="0">
                <a:effectLst/>
              </a:rPr>
              <a:t> b) opačným směrem než loď</a:t>
            </a:r>
          </a:p>
          <a:p>
            <a:pPr algn="just"/>
            <a:endParaRPr lang="cs-CZ" sz="2000" dirty="0"/>
          </a:p>
          <a:p>
            <a:pPr algn="just"/>
            <a:r>
              <a:rPr lang="cs-CZ" sz="2000" b="0" i="0" dirty="0">
                <a:effectLst/>
              </a:rPr>
              <a:t>v</a:t>
            </a:r>
            <a:r>
              <a:rPr lang="cs-CZ" sz="2000" b="0" i="0" baseline="-25000" dirty="0">
                <a:effectLst/>
              </a:rPr>
              <a:t>1</a:t>
            </a:r>
            <a:r>
              <a:rPr lang="cs-CZ" sz="2000" b="0" i="0" dirty="0">
                <a:effectLst/>
              </a:rPr>
              <a:t> = 180 km.h</a:t>
            </a:r>
            <a:r>
              <a:rPr lang="cs-CZ" sz="2000" b="0" i="0" baseline="30000" dirty="0">
                <a:effectLst/>
              </a:rPr>
              <a:t>-1</a:t>
            </a:r>
            <a:r>
              <a:rPr lang="cs-CZ" sz="2000" b="0" i="0" dirty="0">
                <a:effectLst/>
              </a:rPr>
              <a:t>= 50 m.s</a:t>
            </a:r>
            <a:r>
              <a:rPr lang="cs-CZ" sz="2000" b="0" i="0" baseline="30000" dirty="0">
                <a:effectLst/>
              </a:rPr>
              <a:t>-1</a:t>
            </a:r>
            <a:endParaRPr lang="cs-CZ" sz="2000" b="0" i="0" dirty="0">
              <a:effectLst/>
            </a:endParaRPr>
          </a:p>
          <a:p>
            <a:pPr algn="just"/>
            <a:r>
              <a:rPr lang="cs-CZ" sz="2000" b="0" i="0" dirty="0">
                <a:effectLst/>
              </a:rPr>
              <a:t>v</a:t>
            </a:r>
            <a:r>
              <a:rPr lang="cs-CZ" sz="2000" b="0" i="0" baseline="-25000" dirty="0">
                <a:effectLst/>
              </a:rPr>
              <a:t>2</a:t>
            </a:r>
            <a:r>
              <a:rPr lang="cs-CZ" sz="2000" b="0" i="0" dirty="0">
                <a:effectLst/>
              </a:rPr>
              <a:t> = 36 km.h</a:t>
            </a:r>
            <a:r>
              <a:rPr lang="cs-CZ" sz="2000" b="0" i="0" baseline="30000" dirty="0">
                <a:effectLst/>
              </a:rPr>
              <a:t>-1</a:t>
            </a:r>
            <a:r>
              <a:rPr lang="cs-CZ" sz="2000" b="0" i="0" dirty="0">
                <a:effectLst/>
              </a:rPr>
              <a:t>= 10 m.s</a:t>
            </a:r>
            <a:r>
              <a:rPr lang="cs-CZ" sz="2000" b="0" i="0" baseline="30000" dirty="0">
                <a:effectLst/>
              </a:rPr>
              <a:t>-1</a:t>
            </a:r>
            <a:endParaRPr lang="cs-CZ" sz="2000" b="0" i="0" dirty="0">
              <a:effectLst/>
            </a:endParaRPr>
          </a:p>
          <a:p>
            <a:pPr algn="just"/>
            <a:r>
              <a:rPr lang="cs-CZ" sz="2000" b="0" i="0" dirty="0">
                <a:effectLst/>
              </a:rPr>
              <a:t>h = 320 m</a:t>
            </a:r>
          </a:p>
        </p:txBody>
      </p:sp>
      <p:pic>
        <p:nvPicPr>
          <p:cNvPr id="2050" name="Picture 2">
            <a:extLst>
              <a:ext uri="{FF2B5EF4-FFF2-40B4-BE49-F238E27FC236}">
                <a16:creationId xmlns:a16="http://schemas.microsoft.com/office/drawing/2014/main" id="{02576CF6-0976-41D7-B956-30FE53570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5454" y="1824038"/>
            <a:ext cx="3712310" cy="227171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D474D935-9F1E-46BA-A78F-19103A0432C4}"/>
              </a:ext>
            </a:extLst>
          </p:cNvPr>
          <p:cNvSpPr txBox="1"/>
          <p:nvPr/>
        </p:nvSpPr>
        <p:spPr>
          <a:xfrm>
            <a:off x="197642" y="3966686"/>
            <a:ext cx="8660607" cy="1477328"/>
          </a:xfrm>
          <a:prstGeom prst="rect">
            <a:avLst/>
          </a:prstGeom>
          <a:noFill/>
        </p:spPr>
        <p:txBody>
          <a:bodyPr wrap="square">
            <a:spAutoFit/>
          </a:bodyPr>
          <a:lstStyle/>
          <a:p>
            <a:pPr marL="342900" indent="-342900" algn="l">
              <a:buAutoNum type="alphaLcParenR"/>
            </a:pPr>
            <a:r>
              <a:rPr lang="cs-CZ" b="0" i="0" dirty="0">
                <a:effectLst/>
                <a:latin typeface="Segoe UI" panose="020B0502040204020203" pitchFamily="34" charset="0"/>
              </a:rPr>
              <a:t>Letadlo letí stejným směrem jako loď </a:t>
            </a:r>
            <a:endParaRPr lang="cs-CZ" dirty="0">
              <a:latin typeface="Segoe UI" panose="020B0502040204020203" pitchFamily="34" charset="0"/>
            </a:endParaRPr>
          </a:p>
          <a:p>
            <a:pPr algn="l"/>
            <a:r>
              <a:rPr lang="cs-CZ" b="0" i="0" dirty="0">
                <a:effectLst/>
                <a:latin typeface="Segoe UI" panose="020B0502040204020203" pitchFamily="34" charset="0"/>
              </a:rPr>
              <a:t>                     x = d - s = 400 m – 80 m = 320 m před lodí    </a:t>
            </a:r>
            <a:br>
              <a:rPr lang="cs-CZ" b="0" i="0" dirty="0">
                <a:effectLst/>
                <a:latin typeface="Segoe UI" panose="020B0502040204020203" pitchFamily="34" charset="0"/>
              </a:rPr>
            </a:br>
            <a:endParaRPr lang="cs-CZ" b="0" i="0" dirty="0">
              <a:effectLst/>
              <a:latin typeface="Segoe UI" panose="020B0502040204020203" pitchFamily="34" charset="0"/>
            </a:endParaRPr>
          </a:p>
          <a:p>
            <a:pPr algn="l"/>
            <a:r>
              <a:rPr lang="cs-CZ" b="0" i="0" dirty="0">
                <a:effectLst/>
                <a:latin typeface="Segoe UI" panose="020B0502040204020203" pitchFamily="34" charset="0"/>
              </a:rPr>
              <a:t>b) Letadlo letí opačným směrem než loď </a:t>
            </a:r>
          </a:p>
          <a:p>
            <a:pPr algn="l"/>
            <a:r>
              <a:rPr lang="cs-CZ" dirty="0">
                <a:latin typeface="Segoe UI" panose="020B0502040204020203" pitchFamily="34" charset="0"/>
              </a:rPr>
              <a:t>                     </a:t>
            </a:r>
            <a:r>
              <a:rPr lang="cs-CZ" b="0" i="0" dirty="0">
                <a:effectLst/>
                <a:latin typeface="Segoe UI" panose="020B0502040204020203" pitchFamily="34" charset="0"/>
              </a:rPr>
              <a:t>x = d + s = 400 m + 80 m = 480 m před lodí</a:t>
            </a:r>
          </a:p>
        </p:txBody>
      </p:sp>
      <p:sp>
        <p:nvSpPr>
          <p:cNvPr id="6" name="TextovéPole 5">
            <a:extLst>
              <a:ext uri="{FF2B5EF4-FFF2-40B4-BE49-F238E27FC236}">
                <a16:creationId xmlns:a16="http://schemas.microsoft.com/office/drawing/2014/main" id="{23175E2B-CC67-4D60-BFFB-4B4A7DCD70DB}"/>
              </a:ext>
            </a:extLst>
          </p:cNvPr>
          <p:cNvSpPr txBox="1"/>
          <p:nvPr/>
        </p:nvSpPr>
        <p:spPr>
          <a:xfrm>
            <a:off x="197642" y="166479"/>
            <a:ext cx="4572000" cy="461665"/>
          </a:xfrm>
          <a:prstGeom prst="rect">
            <a:avLst/>
          </a:prstGeom>
          <a:noFill/>
        </p:spPr>
        <p:txBody>
          <a:bodyPr wrap="square">
            <a:spAutoFit/>
          </a:bodyPr>
          <a:lstStyle/>
          <a:p>
            <a:r>
              <a:rPr lang="cs-CZ" sz="2400" b="1" i="0" dirty="0">
                <a:effectLst/>
              </a:rPr>
              <a:t>Příklad</a:t>
            </a:r>
          </a:p>
        </p:txBody>
      </p:sp>
    </p:spTree>
    <p:extLst>
      <p:ext uri="{BB962C8B-B14F-4D97-AF65-F5344CB8AC3E}">
        <p14:creationId xmlns:p14="http://schemas.microsoft.com/office/powerpoint/2010/main" val="13734503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0DE03C-6A2A-4E08-9078-5A9BE70E1D02}"/>
              </a:ext>
            </a:extLst>
          </p:cNvPr>
          <p:cNvSpPr>
            <a:spLocks noGrp="1"/>
          </p:cNvSpPr>
          <p:nvPr>
            <p:ph type="title"/>
          </p:nvPr>
        </p:nvSpPr>
        <p:spPr>
          <a:xfrm>
            <a:off x="179169" y="112713"/>
            <a:ext cx="8229600" cy="592137"/>
          </a:xfrm>
        </p:spPr>
        <p:txBody>
          <a:bodyPr>
            <a:normAutofit/>
          </a:bodyPr>
          <a:lstStyle/>
          <a:p>
            <a:r>
              <a:rPr lang="en-US" sz="2400" b="1" dirty="0" err="1">
                <a:latin typeface="+mn-lt"/>
              </a:rPr>
              <a:t>Vrh</a:t>
            </a:r>
            <a:r>
              <a:rPr lang="en-US" sz="2400" b="1" dirty="0">
                <a:latin typeface="+mn-lt"/>
              </a:rPr>
              <a:t> </a:t>
            </a:r>
            <a:r>
              <a:rPr lang="cs-CZ" sz="2400" b="1" dirty="0">
                <a:latin typeface="+mn-lt"/>
              </a:rPr>
              <a:t>šikmý</a:t>
            </a:r>
          </a:p>
        </p:txBody>
      </p:sp>
      <p:sp>
        <p:nvSpPr>
          <p:cNvPr id="8" name="TextovéPole 7">
            <a:extLst>
              <a:ext uri="{FF2B5EF4-FFF2-40B4-BE49-F238E27FC236}">
                <a16:creationId xmlns:a16="http://schemas.microsoft.com/office/drawing/2014/main" id="{15B19019-526A-499A-B079-E8A22BA444F1}"/>
              </a:ext>
            </a:extLst>
          </p:cNvPr>
          <p:cNvSpPr txBox="1"/>
          <p:nvPr/>
        </p:nvSpPr>
        <p:spPr>
          <a:xfrm>
            <a:off x="133350" y="813347"/>
            <a:ext cx="8877299" cy="2246769"/>
          </a:xfrm>
          <a:prstGeom prst="rect">
            <a:avLst/>
          </a:prstGeom>
          <a:noFill/>
        </p:spPr>
        <p:txBody>
          <a:bodyPr wrap="square">
            <a:spAutoFit/>
          </a:bodyPr>
          <a:lstStyle/>
          <a:p>
            <a:pPr algn="just"/>
            <a:r>
              <a:rPr lang="cs-CZ" sz="2000" b="1" dirty="0"/>
              <a:t>Vrh šikmý </a:t>
            </a:r>
            <a:r>
              <a:rPr lang="cs-CZ" sz="2000" dirty="0"/>
              <a:t>je pohyb tělesa v tíhovém poli, při kterém počáteční rychlost svírá s horizontem </a:t>
            </a:r>
            <a:r>
              <a:rPr lang="cs-CZ" sz="2000" b="1" dirty="0"/>
              <a:t>nenulový elevační úhel</a:t>
            </a:r>
            <a:r>
              <a:rPr lang="cs-CZ" sz="2000" dirty="0"/>
              <a:t>. Pohyb se skládá z </a:t>
            </a:r>
            <a:r>
              <a:rPr lang="cs-CZ" sz="2000" u="sng" dirty="0"/>
              <a:t>rovnoměrného přímočarého pohybu</a:t>
            </a:r>
            <a:r>
              <a:rPr lang="cs-CZ" sz="2000" dirty="0"/>
              <a:t> touto rychlostí v původním směru (osa x) a z </a:t>
            </a:r>
            <a:r>
              <a:rPr lang="cs-CZ" sz="2000" u="sng" dirty="0"/>
              <a:t>volného pádu </a:t>
            </a:r>
            <a:r>
              <a:rPr lang="cs-CZ" sz="2000" dirty="0"/>
              <a:t>(tj. rovnoměrně zrychleného pohybu) ve směru tíhového zrychlení g, (osa y.) Trajektorií je rovinná křivka, ve směru osy z pohyb neprobíhá). Při kladném elevačním úhlu (0° &lt; α &lt; 90°) se jedná o </a:t>
            </a:r>
            <a:r>
              <a:rPr lang="cs-CZ" sz="2000" b="1" dirty="0"/>
              <a:t>vrh šikmý vzhůru</a:t>
            </a:r>
            <a:r>
              <a:rPr lang="cs-CZ" sz="2000" dirty="0"/>
              <a:t>, při záporném (−90° &lt; α &lt; 0°) o </a:t>
            </a:r>
            <a:r>
              <a:rPr lang="cs-CZ" sz="2000" b="1" dirty="0"/>
              <a:t>vrh šikmý dolů </a:t>
            </a:r>
            <a:r>
              <a:rPr lang="cs-CZ" sz="2000" dirty="0"/>
              <a:t>(při nulovém elevačním úhlu se jedná o vrh vodorovný). </a:t>
            </a:r>
          </a:p>
        </p:txBody>
      </p:sp>
      <p:sp>
        <p:nvSpPr>
          <p:cNvPr id="10" name="TextovéPole 9">
            <a:extLst>
              <a:ext uri="{FF2B5EF4-FFF2-40B4-BE49-F238E27FC236}">
                <a16:creationId xmlns:a16="http://schemas.microsoft.com/office/drawing/2014/main" id="{C113309A-B079-44AA-A59D-DA8D7E872A24}"/>
              </a:ext>
            </a:extLst>
          </p:cNvPr>
          <p:cNvSpPr txBox="1"/>
          <p:nvPr/>
        </p:nvSpPr>
        <p:spPr>
          <a:xfrm>
            <a:off x="102640" y="6061376"/>
            <a:ext cx="8877299" cy="707886"/>
          </a:xfrm>
          <a:prstGeom prst="rect">
            <a:avLst/>
          </a:prstGeom>
          <a:noFill/>
        </p:spPr>
        <p:txBody>
          <a:bodyPr wrap="square">
            <a:spAutoFit/>
          </a:bodyPr>
          <a:lstStyle/>
          <a:p>
            <a:pPr algn="just"/>
            <a:r>
              <a:rPr lang="cs-CZ" sz="2000" b="0" i="0" dirty="0">
                <a:solidFill>
                  <a:srgbClr val="202122"/>
                </a:solidFill>
                <a:effectLst/>
              </a:rPr>
              <a:t>Z rovnic vyplývá, že maximální výšky vrhu lze dosáhnout pod úhlem 90° a největšího dostřelu pod úhlem 45°.</a:t>
            </a:r>
            <a:endParaRPr lang="cs-CZ" sz="2000" dirty="0"/>
          </a:p>
        </p:txBody>
      </p:sp>
      <p:pic>
        <p:nvPicPr>
          <p:cNvPr id="9" name="Grafický objekt 8">
            <a:extLst>
              <a:ext uri="{FF2B5EF4-FFF2-40B4-BE49-F238E27FC236}">
                <a16:creationId xmlns:a16="http://schemas.microsoft.com/office/drawing/2014/main" id="{E2A49877-A86D-4580-BDF6-016471A56C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5604" y="3504809"/>
            <a:ext cx="2733974" cy="557587"/>
          </a:xfrm>
          <a:prstGeom prst="rect">
            <a:avLst/>
          </a:prstGeom>
        </p:spPr>
      </p:pic>
      <p:pic>
        <p:nvPicPr>
          <p:cNvPr id="12" name="Grafický objekt 11">
            <a:extLst>
              <a:ext uri="{FF2B5EF4-FFF2-40B4-BE49-F238E27FC236}">
                <a16:creationId xmlns:a16="http://schemas.microsoft.com/office/drawing/2014/main" id="{BC84E6F0-14A7-40E9-8DC8-DA221C3050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4179" y="3243907"/>
            <a:ext cx="2012668" cy="260902"/>
          </a:xfrm>
          <a:prstGeom prst="rect">
            <a:avLst/>
          </a:prstGeom>
        </p:spPr>
      </p:pic>
      <p:pic>
        <p:nvPicPr>
          <p:cNvPr id="16" name="Obrázek 15">
            <a:extLst>
              <a:ext uri="{FF2B5EF4-FFF2-40B4-BE49-F238E27FC236}">
                <a16:creationId xmlns:a16="http://schemas.microsoft.com/office/drawing/2014/main" id="{59B96501-F08D-47DF-864B-3B5AA7A44D54}"/>
              </a:ext>
            </a:extLst>
          </p:cNvPr>
          <p:cNvPicPr>
            <a:picLocks noChangeAspect="1"/>
          </p:cNvPicPr>
          <p:nvPr/>
        </p:nvPicPr>
        <p:blipFill>
          <a:blip r:embed="rId6"/>
          <a:stretch>
            <a:fillRect/>
          </a:stretch>
        </p:blipFill>
        <p:spPr>
          <a:xfrm>
            <a:off x="102640" y="4039525"/>
            <a:ext cx="1685925" cy="752475"/>
          </a:xfrm>
          <a:prstGeom prst="rect">
            <a:avLst/>
          </a:prstGeom>
        </p:spPr>
      </p:pic>
      <p:pic>
        <p:nvPicPr>
          <p:cNvPr id="18" name="Obrázek 17">
            <a:extLst>
              <a:ext uri="{FF2B5EF4-FFF2-40B4-BE49-F238E27FC236}">
                <a16:creationId xmlns:a16="http://schemas.microsoft.com/office/drawing/2014/main" id="{34B1DB81-0AA2-484F-BBC1-AE730725548D}"/>
              </a:ext>
            </a:extLst>
          </p:cNvPr>
          <p:cNvPicPr>
            <a:picLocks noChangeAspect="1"/>
          </p:cNvPicPr>
          <p:nvPr/>
        </p:nvPicPr>
        <p:blipFill>
          <a:blip r:embed="rId7"/>
          <a:stretch>
            <a:fillRect/>
          </a:stretch>
        </p:blipFill>
        <p:spPr>
          <a:xfrm>
            <a:off x="180395" y="4710342"/>
            <a:ext cx="1628775" cy="800100"/>
          </a:xfrm>
          <a:prstGeom prst="rect">
            <a:avLst/>
          </a:prstGeom>
        </p:spPr>
      </p:pic>
      <p:pic>
        <p:nvPicPr>
          <p:cNvPr id="20" name="Obrázek 19">
            <a:extLst>
              <a:ext uri="{FF2B5EF4-FFF2-40B4-BE49-F238E27FC236}">
                <a16:creationId xmlns:a16="http://schemas.microsoft.com/office/drawing/2014/main" id="{E510E1E3-951E-40D9-89DC-EFB011AFAFE6}"/>
              </a:ext>
            </a:extLst>
          </p:cNvPr>
          <p:cNvPicPr>
            <a:picLocks noChangeAspect="1"/>
          </p:cNvPicPr>
          <p:nvPr/>
        </p:nvPicPr>
        <p:blipFill>
          <a:blip r:embed="rId8"/>
          <a:stretch>
            <a:fillRect/>
          </a:stretch>
        </p:blipFill>
        <p:spPr>
          <a:xfrm>
            <a:off x="282843" y="5431966"/>
            <a:ext cx="1630001" cy="707886"/>
          </a:xfrm>
          <a:prstGeom prst="rect">
            <a:avLst/>
          </a:prstGeom>
        </p:spPr>
      </p:pic>
      <p:pic>
        <p:nvPicPr>
          <p:cNvPr id="289794" name="Picture 2" descr="See the source image">
            <a:extLst>
              <a:ext uri="{FF2B5EF4-FFF2-40B4-BE49-F238E27FC236}">
                <a16:creationId xmlns:a16="http://schemas.microsoft.com/office/drawing/2014/main" id="{AB52DC82-6394-4B3E-A718-3FCF0C2FD1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6860" y="3168613"/>
            <a:ext cx="5524500" cy="27622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ovéPole 20">
            <a:extLst>
              <a:ext uri="{FF2B5EF4-FFF2-40B4-BE49-F238E27FC236}">
                <a16:creationId xmlns:a16="http://schemas.microsoft.com/office/drawing/2014/main" id="{5C7CA8CF-0534-4DEC-9CA3-8D50FCB438AF}"/>
              </a:ext>
            </a:extLst>
          </p:cNvPr>
          <p:cNvSpPr txBox="1"/>
          <p:nvPr/>
        </p:nvSpPr>
        <p:spPr>
          <a:xfrm>
            <a:off x="1825802" y="4217328"/>
            <a:ext cx="1166538" cy="369332"/>
          </a:xfrm>
          <a:prstGeom prst="rect">
            <a:avLst/>
          </a:prstGeom>
          <a:noFill/>
        </p:spPr>
        <p:txBody>
          <a:bodyPr wrap="none" rtlCol="0">
            <a:spAutoFit/>
          </a:bodyPr>
          <a:lstStyle/>
          <a:p>
            <a:r>
              <a:rPr lang="cs-CZ" dirty="0"/>
              <a:t>délka vrhu</a:t>
            </a:r>
          </a:p>
        </p:txBody>
      </p:sp>
      <p:sp>
        <p:nvSpPr>
          <p:cNvPr id="22" name="TextovéPole 21">
            <a:extLst>
              <a:ext uri="{FF2B5EF4-FFF2-40B4-BE49-F238E27FC236}">
                <a16:creationId xmlns:a16="http://schemas.microsoft.com/office/drawing/2014/main" id="{15B13AB5-550C-4F11-8E8E-331E1C32E308}"/>
              </a:ext>
            </a:extLst>
          </p:cNvPr>
          <p:cNvSpPr txBox="1"/>
          <p:nvPr/>
        </p:nvSpPr>
        <p:spPr>
          <a:xfrm>
            <a:off x="1733339" y="4845321"/>
            <a:ext cx="1689437" cy="369332"/>
          </a:xfrm>
          <a:prstGeom prst="rect">
            <a:avLst/>
          </a:prstGeom>
          <a:noFill/>
        </p:spPr>
        <p:txBody>
          <a:bodyPr wrap="none" rtlCol="0">
            <a:spAutoFit/>
          </a:bodyPr>
          <a:lstStyle/>
          <a:p>
            <a:r>
              <a:rPr lang="cs-CZ" dirty="0"/>
              <a:t>max. výška vrhu</a:t>
            </a:r>
          </a:p>
        </p:txBody>
      </p:sp>
      <p:sp>
        <p:nvSpPr>
          <p:cNvPr id="23" name="TextovéPole 22">
            <a:extLst>
              <a:ext uri="{FF2B5EF4-FFF2-40B4-BE49-F238E27FC236}">
                <a16:creationId xmlns:a16="http://schemas.microsoft.com/office/drawing/2014/main" id="{2137BB7C-A3F8-4CBB-88B0-76CC6A664E4D}"/>
              </a:ext>
            </a:extLst>
          </p:cNvPr>
          <p:cNvSpPr txBox="1"/>
          <p:nvPr/>
        </p:nvSpPr>
        <p:spPr>
          <a:xfrm>
            <a:off x="2039894" y="5510442"/>
            <a:ext cx="1076325" cy="369332"/>
          </a:xfrm>
          <a:prstGeom prst="rect">
            <a:avLst/>
          </a:prstGeom>
          <a:noFill/>
        </p:spPr>
        <p:txBody>
          <a:bodyPr wrap="square">
            <a:spAutoFit/>
          </a:bodyPr>
          <a:lstStyle/>
          <a:p>
            <a:r>
              <a:rPr lang="cs-CZ" dirty="0"/>
              <a:t>čas letu</a:t>
            </a:r>
          </a:p>
        </p:txBody>
      </p:sp>
    </p:spTree>
    <p:extLst>
      <p:ext uri="{BB962C8B-B14F-4D97-AF65-F5344CB8AC3E}">
        <p14:creationId xmlns:p14="http://schemas.microsoft.com/office/powerpoint/2010/main" val="37962121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a:extLst>
              <a:ext uri="{FF2B5EF4-FFF2-40B4-BE49-F238E27FC236}">
                <a16:creationId xmlns:a16="http://schemas.microsoft.com/office/drawing/2014/main" id="{58F36B6A-3EBD-4F44-981F-F0396909ECF4}"/>
              </a:ext>
            </a:extLst>
          </p:cNvPr>
          <p:cNvSpPr txBox="1"/>
          <p:nvPr/>
        </p:nvSpPr>
        <p:spPr>
          <a:xfrm>
            <a:off x="126206" y="810488"/>
            <a:ext cx="8891587" cy="1938992"/>
          </a:xfrm>
          <a:prstGeom prst="rect">
            <a:avLst/>
          </a:prstGeom>
          <a:noFill/>
        </p:spPr>
        <p:txBody>
          <a:bodyPr wrap="square">
            <a:spAutoFit/>
          </a:bodyPr>
          <a:lstStyle/>
          <a:p>
            <a:pPr algn="just"/>
            <a:r>
              <a:rPr lang="cs-CZ" sz="2000" dirty="0"/>
              <a:t>   Všechny trajektorie šikmých vrhů stejnou rychlostí </a:t>
            </a:r>
            <a:r>
              <a:rPr lang="cs-CZ" sz="2000" b="1" dirty="0"/>
              <a:t>v</a:t>
            </a:r>
            <a:r>
              <a:rPr lang="cs-CZ" sz="2000" baseline="-25000" dirty="0"/>
              <a:t>0</a:t>
            </a:r>
            <a:r>
              <a:rPr lang="cs-CZ" sz="2000" dirty="0"/>
              <a:t> pod různými elevačními úhly </a:t>
            </a:r>
            <a:r>
              <a:rPr lang="el-GR" sz="2000" dirty="0"/>
              <a:t>α</a:t>
            </a:r>
            <a:r>
              <a:rPr lang="cs-CZ" sz="2000" dirty="0"/>
              <a:t>  vytváří množinu trajektorií, jejichž obálkou je křivka zvaná </a:t>
            </a:r>
            <a:r>
              <a:rPr lang="cs-CZ" sz="2000" b="1" dirty="0"/>
              <a:t>ochranná parabola</a:t>
            </a:r>
            <a:r>
              <a:rPr lang="cs-CZ" sz="2000" dirty="0"/>
              <a:t>. Body za ochrannou parabolou nemohou být při rychlosti vrhu </a:t>
            </a:r>
            <a:r>
              <a:rPr lang="cs-CZ" sz="2000" b="1" dirty="0"/>
              <a:t>v</a:t>
            </a:r>
            <a:r>
              <a:rPr lang="cs-CZ" sz="2000" baseline="-25000" dirty="0"/>
              <a:t>0</a:t>
            </a:r>
            <a:r>
              <a:rPr lang="cs-CZ" sz="2000" dirty="0"/>
              <a:t> zasaženy.</a:t>
            </a:r>
            <a:r>
              <a:rPr lang="en-US" sz="2000" dirty="0"/>
              <a:t> </a:t>
            </a:r>
            <a:endParaRPr lang="cs-CZ" sz="2000" dirty="0"/>
          </a:p>
          <a:p>
            <a:pPr algn="just"/>
            <a:r>
              <a:rPr lang="cs-CZ" sz="2000" b="0" i="0" dirty="0">
                <a:solidFill>
                  <a:srgbClr val="000000"/>
                </a:solidFill>
                <a:effectLst/>
              </a:rPr>
              <a:t>   Pokud by</a:t>
            </a:r>
            <a:r>
              <a:rPr lang="en-US" sz="2000" b="0" i="0" dirty="0" err="1">
                <a:solidFill>
                  <a:srgbClr val="000000"/>
                </a:solidFill>
                <a:effectLst/>
              </a:rPr>
              <a:t>chom</a:t>
            </a:r>
            <a:r>
              <a:rPr lang="en-US" sz="2000" b="0" i="0" dirty="0">
                <a:solidFill>
                  <a:srgbClr val="000000"/>
                </a:solidFill>
                <a:effectLst/>
              </a:rPr>
              <a:t> m</a:t>
            </a:r>
            <a:r>
              <a:rPr lang="cs-CZ" sz="2000" b="0" i="0" dirty="0">
                <a:solidFill>
                  <a:srgbClr val="000000"/>
                </a:solidFill>
                <a:effectLst/>
              </a:rPr>
              <a:t>ě</a:t>
            </a:r>
            <a:r>
              <a:rPr lang="en-US" sz="2000" b="0" i="0" dirty="0">
                <a:solidFill>
                  <a:srgbClr val="000000"/>
                </a:solidFill>
                <a:effectLst/>
              </a:rPr>
              <a:t>li </a:t>
            </a:r>
            <a:r>
              <a:rPr lang="cs-CZ" sz="2000" b="0" i="0" dirty="0">
                <a:solidFill>
                  <a:srgbClr val="000000"/>
                </a:solidFill>
                <a:effectLst/>
              </a:rPr>
              <a:t>protiletadlové dělo v bodě 0 a letadlo by bylo mimo ochrannou parabolu, znamená to, že letadlo je v bezpečí, protože ho tímto dělem již není možné zasáhnout. </a:t>
            </a:r>
            <a:endParaRPr lang="cs-CZ" sz="2000" dirty="0"/>
          </a:p>
        </p:txBody>
      </p:sp>
      <p:sp>
        <p:nvSpPr>
          <p:cNvPr id="17" name="TextovéPole 16">
            <a:extLst>
              <a:ext uri="{FF2B5EF4-FFF2-40B4-BE49-F238E27FC236}">
                <a16:creationId xmlns:a16="http://schemas.microsoft.com/office/drawing/2014/main" id="{5F79AEE6-8F82-4C3C-824F-A1A9EC8A0DA2}"/>
              </a:ext>
            </a:extLst>
          </p:cNvPr>
          <p:cNvSpPr txBox="1"/>
          <p:nvPr/>
        </p:nvSpPr>
        <p:spPr>
          <a:xfrm>
            <a:off x="202406" y="188883"/>
            <a:ext cx="4572000" cy="461665"/>
          </a:xfrm>
          <a:prstGeom prst="rect">
            <a:avLst/>
          </a:prstGeom>
          <a:noFill/>
        </p:spPr>
        <p:txBody>
          <a:bodyPr wrap="square">
            <a:spAutoFit/>
          </a:bodyPr>
          <a:lstStyle/>
          <a:p>
            <a:r>
              <a:rPr lang="cs-CZ" sz="2400" b="1" dirty="0"/>
              <a:t>Ochranná parabola</a:t>
            </a:r>
          </a:p>
        </p:txBody>
      </p:sp>
      <p:pic>
        <p:nvPicPr>
          <p:cNvPr id="290822" name="Picture 6">
            <a:extLst>
              <a:ext uri="{FF2B5EF4-FFF2-40B4-BE49-F238E27FC236}">
                <a16:creationId xmlns:a16="http://schemas.microsoft.com/office/drawing/2014/main" id="{72AAD481-8190-49A9-A178-448AE2F41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944" y="3269060"/>
            <a:ext cx="6800112" cy="3400057"/>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cký objekt 18">
            <a:extLst>
              <a:ext uri="{FF2B5EF4-FFF2-40B4-BE49-F238E27FC236}">
                <a16:creationId xmlns:a16="http://schemas.microsoft.com/office/drawing/2014/main" id="{84F4C5BF-CB69-4337-B85C-F8081516AF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7818" y="3429000"/>
            <a:ext cx="1721436" cy="120295"/>
          </a:xfrm>
          <a:prstGeom prst="rect">
            <a:avLst/>
          </a:prstGeom>
        </p:spPr>
      </p:pic>
    </p:spTree>
    <p:extLst>
      <p:ext uri="{BB962C8B-B14F-4D97-AF65-F5344CB8AC3E}">
        <p14:creationId xmlns:p14="http://schemas.microsoft.com/office/powerpoint/2010/main" val="17238019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3471CB6-EF40-429F-8B73-4AB01C80A7F7}"/>
              </a:ext>
            </a:extLst>
          </p:cNvPr>
          <p:cNvSpPr txBox="1"/>
          <p:nvPr/>
        </p:nvSpPr>
        <p:spPr>
          <a:xfrm>
            <a:off x="276225" y="695325"/>
            <a:ext cx="8591550" cy="5078313"/>
          </a:xfrm>
          <a:prstGeom prst="rect">
            <a:avLst/>
          </a:prstGeom>
          <a:noFill/>
        </p:spPr>
        <p:txBody>
          <a:bodyPr wrap="square" rtlCol="0">
            <a:spAutoFit/>
          </a:bodyPr>
          <a:lstStyle/>
          <a:p>
            <a:pPr algn="just"/>
            <a:r>
              <a:rPr lang="cs-CZ" sz="2000" dirty="0"/>
              <a:t>Tryska vodní fontány se nachází ve výšce 1,5 m nad středem kruhové nádržky a vůči vodorovné rovině je nakloněna o úhel 45°. Voda stříká z trysky rychlostí 3 m.s</a:t>
            </a:r>
            <a:r>
              <a:rPr lang="cs-CZ" sz="2000" baseline="30000" dirty="0"/>
              <a:t>-1</a:t>
            </a:r>
            <a:r>
              <a:rPr lang="cs-CZ" sz="2000" dirty="0"/>
              <a:t>. Jaký poloměr musí mít nádržka, aby zachycovala vodu dopadající z trysky?</a:t>
            </a:r>
          </a:p>
          <a:p>
            <a:pPr algn="just"/>
            <a:endParaRPr lang="cs-CZ" sz="800" dirty="0"/>
          </a:p>
          <a:p>
            <a:pPr algn="just"/>
            <a:r>
              <a:rPr lang="cs-CZ" sz="2000" dirty="0"/>
              <a:t>h = 1,5 m</a:t>
            </a:r>
          </a:p>
          <a:p>
            <a:pPr algn="just"/>
            <a:r>
              <a:rPr lang="cs-CZ" sz="2000" dirty="0"/>
              <a:t>v</a:t>
            </a:r>
            <a:r>
              <a:rPr lang="cs-CZ" sz="2000" baseline="-25000" dirty="0"/>
              <a:t>0</a:t>
            </a:r>
            <a:r>
              <a:rPr lang="cs-CZ" sz="2000" dirty="0"/>
              <a:t> = 3 m.s</a:t>
            </a:r>
            <a:r>
              <a:rPr lang="cs-CZ" sz="2000" baseline="30000" dirty="0"/>
              <a:t>-1</a:t>
            </a:r>
          </a:p>
          <a:p>
            <a:pPr algn="just"/>
            <a:r>
              <a:rPr lang="cs-CZ" sz="2000" dirty="0"/>
              <a:t>α = 45°</a:t>
            </a:r>
          </a:p>
          <a:p>
            <a:pPr algn="just"/>
            <a:r>
              <a:rPr lang="cs-CZ" sz="2000" dirty="0"/>
              <a:t>r = ?</a:t>
            </a:r>
          </a:p>
          <a:p>
            <a:pPr algn="just"/>
            <a:r>
              <a:rPr lang="cs-CZ" sz="2000" dirty="0"/>
              <a:t>g = 9,81 m.s</a:t>
            </a:r>
            <a:r>
              <a:rPr lang="cs-CZ" sz="2000" baseline="30000" dirty="0"/>
              <a:t>-2</a:t>
            </a:r>
            <a:endParaRPr lang="cs-CZ" sz="2000" dirty="0"/>
          </a:p>
          <a:p>
            <a:pPr algn="just"/>
            <a:endParaRPr lang="cs-CZ" sz="800" dirty="0"/>
          </a:p>
          <a:p>
            <a:pPr algn="just"/>
            <a:r>
              <a:rPr lang="cs-CZ" sz="2000" dirty="0"/>
              <a:t>r = x = v</a:t>
            </a:r>
            <a:r>
              <a:rPr lang="cs-CZ" sz="2000" baseline="-25000" dirty="0"/>
              <a:t>0</a:t>
            </a:r>
            <a:r>
              <a:rPr lang="cs-CZ" sz="2000" dirty="0"/>
              <a:t>. cos(α).t </a:t>
            </a:r>
          </a:p>
          <a:p>
            <a:pPr algn="just"/>
            <a:r>
              <a:rPr lang="cs-CZ" sz="2000" dirty="0"/>
              <a:t>h = y = y</a:t>
            </a:r>
            <a:r>
              <a:rPr lang="cs-CZ" sz="2000" baseline="-25000" dirty="0"/>
              <a:t>0</a:t>
            </a:r>
            <a:r>
              <a:rPr lang="cs-CZ" sz="2000" dirty="0"/>
              <a:t> + v</a:t>
            </a:r>
            <a:r>
              <a:rPr lang="cs-CZ" sz="2000" baseline="-25000" dirty="0"/>
              <a:t>0</a:t>
            </a:r>
            <a:r>
              <a:rPr lang="cs-CZ" sz="2000" dirty="0"/>
              <a:t>.sin(α).t + ½.g.t</a:t>
            </a:r>
            <a:r>
              <a:rPr lang="cs-CZ" sz="2000" baseline="30000" dirty="0"/>
              <a:t>2</a:t>
            </a:r>
            <a:r>
              <a:rPr lang="cs-CZ" sz="2000" dirty="0"/>
              <a:t> </a:t>
            </a:r>
          </a:p>
          <a:p>
            <a:pPr algn="just"/>
            <a:endParaRPr lang="cs-CZ" sz="800" dirty="0"/>
          </a:p>
          <a:p>
            <a:pPr algn="just"/>
            <a:r>
              <a:rPr lang="cs-CZ" sz="2000" dirty="0"/>
              <a:t>V době dopadu do nádržky:</a:t>
            </a:r>
          </a:p>
          <a:p>
            <a:pPr algn="just"/>
            <a:r>
              <a:rPr lang="cs-CZ" sz="2000" dirty="0"/>
              <a:t>y = y</a:t>
            </a:r>
            <a:r>
              <a:rPr lang="cs-CZ" sz="2000" baseline="-25000" dirty="0"/>
              <a:t>0</a:t>
            </a:r>
            <a:r>
              <a:rPr lang="cs-CZ" sz="2000" dirty="0"/>
              <a:t> + v</a:t>
            </a:r>
            <a:r>
              <a:rPr lang="cs-CZ" sz="2000" baseline="-25000" dirty="0"/>
              <a:t>0</a:t>
            </a:r>
            <a:r>
              <a:rPr lang="cs-CZ" sz="2000" dirty="0"/>
              <a:t>.sin(α).t + ½.g.t</a:t>
            </a:r>
            <a:r>
              <a:rPr lang="cs-CZ" sz="2000" baseline="30000" dirty="0"/>
              <a:t>2</a:t>
            </a:r>
            <a:r>
              <a:rPr lang="cs-CZ" sz="2000" dirty="0"/>
              <a:t> = 0</a:t>
            </a:r>
          </a:p>
          <a:p>
            <a:pPr algn="just"/>
            <a:r>
              <a:rPr lang="cs-CZ" sz="2000" dirty="0"/>
              <a:t>t = (v</a:t>
            </a:r>
            <a:r>
              <a:rPr lang="cs-CZ" sz="2000" baseline="-25000" dirty="0"/>
              <a:t>0</a:t>
            </a:r>
            <a:r>
              <a:rPr lang="cs-CZ" sz="2000" dirty="0"/>
              <a:t>.sin(α) + √2.g.h + v</a:t>
            </a:r>
            <a:r>
              <a:rPr lang="cs-CZ" sz="2000" baseline="-25000" dirty="0"/>
              <a:t>0</a:t>
            </a:r>
            <a:r>
              <a:rPr lang="cs-CZ" sz="2000" dirty="0"/>
              <a:t>.sin(α)</a:t>
            </a:r>
            <a:r>
              <a:rPr lang="cs-CZ" sz="2000" baseline="30000" dirty="0"/>
              <a:t>2</a:t>
            </a:r>
            <a:r>
              <a:rPr lang="cs-CZ" sz="2000" dirty="0"/>
              <a:t>)/g = 0,81 s    </a:t>
            </a:r>
          </a:p>
          <a:p>
            <a:pPr algn="just"/>
            <a:r>
              <a:rPr lang="cs-CZ" sz="2000" dirty="0"/>
              <a:t>(= kladný kořen kvadratické rovnice)</a:t>
            </a:r>
          </a:p>
          <a:p>
            <a:pPr algn="just"/>
            <a:r>
              <a:rPr lang="cs-CZ" sz="2000" dirty="0"/>
              <a:t>r = v</a:t>
            </a:r>
            <a:r>
              <a:rPr lang="cs-CZ" sz="2000" baseline="-25000" dirty="0"/>
              <a:t>0</a:t>
            </a:r>
            <a:r>
              <a:rPr lang="cs-CZ" sz="2000" dirty="0"/>
              <a:t>. cos(α).t = 3. cos(45°).0,81 = </a:t>
            </a:r>
            <a:r>
              <a:rPr lang="cs-CZ" sz="2000" u="sng" dirty="0"/>
              <a:t>1,72 m</a:t>
            </a:r>
            <a:r>
              <a:rPr lang="cs-CZ" sz="2000" dirty="0"/>
              <a:t> </a:t>
            </a:r>
          </a:p>
        </p:txBody>
      </p:sp>
      <p:cxnSp>
        <p:nvCxnSpPr>
          <p:cNvPr id="4" name="Přímá spojnice 3">
            <a:extLst>
              <a:ext uri="{FF2B5EF4-FFF2-40B4-BE49-F238E27FC236}">
                <a16:creationId xmlns:a16="http://schemas.microsoft.com/office/drawing/2014/main" id="{CAA2E6B0-2E79-4792-AE2E-EFDD8490B855}"/>
              </a:ext>
            </a:extLst>
          </p:cNvPr>
          <p:cNvCxnSpPr/>
          <p:nvPr/>
        </p:nvCxnSpPr>
        <p:spPr>
          <a:xfrm>
            <a:off x="1981200" y="4810125"/>
            <a:ext cx="16573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7B08DC80-546E-4D6D-B397-9E4C95869447}"/>
              </a:ext>
            </a:extLst>
          </p:cNvPr>
          <p:cNvSpPr txBox="1"/>
          <p:nvPr/>
        </p:nvSpPr>
        <p:spPr>
          <a:xfrm>
            <a:off x="276225" y="222707"/>
            <a:ext cx="4572000" cy="461665"/>
          </a:xfrm>
          <a:prstGeom prst="rect">
            <a:avLst/>
          </a:prstGeom>
          <a:noFill/>
        </p:spPr>
        <p:txBody>
          <a:bodyPr wrap="square">
            <a:spAutoFit/>
          </a:bodyPr>
          <a:lstStyle/>
          <a:p>
            <a:r>
              <a:rPr lang="cs-CZ" sz="2400" b="1" i="0" dirty="0">
                <a:effectLst/>
              </a:rPr>
              <a:t>Příklad</a:t>
            </a:r>
          </a:p>
        </p:txBody>
      </p:sp>
      <p:pic>
        <p:nvPicPr>
          <p:cNvPr id="6" name="Obrázek 5">
            <a:extLst>
              <a:ext uri="{FF2B5EF4-FFF2-40B4-BE49-F238E27FC236}">
                <a16:creationId xmlns:a16="http://schemas.microsoft.com/office/drawing/2014/main" id="{8A412D68-093F-49F1-A50D-525423CC3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020" y="1835863"/>
            <a:ext cx="2611755" cy="2674125"/>
          </a:xfrm>
          <a:prstGeom prst="rect">
            <a:avLst/>
          </a:prstGeom>
        </p:spPr>
      </p:pic>
      <p:pic>
        <p:nvPicPr>
          <p:cNvPr id="7" name="Obrázek 6">
            <a:extLst>
              <a:ext uri="{FF2B5EF4-FFF2-40B4-BE49-F238E27FC236}">
                <a16:creationId xmlns:a16="http://schemas.microsoft.com/office/drawing/2014/main" id="{8521EE98-6589-1EC9-CC78-3AA0A4C30E25}"/>
              </a:ext>
            </a:extLst>
          </p:cNvPr>
          <p:cNvPicPr>
            <a:picLocks noChangeAspect="1"/>
          </p:cNvPicPr>
          <p:nvPr/>
        </p:nvPicPr>
        <p:blipFill>
          <a:blip r:embed="rId3"/>
          <a:stretch>
            <a:fillRect/>
          </a:stretch>
        </p:blipFill>
        <p:spPr>
          <a:xfrm>
            <a:off x="5407588" y="4971807"/>
            <a:ext cx="3460187" cy="1625567"/>
          </a:xfrm>
          <a:prstGeom prst="rect">
            <a:avLst/>
          </a:prstGeom>
        </p:spPr>
      </p:pic>
    </p:spTree>
    <p:extLst>
      <p:ext uri="{BB962C8B-B14F-4D97-AF65-F5344CB8AC3E}">
        <p14:creationId xmlns:p14="http://schemas.microsoft.com/office/powerpoint/2010/main" val="3262772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Even For Smart Sprinklers, Security Matters | PYMNTS.com">
            <a:extLst>
              <a:ext uri="{FF2B5EF4-FFF2-40B4-BE49-F238E27FC236}">
                <a16:creationId xmlns:a16="http://schemas.microsoft.com/office/drawing/2014/main" id="{1053B808-E2E6-4DF1-B1BA-E0390B1E0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9576" y="4373190"/>
            <a:ext cx="4781550" cy="2379154"/>
          </a:xfrm>
          <a:prstGeom prst="rect">
            <a:avLst/>
          </a:prstGeom>
          <a:noFill/>
          <a:extLst>
            <a:ext uri="{909E8E84-426E-40DD-AFC4-6F175D3DCCD1}">
              <a14:hiddenFill xmlns:a14="http://schemas.microsoft.com/office/drawing/2010/main">
                <a:solidFill>
                  <a:srgbClr val="FFFFFF"/>
                </a:solidFill>
              </a14:hiddenFill>
            </a:ext>
          </a:extLst>
        </p:spPr>
      </p:pic>
      <p:pic>
        <p:nvPicPr>
          <p:cNvPr id="277510" name="Picture 6" descr="Selecting the Right Sprinkler Head">
            <a:extLst>
              <a:ext uri="{FF2B5EF4-FFF2-40B4-BE49-F238E27FC236}">
                <a16:creationId xmlns:a16="http://schemas.microsoft.com/office/drawing/2014/main" id="{95487CC4-8C27-4818-B06D-67C42B71F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6" y="1742889"/>
            <a:ext cx="405765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E20CCF98-BFAA-41DD-832B-F719F3E07BB9}"/>
              </a:ext>
            </a:extLst>
          </p:cNvPr>
          <p:cNvPicPr>
            <a:picLocks noChangeAspect="1"/>
          </p:cNvPicPr>
          <p:nvPr/>
        </p:nvPicPr>
        <p:blipFill>
          <a:blip r:embed="rId4"/>
          <a:stretch>
            <a:fillRect/>
          </a:stretch>
        </p:blipFill>
        <p:spPr>
          <a:xfrm>
            <a:off x="209550" y="3156083"/>
            <a:ext cx="3562350" cy="3585284"/>
          </a:xfrm>
          <a:prstGeom prst="rect">
            <a:avLst/>
          </a:prstGeom>
        </p:spPr>
      </p:pic>
      <p:sp>
        <p:nvSpPr>
          <p:cNvPr id="8" name="TextovéPole 7">
            <a:extLst>
              <a:ext uri="{FF2B5EF4-FFF2-40B4-BE49-F238E27FC236}">
                <a16:creationId xmlns:a16="http://schemas.microsoft.com/office/drawing/2014/main" id="{DAFD8B5D-5D9E-4FBA-857D-A8DB3FACB48C}"/>
              </a:ext>
            </a:extLst>
          </p:cNvPr>
          <p:cNvSpPr txBox="1"/>
          <p:nvPr/>
        </p:nvSpPr>
        <p:spPr>
          <a:xfrm>
            <a:off x="209550" y="314325"/>
            <a:ext cx="5193409" cy="400110"/>
          </a:xfrm>
          <a:prstGeom prst="rect">
            <a:avLst/>
          </a:prstGeom>
          <a:noFill/>
        </p:spPr>
        <p:txBody>
          <a:bodyPr wrap="none" rtlCol="0">
            <a:spAutoFit/>
          </a:bodyPr>
          <a:lstStyle/>
          <a:p>
            <a:r>
              <a:rPr lang="cs-CZ" sz="2000" b="1" dirty="0"/>
              <a:t>Kombinace šikmého vrhu a kruhového pohybu </a:t>
            </a:r>
          </a:p>
        </p:txBody>
      </p:sp>
      <p:sp>
        <p:nvSpPr>
          <p:cNvPr id="9" name="TextovéPole 8">
            <a:extLst>
              <a:ext uri="{FF2B5EF4-FFF2-40B4-BE49-F238E27FC236}">
                <a16:creationId xmlns:a16="http://schemas.microsoft.com/office/drawing/2014/main" id="{2AA07437-0C90-4534-9B9F-C6B82B40966F}"/>
              </a:ext>
            </a:extLst>
          </p:cNvPr>
          <p:cNvSpPr txBox="1"/>
          <p:nvPr/>
        </p:nvSpPr>
        <p:spPr>
          <a:xfrm>
            <a:off x="209550" y="1232972"/>
            <a:ext cx="8696325" cy="369332"/>
          </a:xfrm>
          <a:prstGeom prst="rect">
            <a:avLst/>
          </a:prstGeom>
          <a:noFill/>
        </p:spPr>
        <p:txBody>
          <a:bodyPr wrap="square" rtlCol="0">
            <a:spAutoFit/>
          </a:bodyPr>
          <a:lstStyle/>
          <a:p>
            <a:r>
              <a:rPr lang="cs-CZ" dirty="0"/>
              <a:t>S kombinací šikmého vrhu a kruhového pohybu se lze setkat např. u rotačních zavlažovačů. </a:t>
            </a:r>
          </a:p>
        </p:txBody>
      </p:sp>
    </p:spTree>
    <p:extLst>
      <p:ext uri="{BB962C8B-B14F-4D97-AF65-F5344CB8AC3E}">
        <p14:creationId xmlns:p14="http://schemas.microsoft.com/office/powerpoint/2010/main" val="24920000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Rychlost Fyzika Vzorce">
            <a:extLst>
              <a:ext uri="{FF2B5EF4-FFF2-40B4-BE49-F238E27FC236}">
                <a16:creationId xmlns:a16="http://schemas.microsoft.com/office/drawing/2014/main" id="{F2D283BB-8079-4608-B1CA-00B39FA23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682" y="1480169"/>
            <a:ext cx="6392636" cy="425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560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5906CCF-555F-4E71-A0D2-18AB72C84384}"/>
              </a:ext>
            </a:extLst>
          </p:cNvPr>
          <p:cNvSpPr txBox="1"/>
          <p:nvPr/>
        </p:nvSpPr>
        <p:spPr>
          <a:xfrm>
            <a:off x="200025" y="835670"/>
            <a:ext cx="8743949" cy="5940088"/>
          </a:xfrm>
          <a:prstGeom prst="rect">
            <a:avLst/>
          </a:prstGeom>
          <a:noFill/>
        </p:spPr>
        <p:txBody>
          <a:bodyPr wrap="square">
            <a:spAutoFit/>
          </a:bodyPr>
          <a:lstStyle/>
          <a:p>
            <a:pPr algn="just"/>
            <a:r>
              <a:rPr lang="cs-CZ" sz="2000" b="0" i="0" dirty="0">
                <a:solidFill>
                  <a:srgbClr val="000000"/>
                </a:solidFill>
                <a:effectLst/>
              </a:rPr>
              <a:t>Při </a:t>
            </a:r>
            <a:r>
              <a:rPr lang="cs-CZ" sz="2000" b="1" i="0" dirty="0">
                <a:solidFill>
                  <a:srgbClr val="000000"/>
                </a:solidFill>
                <a:effectLst/>
              </a:rPr>
              <a:t>mechanickém pohybu </a:t>
            </a:r>
            <a:r>
              <a:rPr lang="cs-CZ" sz="2000" b="0" i="0" dirty="0">
                <a:solidFill>
                  <a:srgbClr val="000000"/>
                </a:solidFill>
                <a:effectLst/>
              </a:rPr>
              <a:t>mění těleso svou polohu vzhledem k jiným tělesům ve svém okolí. Pokud těleso nebo jeho části tuto polohu vzhledem k okolním tělesům nemění, říkáme, že je v </a:t>
            </a:r>
            <a:r>
              <a:rPr lang="cs-CZ" sz="2000" b="1" i="0" dirty="0">
                <a:solidFill>
                  <a:srgbClr val="000000"/>
                </a:solidFill>
                <a:effectLst/>
              </a:rPr>
              <a:t>klidu</a:t>
            </a:r>
            <a:r>
              <a:rPr lang="cs-CZ" sz="2000" b="0" i="0" dirty="0">
                <a:solidFill>
                  <a:srgbClr val="000000"/>
                </a:solidFill>
                <a:effectLst/>
              </a:rPr>
              <a:t>.</a:t>
            </a:r>
          </a:p>
          <a:p>
            <a:pPr algn="just"/>
            <a:endParaRPr lang="cs-CZ" sz="2000" b="0" i="0" dirty="0">
              <a:solidFill>
                <a:srgbClr val="000000"/>
              </a:solidFill>
              <a:effectLst/>
            </a:endParaRPr>
          </a:p>
          <a:p>
            <a:pPr algn="just"/>
            <a:r>
              <a:rPr lang="cs-CZ" sz="2000" dirty="0">
                <a:solidFill>
                  <a:srgbClr val="000000"/>
                </a:solidFill>
              </a:rPr>
              <a:t>Soustava těles, ke kterým vztahujeme pohyb nebo klid sledovaného tělesa, se nazývá </a:t>
            </a:r>
            <a:r>
              <a:rPr lang="cs-CZ" sz="2000" b="1" dirty="0">
                <a:solidFill>
                  <a:srgbClr val="000000"/>
                </a:solidFill>
              </a:rPr>
              <a:t>vztažná soustava</a:t>
            </a:r>
            <a:r>
              <a:rPr lang="cs-CZ" sz="2000" dirty="0">
                <a:solidFill>
                  <a:srgbClr val="000000"/>
                </a:solidFill>
              </a:rPr>
              <a:t>. </a:t>
            </a:r>
            <a:r>
              <a:rPr lang="cs-CZ" sz="2000" u="sng" dirty="0">
                <a:solidFill>
                  <a:srgbClr val="000000"/>
                </a:solidFill>
              </a:rPr>
              <a:t>Vztažnou soustavu se snažíme volit tak, aby popis pohybu tělesa byl co nejjednodušší</a:t>
            </a:r>
            <a:r>
              <a:rPr lang="cs-CZ" sz="2000" dirty="0">
                <a:solidFill>
                  <a:srgbClr val="000000"/>
                </a:solidFill>
              </a:rPr>
              <a:t>.</a:t>
            </a:r>
          </a:p>
          <a:p>
            <a:pPr algn="just"/>
            <a:endParaRPr lang="cs-CZ" sz="2000" b="0" i="0" dirty="0">
              <a:solidFill>
                <a:srgbClr val="000000"/>
              </a:solidFill>
              <a:effectLst/>
            </a:endParaRPr>
          </a:p>
          <a:p>
            <a:pPr algn="just"/>
            <a:r>
              <a:rPr lang="cs-CZ" sz="2000" b="0" i="0" dirty="0">
                <a:solidFill>
                  <a:srgbClr val="000000"/>
                </a:solidFill>
                <a:effectLst/>
              </a:rPr>
              <a:t>Vztažná (nebo také referenční) soustava je tedy zvolená skupina těles (příp. i jediné vztažné těleso), které jsou vzájemně v klidu, anebo zadaném či známém vzájemném pohybu (</a:t>
            </a:r>
            <a:r>
              <a:rPr lang="cs-CZ" sz="2000" b="0" i="0" u="sng" dirty="0">
                <a:solidFill>
                  <a:srgbClr val="000000"/>
                </a:solidFill>
                <a:effectLst/>
              </a:rPr>
              <a:t>referenční tělesa</a:t>
            </a:r>
            <a:r>
              <a:rPr lang="cs-CZ" sz="2000" b="0" i="0" dirty="0">
                <a:solidFill>
                  <a:srgbClr val="000000"/>
                </a:solidFill>
                <a:effectLst/>
              </a:rPr>
              <a:t>). Vztažné soustavy dělíme na </a:t>
            </a:r>
            <a:r>
              <a:rPr lang="cs-CZ" sz="2000" b="0" i="0" u="sng" dirty="0">
                <a:solidFill>
                  <a:srgbClr val="000000"/>
                </a:solidFill>
                <a:effectLst/>
              </a:rPr>
              <a:t>inerciální</a:t>
            </a:r>
            <a:r>
              <a:rPr lang="cs-CZ" sz="2000" b="0" i="0" dirty="0">
                <a:solidFill>
                  <a:srgbClr val="000000"/>
                </a:solidFill>
                <a:effectLst/>
              </a:rPr>
              <a:t> a</a:t>
            </a:r>
            <a:r>
              <a:rPr lang="cs-CZ" sz="2000" b="0" i="0" u="sng" dirty="0">
                <a:solidFill>
                  <a:srgbClr val="000000"/>
                </a:solidFill>
                <a:effectLst/>
              </a:rPr>
              <a:t> neinerciální</a:t>
            </a:r>
            <a:r>
              <a:rPr lang="cs-CZ" sz="2000" b="0" i="0" dirty="0">
                <a:solidFill>
                  <a:srgbClr val="000000"/>
                </a:solidFill>
                <a:effectLst/>
              </a:rPr>
              <a:t>.</a:t>
            </a:r>
          </a:p>
          <a:p>
            <a:pPr algn="just"/>
            <a:endParaRPr lang="cs-CZ" sz="2000" dirty="0">
              <a:solidFill>
                <a:srgbClr val="000000"/>
              </a:solidFill>
            </a:endParaRPr>
          </a:p>
          <a:p>
            <a:pPr algn="just"/>
            <a:r>
              <a:rPr lang="cs-CZ" sz="2000" dirty="0">
                <a:solidFill>
                  <a:srgbClr val="000000"/>
                </a:solidFill>
              </a:rPr>
              <a:t>Za vztažnou soustavu nejčastěji volíme povrch Země, nebo tělesa pevně spojená s povrchem Země, např. silnice, budovy, … K nim vztahujeme pohyb nebo klid např. dopravních prostředků a jiných pohyblivých těles.</a:t>
            </a:r>
          </a:p>
          <a:p>
            <a:pPr algn="just"/>
            <a:endParaRPr lang="cs-CZ" sz="2000" dirty="0">
              <a:solidFill>
                <a:srgbClr val="000000"/>
              </a:solidFill>
            </a:endParaRPr>
          </a:p>
          <a:p>
            <a:pPr algn="just"/>
            <a:r>
              <a:rPr lang="cs-CZ" sz="2000" dirty="0">
                <a:solidFill>
                  <a:srgbClr val="000000"/>
                </a:solidFill>
              </a:rPr>
              <a:t>Za vztažnou soustavu někdy volíme také tělesa, která se sama vzhledem k povrchu Země pohybují. </a:t>
            </a:r>
          </a:p>
        </p:txBody>
      </p:sp>
      <p:sp>
        <p:nvSpPr>
          <p:cNvPr id="6" name="TextovéPole 5">
            <a:extLst>
              <a:ext uri="{FF2B5EF4-FFF2-40B4-BE49-F238E27FC236}">
                <a16:creationId xmlns:a16="http://schemas.microsoft.com/office/drawing/2014/main" id="{47E64471-5E18-4585-B856-5D9688E1DEB9}"/>
              </a:ext>
            </a:extLst>
          </p:cNvPr>
          <p:cNvSpPr txBox="1"/>
          <p:nvPr/>
        </p:nvSpPr>
        <p:spPr>
          <a:xfrm>
            <a:off x="390525" y="263875"/>
            <a:ext cx="4572000" cy="461665"/>
          </a:xfrm>
          <a:prstGeom prst="rect">
            <a:avLst/>
          </a:prstGeom>
          <a:noFill/>
        </p:spPr>
        <p:txBody>
          <a:bodyPr wrap="square">
            <a:spAutoFit/>
          </a:bodyPr>
          <a:lstStyle/>
          <a:p>
            <a:r>
              <a:rPr lang="cs-CZ" sz="2400" b="1" i="0" dirty="0">
                <a:solidFill>
                  <a:srgbClr val="000000"/>
                </a:solidFill>
                <a:effectLst/>
                <a:latin typeface="Arial" panose="020B0604020202020204" pitchFamily="34" charset="0"/>
              </a:rPr>
              <a:t>Vztažná soustava </a:t>
            </a:r>
            <a:endParaRPr lang="cs-CZ" sz="2400" b="1" dirty="0"/>
          </a:p>
        </p:txBody>
      </p:sp>
    </p:spTree>
    <p:extLst>
      <p:ext uri="{BB962C8B-B14F-4D97-AF65-F5344CB8AC3E}">
        <p14:creationId xmlns:p14="http://schemas.microsoft.com/office/powerpoint/2010/main" val="2087688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4404952-3146-4B92-A8D0-8F499EFCDE1A}"/>
              </a:ext>
            </a:extLst>
          </p:cNvPr>
          <p:cNvSpPr txBox="1"/>
          <p:nvPr/>
        </p:nvSpPr>
        <p:spPr>
          <a:xfrm>
            <a:off x="327786" y="171192"/>
            <a:ext cx="8666923" cy="2246769"/>
          </a:xfrm>
          <a:prstGeom prst="rect">
            <a:avLst/>
          </a:prstGeom>
          <a:noFill/>
        </p:spPr>
        <p:txBody>
          <a:bodyPr wrap="square" rtlCol="0">
            <a:spAutoFit/>
          </a:bodyPr>
          <a:lstStyle/>
          <a:p>
            <a:r>
              <a:rPr lang="cs-CZ" sz="2400" b="1" dirty="0"/>
              <a:t>Příklad</a:t>
            </a:r>
          </a:p>
          <a:p>
            <a:endParaRPr lang="cs-CZ" dirty="0"/>
          </a:p>
          <a:p>
            <a:pPr algn="just"/>
            <a:r>
              <a:rPr lang="cs-CZ" sz="2000" dirty="0"/>
              <a:t>Předmět, ležící na sedadle jedoucího auta je vzhledem k tomuto vozidlu v klidu, ale pohybuje se vzhledem k povrchu Země. Tentýž předmět na sedadle stojícího automobilu je v klidu vzhledem k vozidlu i k povrchu Země, ale koná otáčivý pohyb kole zemské osy a spolu se Zemí obíhá kolem Slunce.</a:t>
            </a:r>
          </a:p>
          <a:p>
            <a:endParaRPr lang="cs-CZ" dirty="0"/>
          </a:p>
        </p:txBody>
      </p:sp>
      <p:pic>
        <p:nvPicPr>
          <p:cNvPr id="201730" name="Picture 2" descr="See the source image">
            <a:extLst>
              <a:ext uri="{FF2B5EF4-FFF2-40B4-BE49-F238E27FC236}">
                <a16:creationId xmlns:a16="http://schemas.microsoft.com/office/drawing/2014/main" id="{3A9D4E1F-C5CB-43A3-837C-E0EC65C54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647" y="2462871"/>
            <a:ext cx="2892600" cy="193225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9FBBE12-1F36-174F-9D63-75A1D8460E08}"/>
              </a:ext>
            </a:extLst>
          </p:cNvPr>
          <p:cNvSpPr txBox="1"/>
          <p:nvPr/>
        </p:nvSpPr>
        <p:spPr>
          <a:xfrm>
            <a:off x="292409" y="4858696"/>
            <a:ext cx="5845075" cy="1323439"/>
          </a:xfrm>
          <a:prstGeom prst="rect">
            <a:avLst/>
          </a:prstGeom>
          <a:noFill/>
        </p:spPr>
        <p:txBody>
          <a:bodyPr wrap="square" rtlCol="0">
            <a:spAutoFit/>
          </a:bodyPr>
          <a:lstStyle/>
          <a:p>
            <a:pPr algn="just"/>
            <a:r>
              <a:rPr lang="cs-CZ" sz="2000" dirty="0"/>
              <a:t>Sledujeme-li určitý pohyblivý předmět ve vagonu jedoucího vlaku , vztahujeme jeho pohyb nebo klid ke stěnám vagonu a neuvažujeme jeho pohyb vzhledem k okolní krajině  </a:t>
            </a:r>
          </a:p>
        </p:txBody>
      </p:sp>
      <p:pic>
        <p:nvPicPr>
          <p:cNvPr id="3" name="Picture 2" descr="See the source image">
            <a:extLst>
              <a:ext uri="{FF2B5EF4-FFF2-40B4-BE49-F238E27FC236}">
                <a16:creationId xmlns:a16="http://schemas.microsoft.com/office/drawing/2014/main" id="{532057B8-D977-A366-51CE-51EB277AE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847" y="4834890"/>
            <a:ext cx="2468367" cy="185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806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C695C22-2C06-4418-87B9-7871C4CDA942}"/>
              </a:ext>
            </a:extLst>
          </p:cNvPr>
          <p:cNvSpPr txBox="1"/>
          <p:nvPr/>
        </p:nvSpPr>
        <p:spPr>
          <a:xfrm>
            <a:off x="100012" y="157162"/>
            <a:ext cx="8677275" cy="4093428"/>
          </a:xfrm>
          <a:prstGeom prst="rect">
            <a:avLst/>
          </a:prstGeom>
          <a:noFill/>
        </p:spPr>
        <p:txBody>
          <a:bodyPr wrap="square">
            <a:spAutoFit/>
          </a:bodyPr>
          <a:lstStyle/>
          <a:p>
            <a:pPr algn="just"/>
            <a:r>
              <a:rPr lang="cs-CZ" sz="2400" b="1" dirty="0"/>
              <a:t>Poloha hmotného bodu </a:t>
            </a:r>
          </a:p>
          <a:p>
            <a:pPr algn="just"/>
            <a:endParaRPr lang="cs-CZ" sz="800" dirty="0"/>
          </a:p>
          <a:p>
            <a:pPr algn="just"/>
            <a:r>
              <a:rPr lang="cs-CZ" sz="2000" dirty="0"/>
              <a:t>Chceme-li popsat mechanický pohyb hmotného bodu vzhledem ke zvolené vztažné soustavě, musíme znát jeho polohu v libovolném okamžiku jeho pohybu. Tu určujeme pomocí vhodné pravoúhlé soustavy souřadnic, kterou spojujeme se zvolenou vztažnou soustavou. </a:t>
            </a:r>
          </a:p>
          <a:p>
            <a:pPr algn="just"/>
            <a:endParaRPr lang="cs-CZ" sz="2000" dirty="0"/>
          </a:p>
          <a:p>
            <a:pPr algn="just"/>
            <a:r>
              <a:rPr lang="cs-CZ" sz="2000" b="1" dirty="0"/>
              <a:t>Soustava souřadnic</a:t>
            </a:r>
          </a:p>
          <a:p>
            <a:pPr algn="just"/>
            <a:endParaRPr lang="cs-CZ" sz="800" b="1" dirty="0"/>
          </a:p>
          <a:p>
            <a:pPr algn="just"/>
            <a:r>
              <a:rPr lang="cs-CZ" sz="2000" dirty="0"/>
              <a:t>Volbou vztažné soustavy neříkáme nic o zvolené souřadnicové soustavě. Zatímco pojem vztažné soustavy má fyzikální obsah, je pojem souřadnicové soustavy matematického rázu a závisí na libovůli subjektu bez fyzikálního obsahu. V dané vztažné soustavě lze použít libovolný souřadnicový systém. Obvykle se volí takový systém souřadnic, který popis daného pohybu co nejvíce zjednodušuje. </a:t>
            </a:r>
          </a:p>
        </p:txBody>
      </p:sp>
      <p:pic>
        <p:nvPicPr>
          <p:cNvPr id="193538" name="Picture 2" descr="See the source image">
            <a:extLst>
              <a:ext uri="{FF2B5EF4-FFF2-40B4-BE49-F238E27FC236}">
                <a16:creationId xmlns:a16="http://schemas.microsoft.com/office/drawing/2014/main" id="{02487B49-3E1C-4E42-B1B1-29F2FCB22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649" y="4286250"/>
            <a:ext cx="4589713" cy="241458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796FA2EB-50BC-481C-A73E-2CE9AC9CAADD}"/>
              </a:ext>
            </a:extLst>
          </p:cNvPr>
          <p:cNvSpPr txBox="1"/>
          <p:nvPr/>
        </p:nvSpPr>
        <p:spPr>
          <a:xfrm>
            <a:off x="245268" y="4677936"/>
            <a:ext cx="4048125" cy="1631216"/>
          </a:xfrm>
          <a:prstGeom prst="rect">
            <a:avLst/>
          </a:prstGeom>
          <a:noFill/>
        </p:spPr>
        <p:txBody>
          <a:bodyPr wrap="square">
            <a:spAutoFit/>
          </a:bodyPr>
          <a:lstStyle/>
          <a:p>
            <a:pPr algn="just"/>
            <a:r>
              <a:rPr lang="cs-CZ" sz="2000" dirty="0"/>
              <a:t>Mezi jednotlivými systémy souřadnic lze přecházet určitou matematickou transformací souřadnic, která opět nemění podkladovou fyziku, ale jen vlastnosti jejího popisu.</a:t>
            </a:r>
          </a:p>
        </p:txBody>
      </p:sp>
    </p:spTree>
    <p:extLst>
      <p:ext uri="{BB962C8B-B14F-4D97-AF65-F5344CB8AC3E}">
        <p14:creationId xmlns:p14="http://schemas.microsoft.com/office/powerpoint/2010/main" val="144792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E8D3E3E-7153-41B3-AAB1-570BD8498041}"/>
              </a:ext>
            </a:extLst>
          </p:cNvPr>
          <p:cNvSpPr txBox="1"/>
          <p:nvPr/>
        </p:nvSpPr>
        <p:spPr>
          <a:xfrm>
            <a:off x="503714" y="1398031"/>
            <a:ext cx="1866262" cy="923330"/>
          </a:xfrm>
          <a:prstGeom prst="rect">
            <a:avLst/>
          </a:prstGeom>
          <a:noFill/>
        </p:spPr>
        <p:txBody>
          <a:bodyPr wrap="square" rtlCol="0">
            <a:spAutoFit/>
          </a:bodyPr>
          <a:lstStyle/>
          <a:p>
            <a:r>
              <a:rPr lang="cs-CZ" dirty="0"/>
              <a:t>Kartézská soustava souřadnic</a:t>
            </a:r>
          </a:p>
        </p:txBody>
      </p:sp>
      <p:pic>
        <p:nvPicPr>
          <p:cNvPr id="1026" name="Picture 2" descr="See the source image">
            <a:extLst>
              <a:ext uri="{FF2B5EF4-FFF2-40B4-BE49-F238E27FC236}">
                <a16:creationId xmlns:a16="http://schemas.microsoft.com/office/drawing/2014/main" id="{7F6C33CA-1968-4D4A-A11C-0C2B0F406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75" y="4419601"/>
            <a:ext cx="5467275"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92514" name="Picture 2" descr="See the source image">
            <a:extLst>
              <a:ext uri="{FF2B5EF4-FFF2-40B4-BE49-F238E27FC236}">
                <a16:creationId xmlns:a16="http://schemas.microsoft.com/office/drawing/2014/main" id="{68668895-62CE-4A33-8A12-91AD7D26D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714" y="419099"/>
            <a:ext cx="3820636" cy="3514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F0682E0-C8FC-443C-9EEA-F2E025A4DEEB}"/>
              </a:ext>
            </a:extLst>
          </p:cNvPr>
          <p:cNvSpPr txBox="1"/>
          <p:nvPr/>
        </p:nvSpPr>
        <p:spPr>
          <a:xfrm>
            <a:off x="503714" y="4536639"/>
            <a:ext cx="2449036" cy="646331"/>
          </a:xfrm>
          <a:prstGeom prst="rect">
            <a:avLst/>
          </a:prstGeom>
          <a:noFill/>
        </p:spPr>
        <p:txBody>
          <a:bodyPr wrap="square">
            <a:spAutoFit/>
          </a:bodyPr>
          <a:lstStyle/>
          <a:p>
            <a:r>
              <a:rPr lang="cs-CZ" dirty="0"/>
              <a:t>Polární soustava souřadnic</a:t>
            </a:r>
          </a:p>
        </p:txBody>
      </p:sp>
      <p:sp>
        <p:nvSpPr>
          <p:cNvPr id="10" name="TextovéPole 9">
            <a:extLst>
              <a:ext uri="{FF2B5EF4-FFF2-40B4-BE49-F238E27FC236}">
                <a16:creationId xmlns:a16="http://schemas.microsoft.com/office/drawing/2014/main" id="{9EAAC2AA-BDC9-4A81-AE50-87EAA948383E}"/>
              </a:ext>
            </a:extLst>
          </p:cNvPr>
          <p:cNvSpPr txBox="1"/>
          <p:nvPr/>
        </p:nvSpPr>
        <p:spPr>
          <a:xfrm>
            <a:off x="247650" y="491609"/>
            <a:ext cx="4572000" cy="461665"/>
          </a:xfrm>
          <a:prstGeom prst="rect">
            <a:avLst/>
          </a:prstGeom>
          <a:noFill/>
        </p:spPr>
        <p:txBody>
          <a:bodyPr wrap="square">
            <a:spAutoFit/>
          </a:bodyPr>
          <a:lstStyle/>
          <a:p>
            <a:r>
              <a:rPr lang="cs-CZ" sz="2400" b="1" dirty="0"/>
              <a:t>Soustavy souřadnic v rovině</a:t>
            </a:r>
          </a:p>
        </p:txBody>
      </p:sp>
      <p:pic>
        <p:nvPicPr>
          <p:cNvPr id="2050" name="Picture 2" descr="Latin quotes: Cogito ergo sum">
            <a:extLst>
              <a:ext uri="{FF2B5EF4-FFF2-40B4-BE49-F238E27FC236}">
                <a16:creationId xmlns:a16="http://schemas.microsoft.com/office/drawing/2014/main" id="{CC544BB9-71AF-81B5-E5B8-43050C5CC3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750" y="1227435"/>
            <a:ext cx="1354119" cy="189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81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99A6AF4D-7FA0-46C9-A67E-1D06F985D124}"/>
              </a:ext>
            </a:extLst>
          </p:cNvPr>
          <p:cNvPicPr>
            <a:picLocks noChangeAspect="1"/>
          </p:cNvPicPr>
          <p:nvPr/>
        </p:nvPicPr>
        <p:blipFill>
          <a:blip r:embed="rId2"/>
          <a:stretch>
            <a:fillRect/>
          </a:stretch>
        </p:blipFill>
        <p:spPr>
          <a:xfrm>
            <a:off x="1312601" y="2105025"/>
            <a:ext cx="6938430" cy="4346968"/>
          </a:xfrm>
          <a:prstGeom prst="rect">
            <a:avLst/>
          </a:prstGeom>
        </p:spPr>
      </p:pic>
      <p:sp>
        <p:nvSpPr>
          <p:cNvPr id="2" name="TextovéPole 1">
            <a:extLst>
              <a:ext uri="{FF2B5EF4-FFF2-40B4-BE49-F238E27FC236}">
                <a16:creationId xmlns:a16="http://schemas.microsoft.com/office/drawing/2014/main" id="{5AEE41C3-0C98-4B8E-8C92-6B469E25E1D0}"/>
              </a:ext>
            </a:extLst>
          </p:cNvPr>
          <p:cNvSpPr txBox="1"/>
          <p:nvPr/>
        </p:nvSpPr>
        <p:spPr>
          <a:xfrm>
            <a:off x="419100" y="501257"/>
            <a:ext cx="7035580" cy="461665"/>
          </a:xfrm>
          <a:prstGeom prst="rect">
            <a:avLst/>
          </a:prstGeom>
          <a:noFill/>
        </p:spPr>
        <p:txBody>
          <a:bodyPr wrap="none" rtlCol="0">
            <a:spAutoFit/>
          </a:bodyPr>
          <a:lstStyle/>
          <a:p>
            <a:r>
              <a:rPr lang="en-US" sz="2400" b="1" dirty="0"/>
              <a:t>Kart</a:t>
            </a:r>
            <a:r>
              <a:rPr lang="cs-CZ" sz="2400" b="1" dirty="0" err="1"/>
              <a:t>ézská</a:t>
            </a:r>
            <a:r>
              <a:rPr lang="cs-CZ" sz="2400" b="1" dirty="0"/>
              <a:t> a polární soustava souřadnic</a:t>
            </a:r>
            <a:r>
              <a:rPr lang="en-US" sz="2400" b="1" dirty="0"/>
              <a:t> - </a:t>
            </a:r>
            <a:r>
              <a:rPr lang="en-US" sz="2400" b="1" dirty="0" err="1"/>
              <a:t>transformace</a:t>
            </a:r>
            <a:endParaRPr lang="cs-CZ" sz="2400" b="1" dirty="0"/>
          </a:p>
        </p:txBody>
      </p:sp>
    </p:spTree>
    <p:extLst>
      <p:ext uri="{BB962C8B-B14F-4D97-AF65-F5344CB8AC3E}">
        <p14:creationId xmlns:p14="http://schemas.microsoft.com/office/powerpoint/2010/main" val="2521680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E1D7FB0B-0A08-450C-A3D9-3CA8B8CF8A5A}"/>
              </a:ext>
            </a:extLst>
          </p:cNvPr>
          <p:cNvPicPr>
            <a:picLocks noChangeAspect="1"/>
          </p:cNvPicPr>
          <p:nvPr/>
        </p:nvPicPr>
        <p:blipFill>
          <a:blip r:embed="rId2"/>
          <a:stretch>
            <a:fillRect/>
          </a:stretch>
        </p:blipFill>
        <p:spPr>
          <a:xfrm>
            <a:off x="4371974" y="3766517"/>
            <a:ext cx="4386263" cy="2991469"/>
          </a:xfrm>
          <a:prstGeom prst="rect">
            <a:avLst/>
          </a:prstGeom>
        </p:spPr>
      </p:pic>
      <p:pic>
        <p:nvPicPr>
          <p:cNvPr id="7" name="Obrázek 6">
            <a:extLst>
              <a:ext uri="{FF2B5EF4-FFF2-40B4-BE49-F238E27FC236}">
                <a16:creationId xmlns:a16="http://schemas.microsoft.com/office/drawing/2014/main" id="{4DD2D393-20E5-48E8-A3EC-43F2CC18F868}"/>
              </a:ext>
            </a:extLst>
          </p:cNvPr>
          <p:cNvPicPr>
            <a:picLocks noChangeAspect="1"/>
          </p:cNvPicPr>
          <p:nvPr/>
        </p:nvPicPr>
        <p:blipFill>
          <a:blip r:embed="rId3"/>
          <a:stretch>
            <a:fillRect/>
          </a:stretch>
        </p:blipFill>
        <p:spPr>
          <a:xfrm>
            <a:off x="4241004" y="390790"/>
            <a:ext cx="4648201" cy="3038210"/>
          </a:xfrm>
          <a:prstGeom prst="rect">
            <a:avLst/>
          </a:prstGeom>
        </p:spPr>
      </p:pic>
      <p:pic>
        <p:nvPicPr>
          <p:cNvPr id="11" name="Obrázek 10">
            <a:extLst>
              <a:ext uri="{FF2B5EF4-FFF2-40B4-BE49-F238E27FC236}">
                <a16:creationId xmlns:a16="http://schemas.microsoft.com/office/drawing/2014/main" id="{E33A9D6A-BFFB-4A38-9808-B74BE6BC0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795" y="2629184"/>
            <a:ext cx="3757612" cy="3352516"/>
          </a:xfrm>
          <a:prstGeom prst="rect">
            <a:avLst/>
          </a:prstGeom>
        </p:spPr>
      </p:pic>
      <p:sp>
        <p:nvSpPr>
          <p:cNvPr id="3" name="TextovéPole 2">
            <a:extLst>
              <a:ext uri="{FF2B5EF4-FFF2-40B4-BE49-F238E27FC236}">
                <a16:creationId xmlns:a16="http://schemas.microsoft.com/office/drawing/2014/main" id="{3D87F977-FB87-4DB1-AA48-DE2CF0C4A0AB}"/>
              </a:ext>
            </a:extLst>
          </p:cNvPr>
          <p:cNvSpPr txBox="1"/>
          <p:nvPr/>
        </p:nvSpPr>
        <p:spPr>
          <a:xfrm>
            <a:off x="898226" y="1909895"/>
            <a:ext cx="2152320" cy="369332"/>
          </a:xfrm>
          <a:prstGeom prst="rect">
            <a:avLst/>
          </a:prstGeom>
          <a:noFill/>
        </p:spPr>
        <p:txBody>
          <a:bodyPr wrap="none" rtlCol="0">
            <a:spAutoFit/>
          </a:bodyPr>
          <a:lstStyle/>
          <a:p>
            <a:r>
              <a:rPr lang="cs-CZ" dirty="0"/>
              <a:t>Kartézské souřadnice</a:t>
            </a:r>
          </a:p>
        </p:txBody>
      </p:sp>
      <p:sp>
        <p:nvSpPr>
          <p:cNvPr id="4" name="TextovéPole 3">
            <a:extLst>
              <a:ext uri="{FF2B5EF4-FFF2-40B4-BE49-F238E27FC236}">
                <a16:creationId xmlns:a16="http://schemas.microsoft.com/office/drawing/2014/main" id="{6073D208-D131-4319-B196-7A5C12EB5649}"/>
              </a:ext>
            </a:extLst>
          </p:cNvPr>
          <p:cNvSpPr txBox="1"/>
          <p:nvPr/>
        </p:nvSpPr>
        <p:spPr>
          <a:xfrm>
            <a:off x="247650" y="491609"/>
            <a:ext cx="3764757" cy="830997"/>
          </a:xfrm>
          <a:prstGeom prst="rect">
            <a:avLst/>
          </a:prstGeom>
          <a:noFill/>
        </p:spPr>
        <p:txBody>
          <a:bodyPr wrap="square">
            <a:spAutoFit/>
          </a:bodyPr>
          <a:lstStyle/>
          <a:p>
            <a:r>
              <a:rPr lang="cs-CZ" sz="2400" b="1" dirty="0"/>
              <a:t>Soustavy souřadnic v prostoru</a:t>
            </a:r>
          </a:p>
        </p:txBody>
      </p:sp>
    </p:spTree>
    <p:extLst>
      <p:ext uri="{BB962C8B-B14F-4D97-AF65-F5344CB8AC3E}">
        <p14:creationId xmlns:p14="http://schemas.microsoft.com/office/powerpoint/2010/main" val="2169290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F4A427-4C90-4001-929E-B0242A24AC64}"/>
              </a:ext>
            </a:extLst>
          </p:cNvPr>
          <p:cNvSpPr>
            <a:spLocks noGrp="1"/>
          </p:cNvSpPr>
          <p:nvPr>
            <p:ph type="title"/>
          </p:nvPr>
        </p:nvSpPr>
        <p:spPr>
          <a:xfrm>
            <a:off x="360925" y="365126"/>
            <a:ext cx="7886700" cy="682838"/>
          </a:xfrm>
        </p:spPr>
        <p:txBody>
          <a:bodyPr>
            <a:normAutofit/>
          </a:bodyPr>
          <a:lstStyle/>
          <a:p>
            <a:r>
              <a:rPr lang="cs-CZ" sz="2400" b="1" dirty="0">
                <a:latin typeface="+mn-lt"/>
              </a:rPr>
              <a:t>Příklad</a:t>
            </a:r>
          </a:p>
        </p:txBody>
      </p:sp>
      <p:pic>
        <p:nvPicPr>
          <p:cNvPr id="2050" name="Picture 2" descr="See the source image">
            <a:extLst>
              <a:ext uri="{FF2B5EF4-FFF2-40B4-BE49-F238E27FC236}">
                <a16:creationId xmlns:a16="http://schemas.microsoft.com/office/drawing/2014/main" id="{BE9FEAC3-10C8-4EE4-A5C1-5B7D9CC9E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7126" y="2169512"/>
            <a:ext cx="2518975" cy="2518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2BF05E60-4E66-458D-B142-C09EEBB78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50" y="2384887"/>
            <a:ext cx="5545814" cy="220990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ED86425B-E0C3-4B4D-B939-FEAAC0DF9D89}"/>
              </a:ext>
            </a:extLst>
          </p:cNvPr>
          <p:cNvSpPr txBox="1"/>
          <p:nvPr/>
        </p:nvSpPr>
        <p:spPr>
          <a:xfrm flipH="1">
            <a:off x="328099" y="1003112"/>
            <a:ext cx="8487802" cy="1015663"/>
          </a:xfrm>
          <a:prstGeom prst="rect">
            <a:avLst/>
          </a:prstGeom>
          <a:noFill/>
        </p:spPr>
        <p:txBody>
          <a:bodyPr wrap="square" rtlCol="0">
            <a:spAutoFit/>
          </a:bodyPr>
          <a:lstStyle/>
          <a:p>
            <a:pPr algn="just"/>
            <a:r>
              <a:rPr lang="cs-CZ" sz="2000" dirty="0"/>
              <a:t>Medvěd šel ze svého obydlí 1 km na jih. Poté změnil směr a kráčel 1 km na východ. Pak se otočil a kráčel 1 km k severu a ocitl se přesně v místě odkud vyšel</a:t>
            </a:r>
            <a:r>
              <a:rPr lang="en-US" sz="2000" dirty="0"/>
              <a:t> (</a:t>
            </a:r>
            <a:r>
              <a:rPr lang="cs-CZ" sz="2000" dirty="0"/>
              <a:t>t.j. u svého obydlí</a:t>
            </a:r>
            <a:r>
              <a:rPr lang="en-US" sz="2000" dirty="0"/>
              <a:t>)</a:t>
            </a:r>
            <a:r>
              <a:rPr lang="cs-CZ" sz="2000" dirty="0"/>
              <a:t>. Jakou barvu má medvěd?</a:t>
            </a:r>
          </a:p>
        </p:txBody>
      </p:sp>
      <p:sp>
        <p:nvSpPr>
          <p:cNvPr id="4" name="TextovéPole 3">
            <a:extLst>
              <a:ext uri="{FF2B5EF4-FFF2-40B4-BE49-F238E27FC236}">
                <a16:creationId xmlns:a16="http://schemas.microsoft.com/office/drawing/2014/main" id="{89EBA13E-941C-4D17-AB37-10B653CC0A5D}"/>
              </a:ext>
            </a:extLst>
          </p:cNvPr>
          <p:cNvSpPr txBox="1"/>
          <p:nvPr/>
        </p:nvSpPr>
        <p:spPr>
          <a:xfrm>
            <a:off x="328099" y="5084732"/>
            <a:ext cx="5631539" cy="400110"/>
          </a:xfrm>
          <a:prstGeom prst="rect">
            <a:avLst/>
          </a:prstGeom>
          <a:noFill/>
        </p:spPr>
        <p:txBody>
          <a:bodyPr wrap="square" rtlCol="0">
            <a:spAutoFit/>
          </a:bodyPr>
          <a:lstStyle/>
          <a:p>
            <a:pPr algn="just"/>
            <a:r>
              <a:rPr lang="en-US" sz="2000" b="1" dirty="0" err="1"/>
              <a:t>Odpov</a:t>
            </a:r>
            <a:r>
              <a:rPr lang="cs-CZ" sz="2000" b="1" dirty="0" err="1"/>
              <a:t>ěď</a:t>
            </a:r>
            <a:r>
              <a:rPr lang="en-US" sz="2000" dirty="0"/>
              <a:t>:</a:t>
            </a:r>
            <a:r>
              <a:rPr lang="cs-CZ" sz="2000" dirty="0"/>
              <a:t> Bílý l</a:t>
            </a:r>
            <a:r>
              <a:rPr lang="en-US" sz="2000" dirty="0" err="1"/>
              <a:t>edn</a:t>
            </a:r>
            <a:r>
              <a:rPr lang="cs-CZ" sz="2000" dirty="0"/>
              <a:t>í medvěd, bydlí na severním pólu. </a:t>
            </a:r>
          </a:p>
        </p:txBody>
      </p:sp>
      <p:pic>
        <p:nvPicPr>
          <p:cNvPr id="10" name="Obrázek 9">
            <a:extLst>
              <a:ext uri="{FF2B5EF4-FFF2-40B4-BE49-F238E27FC236}">
                <a16:creationId xmlns:a16="http://schemas.microsoft.com/office/drawing/2014/main" id="{1B32914D-483E-41B6-BD47-A8E2C4C6788D}"/>
              </a:ext>
            </a:extLst>
          </p:cNvPr>
          <p:cNvPicPr>
            <a:picLocks noChangeAspect="1"/>
          </p:cNvPicPr>
          <p:nvPr/>
        </p:nvPicPr>
        <p:blipFill>
          <a:blip r:embed="rId4"/>
          <a:stretch>
            <a:fillRect/>
          </a:stretch>
        </p:blipFill>
        <p:spPr>
          <a:xfrm>
            <a:off x="6437126" y="4960907"/>
            <a:ext cx="2415473" cy="1710070"/>
          </a:xfrm>
          <a:prstGeom prst="rect">
            <a:avLst/>
          </a:prstGeom>
        </p:spPr>
      </p:pic>
    </p:spTree>
    <p:extLst>
      <p:ext uri="{BB962C8B-B14F-4D97-AF65-F5344CB8AC3E}">
        <p14:creationId xmlns:p14="http://schemas.microsoft.com/office/powerpoint/2010/main" val="6728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D457302-46BF-4531-8EC7-5A14A9DAD7C2}"/>
              </a:ext>
            </a:extLst>
          </p:cNvPr>
          <p:cNvSpPr txBox="1"/>
          <p:nvPr/>
        </p:nvSpPr>
        <p:spPr>
          <a:xfrm>
            <a:off x="252413" y="1183570"/>
            <a:ext cx="8639174" cy="4893647"/>
          </a:xfrm>
          <a:prstGeom prst="rect">
            <a:avLst/>
          </a:prstGeom>
          <a:noFill/>
        </p:spPr>
        <p:txBody>
          <a:bodyPr wrap="square">
            <a:spAutoFit/>
          </a:bodyPr>
          <a:lstStyle/>
          <a:p>
            <a:pPr algn="just"/>
            <a:r>
              <a:rPr lang="cs-CZ" sz="2400" dirty="0"/>
              <a:t>Fyzikální vlastnosti, stavy a změny v přírodě, které je možno změřit a zapsat </a:t>
            </a:r>
            <a:r>
              <a:rPr lang="cs-CZ" sz="2400" u="sng" dirty="0"/>
              <a:t>číselnou hodnotou</a:t>
            </a:r>
            <a:r>
              <a:rPr lang="cs-CZ" sz="2400" dirty="0"/>
              <a:t>, vyjadřujeme </a:t>
            </a:r>
            <a:r>
              <a:rPr lang="cs-CZ" sz="2400" b="1" dirty="0"/>
              <a:t>fyzikálními veličinami</a:t>
            </a:r>
            <a:r>
              <a:rPr lang="cs-CZ" sz="2400" dirty="0"/>
              <a:t> (např. objem, hmotnost, teplota, elektrické napětí, …). Pro jednotlivé fyzikální veličiny používáme smluvené </a:t>
            </a:r>
            <a:r>
              <a:rPr lang="cs-CZ" sz="2400" b="1" dirty="0"/>
              <a:t>značky</a:t>
            </a:r>
            <a:r>
              <a:rPr lang="cs-CZ" sz="2400" dirty="0"/>
              <a:t>: objem V, hmotnost m, teplota T, rychlost v, elektrický náboj Q, síla F, …</a:t>
            </a:r>
          </a:p>
          <a:p>
            <a:pPr algn="just"/>
            <a:endParaRPr lang="cs-CZ" sz="2400" dirty="0"/>
          </a:p>
          <a:p>
            <a:pPr algn="just"/>
            <a:r>
              <a:rPr lang="cs-CZ" sz="2400" b="1" dirty="0"/>
              <a:t>Měřit fyzikální veličinu </a:t>
            </a:r>
            <a:r>
              <a:rPr lang="cs-CZ" sz="2400" dirty="0"/>
              <a:t>znamená určit její </a:t>
            </a:r>
            <a:r>
              <a:rPr lang="cs-CZ" sz="2400" b="1" dirty="0"/>
              <a:t>hodnotu</a:t>
            </a:r>
            <a:r>
              <a:rPr lang="cs-CZ" sz="2400" dirty="0"/>
              <a:t> porovnáním s určitou, předem smluvenou, hodnotou veličiny téhož druhu zvolenou za </a:t>
            </a:r>
            <a:r>
              <a:rPr lang="cs-CZ" sz="2400" b="1" dirty="0"/>
              <a:t>měřící jednotku</a:t>
            </a:r>
            <a:r>
              <a:rPr lang="cs-CZ" sz="2400" dirty="0"/>
              <a:t> (= jednotku fyzikální veličiny). Výsledkem porovnání měřené fyzikální veličiny se zvolenou měřící jednotkou je </a:t>
            </a:r>
            <a:r>
              <a:rPr lang="cs-CZ" sz="2400" b="1" dirty="0"/>
              <a:t>číselná hodnota</a:t>
            </a:r>
            <a:r>
              <a:rPr lang="cs-CZ" sz="2400" dirty="0"/>
              <a:t>. </a:t>
            </a:r>
            <a:r>
              <a:rPr lang="cs-CZ" sz="2400" u="sng" dirty="0"/>
              <a:t>Číselná hodnota fyzikální veličiny udává, kolikrát je hodnota měřené veličiny větší než zvolená měřící jednotka</a:t>
            </a:r>
            <a:r>
              <a:rPr lang="cs-CZ" sz="2400" dirty="0"/>
              <a:t>.</a:t>
            </a:r>
          </a:p>
        </p:txBody>
      </p:sp>
    </p:spTree>
    <p:extLst>
      <p:ext uri="{BB962C8B-B14F-4D97-AF65-F5344CB8AC3E}">
        <p14:creationId xmlns:p14="http://schemas.microsoft.com/office/powerpoint/2010/main" val="265655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1" name="Picture 9">
            <a:extLst>
              <a:ext uri="{FF2B5EF4-FFF2-40B4-BE49-F238E27FC236}">
                <a16:creationId xmlns:a16="http://schemas.microsoft.com/office/drawing/2014/main" id="{FB03482B-CE8A-4081-9A9E-64CB5030F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4" y="3028263"/>
            <a:ext cx="4111949" cy="362063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5715C25C-A8B4-483F-A52E-A2F51B5504FB}"/>
              </a:ext>
            </a:extLst>
          </p:cNvPr>
          <p:cNvSpPr txBox="1"/>
          <p:nvPr/>
        </p:nvSpPr>
        <p:spPr>
          <a:xfrm>
            <a:off x="504824" y="976012"/>
            <a:ext cx="8134350" cy="461665"/>
          </a:xfrm>
          <a:prstGeom prst="rect">
            <a:avLst/>
          </a:prstGeom>
          <a:noFill/>
        </p:spPr>
        <p:txBody>
          <a:bodyPr wrap="square">
            <a:spAutoFit/>
          </a:bodyPr>
          <a:lstStyle/>
          <a:p>
            <a:r>
              <a:rPr lang="cs-CZ" sz="2400" i="0" dirty="0">
                <a:solidFill>
                  <a:srgbClr val="000000"/>
                </a:solidFill>
                <a:effectLst/>
              </a:rPr>
              <a:t>Vektor je </a:t>
            </a:r>
            <a:r>
              <a:rPr lang="cs-CZ" sz="2400" i="0" u="sng" dirty="0">
                <a:solidFill>
                  <a:srgbClr val="000000"/>
                </a:solidFill>
                <a:effectLst/>
              </a:rPr>
              <a:t>orientovaná úsečka</a:t>
            </a:r>
            <a:r>
              <a:rPr lang="cs-CZ" sz="2400" i="0" dirty="0">
                <a:solidFill>
                  <a:srgbClr val="000000"/>
                </a:solidFill>
                <a:effectLst/>
              </a:rPr>
              <a:t>. Má svůj </a:t>
            </a:r>
            <a:r>
              <a:rPr lang="cs-CZ" sz="2400" i="0" u="sng" dirty="0">
                <a:solidFill>
                  <a:srgbClr val="000000"/>
                </a:solidFill>
                <a:effectLst/>
              </a:rPr>
              <a:t>směr</a:t>
            </a:r>
            <a:r>
              <a:rPr lang="cs-CZ" sz="2400" i="0" dirty="0">
                <a:solidFill>
                  <a:srgbClr val="000000"/>
                </a:solidFill>
                <a:effectLst/>
              </a:rPr>
              <a:t> a má svoji </a:t>
            </a:r>
            <a:r>
              <a:rPr lang="cs-CZ" sz="2400" i="0" u="sng" dirty="0">
                <a:solidFill>
                  <a:srgbClr val="000000"/>
                </a:solidFill>
                <a:effectLst/>
              </a:rPr>
              <a:t>velikost</a:t>
            </a:r>
            <a:r>
              <a:rPr lang="cs-CZ" sz="2400" i="0" dirty="0">
                <a:solidFill>
                  <a:srgbClr val="000000"/>
                </a:solidFill>
                <a:effectLst/>
              </a:rPr>
              <a:t>.</a:t>
            </a:r>
            <a:endParaRPr lang="cs-CZ" sz="2400" dirty="0"/>
          </a:p>
        </p:txBody>
      </p:sp>
      <p:graphicFrame>
        <p:nvGraphicFramePr>
          <p:cNvPr id="4" name="Tabulka 3">
            <a:extLst>
              <a:ext uri="{FF2B5EF4-FFF2-40B4-BE49-F238E27FC236}">
                <a16:creationId xmlns:a16="http://schemas.microsoft.com/office/drawing/2014/main" id="{9BE4B64F-7E99-4B17-B8CD-8EA1EABDB4A1}"/>
              </a:ext>
            </a:extLst>
          </p:cNvPr>
          <p:cNvGraphicFramePr>
            <a:graphicFrameLocks noGrp="1"/>
          </p:cNvGraphicFramePr>
          <p:nvPr/>
        </p:nvGraphicFramePr>
        <p:xfrm>
          <a:off x="638174" y="1648339"/>
          <a:ext cx="8277226" cy="1524000"/>
        </p:xfrm>
        <a:graphic>
          <a:graphicData uri="http://schemas.openxmlformats.org/drawingml/2006/table">
            <a:tbl>
              <a:tblPr/>
              <a:tblGrid>
                <a:gridCol w="4138613">
                  <a:extLst>
                    <a:ext uri="{9D8B030D-6E8A-4147-A177-3AD203B41FA5}">
                      <a16:colId xmlns:a16="http://schemas.microsoft.com/office/drawing/2014/main" val="3933115128"/>
                    </a:ext>
                  </a:extLst>
                </a:gridCol>
                <a:gridCol w="4138613">
                  <a:extLst>
                    <a:ext uri="{9D8B030D-6E8A-4147-A177-3AD203B41FA5}">
                      <a16:colId xmlns:a16="http://schemas.microsoft.com/office/drawing/2014/main" val="1630773803"/>
                    </a:ext>
                  </a:extLst>
                </a:gridCol>
              </a:tblGrid>
              <a:tr h="190500">
                <a:tc>
                  <a:txBody>
                    <a:bodyPr/>
                    <a:lstStyle/>
                    <a:p>
                      <a:r>
                        <a:rPr lang="cs-CZ" sz="2000" dirty="0"/>
                        <a:t>v rovině od </a:t>
                      </a:r>
                      <a:r>
                        <a:rPr lang="cs-CZ" sz="2000" i="1" dirty="0"/>
                        <a:t>A</a:t>
                      </a:r>
                      <a:r>
                        <a:rPr lang="cs-CZ" sz="2000" dirty="0"/>
                        <a:t>[</a:t>
                      </a:r>
                      <a:r>
                        <a:rPr lang="cs-CZ" sz="2000" i="1" dirty="0"/>
                        <a:t>a</a:t>
                      </a:r>
                      <a:r>
                        <a:rPr lang="cs-CZ" sz="2000" baseline="-25000" dirty="0"/>
                        <a:t>1</a:t>
                      </a:r>
                      <a:r>
                        <a:rPr lang="cs-CZ" sz="2000" dirty="0"/>
                        <a:t>,</a:t>
                      </a:r>
                      <a:r>
                        <a:rPr lang="cs-CZ" sz="2000" i="1" dirty="0"/>
                        <a:t>a</a:t>
                      </a:r>
                      <a:r>
                        <a:rPr lang="cs-CZ" sz="2000" baseline="-25000" dirty="0"/>
                        <a:t>2</a:t>
                      </a:r>
                      <a:r>
                        <a:rPr lang="cs-CZ" sz="2000" dirty="0"/>
                        <a:t>] k </a:t>
                      </a:r>
                      <a:r>
                        <a:rPr lang="cs-CZ" sz="2000" i="1" dirty="0"/>
                        <a:t>B</a:t>
                      </a:r>
                      <a:r>
                        <a:rPr lang="cs-CZ" sz="2000" dirty="0"/>
                        <a:t>[</a:t>
                      </a:r>
                      <a:r>
                        <a:rPr lang="cs-CZ" sz="2000" i="1" dirty="0"/>
                        <a:t>b</a:t>
                      </a:r>
                      <a:r>
                        <a:rPr lang="cs-CZ" sz="2000" baseline="-25000" dirty="0"/>
                        <a:t>1</a:t>
                      </a:r>
                      <a:r>
                        <a:rPr lang="cs-CZ" sz="2000" dirty="0"/>
                        <a:t>,</a:t>
                      </a:r>
                      <a:r>
                        <a:rPr lang="cs-CZ" sz="2000" i="1" dirty="0"/>
                        <a:t>b</a:t>
                      </a:r>
                      <a:r>
                        <a:rPr lang="cs-CZ" sz="2000" baseline="-25000" dirty="0"/>
                        <a:t>2</a:t>
                      </a:r>
                      <a:r>
                        <a:rPr lang="cs-CZ" sz="2000" dirty="0"/>
                        <a:t>]</a:t>
                      </a:r>
                    </a:p>
                  </a:txBody>
                  <a:tcPr marL="0" marR="0" marT="0" marB="0" anchor="ctr">
                    <a:lnL>
                      <a:noFill/>
                    </a:lnL>
                    <a:lnR>
                      <a:noFill/>
                    </a:lnR>
                    <a:lnT>
                      <a:noFill/>
                    </a:lnT>
                    <a:lnB>
                      <a:noFill/>
                    </a:lnB>
                    <a:solidFill>
                      <a:srgbClr val="FFFFFF"/>
                    </a:solidFill>
                  </a:tcPr>
                </a:tc>
                <a:tc>
                  <a:txBody>
                    <a:bodyPr/>
                    <a:lstStyle/>
                    <a:p>
                      <a:r>
                        <a:rPr lang="pl-PL" sz="2000"/>
                        <a:t>v prostoru od </a:t>
                      </a:r>
                      <a:r>
                        <a:rPr lang="pl-PL" sz="2000" i="1"/>
                        <a:t>A</a:t>
                      </a:r>
                      <a:r>
                        <a:rPr lang="pl-PL" sz="2000"/>
                        <a:t>[</a:t>
                      </a:r>
                      <a:r>
                        <a:rPr lang="pl-PL" sz="2000" i="1"/>
                        <a:t>a</a:t>
                      </a:r>
                      <a:r>
                        <a:rPr lang="pl-PL" sz="2000" baseline="-25000"/>
                        <a:t>1</a:t>
                      </a:r>
                      <a:r>
                        <a:rPr lang="pl-PL" sz="2000"/>
                        <a:t>,</a:t>
                      </a:r>
                      <a:r>
                        <a:rPr lang="pl-PL" sz="2000" i="1"/>
                        <a:t>a</a:t>
                      </a:r>
                      <a:r>
                        <a:rPr lang="pl-PL" sz="2000" baseline="-25000"/>
                        <a:t>2</a:t>
                      </a:r>
                      <a:r>
                        <a:rPr lang="pl-PL" sz="2000"/>
                        <a:t>,</a:t>
                      </a:r>
                      <a:r>
                        <a:rPr lang="pl-PL" sz="2000" i="1"/>
                        <a:t>a</a:t>
                      </a:r>
                      <a:r>
                        <a:rPr lang="pl-PL" sz="2000" baseline="-25000"/>
                        <a:t>3</a:t>
                      </a:r>
                      <a:r>
                        <a:rPr lang="pl-PL" sz="2000"/>
                        <a:t>] k </a:t>
                      </a:r>
                      <a:r>
                        <a:rPr lang="pl-PL" sz="2000" i="1"/>
                        <a:t>B</a:t>
                      </a:r>
                      <a:r>
                        <a:rPr lang="pl-PL" sz="2000"/>
                        <a:t>[</a:t>
                      </a:r>
                      <a:r>
                        <a:rPr lang="pl-PL" sz="2000" i="1"/>
                        <a:t>b</a:t>
                      </a:r>
                      <a:r>
                        <a:rPr lang="pl-PL" sz="2000" baseline="-25000"/>
                        <a:t>1</a:t>
                      </a:r>
                      <a:r>
                        <a:rPr lang="pl-PL" sz="2000"/>
                        <a:t>,</a:t>
                      </a:r>
                      <a:r>
                        <a:rPr lang="pl-PL" sz="2000" i="1"/>
                        <a:t>b</a:t>
                      </a:r>
                      <a:r>
                        <a:rPr lang="pl-PL" sz="2000" baseline="-25000"/>
                        <a:t>2</a:t>
                      </a:r>
                      <a:r>
                        <a:rPr lang="pl-PL" sz="2000"/>
                        <a:t>,</a:t>
                      </a:r>
                      <a:r>
                        <a:rPr lang="pl-PL" sz="2000" i="1"/>
                        <a:t>b</a:t>
                      </a:r>
                      <a:r>
                        <a:rPr lang="pl-PL" sz="2000" baseline="-25000"/>
                        <a:t>3</a:t>
                      </a:r>
                      <a:r>
                        <a:rPr lang="pl-PL" sz="2000"/>
                        <a:t>]</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509664629"/>
                  </a:ext>
                </a:extLst>
              </a:tr>
              <a:tr h="190500">
                <a:tc>
                  <a:txBody>
                    <a:bodyPr/>
                    <a:lstStyle/>
                    <a:p>
                      <a:endParaRPr lang="cs-CZ" sz="2000"/>
                    </a:p>
                  </a:txBody>
                  <a:tcPr marL="0" marR="0" marT="0" marB="0" anchor="ctr">
                    <a:lnL>
                      <a:noFill/>
                    </a:lnL>
                    <a:lnR>
                      <a:noFill/>
                    </a:lnR>
                    <a:lnT>
                      <a:noFill/>
                    </a:lnT>
                    <a:lnB>
                      <a:noFill/>
                    </a:lnB>
                    <a:solidFill>
                      <a:srgbClr val="FFFFFF"/>
                    </a:solidFill>
                  </a:tcPr>
                </a:tc>
                <a:tc>
                  <a:txBody>
                    <a:bodyPr/>
                    <a:lstStyle/>
                    <a:p>
                      <a:endParaRPr lang="cs-CZ" sz="200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096888391"/>
                  </a:ext>
                </a:extLst>
              </a:tr>
              <a:tr h="190500">
                <a:tc>
                  <a:txBody>
                    <a:bodyPr/>
                    <a:lstStyle/>
                    <a:p>
                      <a:endParaRPr lang="cs-CZ" sz="2000"/>
                    </a:p>
                  </a:txBody>
                  <a:tcPr marL="0" marR="0" marT="0" marB="0" anchor="ctr">
                    <a:lnL>
                      <a:noFill/>
                    </a:lnL>
                    <a:lnR>
                      <a:noFill/>
                    </a:lnR>
                    <a:lnT>
                      <a:noFill/>
                    </a:lnT>
                    <a:lnB>
                      <a:noFill/>
                    </a:lnB>
                    <a:solidFill>
                      <a:srgbClr val="FFFFFF"/>
                    </a:solidFill>
                  </a:tcPr>
                </a:tc>
                <a:tc>
                  <a:txBody>
                    <a:bodyPr/>
                    <a:lstStyle/>
                    <a:p>
                      <a:endParaRPr lang="cs-CZ" sz="200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776822760"/>
                  </a:ext>
                </a:extLst>
              </a:tr>
              <a:tr h="190500">
                <a:tc>
                  <a:txBody>
                    <a:bodyPr/>
                    <a:lstStyle/>
                    <a:p>
                      <a:r>
                        <a:rPr lang="cs-CZ" sz="2000"/>
                        <a:t> </a:t>
                      </a:r>
                    </a:p>
                  </a:txBody>
                  <a:tcPr marL="0" marR="0" marT="0" marB="0" anchor="ctr">
                    <a:lnL>
                      <a:noFill/>
                    </a:lnL>
                    <a:lnR>
                      <a:noFill/>
                    </a:lnR>
                    <a:lnT>
                      <a:noFill/>
                    </a:lnT>
                    <a:lnB>
                      <a:noFill/>
                    </a:lnB>
                    <a:solidFill>
                      <a:srgbClr val="FFFFFF"/>
                    </a:solidFill>
                  </a:tcPr>
                </a:tc>
                <a:tc>
                  <a:txBody>
                    <a:bodyPr/>
                    <a:lstStyle/>
                    <a:p>
                      <a:endParaRPr lang="cs-CZ" sz="200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033025768"/>
                  </a:ext>
                </a:extLst>
              </a:tr>
              <a:tr h="196850">
                <a:tc>
                  <a:txBody>
                    <a:bodyPr/>
                    <a:lstStyle/>
                    <a:p>
                      <a:endParaRPr lang="cs-CZ" sz="2000"/>
                    </a:p>
                  </a:txBody>
                  <a:tcPr marL="0" marR="0" marT="0" marB="0" anchor="ctr">
                    <a:lnL>
                      <a:noFill/>
                    </a:lnL>
                    <a:lnR>
                      <a:noFill/>
                    </a:lnR>
                    <a:lnT>
                      <a:noFill/>
                    </a:lnT>
                    <a:lnB>
                      <a:noFill/>
                    </a:lnB>
                    <a:solidFill>
                      <a:srgbClr val="FFFFFF"/>
                    </a:solidFill>
                  </a:tcPr>
                </a:tc>
                <a:tc>
                  <a:txBody>
                    <a:bodyPr/>
                    <a:lstStyle/>
                    <a:p>
                      <a:endParaRPr lang="cs-CZ" sz="2000" dirty="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304689673"/>
                  </a:ext>
                </a:extLst>
              </a:tr>
            </a:tbl>
          </a:graphicData>
        </a:graphic>
      </p:graphicFrame>
      <p:pic>
        <p:nvPicPr>
          <p:cNvPr id="13313" name="Picture 1">
            <a:extLst>
              <a:ext uri="{FF2B5EF4-FFF2-40B4-BE49-F238E27FC236}">
                <a16:creationId xmlns:a16="http://schemas.microsoft.com/office/drawing/2014/main" id="{2EE15D32-ECFB-4819-A896-DB10DA8C3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162" y="2195426"/>
            <a:ext cx="885825" cy="28575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B97DEDCE-842D-4F07-9460-3E9FDD22C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5464" y="2080631"/>
            <a:ext cx="885825" cy="28575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a:extLst>
              <a:ext uri="{FF2B5EF4-FFF2-40B4-BE49-F238E27FC236}">
                <a16:creationId xmlns:a16="http://schemas.microsoft.com/office/drawing/2014/main" id="{874A27A0-5583-4EF6-9308-B77DE6250C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5464" y="2472582"/>
            <a:ext cx="914400" cy="28575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103D2752-BD25-424A-A465-8248FBDEE4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1587" y="2569106"/>
            <a:ext cx="914400" cy="28575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a:extLst>
              <a:ext uri="{FF2B5EF4-FFF2-40B4-BE49-F238E27FC236}">
                <a16:creationId xmlns:a16="http://schemas.microsoft.com/office/drawing/2014/main" id="{87EF3E70-AB79-43F2-9057-965CB68B39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5464" y="2898828"/>
            <a:ext cx="914400" cy="28575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01FAEB5C-7E08-4F56-8AB9-BCB54526C6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7775" y="3009436"/>
            <a:ext cx="933450" cy="314325"/>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a:extLst>
              <a:ext uri="{FF2B5EF4-FFF2-40B4-BE49-F238E27FC236}">
                <a16:creationId xmlns:a16="http://schemas.microsoft.com/office/drawing/2014/main" id="{431B0E50-C284-464D-8495-B6890BBB93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5464" y="3295068"/>
            <a:ext cx="1190625" cy="314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F3CDC45-7F66-44E9-8D77-27F5C0154F23}"/>
              </a:ext>
            </a:extLst>
          </p:cNvPr>
          <p:cNvSpPr txBox="1"/>
          <p:nvPr/>
        </p:nvSpPr>
        <p:spPr>
          <a:xfrm>
            <a:off x="504824" y="358241"/>
            <a:ext cx="1178849" cy="461665"/>
          </a:xfrm>
          <a:prstGeom prst="rect">
            <a:avLst/>
          </a:prstGeom>
          <a:noFill/>
        </p:spPr>
        <p:txBody>
          <a:bodyPr wrap="none" rtlCol="0">
            <a:spAutoFit/>
          </a:bodyPr>
          <a:lstStyle/>
          <a:p>
            <a:r>
              <a:rPr lang="cs-CZ" sz="2400" b="1" dirty="0"/>
              <a:t>Vektory</a:t>
            </a:r>
          </a:p>
        </p:txBody>
      </p:sp>
      <p:sp>
        <p:nvSpPr>
          <p:cNvPr id="3" name="TextovéPole 2">
            <a:extLst>
              <a:ext uri="{FF2B5EF4-FFF2-40B4-BE49-F238E27FC236}">
                <a16:creationId xmlns:a16="http://schemas.microsoft.com/office/drawing/2014/main" id="{F0313EB1-9CAB-4812-81EA-CDEBF60575E9}"/>
              </a:ext>
            </a:extLst>
          </p:cNvPr>
          <p:cNvSpPr txBox="1"/>
          <p:nvPr/>
        </p:nvSpPr>
        <p:spPr>
          <a:xfrm>
            <a:off x="4955850" y="4340571"/>
            <a:ext cx="3683324" cy="2308324"/>
          </a:xfrm>
          <a:prstGeom prst="rect">
            <a:avLst/>
          </a:prstGeom>
          <a:noFill/>
        </p:spPr>
        <p:txBody>
          <a:bodyPr wrap="square" rtlCol="0">
            <a:spAutoFit/>
          </a:bodyPr>
          <a:lstStyle/>
          <a:p>
            <a:r>
              <a:rPr lang="cs-CZ" dirty="0"/>
              <a:t>Hodnoty </a:t>
            </a:r>
            <a:r>
              <a:rPr lang="cs-CZ" i="1" dirty="0"/>
              <a:t>a</a:t>
            </a:r>
            <a:r>
              <a:rPr lang="cs-CZ" baseline="-25000" dirty="0"/>
              <a:t>1</a:t>
            </a:r>
            <a:r>
              <a:rPr lang="cs-CZ" dirty="0"/>
              <a:t>, </a:t>
            </a:r>
            <a:r>
              <a:rPr lang="cs-CZ" i="1" dirty="0"/>
              <a:t>a</a:t>
            </a:r>
            <a:r>
              <a:rPr lang="cs-CZ" baseline="-25000" dirty="0"/>
              <a:t>2</a:t>
            </a:r>
            <a:r>
              <a:rPr lang="cs-CZ" dirty="0"/>
              <a:t>, </a:t>
            </a:r>
            <a:r>
              <a:rPr lang="cs-CZ" i="1" dirty="0"/>
              <a:t>a</a:t>
            </a:r>
            <a:r>
              <a:rPr lang="cs-CZ" baseline="-25000" dirty="0"/>
              <a:t>3</a:t>
            </a:r>
            <a:r>
              <a:rPr lang="cs-CZ" dirty="0"/>
              <a:t> a </a:t>
            </a:r>
            <a:r>
              <a:rPr lang="cs-CZ" i="1" dirty="0"/>
              <a:t>b</a:t>
            </a:r>
            <a:r>
              <a:rPr lang="cs-CZ" baseline="-25000" dirty="0"/>
              <a:t>1</a:t>
            </a:r>
            <a:r>
              <a:rPr lang="cs-CZ" dirty="0"/>
              <a:t>, </a:t>
            </a:r>
            <a:r>
              <a:rPr lang="cs-CZ" i="1" dirty="0"/>
              <a:t>b</a:t>
            </a:r>
            <a:r>
              <a:rPr lang="cs-CZ" baseline="-25000" dirty="0"/>
              <a:t>2</a:t>
            </a:r>
            <a:r>
              <a:rPr lang="cs-CZ" dirty="0"/>
              <a:t>,</a:t>
            </a:r>
            <a:r>
              <a:rPr lang="cs-CZ" i="1" dirty="0"/>
              <a:t> b</a:t>
            </a:r>
            <a:r>
              <a:rPr lang="cs-CZ" baseline="-25000" dirty="0"/>
              <a:t>3</a:t>
            </a:r>
            <a:r>
              <a:rPr lang="cs-CZ" dirty="0"/>
              <a:t> jsou </a:t>
            </a:r>
            <a:r>
              <a:rPr lang="cs-CZ" b="1" dirty="0"/>
              <a:t>souřadnice volného vektoru</a:t>
            </a:r>
            <a:r>
              <a:rPr lang="cs-CZ" dirty="0"/>
              <a:t> který nevychází z bodu </a:t>
            </a:r>
            <a:r>
              <a:rPr lang="en-US" dirty="0"/>
              <a:t>[0, 0]</a:t>
            </a:r>
            <a:r>
              <a:rPr lang="cs-CZ" dirty="0"/>
              <a:t> </a:t>
            </a:r>
            <a:r>
              <a:rPr lang="cs-CZ" b="1" dirty="0"/>
              <a:t>. </a:t>
            </a:r>
          </a:p>
          <a:p>
            <a:endParaRPr lang="cs-CZ" b="1" dirty="0"/>
          </a:p>
          <a:p>
            <a:r>
              <a:rPr lang="cs-CZ" dirty="0"/>
              <a:t>Hodnoty </a:t>
            </a:r>
            <a:r>
              <a:rPr lang="cs-CZ" i="1" dirty="0"/>
              <a:t>u</a:t>
            </a:r>
            <a:r>
              <a:rPr lang="cs-CZ" baseline="-25000" dirty="0"/>
              <a:t>1</a:t>
            </a:r>
            <a:r>
              <a:rPr lang="cs-CZ" dirty="0"/>
              <a:t> a </a:t>
            </a:r>
            <a:r>
              <a:rPr lang="cs-CZ" i="1" dirty="0"/>
              <a:t>u</a:t>
            </a:r>
            <a:r>
              <a:rPr lang="cs-CZ" baseline="-25000" dirty="0"/>
              <a:t>2  </a:t>
            </a:r>
            <a:r>
              <a:rPr lang="cs-CZ" dirty="0"/>
              <a:t>jsou </a:t>
            </a:r>
            <a:r>
              <a:rPr lang="cs-CZ" b="1" dirty="0"/>
              <a:t>souřadnice vázaného vektoru</a:t>
            </a:r>
            <a:r>
              <a:rPr lang="cs-CZ" dirty="0"/>
              <a:t> který vychází z bodu </a:t>
            </a:r>
            <a:r>
              <a:rPr lang="en-US" dirty="0"/>
              <a:t>[0, 0]</a:t>
            </a:r>
            <a:r>
              <a:rPr lang="cs-CZ" dirty="0"/>
              <a:t> </a:t>
            </a:r>
            <a:r>
              <a:rPr lang="cs-CZ" b="1" dirty="0"/>
              <a:t>. </a:t>
            </a:r>
          </a:p>
          <a:p>
            <a:endParaRPr lang="cs-CZ" b="1" dirty="0"/>
          </a:p>
        </p:txBody>
      </p:sp>
    </p:spTree>
    <p:extLst>
      <p:ext uri="{BB962C8B-B14F-4D97-AF65-F5344CB8AC3E}">
        <p14:creationId xmlns:p14="http://schemas.microsoft.com/office/powerpoint/2010/main" val="1282848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e the source image">
            <a:extLst>
              <a:ext uri="{FF2B5EF4-FFF2-40B4-BE49-F238E27FC236}">
                <a16:creationId xmlns:a16="http://schemas.microsoft.com/office/drawing/2014/main" id="{BEA9571F-3CC3-48BC-9A7E-F4DD0ED28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3181350"/>
            <a:ext cx="6572250" cy="3238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8FAC2F29-AF39-4C4D-8ACE-71E1F1B0A328}"/>
              </a:ext>
            </a:extLst>
          </p:cNvPr>
          <p:cNvSpPr txBox="1"/>
          <p:nvPr/>
        </p:nvSpPr>
        <p:spPr>
          <a:xfrm>
            <a:off x="346545" y="1062662"/>
            <a:ext cx="8450909" cy="1815882"/>
          </a:xfrm>
          <a:prstGeom prst="rect">
            <a:avLst/>
          </a:prstGeom>
          <a:noFill/>
        </p:spPr>
        <p:txBody>
          <a:bodyPr wrap="square">
            <a:spAutoFit/>
          </a:bodyPr>
          <a:lstStyle/>
          <a:p>
            <a:pPr algn="just"/>
            <a:r>
              <a:rPr lang="cs-CZ" sz="2000" dirty="0"/>
              <a:t> </a:t>
            </a:r>
            <a:r>
              <a:rPr lang="en-US" sz="2000" u="sng" dirty="0" err="1"/>
              <a:t>Vektory</a:t>
            </a:r>
            <a:r>
              <a:rPr lang="en-US" sz="2000" u="sng" dirty="0"/>
              <a:t> v</a:t>
            </a:r>
            <a:r>
              <a:rPr lang="cs-CZ" sz="2000" u="sng" dirty="0" err="1"/>
              <a:t>áz</a:t>
            </a:r>
            <a:r>
              <a:rPr lang="en-US" sz="2000" u="sng" dirty="0"/>
              <a:t>an</a:t>
            </a:r>
            <a:r>
              <a:rPr lang="cs-CZ" sz="2000" u="sng" dirty="0"/>
              <a:t>é na určitý bod</a:t>
            </a:r>
            <a:r>
              <a:rPr lang="cs-CZ" sz="2000" dirty="0"/>
              <a:t> v prostoru (např. síla působící v bodě zvaném působiště síly, okamžitá rychlost hmotného bodu v daném místě trajektorie, …).</a:t>
            </a:r>
          </a:p>
          <a:p>
            <a:pPr algn="just"/>
            <a:endParaRPr lang="cs-CZ" sz="800" dirty="0"/>
          </a:p>
          <a:p>
            <a:pPr algn="just"/>
            <a:endParaRPr lang="cs-CZ" sz="800" dirty="0"/>
          </a:p>
          <a:p>
            <a:pPr algn="just"/>
            <a:r>
              <a:rPr lang="cs-CZ" sz="2000" dirty="0"/>
              <a:t>  </a:t>
            </a:r>
            <a:r>
              <a:rPr lang="en-US" sz="2000" u="sng" dirty="0" err="1"/>
              <a:t>Vektory</a:t>
            </a:r>
            <a:r>
              <a:rPr lang="en-US" sz="2000" u="sng" dirty="0"/>
              <a:t> v</a:t>
            </a:r>
            <a:r>
              <a:rPr lang="cs-CZ" sz="2000" u="sng" dirty="0" err="1"/>
              <a:t>áz</a:t>
            </a:r>
            <a:r>
              <a:rPr lang="en-US" sz="2000" u="sng" dirty="0"/>
              <a:t>an</a:t>
            </a:r>
            <a:r>
              <a:rPr lang="cs-CZ" sz="2000" u="sng" dirty="0"/>
              <a:t>é na přímku</a:t>
            </a:r>
            <a:r>
              <a:rPr lang="cs-CZ" sz="2000" dirty="0"/>
              <a:t>, na níž leží vektor (např. síla působící na tuhé těleso).</a:t>
            </a:r>
          </a:p>
          <a:p>
            <a:pPr algn="just"/>
            <a:endParaRPr lang="cs-CZ" sz="800" dirty="0"/>
          </a:p>
          <a:p>
            <a:pPr algn="just"/>
            <a:endParaRPr lang="cs-CZ" sz="800" dirty="0"/>
          </a:p>
          <a:p>
            <a:pPr algn="just"/>
            <a:r>
              <a:rPr lang="cs-CZ" sz="2000" dirty="0"/>
              <a:t>  </a:t>
            </a:r>
            <a:r>
              <a:rPr lang="cs-CZ" sz="2000" u="sng" dirty="0"/>
              <a:t>Vektory volné</a:t>
            </a:r>
            <a:r>
              <a:rPr lang="cs-CZ" sz="2000" dirty="0"/>
              <a:t> nejsou vázány na určité umístění (např. moment dvojice sil).</a:t>
            </a:r>
          </a:p>
        </p:txBody>
      </p:sp>
      <p:sp>
        <p:nvSpPr>
          <p:cNvPr id="2" name="TextovéPole 1">
            <a:extLst>
              <a:ext uri="{FF2B5EF4-FFF2-40B4-BE49-F238E27FC236}">
                <a16:creationId xmlns:a16="http://schemas.microsoft.com/office/drawing/2014/main" id="{62909362-B326-44D2-925B-CC55385CCA8D}"/>
              </a:ext>
            </a:extLst>
          </p:cNvPr>
          <p:cNvSpPr txBox="1"/>
          <p:nvPr/>
        </p:nvSpPr>
        <p:spPr>
          <a:xfrm rot="19300715">
            <a:off x="2628900" y="3990975"/>
            <a:ext cx="300082" cy="369332"/>
          </a:xfrm>
          <a:prstGeom prst="rect">
            <a:avLst/>
          </a:prstGeom>
          <a:noFill/>
        </p:spPr>
        <p:txBody>
          <a:bodyPr wrap="none" rtlCol="0">
            <a:spAutoFit/>
          </a:bodyPr>
          <a:lstStyle/>
          <a:p>
            <a:r>
              <a:rPr lang="en-US" dirty="0"/>
              <a:t>&gt;</a:t>
            </a:r>
            <a:endParaRPr lang="cs-CZ" dirty="0"/>
          </a:p>
        </p:txBody>
      </p:sp>
      <p:sp>
        <p:nvSpPr>
          <p:cNvPr id="3" name="TextovéPole 2">
            <a:extLst>
              <a:ext uri="{FF2B5EF4-FFF2-40B4-BE49-F238E27FC236}">
                <a16:creationId xmlns:a16="http://schemas.microsoft.com/office/drawing/2014/main" id="{CAADB353-5062-4257-83CE-D6B9DA622EA9}"/>
              </a:ext>
            </a:extLst>
          </p:cNvPr>
          <p:cNvSpPr txBox="1"/>
          <p:nvPr/>
        </p:nvSpPr>
        <p:spPr>
          <a:xfrm rot="19300715">
            <a:off x="6372225" y="3714960"/>
            <a:ext cx="300082" cy="369332"/>
          </a:xfrm>
          <a:prstGeom prst="rect">
            <a:avLst/>
          </a:prstGeom>
          <a:noFill/>
        </p:spPr>
        <p:txBody>
          <a:bodyPr wrap="none" rtlCol="0">
            <a:spAutoFit/>
          </a:bodyPr>
          <a:lstStyle/>
          <a:p>
            <a:r>
              <a:rPr lang="en-US" dirty="0"/>
              <a:t>&gt;</a:t>
            </a:r>
            <a:endParaRPr lang="cs-CZ" dirty="0"/>
          </a:p>
        </p:txBody>
      </p:sp>
      <p:sp>
        <p:nvSpPr>
          <p:cNvPr id="4" name="TextovéPole 3">
            <a:extLst>
              <a:ext uri="{FF2B5EF4-FFF2-40B4-BE49-F238E27FC236}">
                <a16:creationId xmlns:a16="http://schemas.microsoft.com/office/drawing/2014/main" id="{5E5B4ED1-D2DB-4BF1-B1E1-77F16C9B4D64}"/>
              </a:ext>
            </a:extLst>
          </p:cNvPr>
          <p:cNvSpPr txBox="1"/>
          <p:nvPr/>
        </p:nvSpPr>
        <p:spPr>
          <a:xfrm>
            <a:off x="533400" y="298191"/>
            <a:ext cx="1178849" cy="461665"/>
          </a:xfrm>
          <a:prstGeom prst="rect">
            <a:avLst/>
          </a:prstGeom>
          <a:noFill/>
        </p:spPr>
        <p:txBody>
          <a:bodyPr wrap="none" rtlCol="0">
            <a:spAutoFit/>
          </a:bodyPr>
          <a:lstStyle/>
          <a:p>
            <a:r>
              <a:rPr lang="cs-CZ" sz="2400" b="1" dirty="0"/>
              <a:t>Vektory</a:t>
            </a:r>
          </a:p>
        </p:txBody>
      </p:sp>
    </p:spTree>
    <p:extLst>
      <p:ext uri="{BB962C8B-B14F-4D97-AF65-F5344CB8AC3E}">
        <p14:creationId xmlns:p14="http://schemas.microsoft.com/office/powerpoint/2010/main" val="2760757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D82D0295-EC30-4B4B-9458-838E2BF3292E}"/>
              </a:ext>
            </a:extLst>
          </p:cNvPr>
          <p:cNvPicPr>
            <a:picLocks noChangeAspect="1"/>
          </p:cNvPicPr>
          <p:nvPr/>
        </p:nvPicPr>
        <p:blipFill>
          <a:blip r:embed="rId2"/>
          <a:stretch>
            <a:fillRect/>
          </a:stretch>
        </p:blipFill>
        <p:spPr>
          <a:xfrm>
            <a:off x="485775" y="1285875"/>
            <a:ext cx="8172450" cy="5429250"/>
          </a:xfrm>
          <a:prstGeom prst="rect">
            <a:avLst/>
          </a:prstGeom>
        </p:spPr>
      </p:pic>
      <p:sp>
        <p:nvSpPr>
          <p:cNvPr id="12" name="TextovéPole 11">
            <a:extLst>
              <a:ext uri="{FF2B5EF4-FFF2-40B4-BE49-F238E27FC236}">
                <a16:creationId xmlns:a16="http://schemas.microsoft.com/office/drawing/2014/main" id="{787972BC-7C56-4E14-97B4-FE2075DCE449}"/>
              </a:ext>
            </a:extLst>
          </p:cNvPr>
          <p:cNvSpPr txBox="1"/>
          <p:nvPr/>
        </p:nvSpPr>
        <p:spPr>
          <a:xfrm>
            <a:off x="485775" y="295275"/>
            <a:ext cx="6569875" cy="461665"/>
          </a:xfrm>
          <a:prstGeom prst="rect">
            <a:avLst/>
          </a:prstGeom>
          <a:noFill/>
        </p:spPr>
        <p:txBody>
          <a:bodyPr wrap="none" rtlCol="0">
            <a:spAutoFit/>
          </a:bodyPr>
          <a:lstStyle/>
          <a:p>
            <a:r>
              <a:rPr lang="cs-CZ" sz="2400" b="1" dirty="0"/>
              <a:t>Pythagorova věta, úhly v pravoúhlém trojúhelníku</a:t>
            </a:r>
          </a:p>
        </p:txBody>
      </p:sp>
    </p:spTree>
    <p:extLst>
      <p:ext uri="{BB962C8B-B14F-4D97-AF65-F5344CB8AC3E}">
        <p14:creationId xmlns:p14="http://schemas.microsoft.com/office/powerpoint/2010/main" val="2428140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A152D5-6C00-4CBC-89E9-2F17AA2BD32B}"/>
              </a:ext>
            </a:extLst>
          </p:cNvPr>
          <p:cNvSpPr>
            <a:spLocks noGrp="1"/>
          </p:cNvSpPr>
          <p:nvPr>
            <p:ph type="title"/>
          </p:nvPr>
        </p:nvSpPr>
        <p:spPr>
          <a:xfrm>
            <a:off x="426750" y="381872"/>
            <a:ext cx="7886700" cy="663574"/>
          </a:xfrm>
        </p:spPr>
        <p:txBody>
          <a:bodyPr>
            <a:normAutofit/>
          </a:bodyPr>
          <a:lstStyle/>
          <a:p>
            <a:r>
              <a:rPr lang="cs-CZ" sz="2800" b="1" dirty="0">
                <a:latin typeface="+mn-lt"/>
              </a:rPr>
              <a:t>Dvojice úhlů - souhlasné a střídavé</a:t>
            </a:r>
          </a:p>
        </p:txBody>
      </p:sp>
      <p:pic>
        <p:nvPicPr>
          <p:cNvPr id="215042" name="Picture 2" descr="Souhlasné úhly jsou shodné">
            <a:extLst>
              <a:ext uri="{FF2B5EF4-FFF2-40B4-BE49-F238E27FC236}">
                <a16:creationId xmlns:a16="http://schemas.microsoft.com/office/drawing/2014/main" id="{C38210AD-8827-408B-9597-BE2045C3E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5" y="1007399"/>
            <a:ext cx="2960400" cy="221456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A301B87D-21CD-47E8-8931-17B773C1D697}"/>
              </a:ext>
            </a:extLst>
          </p:cNvPr>
          <p:cNvSpPr txBox="1"/>
          <p:nvPr/>
        </p:nvSpPr>
        <p:spPr>
          <a:xfrm>
            <a:off x="426750" y="1461670"/>
            <a:ext cx="4600575" cy="1631216"/>
          </a:xfrm>
          <a:prstGeom prst="rect">
            <a:avLst/>
          </a:prstGeom>
          <a:noFill/>
        </p:spPr>
        <p:txBody>
          <a:bodyPr wrap="square">
            <a:spAutoFit/>
          </a:bodyPr>
          <a:lstStyle/>
          <a:p>
            <a:pPr algn="just"/>
            <a:r>
              <a:rPr lang="cs-CZ" sz="2000" b="1" i="0" dirty="0">
                <a:solidFill>
                  <a:srgbClr val="000000"/>
                </a:solidFill>
                <a:effectLst/>
              </a:rPr>
              <a:t>Souhlasné úhly</a:t>
            </a:r>
            <a:r>
              <a:rPr lang="cs-CZ" sz="2000" b="0" i="0" dirty="0">
                <a:solidFill>
                  <a:srgbClr val="000000"/>
                </a:solidFill>
                <a:effectLst/>
              </a:rPr>
              <a:t> jsou úhly, jejichž první ramena jsou rovnoběžná a druhá leží na jedné přímce. Musí také platit, že úhly mají stejnou orientaci. Souhlasné úhly jsou </a:t>
            </a:r>
            <a:r>
              <a:rPr lang="cs-CZ" sz="2000" b="1" i="1" dirty="0">
                <a:solidFill>
                  <a:srgbClr val="000000"/>
                </a:solidFill>
                <a:effectLst/>
              </a:rPr>
              <a:t>shodné</a:t>
            </a:r>
            <a:r>
              <a:rPr lang="cs-CZ" sz="2000" b="0" i="0" dirty="0">
                <a:solidFill>
                  <a:srgbClr val="000000"/>
                </a:solidFill>
                <a:effectLst/>
              </a:rPr>
              <a:t>.</a:t>
            </a:r>
            <a:endParaRPr lang="cs-CZ" sz="2000" dirty="0"/>
          </a:p>
        </p:txBody>
      </p:sp>
      <p:sp>
        <p:nvSpPr>
          <p:cNvPr id="8" name="TextovéPole 7">
            <a:extLst>
              <a:ext uri="{FF2B5EF4-FFF2-40B4-BE49-F238E27FC236}">
                <a16:creationId xmlns:a16="http://schemas.microsoft.com/office/drawing/2014/main" id="{6E0525BE-E8D6-434C-85F6-21E7F9EE211E}"/>
              </a:ext>
            </a:extLst>
          </p:cNvPr>
          <p:cNvSpPr txBox="1"/>
          <p:nvPr/>
        </p:nvSpPr>
        <p:spPr>
          <a:xfrm>
            <a:off x="426750" y="3765114"/>
            <a:ext cx="4505325" cy="1631216"/>
          </a:xfrm>
          <a:prstGeom prst="rect">
            <a:avLst/>
          </a:prstGeom>
          <a:noFill/>
        </p:spPr>
        <p:txBody>
          <a:bodyPr wrap="square">
            <a:spAutoFit/>
          </a:bodyPr>
          <a:lstStyle/>
          <a:p>
            <a:pPr algn="just"/>
            <a:r>
              <a:rPr lang="cs-CZ" sz="2000" b="1" i="0" dirty="0">
                <a:solidFill>
                  <a:srgbClr val="000000"/>
                </a:solidFill>
                <a:effectLst/>
              </a:rPr>
              <a:t>Střídavé úhly</a:t>
            </a:r>
            <a:r>
              <a:rPr lang="cs-CZ" sz="2000" b="0" i="0" dirty="0">
                <a:solidFill>
                  <a:srgbClr val="000000"/>
                </a:solidFill>
                <a:effectLst/>
              </a:rPr>
              <a:t> jsou dva úhly, jejichž první ramena leží na jedné přímce a druhá ramena jsou rovnoběžná, přitom směr příslušných ramen je opačný (střídavý). Střídavé úhly jsou </a:t>
            </a:r>
            <a:r>
              <a:rPr lang="cs-CZ" sz="2000" b="1" i="1" dirty="0">
                <a:solidFill>
                  <a:srgbClr val="000000"/>
                </a:solidFill>
                <a:effectLst/>
              </a:rPr>
              <a:t>shodné</a:t>
            </a:r>
            <a:r>
              <a:rPr lang="cs-CZ" sz="2000" b="0" i="0" dirty="0">
                <a:solidFill>
                  <a:srgbClr val="000000"/>
                </a:solidFill>
                <a:effectLst/>
              </a:rPr>
              <a:t>.</a:t>
            </a:r>
            <a:endParaRPr lang="cs-CZ" sz="2000" dirty="0"/>
          </a:p>
        </p:txBody>
      </p:sp>
      <p:pic>
        <p:nvPicPr>
          <p:cNvPr id="215044" name="Picture 4" descr="Střídavé úhly">
            <a:extLst>
              <a:ext uri="{FF2B5EF4-FFF2-40B4-BE49-F238E27FC236}">
                <a16:creationId xmlns:a16="http://schemas.microsoft.com/office/drawing/2014/main" id="{A47336D7-1EC5-4856-BEB9-2B3F291A2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470027"/>
            <a:ext cx="2674650" cy="192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779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BD484638-DACB-4F56-9972-1796CE14E86C}"/>
              </a:ext>
            </a:extLst>
          </p:cNvPr>
          <p:cNvSpPr txBox="1"/>
          <p:nvPr/>
        </p:nvSpPr>
        <p:spPr>
          <a:xfrm>
            <a:off x="1187856" y="219372"/>
            <a:ext cx="3698469" cy="461665"/>
          </a:xfrm>
          <a:prstGeom prst="rect">
            <a:avLst/>
          </a:prstGeom>
          <a:noFill/>
        </p:spPr>
        <p:txBody>
          <a:bodyPr wrap="square">
            <a:spAutoFit/>
          </a:bodyPr>
          <a:lstStyle/>
          <a:p>
            <a:r>
              <a:rPr lang="cs-CZ" sz="2400" b="1" dirty="0"/>
              <a:t>Podobnost trojúhelníků</a:t>
            </a:r>
          </a:p>
        </p:txBody>
      </p:sp>
      <p:pic>
        <p:nvPicPr>
          <p:cNvPr id="13" name="Obrázek 12">
            <a:extLst>
              <a:ext uri="{FF2B5EF4-FFF2-40B4-BE49-F238E27FC236}">
                <a16:creationId xmlns:a16="http://schemas.microsoft.com/office/drawing/2014/main" id="{B5E1CA2D-1B7B-4794-916A-058FE42027C2}"/>
              </a:ext>
            </a:extLst>
          </p:cNvPr>
          <p:cNvPicPr>
            <a:picLocks noChangeAspect="1"/>
          </p:cNvPicPr>
          <p:nvPr/>
        </p:nvPicPr>
        <p:blipFill>
          <a:blip r:embed="rId2"/>
          <a:stretch>
            <a:fillRect/>
          </a:stretch>
        </p:blipFill>
        <p:spPr>
          <a:xfrm>
            <a:off x="3666739" y="3619203"/>
            <a:ext cx="5181986" cy="3019425"/>
          </a:xfrm>
          <a:prstGeom prst="rect">
            <a:avLst/>
          </a:prstGeom>
        </p:spPr>
      </p:pic>
      <p:pic>
        <p:nvPicPr>
          <p:cNvPr id="15" name="Obrázek 14">
            <a:extLst>
              <a:ext uri="{FF2B5EF4-FFF2-40B4-BE49-F238E27FC236}">
                <a16:creationId xmlns:a16="http://schemas.microsoft.com/office/drawing/2014/main" id="{70BC6A59-F255-453A-B390-BC1C628E7B18}"/>
              </a:ext>
            </a:extLst>
          </p:cNvPr>
          <p:cNvPicPr>
            <a:picLocks noChangeAspect="1"/>
          </p:cNvPicPr>
          <p:nvPr/>
        </p:nvPicPr>
        <p:blipFill>
          <a:blip r:embed="rId3"/>
          <a:stretch>
            <a:fillRect/>
          </a:stretch>
        </p:blipFill>
        <p:spPr>
          <a:xfrm>
            <a:off x="873917" y="1051480"/>
            <a:ext cx="2076450" cy="2838450"/>
          </a:xfrm>
          <a:prstGeom prst="rect">
            <a:avLst/>
          </a:prstGeom>
        </p:spPr>
      </p:pic>
      <p:pic>
        <p:nvPicPr>
          <p:cNvPr id="17" name="Obrázek 16">
            <a:extLst>
              <a:ext uri="{FF2B5EF4-FFF2-40B4-BE49-F238E27FC236}">
                <a16:creationId xmlns:a16="http://schemas.microsoft.com/office/drawing/2014/main" id="{D5387A00-80BC-40A7-B980-A42B6B715648}"/>
              </a:ext>
            </a:extLst>
          </p:cNvPr>
          <p:cNvPicPr>
            <a:picLocks noChangeAspect="1"/>
          </p:cNvPicPr>
          <p:nvPr/>
        </p:nvPicPr>
        <p:blipFill>
          <a:blip r:embed="rId4"/>
          <a:stretch>
            <a:fillRect/>
          </a:stretch>
        </p:blipFill>
        <p:spPr>
          <a:xfrm>
            <a:off x="2605084" y="1702614"/>
            <a:ext cx="2631283" cy="1536183"/>
          </a:xfrm>
          <a:prstGeom prst="rect">
            <a:avLst/>
          </a:prstGeom>
        </p:spPr>
      </p:pic>
      <p:sp>
        <p:nvSpPr>
          <p:cNvPr id="2" name="TextovéPole 1">
            <a:extLst>
              <a:ext uri="{FF2B5EF4-FFF2-40B4-BE49-F238E27FC236}">
                <a16:creationId xmlns:a16="http://schemas.microsoft.com/office/drawing/2014/main" id="{E613E062-90DC-4397-844F-637255FE215E}"/>
              </a:ext>
            </a:extLst>
          </p:cNvPr>
          <p:cNvSpPr txBox="1"/>
          <p:nvPr/>
        </p:nvSpPr>
        <p:spPr>
          <a:xfrm>
            <a:off x="5972175" y="2047682"/>
            <a:ext cx="3067050" cy="646331"/>
          </a:xfrm>
          <a:prstGeom prst="rect">
            <a:avLst/>
          </a:prstGeom>
          <a:noFill/>
        </p:spPr>
        <p:txBody>
          <a:bodyPr wrap="square" rtlCol="0">
            <a:spAutoFit/>
          </a:bodyPr>
          <a:lstStyle/>
          <a:p>
            <a:r>
              <a:rPr lang="cs-CZ" dirty="0"/>
              <a:t>Lze využít k lineární interpolaci hodnot v tabulkách.</a:t>
            </a:r>
          </a:p>
        </p:txBody>
      </p:sp>
      <p:sp>
        <p:nvSpPr>
          <p:cNvPr id="7" name="TextovéPole 6">
            <a:extLst>
              <a:ext uri="{FF2B5EF4-FFF2-40B4-BE49-F238E27FC236}">
                <a16:creationId xmlns:a16="http://schemas.microsoft.com/office/drawing/2014/main" id="{71990D85-8942-40E5-9D76-AFAF8AD7938A}"/>
              </a:ext>
            </a:extLst>
          </p:cNvPr>
          <p:cNvSpPr txBox="1"/>
          <p:nvPr/>
        </p:nvSpPr>
        <p:spPr>
          <a:xfrm>
            <a:off x="469104" y="5675184"/>
            <a:ext cx="2886075" cy="646331"/>
          </a:xfrm>
          <a:prstGeom prst="rect">
            <a:avLst/>
          </a:prstGeom>
          <a:noFill/>
        </p:spPr>
        <p:txBody>
          <a:bodyPr wrap="square" rtlCol="0">
            <a:spAutoFit/>
          </a:bodyPr>
          <a:lstStyle/>
          <a:p>
            <a:r>
              <a:rPr lang="cs-CZ" dirty="0"/>
              <a:t>Lze využít při geodetických měřeních.</a:t>
            </a:r>
          </a:p>
        </p:txBody>
      </p:sp>
      <p:pic>
        <p:nvPicPr>
          <p:cNvPr id="8" name="Picture 6" descr="Thales Theorem for similar triangles (positive impact ...">
            <a:extLst>
              <a:ext uri="{FF2B5EF4-FFF2-40B4-BE49-F238E27FC236}">
                <a16:creationId xmlns:a16="http://schemas.microsoft.com/office/drawing/2014/main" id="{48D91759-A770-4EEC-A556-EF01B62ACF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6246" y="219372"/>
            <a:ext cx="2782479" cy="177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729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a:extLst>
              <a:ext uri="{FF2B5EF4-FFF2-40B4-BE49-F238E27FC236}">
                <a16:creationId xmlns:a16="http://schemas.microsoft.com/office/drawing/2014/main" id="{2D579033-81AB-483E-A6C4-6BC294962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137" y="2118278"/>
            <a:ext cx="4482848" cy="2794393"/>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04994008-2AD8-4250-8102-912AFBBC85DB}"/>
              </a:ext>
            </a:extLst>
          </p:cNvPr>
          <p:cNvPicPr>
            <a:picLocks noChangeAspect="1"/>
          </p:cNvPicPr>
          <p:nvPr/>
        </p:nvPicPr>
        <p:blipFill>
          <a:blip r:embed="rId3"/>
          <a:stretch>
            <a:fillRect/>
          </a:stretch>
        </p:blipFill>
        <p:spPr>
          <a:xfrm>
            <a:off x="6539995" y="4363402"/>
            <a:ext cx="1933810" cy="2265998"/>
          </a:xfrm>
          <a:prstGeom prst="rect">
            <a:avLst/>
          </a:prstGeom>
        </p:spPr>
      </p:pic>
      <p:sp>
        <p:nvSpPr>
          <p:cNvPr id="6" name="TextovéPole 5">
            <a:extLst>
              <a:ext uri="{FF2B5EF4-FFF2-40B4-BE49-F238E27FC236}">
                <a16:creationId xmlns:a16="http://schemas.microsoft.com/office/drawing/2014/main" id="{15461F01-CDFD-4D18-B551-27917F0831CE}"/>
              </a:ext>
            </a:extLst>
          </p:cNvPr>
          <p:cNvSpPr txBox="1"/>
          <p:nvPr/>
        </p:nvSpPr>
        <p:spPr>
          <a:xfrm>
            <a:off x="428625" y="315169"/>
            <a:ext cx="5534025" cy="830997"/>
          </a:xfrm>
          <a:prstGeom prst="rect">
            <a:avLst/>
          </a:prstGeom>
          <a:noFill/>
        </p:spPr>
        <p:txBody>
          <a:bodyPr wrap="square" rtlCol="0">
            <a:spAutoFit/>
          </a:bodyPr>
          <a:lstStyle/>
          <a:p>
            <a:r>
              <a:rPr lang="cs-CZ" sz="2400" b="1" dirty="0"/>
              <a:t>Lineární interpolace tabelovaných dat na základě podobnosti trojúhelníků</a:t>
            </a:r>
          </a:p>
        </p:txBody>
      </p:sp>
      <p:sp>
        <p:nvSpPr>
          <p:cNvPr id="7" name="TextovéPole 6">
            <a:extLst>
              <a:ext uri="{FF2B5EF4-FFF2-40B4-BE49-F238E27FC236}">
                <a16:creationId xmlns:a16="http://schemas.microsoft.com/office/drawing/2014/main" id="{94765DB8-6B2C-41D5-81FB-1A52FC570C02}"/>
              </a:ext>
            </a:extLst>
          </p:cNvPr>
          <p:cNvSpPr txBox="1"/>
          <p:nvPr/>
        </p:nvSpPr>
        <p:spPr>
          <a:xfrm>
            <a:off x="505137" y="5353526"/>
            <a:ext cx="4328429" cy="923330"/>
          </a:xfrm>
          <a:prstGeom prst="rect">
            <a:avLst/>
          </a:prstGeom>
          <a:noFill/>
        </p:spPr>
        <p:txBody>
          <a:bodyPr wrap="none" rtlCol="0">
            <a:spAutoFit/>
          </a:bodyPr>
          <a:lstStyle/>
          <a:p>
            <a:r>
              <a:rPr lang="cs-CZ" dirty="0"/>
              <a:t>D</a:t>
            </a:r>
            <a:r>
              <a:rPr lang="cs-CZ" baseline="-25000" dirty="0"/>
              <a:t>50</a:t>
            </a:r>
            <a:r>
              <a:rPr lang="cs-CZ" dirty="0"/>
              <a:t> = 1,067 +  (50-40).(1,127-1,067)/(60-40) </a:t>
            </a:r>
          </a:p>
          <a:p>
            <a:r>
              <a:rPr lang="cs-CZ" dirty="0"/>
              <a:t>D</a:t>
            </a:r>
            <a:r>
              <a:rPr lang="cs-CZ" baseline="-25000" dirty="0"/>
              <a:t>50</a:t>
            </a:r>
            <a:r>
              <a:rPr lang="cs-CZ" dirty="0"/>
              <a:t> = 1,067 + (1,127-1,067)/2</a:t>
            </a:r>
          </a:p>
          <a:p>
            <a:r>
              <a:rPr lang="cs-CZ" dirty="0"/>
              <a:t>D</a:t>
            </a:r>
            <a:r>
              <a:rPr lang="cs-CZ" baseline="-25000" dirty="0"/>
              <a:t>50</a:t>
            </a:r>
            <a:r>
              <a:rPr lang="cs-CZ" dirty="0"/>
              <a:t> = 1,067 + 0,030 = </a:t>
            </a:r>
            <a:r>
              <a:rPr lang="cs-CZ" u="sng" dirty="0"/>
              <a:t>1,097 kg/m</a:t>
            </a:r>
            <a:r>
              <a:rPr lang="cs-CZ" u="sng" baseline="30000" dirty="0"/>
              <a:t>3</a:t>
            </a:r>
          </a:p>
        </p:txBody>
      </p:sp>
      <p:pic>
        <p:nvPicPr>
          <p:cNvPr id="280584" name="Picture 8" descr="Excel Interpolation Formulas - Peltier Tech Blog">
            <a:extLst>
              <a:ext uri="{FF2B5EF4-FFF2-40B4-BE49-F238E27FC236}">
                <a16:creationId xmlns:a16="http://schemas.microsoft.com/office/drawing/2014/main" id="{D81995ED-8296-495D-AFC8-18264F9FF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770" y="123825"/>
            <a:ext cx="3063605" cy="3674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564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8158C6CB-76C0-4ADC-A36B-763FFAE9A738}"/>
              </a:ext>
            </a:extLst>
          </p:cNvPr>
          <p:cNvSpPr txBox="1"/>
          <p:nvPr/>
        </p:nvSpPr>
        <p:spPr>
          <a:xfrm>
            <a:off x="471730" y="220007"/>
            <a:ext cx="2180982" cy="461665"/>
          </a:xfrm>
          <a:prstGeom prst="rect">
            <a:avLst/>
          </a:prstGeom>
          <a:noFill/>
        </p:spPr>
        <p:txBody>
          <a:bodyPr wrap="none" rtlCol="0">
            <a:spAutoFit/>
          </a:bodyPr>
          <a:lstStyle/>
          <a:p>
            <a:r>
              <a:rPr lang="cs-CZ" sz="2400" b="1" dirty="0"/>
              <a:t>Směrové kosiny</a:t>
            </a:r>
          </a:p>
        </p:txBody>
      </p:sp>
      <p:pic>
        <p:nvPicPr>
          <p:cNvPr id="218126" name="Picture 14">
            <a:extLst>
              <a:ext uri="{FF2B5EF4-FFF2-40B4-BE49-F238E27FC236}">
                <a16:creationId xmlns:a16="http://schemas.microsoft.com/office/drawing/2014/main" id="{F62BE3A0-1C41-407B-BC14-F836C0D2A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03" y="4485463"/>
            <a:ext cx="3753270" cy="528637"/>
          </a:xfrm>
          <a:prstGeom prst="rect">
            <a:avLst/>
          </a:prstGeom>
          <a:noFill/>
          <a:extLst>
            <a:ext uri="{909E8E84-426E-40DD-AFC4-6F175D3DCCD1}">
              <a14:hiddenFill xmlns:a14="http://schemas.microsoft.com/office/drawing/2010/main">
                <a:solidFill>
                  <a:srgbClr val="FFFFFF"/>
                </a:solidFill>
              </a14:hiddenFill>
            </a:ext>
          </a:extLst>
        </p:spPr>
      </p:pic>
      <p:pic>
        <p:nvPicPr>
          <p:cNvPr id="218128" name="Picture 16">
            <a:extLst>
              <a:ext uri="{FF2B5EF4-FFF2-40B4-BE49-F238E27FC236}">
                <a16:creationId xmlns:a16="http://schemas.microsoft.com/office/drawing/2014/main" id="{5289BDA2-B6A8-4F58-BA3C-6036DA433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3898439"/>
            <a:ext cx="3838575" cy="528638"/>
          </a:xfrm>
          <a:prstGeom prst="rect">
            <a:avLst/>
          </a:prstGeom>
          <a:noFill/>
          <a:extLst>
            <a:ext uri="{909E8E84-426E-40DD-AFC4-6F175D3DCCD1}">
              <a14:hiddenFill xmlns:a14="http://schemas.microsoft.com/office/drawing/2010/main">
                <a:solidFill>
                  <a:srgbClr val="FFFFFF"/>
                </a:solidFill>
              </a14:hiddenFill>
            </a:ext>
          </a:extLst>
        </p:spPr>
      </p:pic>
      <p:pic>
        <p:nvPicPr>
          <p:cNvPr id="218130" name="Picture 18">
            <a:extLst>
              <a:ext uri="{FF2B5EF4-FFF2-40B4-BE49-F238E27FC236}">
                <a16:creationId xmlns:a16="http://schemas.microsoft.com/office/drawing/2014/main" id="{0AE5A939-22F7-406B-9C7C-3FABBEA8E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12" y="5100516"/>
            <a:ext cx="3692734" cy="528638"/>
          </a:xfrm>
          <a:prstGeom prst="rect">
            <a:avLst/>
          </a:prstGeom>
          <a:noFill/>
          <a:extLst>
            <a:ext uri="{909E8E84-426E-40DD-AFC4-6F175D3DCCD1}">
              <a14:hiddenFill xmlns:a14="http://schemas.microsoft.com/office/drawing/2010/main">
                <a:solidFill>
                  <a:srgbClr val="FFFFFF"/>
                </a:solidFill>
              </a14:hiddenFill>
            </a:ext>
          </a:extLst>
        </p:spPr>
      </p:pic>
      <p:pic>
        <p:nvPicPr>
          <p:cNvPr id="218132" name="Picture 20">
            <a:extLst>
              <a:ext uri="{FF2B5EF4-FFF2-40B4-BE49-F238E27FC236}">
                <a16:creationId xmlns:a16="http://schemas.microsoft.com/office/drawing/2014/main" id="{9ABC8013-C8F4-4AE5-B70B-6AD7DF1E88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187" y="3898439"/>
            <a:ext cx="2854632" cy="279415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3E61BA13-13C0-4AE2-82ED-14E6DE953E02}"/>
              </a:ext>
            </a:extLst>
          </p:cNvPr>
          <p:cNvSpPr txBox="1"/>
          <p:nvPr/>
        </p:nvSpPr>
        <p:spPr>
          <a:xfrm>
            <a:off x="2351948" y="5136961"/>
            <a:ext cx="282898" cy="369332"/>
          </a:xfrm>
          <a:prstGeom prst="rect">
            <a:avLst/>
          </a:prstGeom>
          <a:noFill/>
        </p:spPr>
        <p:txBody>
          <a:bodyPr wrap="square" rtlCol="0">
            <a:spAutoFit/>
          </a:bodyPr>
          <a:lstStyle/>
          <a:p>
            <a:r>
              <a:rPr lang="el-GR" dirty="0"/>
              <a:t>γ</a:t>
            </a:r>
            <a:endParaRPr lang="cs-CZ" dirty="0"/>
          </a:p>
        </p:txBody>
      </p:sp>
      <p:pic>
        <p:nvPicPr>
          <p:cNvPr id="10" name="Obrázek 9">
            <a:extLst>
              <a:ext uri="{FF2B5EF4-FFF2-40B4-BE49-F238E27FC236}">
                <a16:creationId xmlns:a16="http://schemas.microsoft.com/office/drawing/2014/main" id="{AAEAEB18-6CEA-440D-B44E-813B5D4F6285}"/>
              </a:ext>
            </a:extLst>
          </p:cNvPr>
          <p:cNvPicPr>
            <a:picLocks noChangeAspect="1"/>
          </p:cNvPicPr>
          <p:nvPr/>
        </p:nvPicPr>
        <p:blipFill>
          <a:blip r:embed="rId6"/>
          <a:stretch>
            <a:fillRect/>
          </a:stretch>
        </p:blipFill>
        <p:spPr>
          <a:xfrm>
            <a:off x="317470" y="5906282"/>
            <a:ext cx="4641424" cy="528636"/>
          </a:xfrm>
          <a:prstGeom prst="rect">
            <a:avLst/>
          </a:prstGeom>
        </p:spPr>
      </p:pic>
      <p:pic>
        <p:nvPicPr>
          <p:cNvPr id="218136" name="Picture 24">
            <a:extLst>
              <a:ext uri="{FF2B5EF4-FFF2-40B4-BE49-F238E27FC236}">
                <a16:creationId xmlns:a16="http://schemas.microsoft.com/office/drawing/2014/main" id="{71B7A5CA-3E0D-4B71-B77B-15DA5359A0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3124" y="1692167"/>
            <a:ext cx="2719963" cy="2084562"/>
          </a:xfrm>
          <a:prstGeom prst="rect">
            <a:avLst/>
          </a:prstGeom>
          <a:noFill/>
          <a:extLst>
            <a:ext uri="{909E8E84-426E-40DD-AFC4-6F175D3DCCD1}">
              <a14:hiddenFill xmlns:a14="http://schemas.microsoft.com/office/drawing/2010/main">
                <a:solidFill>
                  <a:srgbClr val="FFFFFF"/>
                </a:solidFill>
              </a14:hiddenFill>
            </a:ext>
          </a:extLst>
        </p:spPr>
      </p:pic>
      <p:pic>
        <p:nvPicPr>
          <p:cNvPr id="218138" name="Picture 26">
            <a:extLst>
              <a:ext uri="{FF2B5EF4-FFF2-40B4-BE49-F238E27FC236}">
                <a16:creationId xmlns:a16="http://schemas.microsoft.com/office/drawing/2014/main" id="{440732D9-FA37-4357-B649-A65603796B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820" y="2319160"/>
            <a:ext cx="2719962" cy="388566"/>
          </a:xfrm>
          <a:prstGeom prst="rect">
            <a:avLst/>
          </a:prstGeom>
          <a:noFill/>
          <a:extLst>
            <a:ext uri="{909E8E84-426E-40DD-AFC4-6F175D3DCCD1}">
              <a14:hiddenFill xmlns:a14="http://schemas.microsoft.com/office/drawing/2010/main">
                <a:solidFill>
                  <a:srgbClr val="FFFFFF"/>
                </a:solidFill>
              </a14:hiddenFill>
            </a:ext>
          </a:extLst>
        </p:spPr>
      </p:pic>
      <p:pic>
        <p:nvPicPr>
          <p:cNvPr id="218140" name="Picture 28">
            <a:extLst>
              <a:ext uri="{FF2B5EF4-FFF2-40B4-BE49-F238E27FC236}">
                <a16:creationId xmlns:a16="http://schemas.microsoft.com/office/drawing/2014/main" id="{F3BF9593-4067-40C9-8087-07A5337F88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250" y="3029011"/>
            <a:ext cx="1184933" cy="299802"/>
          </a:xfrm>
          <a:prstGeom prst="rect">
            <a:avLst/>
          </a:prstGeom>
          <a:noFill/>
          <a:extLst>
            <a:ext uri="{909E8E84-426E-40DD-AFC4-6F175D3DCCD1}">
              <a14:hiddenFill xmlns:a14="http://schemas.microsoft.com/office/drawing/2010/main">
                <a:solidFill>
                  <a:srgbClr val="FFFFFF"/>
                </a:solidFill>
              </a14:hiddenFill>
            </a:ext>
          </a:extLst>
        </p:spPr>
      </p:pic>
      <p:pic>
        <p:nvPicPr>
          <p:cNvPr id="218142" name="Picture 30">
            <a:extLst>
              <a:ext uri="{FF2B5EF4-FFF2-40B4-BE49-F238E27FC236}">
                <a16:creationId xmlns:a16="http://schemas.microsoft.com/office/drawing/2014/main" id="{B81636DC-313B-4E11-A734-F4F1071B76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3237" y="2948533"/>
            <a:ext cx="1260173" cy="382994"/>
          </a:xfrm>
          <a:prstGeom prst="rect">
            <a:avLst/>
          </a:prstGeom>
          <a:noFill/>
          <a:extLst>
            <a:ext uri="{909E8E84-426E-40DD-AFC4-6F175D3DCCD1}">
              <a14:hiddenFill xmlns:a14="http://schemas.microsoft.com/office/drawing/2010/main">
                <a:solidFill>
                  <a:srgbClr val="FFFFFF"/>
                </a:solidFill>
              </a14:hiddenFill>
            </a:ext>
          </a:extLst>
        </p:spPr>
      </p:pic>
      <p:sp>
        <p:nvSpPr>
          <p:cNvPr id="28" name="TextovéPole 27">
            <a:extLst>
              <a:ext uri="{FF2B5EF4-FFF2-40B4-BE49-F238E27FC236}">
                <a16:creationId xmlns:a16="http://schemas.microsoft.com/office/drawing/2014/main" id="{74DEAC35-59BA-4D00-B503-CF563C3C1970}"/>
              </a:ext>
            </a:extLst>
          </p:cNvPr>
          <p:cNvSpPr txBox="1"/>
          <p:nvPr/>
        </p:nvSpPr>
        <p:spPr>
          <a:xfrm>
            <a:off x="265378" y="940574"/>
            <a:ext cx="8613243" cy="646331"/>
          </a:xfrm>
          <a:prstGeom prst="rect">
            <a:avLst/>
          </a:prstGeom>
          <a:noFill/>
        </p:spPr>
        <p:txBody>
          <a:bodyPr wrap="square">
            <a:spAutoFit/>
          </a:bodyPr>
          <a:lstStyle/>
          <a:p>
            <a:r>
              <a:rPr lang="cs-CZ" b="0" i="0" dirty="0">
                <a:solidFill>
                  <a:srgbClr val="2B2B2B"/>
                </a:solidFill>
                <a:effectLst/>
                <a:latin typeface="Roboto"/>
              </a:rPr>
              <a:t>Směrové kosiny se ve statice (mechanice těles) označují kosiny úhlů, které vektor </a:t>
            </a:r>
            <a:r>
              <a:rPr lang="cs-CZ" b="1" i="0" dirty="0">
                <a:solidFill>
                  <a:srgbClr val="2B2B2B"/>
                </a:solidFill>
                <a:effectLst/>
                <a:latin typeface="Roboto"/>
              </a:rPr>
              <a:t>a</a:t>
            </a:r>
            <a:r>
              <a:rPr lang="cs-CZ" b="0" i="0" dirty="0">
                <a:solidFill>
                  <a:srgbClr val="2B2B2B"/>
                </a:solidFill>
                <a:effectLst/>
                <a:latin typeface="Roboto"/>
              </a:rPr>
              <a:t> svírá s </a:t>
            </a:r>
            <a:r>
              <a:rPr lang="cs-CZ" b="1" i="0" dirty="0">
                <a:solidFill>
                  <a:srgbClr val="2B2B2B"/>
                </a:solidFill>
                <a:effectLst/>
                <a:latin typeface="Roboto"/>
              </a:rPr>
              <a:t>kladnými směry os souřadnicového systému</a:t>
            </a:r>
            <a:r>
              <a:rPr lang="cs-CZ" b="0" i="0" dirty="0">
                <a:solidFill>
                  <a:srgbClr val="2B2B2B"/>
                </a:solidFill>
                <a:effectLst/>
                <a:latin typeface="Roboto"/>
              </a:rPr>
              <a:t>. </a:t>
            </a:r>
            <a:endParaRPr lang="cs-CZ" dirty="0"/>
          </a:p>
        </p:txBody>
      </p:sp>
    </p:spTree>
    <p:extLst>
      <p:ext uri="{BB962C8B-B14F-4D97-AF65-F5344CB8AC3E}">
        <p14:creationId xmlns:p14="http://schemas.microsoft.com/office/powerpoint/2010/main" val="2837418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a:extLst>
              <a:ext uri="{FF2B5EF4-FFF2-40B4-BE49-F238E27FC236}">
                <a16:creationId xmlns:a16="http://schemas.microsoft.com/office/drawing/2014/main" id="{82C79D21-F738-4133-894E-C49A0DF3F9D1}"/>
              </a:ext>
            </a:extLst>
          </p:cNvPr>
          <p:cNvGraphicFramePr>
            <a:graphicFrameLocks noGrp="1"/>
          </p:cNvGraphicFramePr>
          <p:nvPr/>
        </p:nvGraphicFramePr>
        <p:xfrm>
          <a:off x="2691516" y="1451897"/>
          <a:ext cx="3760964" cy="822960"/>
        </p:xfrm>
        <a:graphic>
          <a:graphicData uri="http://schemas.openxmlformats.org/drawingml/2006/table">
            <a:tbl>
              <a:tblPr/>
              <a:tblGrid>
                <a:gridCol w="940241">
                  <a:extLst>
                    <a:ext uri="{9D8B030D-6E8A-4147-A177-3AD203B41FA5}">
                      <a16:colId xmlns:a16="http://schemas.microsoft.com/office/drawing/2014/main" val="3829176977"/>
                    </a:ext>
                  </a:extLst>
                </a:gridCol>
                <a:gridCol w="940241">
                  <a:extLst>
                    <a:ext uri="{9D8B030D-6E8A-4147-A177-3AD203B41FA5}">
                      <a16:colId xmlns:a16="http://schemas.microsoft.com/office/drawing/2014/main" val="4209602354"/>
                    </a:ext>
                  </a:extLst>
                </a:gridCol>
                <a:gridCol w="940241">
                  <a:extLst>
                    <a:ext uri="{9D8B030D-6E8A-4147-A177-3AD203B41FA5}">
                      <a16:colId xmlns:a16="http://schemas.microsoft.com/office/drawing/2014/main" val="525762994"/>
                    </a:ext>
                  </a:extLst>
                </a:gridCol>
                <a:gridCol w="940241">
                  <a:extLst>
                    <a:ext uri="{9D8B030D-6E8A-4147-A177-3AD203B41FA5}">
                      <a16:colId xmlns:a16="http://schemas.microsoft.com/office/drawing/2014/main" val="2483583596"/>
                    </a:ext>
                  </a:extLst>
                </a:gridCol>
              </a:tblGrid>
              <a:tr h="0">
                <a:tc gridSpan="2">
                  <a:txBody>
                    <a:bodyPr/>
                    <a:lstStyle/>
                    <a:p>
                      <a:r>
                        <a:rPr lang="cs-CZ" dirty="0"/>
                        <a:t>v rovině</a:t>
                      </a:r>
                    </a:p>
                  </a:txBody>
                  <a:tcPr marL="0" marR="0" marT="0" marB="0" anchor="ctr">
                    <a:lnL>
                      <a:noFill/>
                    </a:lnL>
                    <a:lnR>
                      <a:noFill/>
                    </a:lnR>
                    <a:lnT>
                      <a:noFill/>
                    </a:lnT>
                    <a:lnB>
                      <a:noFill/>
                    </a:lnB>
                    <a:solidFill>
                      <a:srgbClr val="FFFFFF"/>
                    </a:solidFill>
                  </a:tcPr>
                </a:tc>
                <a:tc hMerge="1">
                  <a:txBody>
                    <a:bodyPr/>
                    <a:lstStyle/>
                    <a:p>
                      <a:endParaRPr lang="cs-CZ"/>
                    </a:p>
                  </a:txBody>
                  <a:tcPr/>
                </a:tc>
                <a:tc gridSpan="2">
                  <a:txBody>
                    <a:bodyPr/>
                    <a:lstStyle/>
                    <a:p>
                      <a:r>
                        <a:rPr lang="cs-CZ"/>
                        <a:t>v prostoru</a:t>
                      </a:r>
                    </a:p>
                  </a:txBody>
                  <a:tcPr marL="0" marR="0" marT="0" marB="0" anchor="ctr">
                    <a:lnL>
                      <a:noFill/>
                    </a:lnL>
                    <a:lnR>
                      <a:noFill/>
                    </a:lnR>
                    <a:lnT>
                      <a:noFill/>
                    </a:lnT>
                    <a:lnB>
                      <a:noFill/>
                    </a:lnB>
                    <a:solidFill>
                      <a:srgbClr val="FFFFFF"/>
                    </a:solidFill>
                  </a:tcPr>
                </a:tc>
                <a:tc hMerge="1">
                  <a:txBody>
                    <a:bodyPr/>
                    <a:lstStyle/>
                    <a:p>
                      <a:endParaRPr lang="cs-CZ"/>
                    </a:p>
                  </a:txBody>
                  <a:tcPr/>
                </a:tc>
                <a:extLst>
                  <a:ext uri="{0D108BD9-81ED-4DB2-BD59-A6C34878D82A}">
                    <a16:rowId xmlns:a16="http://schemas.microsoft.com/office/drawing/2014/main" val="1856693080"/>
                  </a:ext>
                </a:extLst>
              </a:tr>
              <a:tr h="0">
                <a:tc>
                  <a:txBody>
                    <a:bodyPr/>
                    <a:lstStyle/>
                    <a:p>
                      <a:endParaRPr lang="cs-CZ" dirty="0"/>
                    </a:p>
                  </a:txBody>
                  <a:tcPr marL="0" marR="0" marT="0" marB="0" anchor="ctr">
                    <a:lnL>
                      <a:noFill/>
                    </a:lnL>
                    <a:lnR>
                      <a:noFill/>
                    </a:lnR>
                    <a:lnT>
                      <a:noFill/>
                    </a:lnT>
                    <a:lnB>
                      <a:noFill/>
                    </a:lnB>
                    <a:solidFill>
                      <a:srgbClr val="FFFFFF"/>
                    </a:solidFill>
                  </a:tcPr>
                </a:tc>
                <a:tc>
                  <a:txBody>
                    <a:bodyPr/>
                    <a:lstStyle/>
                    <a:p>
                      <a:endParaRPr lang="cs-CZ"/>
                    </a:p>
                  </a:txBody>
                  <a:tcPr marL="0" marR="0" marT="0" marB="0" anchor="ctr">
                    <a:lnL>
                      <a:noFill/>
                    </a:lnL>
                    <a:lnR>
                      <a:noFill/>
                    </a:lnR>
                    <a:lnT>
                      <a:noFill/>
                    </a:lnT>
                    <a:lnB>
                      <a:noFill/>
                    </a:lnB>
                    <a:solidFill>
                      <a:srgbClr val="FFFFFF"/>
                    </a:solidFill>
                  </a:tcPr>
                </a:tc>
                <a:tc>
                  <a:txBody>
                    <a:bodyPr/>
                    <a:lstStyle/>
                    <a:p>
                      <a:endParaRPr lang="cs-CZ"/>
                    </a:p>
                  </a:txBody>
                  <a:tcPr marL="0" marR="0" marT="0" marB="0" anchor="ctr">
                    <a:lnL>
                      <a:noFill/>
                    </a:lnL>
                    <a:lnR>
                      <a:noFill/>
                    </a:lnR>
                    <a:lnT>
                      <a:noFill/>
                    </a:lnT>
                    <a:lnB>
                      <a:noFill/>
                    </a:lnB>
                    <a:solidFill>
                      <a:srgbClr val="FFFFFF"/>
                    </a:solidFill>
                  </a:tcPr>
                </a:tc>
                <a:tc>
                  <a:txBody>
                    <a:bodyPr/>
                    <a:lstStyle/>
                    <a:p>
                      <a:endParaRPr lang="cs-CZ"/>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312548281"/>
                  </a:ext>
                </a:extLst>
              </a:tr>
              <a:tr h="0">
                <a:tc gridSpan="2">
                  <a:txBody>
                    <a:bodyPr/>
                    <a:lstStyle/>
                    <a:p>
                      <a:endParaRPr lang="cs-CZ" dirty="0"/>
                    </a:p>
                  </a:txBody>
                  <a:tcPr marL="0" marR="0" marT="0" marB="0" anchor="ctr">
                    <a:lnL>
                      <a:noFill/>
                    </a:lnL>
                    <a:lnR>
                      <a:noFill/>
                    </a:lnR>
                    <a:lnT>
                      <a:noFill/>
                    </a:lnT>
                    <a:lnB>
                      <a:noFill/>
                    </a:lnB>
                    <a:solidFill>
                      <a:srgbClr val="FFFFFF"/>
                    </a:solidFill>
                  </a:tcPr>
                </a:tc>
                <a:tc hMerge="1">
                  <a:txBody>
                    <a:bodyPr/>
                    <a:lstStyle/>
                    <a:p>
                      <a:endParaRPr lang="cs-CZ"/>
                    </a:p>
                  </a:txBody>
                  <a:tcPr/>
                </a:tc>
                <a:tc gridSpan="2">
                  <a:txBody>
                    <a:bodyPr/>
                    <a:lstStyle/>
                    <a:p>
                      <a:endParaRPr lang="cs-CZ" dirty="0"/>
                    </a:p>
                  </a:txBody>
                  <a:tcPr marL="0" marR="0" marT="0" marB="0" anchor="ctr">
                    <a:lnL>
                      <a:noFill/>
                    </a:lnL>
                    <a:lnR>
                      <a:noFill/>
                    </a:lnR>
                    <a:lnT>
                      <a:noFill/>
                    </a:lnT>
                    <a:lnB>
                      <a:noFill/>
                    </a:lnB>
                    <a:solidFill>
                      <a:srgbClr val="FFFFFF"/>
                    </a:solidFill>
                  </a:tcPr>
                </a:tc>
                <a:tc hMerge="1">
                  <a:txBody>
                    <a:bodyPr/>
                    <a:lstStyle/>
                    <a:p>
                      <a:endParaRPr lang="cs-CZ"/>
                    </a:p>
                  </a:txBody>
                  <a:tcPr/>
                </a:tc>
                <a:extLst>
                  <a:ext uri="{0D108BD9-81ED-4DB2-BD59-A6C34878D82A}">
                    <a16:rowId xmlns:a16="http://schemas.microsoft.com/office/drawing/2014/main" val="2434979563"/>
                  </a:ext>
                </a:extLst>
              </a:tr>
            </a:tbl>
          </a:graphicData>
        </a:graphic>
      </p:graphicFrame>
      <p:sp>
        <p:nvSpPr>
          <p:cNvPr id="5" name="Rectangle 1">
            <a:extLst>
              <a:ext uri="{FF2B5EF4-FFF2-40B4-BE49-F238E27FC236}">
                <a16:creationId xmlns:a16="http://schemas.microsoft.com/office/drawing/2014/main" id="{BA846B78-D7A6-4A03-ACD9-8F75FAEACD4F}"/>
              </a:ext>
            </a:extLst>
          </p:cNvPr>
          <p:cNvSpPr>
            <a:spLocks noChangeArrowheads="1"/>
          </p:cNvSpPr>
          <p:nvPr/>
        </p:nvSpPr>
        <p:spPr bwMode="auto">
          <a:xfrm>
            <a:off x="129537" y="122195"/>
            <a:ext cx="8884923" cy="135421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dirty="0">
                <a:ln>
                  <a:noFill/>
                </a:ln>
                <a:solidFill>
                  <a:srgbClr val="000000"/>
                </a:solidFill>
                <a:effectLst/>
                <a:cs typeface="Arial" panose="020B0604020202020204" pitchFamily="34" charset="0"/>
              </a:rPr>
              <a:t>R</a:t>
            </a:r>
            <a:r>
              <a:rPr kumimoji="0" lang="cs-CZ" altLang="cs-CZ" sz="2400" b="1" i="0" u="none" strike="noStrike" cap="none" normalizeH="0" baseline="0" dirty="0" bmk="">
                <a:ln>
                  <a:noFill/>
                </a:ln>
                <a:solidFill>
                  <a:srgbClr val="000000"/>
                </a:solidFill>
                <a:effectLst/>
                <a:cs typeface="Arial" panose="020B0604020202020204" pitchFamily="34" charset="0"/>
              </a:rPr>
              <a:t>ovnoběžnost vektorů</a:t>
            </a:r>
          </a:p>
          <a:p>
            <a:pPr marL="0" marR="0" lvl="0" indent="0" algn="just"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dirty="0">
                <a:ln>
                  <a:noFill/>
                </a:ln>
                <a:solidFill>
                  <a:srgbClr val="000000"/>
                </a:solidFill>
                <a:effectLst/>
                <a:cs typeface="Arial" panose="020B0604020202020204" pitchFamily="34" charset="0"/>
              </a:rPr>
            </a:br>
            <a:r>
              <a:rPr kumimoji="0" lang="cs-CZ" altLang="cs-CZ" sz="1800" b="0" i="0" u="none" strike="noStrike" cap="none" normalizeH="0" baseline="0" dirty="0">
                <a:ln>
                  <a:noFill/>
                </a:ln>
                <a:solidFill>
                  <a:srgbClr val="000000"/>
                </a:solidFill>
                <a:effectLst/>
                <a:cs typeface="Arial" panose="020B0604020202020204" pitchFamily="34" charset="0"/>
              </a:rPr>
              <a:t>  </a:t>
            </a:r>
            <a:r>
              <a:rPr kumimoji="0" lang="cs-CZ" altLang="cs-CZ" sz="2000" b="0" i="0" u="none" strike="noStrike" cap="none" normalizeH="0" baseline="0" dirty="0">
                <a:ln>
                  <a:noFill/>
                </a:ln>
                <a:solidFill>
                  <a:srgbClr val="000000"/>
                </a:solidFill>
                <a:effectLst/>
                <a:cs typeface="Arial" panose="020B0604020202020204" pitchFamily="34" charset="0"/>
              </a:rPr>
              <a:t>podíl </a:t>
            </a:r>
            <a:r>
              <a:rPr kumimoji="0" lang="cs-CZ" altLang="cs-CZ" sz="2000" b="0" i="1" u="none" strike="noStrike" cap="none" normalizeH="0" baseline="0" dirty="0">
                <a:ln>
                  <a:noFill/>
                </a:ln>
                <a:solidFill>
                  <a:srgbClr val="000000"/>
                </a:solidFill>
                <a:effectLst/>
                <a:cs typeface="Arial" panose="020B0604020202020204" pitchFamily="34" charset="0"/>
              </a:rPr>
              <a:t>x</a:t>
            </a:r>
            <a:r>
              <a:rPr kumimoji="0" lang="cs-CZ" altLang="cs-CZ" sz="2000" b="0" i="0" u="none" strike="noStrike" cap="none" normalizeH="0" baseline="0" dirty="0">
                <a:ln>
                  <a:noFill/>
                </a:ln>
                <a:solidFill>
                  <a:srgbClr val="000000"/>
                </a:solidFill>
                <a:effectLst/>
                <a:cs typeface="Arial" panose="020B0604020202020204" pitchFamily="34" charset="0"/>
              </a:rPr>
              <a:t>-ových, </a:t>
            </a:r>
            <a:r>
              <a:rPr kumimoji="0" lang="cs-CZ" altLang="cs-CZ" sz="2000" b="0" i="1" u="none" strike="noStrike" cap="none" normalizeH="0" baseline="0" dirty="0">
                <a:ln>
                  <a:noFill/>
                </a:ln>
                <a:solidFill>
                  <a:srgbClr val="000000"/>
                </a:solidFill>
                <a:effectLst/>
                <a:cs typeface="Arial" panose="020B0604020202020204" pitchFamily="34" charset="0"/>
              </a:rPr>
              <a:t>y</a:t>
            </a:r>
            <a:r>
              <a:rPr kumimoji="0" lang="cs-CZ" altLang="cs-CZ" sz="2000" b="0" i="0" u="none" strike="noStrike" cap="none" normalizeH="0" baseline="0" dirty="0">
                <a:ln>
                  <a:noFill/>
                </a:ln>
                <a:solidFill>
                  <a:srgbClr val="000000"/>
                </a:solidFill>
                <a:effectLst/>
                <a:cs typeface="Arial" panose="020B0604020202020204" pitchFamily="34" charset="0"/>
              </a:rPr>
              <a:t>-</a:t>
            </a:r>
            <a:r>
              <a:rPr kumimoji="0" lang="cs-CZ" altLang="cs-CZ" sz="2000" b="0" i="0" u="none" strike="noStrike" cap="none" normalizeH="0" baseline="0" dirty="0" err="1">
                <a:ln>
                  <a:noFill/>
                </a:ln>
                <a:solidFill>
                  <a:srgbClr val="000000"/>
                </a:solidFill>
                <a:effectLst/>
                <a:cs typeface="Arial" panose="020B0604020202020204" pitchFamily="34" charset="0"/>
              </a:rPr>
              <a:t>ových</a:t>
            </a:r>
            <a:r>
              <a:rPr kumimoji="0" lang="cs-CZ" altLang="cs-CZ" sz="2000" b="0" i="0" u="none" strike="noStrike" cap="none" normalizeH="0" baseline="0" dirty="0">
                <a:ln>
                  <a:noFill/>
                </a:ln>
                <a:solidFill>
                  <a:srgbClr val="000000"/>
                </a:solidFill>
                <a:effectLst/>
                <a:cs typeface="Arial" panose="020B0604020202020204" pitchFamily="34" charset="0"/>
              </a:rPr>
              <a:t> a </a:t>
            </a:r>
            <a:r>
              <a:rPr kumimoji="0" lang="cs-CZ" altLang="cs-CZ" sz="2000" b="0" i="1" u="none" strike="noStrike" cap="none" normalizeH="0" baseline="0" dirty="0">
                <a:ln>
                  <a:noFill/>
                </a:ln>
                <a:solidFill>
                  <a:srgbClr val="000000"/>
                </a:solidFill>
                <a:effectLst/>
                <a:cs typeface="Arial" panose="020B0604020202020204" pitchFamily="34" charset="0"/>
              </a:rPr>
              <a:t>z</a:t>
            </a:r>
            <a:r>
              <a:rPr kumimoji="0" lang="cs-CZ" altLang="cs-CZ" sz="2000" b="0" i="0" u="none" strike="noStrike" cap="none" normalizeH="0" baseline="0" dirty="0">
                <a:ln>
                  <a:noFill/>
                </a:ln>
                <a:solidFill>
                  <a:srgbClr val="000000"/>
                </a:solidFill>
                <a:effectLst/>
                <a:cs typeface="Arial" panose="020B0604020202020204" pitchFamily="34" charset="0"/>
              </a:rPr>
              <a:t>-</a:t>
            </a:r>
            <a:r>
              <a:rPr kumimoji="0" lang="cs-CZ" altLang="cs-CZ" sz="2000" b="0" i="0" u="none" strike="noStrike" cap="none" normalizeH="0" baseline="0" dirty="0" err="1">
                <a:ln>
                  <a:noFill/>
                </a:ln>
                <a:solidFill>
                  <a:srgbClr val="000000"/>
                </a:solidFill>
                <a:effectLst/>
                <a:cs typeface="Arial" panose="020B0604020202020204" pitchFamily="34" charset="0"/>
              </a:rPr>
              <a:t>ových</a:t>
            </a:r>
            <a:r>
              <a:rPr kumimoji="0" lang="cs-CZ" altLang="cs-CZ" sz="2000" b="0" i="0" u="none" strike="noStrike" cap="none" normalizeH="0" baseline="0" dirty="0">
                <a:ln>
                  <a:noFill/>
                </a:ln>
                <a:solidFill>
                  <a:srgbClr val="000000"/>
                </a:solidFill>
                <a:effectLst/>
                <a:cs typeface="Arial" panose="020B0604020202020204" pitchFamily="34" charset="0"/>
              </a:rPr>
              <a:t> souřadnic se musí rovnat jednomu číslu (násobku).  </a:t>
            </a:r>
            <a:endParaRPr kumimoji="0" lang="cs-CZ" altLang="cs-CZ" sz="2000" b="0" i="0" u="none" strike="noStrike" cap="none" normalizeH="0" baseline="0" dirty="0">
              <a:ln>
                <a:noFill/>
              </a:ln>
              <a:solidFill>
                <a:schemeClr val="tx1"/>
              </a:solidFill>
              <a:effectLst/>
            </a:endParaRPr>
          </a:p>
        </p:txBody>
      </p:sp>
      <p:graphicFrame>
        <p:nvGraphicFramePr>
          <p:cNvPr id="6" name="Tabulka 5">
            <a:extLst>
              <a:ext uri="{FF2B5EF4-FFF2-40B4-BE49-F238E27FC236}">
                <a16:creationId xmlns:a16="http://schemas.microsoft.com/office/drawing/2014/main" id="{15E157AD-2DCE-4EC2-A595-8F6B1761DF48}"/>
              </a:ext>
            </a:extLst>
          </p:cNvPr>
          <p:cNvGraphicFramePr>
            <a:graphicFrameLocks noGrp="1"/>
          </p:cNvGraphicFramePr>
          <p:nvPr/>
        </p:nvGraphicFramePr>
        <p:xfrm>
          <a:off x="2624423" y="5247758"/>
          <a:ext cx="4445000" cy="822960"/>
        </p:xfrm>
        <a:graphic>
          <a:graphicData uri="http://schemas.openxmlformats.org/drawingml/2006/table">
            <a:tbl>
              <a:tblPr/>
              <a:tblGrid>
                <a:gridCol w="2222500">
                  <a:extLst>
                    <a:ext uri="{9D8B030D-6E8A-4147-A177-3AD203B41FA5}">
                      <a16:colId xmlns:a16="http://schemas.microsoft.com/office/drawing/2014/main" val="1442178066"/>
                    </a:ext>
                  </a:extLst>
                </a:gridCol>
                <a:gridCol w="2222500">
                  <a:extLst>
                    <a:ext uri="{9D8B030D-6E8A-4147-A177-3AD203B41FA5}">
                      <a16:colId xmlns:a16="http://schemas.microsoft.com/office/drawing/2014/main" val="3548482274"/>
                    </a:ext>
                  </a:extLst>
                </a:gridCol>
              </a:tblGrid>
              <a:tr h="0">
                <a:tc gridSpan="2">
                  <a:txBody>
                    <a:bodyPr/>
                    <a:lstStyle/>
                    <a:p>
                      <a:pPr algn="ctr"/>
                      <a:endParaRPr lang="cs-CZ"/>
                    </a:p>
                  </a:txBody>
                  <a:tcPr marL="0" marR="0" marT="0" marB="0" anchor="ctr">
                    <a:lnL>
                      <a:noFill/>
                    </a:lnL>
                    <a:lnR>
                      <a:noFill/>
                    </a:lnR>
                    <a:lnT>
                      <a:noFill/>
                    </a:lnT>
                    <a:lnB>
                      <a:noFill/>
                    </a:lnB>
                    <a:solidFill>
                      <a:srgbClr val="FFFFFF"/>
                    </a:solidFill>
                  </a:tcPr>
                </a:tc>
                <a:tc hMerge="1">
                  <a:txBody>
                    <a:bodyPr/>
                    <a:lstStyle/>
                    <a:p>
                      <a:endParaRPr lang="cs-CZ"/>
                    </a:p>
                  </a:txBody>
                  <a:tcPr/>
                </a:tc>
                <a:extLst>
                  <a:ext uri="{0D108BD9-81ED-4DB2-BD59-A6C34878D82A}">
                    <a16:rowId xmlns:a16="http://schemas.microsoft.com/office/drawing/2014/main" val="3230108954"/>
                  </a:ext>
                </a:extLst>
              </a:tr>
              <a:tr h="0">
                <a:tc>
                  <a:txBody>
                    <a:bodyPr/>
                    <a:lstStyle/>
                    <a:p>
                      <a:pPr algn="ctr"/>
                      <a:r>
                        <a:rPr lang="cs-CZ" dirty="0"/>
                        <a:t>v rovině</a:t>
                      </a:r>
                    </a:p>
                  </a:txBody>
                  <a:tcPr marL="0" marR="0" marT="0" marB="0" anchor="ctr">
                    <a:lnL>
                      <a:noFill/>
                    </a:lnL>
                    <a:lnR>
                      <a:noFill/>
                    </a:lnR>
                    <a:lnT>
                      <a:noFill/>
                    </a:lnT>
                    <a:lnB>
                      <a:noFill/>
                    </a:lnB>
                    <a:solidFill>
                      <a:srgbClr val="FFFFFF"/>
                    </a:solidFill>
                  </a:tcPr>
                </a:tc>
                <a:tc>
                  <a:txBody>
                    <a:bodyPr/>
                    <a:lstStyle/>
                    <a:p>
                      <a:pPr algn="ctr"/>
                      <a:r>
                        <a:rPr lang="cs-CZ"/>
                        <a:t>v prostoru</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036929770"/>
                  </a:ext>
                </a:extLst>
              </a:tr>
              <a:tr h="0">
                <a:tc>
                  <a:txBody>
                    <a:bodyPr/>
                    <a:lstStyle/>
                    <a:p>
                      <a:pPr algn="ctr"/>
                      <a:endParaRPr lang="cs-CZ"/>
                    </a:p>
                  </a:txBody>
                  <a:tcPr marL="0" marR="0" marT="0" marB="0" anchor="ctr">
                    <a:lnL>
                      <a:noFill/>
                    </a:lnL>
                    <a:lnR>
                      <a:noFill/>
                    </a:lnR>
                    <a:lnT>
                      <a:noFill/>
                    </a:lnT>
                    <a:lnB>
                      <a:noFill/>
                    </a:lnB>
                    <a:solidFill>
                      <a:srgbClr val="FFFFFF"/>
                    </a:solidFill>
                  </a:tcPr>
                </a:tc>
                <a:tc>
                  <a:txBody>
                    <a:bodyPr/>
                    <a:lstStyle/>
                    <a:p>
                      <a:pPr algn="ctr"/>
                      <a:endParaRPr lang="cs-CZ" dirty="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502580001"/>
                  </a:ext>
                </a:extLst>
              </a:tr>
            </a:tbl>
          </a:graphicData>
        </a:graphic>
      </p:graphicFrame>
      <p:sp>
        <p:nvSpPr>
          <p:cNvPr id="7" name="Rectangle 8">
            <a:extLst>
              <a:ext uri="{FF2B5EF4-FFF2-40B4-BE49-F238E27FC236}">
                <a16:creationId xmlns:a16="http://schemas.microsoft.com/office/drawing/2014/main" id="{90539AEE-0C28-48C6-8861-820847D1637C}"/>
              </a:ext>
            </a:extLst>
          </p:cNvPr>
          <p:cNvSpPr>
            <a:spLocks noChangeArrowheads="1"/>
          </p:cNvSpPr>
          <p:nvPr/>
        </p:nvSpPr>
        <p:spPr bwMode="auto">
          <a:xfrm>
            <a:off x="129537" y="4024669"/>
            <a:ext cx="8884923" cy="13234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Ú</a:t>
            </a:r>
            <a:r>
              <a:rPr kumimoji="0" lang="cs-CZ" altLang="cs-CZ" sz="2000" b="1" i="0" u="none" strike="noStrike" cap="none" normalizeH="0" baseline="0" dirty="0" bmk="">
                <a:ln>
                  <a:noFill/>
                </a:ln>
                <a:solidFill>
                  <a:srgbClr val="000000"/>
                </a:solidFill>
                <a:effectLst/>
                <a:latin typeface="Arial" panose="020B0604020202020204" pitchFamily="34" charset="0"/>
                <a:cs typeface="Arial" panose="020B0604020202020204" pitchFamily="34" charset="0"/>
              </a:rPr>
              <a:t>hel </a:t>
            </a:r>
            <a:r>
              <a:rPr lang="cs-CZ" altLang="cs-CZ" sz="2000" b="1" dirty="0" bmk="">
                <a:solidFill>
                  <a:srgbClr val="000000"/>
                </a:solidFill>
                <a:latin typeface="Arial" panose="020B0604020202020204" pitchFamily="34" charset="0"/>
                <a:cs typeface="Arial" panose="020B0604020202020204" pitchFamily="34" charset="0"/>
              </a:rPr>
              <a:t>2 </a:t>
            </a:r>
            <a:r>
              <a:rPr kumimoji="0" lang="cs-CZ" altLang="cs-CZ" sz="2000" b="1" i="0" u="none" strike="noStrike" cap="none" normalizeH="0" baseline="0" dirty="0" bmk="">
                <a:ln>
                  <a:noFill/>
                </a:ln>
                <a:solidFill>
                  <a:srgbClr val="000000"/>
                </a:solidFill>
                <a:effectLst/>
                <a:latin typeface="Arial" panose="020B0604020202020204" pitchFamily="34" charset="0"/>
                <a:cs typeface="Arial" panose="020B0604020202020204" pitchFamily="34" charset="0"/>
              </a:rPr>
              <a:t>vektorů</a:t>
            </a:r>
            <a:b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br>
            <a:endParaRPr kumimoji="0" lang="cs-CZ" altLang="cs-CZ" sz="2000" b="0" i="0" u="none" strike="noStrike" cap="none" normalizeH="0" baseline="0" dirty="0">
              <a:ln>
                <a:noFill/>
              </a:ln>
              <a:solidFill>
                <a:srgbClr val="00000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cs typeface="Arial" panose="020B0604020202020204" pitchFamily="34" charset="0"/>
              </a:rPr>
              <a:t>   úhel svíraný dvěma vektory se pohybuje v </a:t>
            </a:r>
            <a:r>
              <a:rPr kumimoji="0" lang="cs-CZ" altLang="cs-CZ" sz="2000" b="1" i="0" u="none" strike="noStrike" cap="none" normalizeH="0" baseline="0" dirty="0">
                <a:ln>
                  <a:noFill/>
                </a:ln>
                <a:solidFill>
                  <a:srgbClr val="000000"/>
                </a:solidFill>
                <a:effectLst/>
                <a:cs typeface="Arial" panose="020B0604020202020204" pitchFamily="34" charset="0"/>
              </a:rPr>
              <a:t>rozmezí 0</a:t>
            </a:r>
            <a:r>
              <a:rPr kumimoji="0" lang="de-DE" altLang="cs-CZ" sz="2000" b="1" i="0" u="none" strike="noStrike" cap="none" normalizeH="0" baseline="0" dirty="0">
                <a:ln>
                  <a:noFill/>
                </a:ln>
                <a:solidFill>
                  <a:srgbClr val="000000"/>
                </a:solidFill>
                <a:effectLst/>
                <a:cs typeface="Arial" panose="020B0604020202020204" pitchFamily="34" charset="0"/>
              </a:rPr>
              <a:t>°- 180°</a:t>
            </a:r>
            <a:r>
              <a:rPr kumimoji="0" lang="de-DE" altLang="cs-CZ" sz="2000" b="0" i="0" u="none" strike="noStrike" cap="none" normalizeH="0" baseline="0" dirty="0">
                <a:ln>
                  <a:noFill/>
                </a:ln>
                <a:solidFill>
                  <a:srgbClr val="000000"/>
                </a:solidFill>
                <a:effectLst/>
                <a:cs typeface="Arial" panose="020B0604020202020204" pitchFamily="34" charset="0"/>
              </a:rPr>
              <a:t>. </a:t>
            </a:r>
            <a:r>
              <a:rPr kumimoji="0" lang="de-DE" altLang="cs-CZ" sz="2000" b="0" i="0" u="none" strike="noStrike" cap="none" normalizeH="0" baseline="0" dirty="0" err="1">
                <a:ln>
                  <a:noFill/>
                </a:ln>
                <a:solidFill>
                  <a:srgbClr val="000000"/>
                </a:solidFill>
                <a:effectLst/>
                <a:cs typeface="Arial" panose="020B0604020202020204" pitchFamily="34" charset="0"/>
              </a:rPr>
              <a:t>Pokud</a:t>
            </a:r>
            <a:r>
              <a:rPr kumimoji="0" lang="de-DE" altLang="cs-CZ" sz="2000" b="0" i="0" u="none" strike="noStrike" cap="none" normalizeH="0" baseline="0" dirty="0">
                <a:ln>
                  <a:noFill/>
                </a:ln>
                <a:solidFill>
                  <a:srgbClr val="000000"/>
                </a:solidFill>
                <a:effectLst/>
                <a:cs typeface="Arial" panose="020B0604020202020204" pitchFamily="34" charset="0"/>
              </a:rPr>
              <a:t> </a:t>
            </a:r>
            <a:r>
              <a:rPr kumimoji="0" lang="de-DE" altLang="cs-CZ" sz="2000" b="0" i="0" u="none" strike="noStrike" cap="none" normalizeH="0" baseline="0" dirty="0" err="1">
                <a:ln>
                  <a:noFill/>
                </a:ln>
                <a:solidFill>
                  <a:srgbClr val="000000"/>
                </a:solidFill>
                <a:effectLst/>
                <a:cs typeface="Arial" panose="020B0604020202020204" pitchFamily="34" charset="0"/>
              </a:rPr>
              <a:t>by</a:t>
            </a:r>
            <a:r>
              <a:rPr kumimoji="0" lang="de-DE" altLang="cs-CZ" sz="2000" b="0" i="0" u="none" strike="noStrike" cap="none" normalizeH="0" baseline="0" dirty="0">
                <a:ln>
                  <a:noFill/>
                </a:ln>
                <a:solidFill>
                  <a:srgbClr val="000000"/>
                </a:solidFill>
                <a:effectLst/>
                <a:cs typeface="Arial" panose="020B0604020202020204" pitchFamily="34" charset="0"/>
              </a:rPr>
              <a:t> </a:t>
            </a:r>
            <a:r>
              <a:rPr kumimoji="0" lang="de-DE" altLang="cs-CZ" sz="2000" b="0" i="0" u="none" strike="noStrike" cap="none" normalizeH="0" baseline="0" dirty="0" err="1">
                <a:ln>
                  <a:noFill/>
                </a:ln>
                <a:solidFill>
                  <a:srgbClr val="000000"/>
                </a:solidFill>
                <a:effectLst/>
                <a:cs typeface="Arial" panose="020B0604020202020204" pitchFamily="34" charset="0"/>
              </a:rPr>
              <a:t>při</a:t>
            </a:r>
            <a:r>
              <a:rPr kumimoji="0" lang="de-DE" altLang="cs-CZ" sz="2000" b="0" i="0" u="none" strike="noStrike" cap="none" normalizeH="0" baseline="0" dirty="0">
                <a:ln>
                  <a:noFill/>
                </a:ln>
                <a:solidFill>
                  <a:srgbClr val="000000"/>
                </a:solidFill>
                <a:effectLst/>
                <a:cs typeface="Arial" panose="020B0604020202020204" pitchFamily="34" charset="0"/>
              </a:rPr>
              <a:t> </a:t>
            </a:r>
            <a:r>
              <a:rPr kumimoji="0" lang="de-DE" altLang="cs-CZ" sz="2000" b="0" i="0" u="none" strike="noStrike" cap="none" normalizeH="0" baseline="0" dirty="0" err="1">
                <a:ln>
                  <a:noFill/>
                </a:ln>
                <a:solidFill>
                  <a:srgbClr val="000000"/>
                </a:solidFill>
                <a:effectLst/>
                <a:cs typeface="Arial" panose="020B0604020202020204" pitchFamily="34" charset="0"/>
              </a:rPr>
              <a:t>výpočtu</a:t>
            </a:r>
            <a:r>
              <a:rPr kumimoji="0" lang="de-DE" altLang="cs-CZ" sz="2000" b="0" i="0" u="none" strike="noStrike" cap="none" normalizeH="0" baseline="0" dirty="0">
                <a:ln>
                  <a:noFill/>
                </a:ln>
                <a:solidFill>
                  <a:srgbClr val="000000"/>
                </a:solidFill>
                <a:effectLst/>
                <a:cs typeface="Arial" panose="020B0604020202020204" pitchFamily="34" charset="0"/>
              </a:rPr>
              <a:t> </a:t>
            </a:r>
            <a:r>
              <a:rPr kumimoji="0" lang="de-DE" altLang="cs-CZ" sz="2000" b="0" i="0" u="none" strike="noStrike" cap="none" normalizeH="0" baseline="0" dirty="0" err="1">
                <a:ln>
                  <a:noFill/>
                </a:ln>
                <a:solidFill>
                  <a:srgbClr val="000000"/>
                </a:solidFill>
                <a:effectLst/>
                <a:cs typeface="Arial" panose="020B0604020202020204" pitchFamily="34" charset="0"/>
              </a:rPr>
              <a:t>vyšlo</a:t>
            </a:r>
            <a:r>
              <a:rPr kumimoji="0" lang="de-DE" altLang="cs-CZ" sz="2000" b="0" i="0" u="none" strike="noStrike" cap="none" normalizeH="0" baseline="0" dirty="0">
                <a:ln>
                  <a:noFill/>
                </a:ln>
                <a:solidFill>
                  <a:srgbClr val="000000"/>
                </a:solidFill>
                <a:effectLst/>
                <a:cs typeface="Arial" panose="020B0604020202020204" pitchFamily="34" charset="0"/>
              </a:rPr>
              <a:t> </a:t>
            </a:r>
            <a:r>
              <a:rPr kumimoji="0" lang="el-GR" altLang="cs-CZ" sz="2000" b="0" i="0" u="none" strike="noStrike" cap="none" normalizeH="0" baseline="0" dirty="0">
                <a:ln>
                  <a:noFill/>
                </a:ln>
                <a:solidFill>
                  <a:srgbClr val="000000"/>
                </a:solidFill>
                <a:effectLst/>
                <a:cs typeface="Arial" panose="020B0604020202020204" pitchFamily="34" charset="0"/>
              </a:rPr>
              <a:t>θ</a:t>
            </a:r>
            <a:r>
              <a:rPr kumimoji="0" lang="cs-CZ" altLang="cs-CZ" sz="2000" b="0" i="0" u="none" strike="noStrike" cap="none" normalizeH="0" baseline="0" dirty="0">
                <a:ln>
                  <a:noFill/>
                </a:ln>
                <a:solidFill>
                  <a:srgbClr val="000000"/>
                </a:solidFill>
                <a:effectLst/>
                <a:cs typeface="Arial" panose="020B0604020202020204" pitchFamily="34" charset="0"/>
              </a:rPr>
              <a:t> </a:t>
            </a:r>
            <a:r>
              <a:rPr kumimoji="0" lang="de-DE" altLang="cs-CZ" sz="2000" b="0" i="0" u="none" strike="noStrike" cap="none" normalizeH="0" baseline="0" dirty="0">
                <a:ln>
                  <a:noFill/>
                </a:ln>
                <a:solidFill>
                  <a:srgbClr val="000000"/>
                </a:solidFill>
                <a:effectLst/>
                <a:cs typeface="Arial" panose="020B0604020202020204" pitchFamily="34" charset="0"/>
              </a:rPr>
              <a:t>= 250°, </a:t>
            </a:r>
            <a:r>
              <a:rPr kumimoji="0" lang="de-DE" altLang="cs-CZ" sz="2000" b="0" i="0" u="none" strike="noStrike" cap="none" normalizeH="0" baseline="0" dirty="0" err="1">
                <a:ln>
                  <a:noFill/>
                </a:ln>
                <a:solidFill>
                  <a:srgbClr val="000000"/>
                </a:solidFill>
                <a:effectLst/>
                <a:cs typeface="Arial" panose="020B0604020202020204" pitchFamily="34" charset="0"/>
              </a:rPr>
              <a:t>bude</a:t>
            </a:r>
            <a:r>
              <a:rPr kumimoji="0" lang="de-DE" altLang="cs-CZ" sz="2000" b="0" i="0" u="none" strike="noStrike" cap="none" normalizeH="0" baseline="0" dirty="0">
                <a:ln>
                  <a:noFill/>
                </a:ln>
                <a:solidFill>
                  <a:srgbClr val="000000"/>
                </a:solidFill>
                <a:effectLst/>
                <a:cs typeface="Arial" panose="020B0604020202020204" pitchFamily="34" charset="0"/>
              </a:rPr>
              <a:t> </a:t>
            </a:r>
            <a:r>
              <a:rPr kumimoji="0" lang="de-DE" altLang="cs-CZ" sz="2000" b="0" i="0" u="none" strike="noStrike" cap="none" normalizeH="0" baseline="0" dirty="0" err="1">
                <a:ln>
                  <a:noFill/>
                </a:ln>
                <a:solidFill>
                  <a:srgbClr val="000000"/>
                </a:solidFill>
                <a:effectLst/>
                <a:cs typeface="Arial" panose="020B0604020202020204" pitchFamily="34" charset="0"/>
              </a:rPr>
              <a:t>mít</a:t>
            </a:r>
            <a:r>
              <a:rPr kumimoji="0" lang="de-DE" altLang="cs-CZ" sz="2000" b="0" i="0" u="none" strike="noStrike" cap="none" normalizeH="0" baseline="0" dirty="0">
                <a:ln>
                  <a:noFill/>
                </a:ln>
                <a:solidFill>
                  <a:srgbClr val="000000"/>
                </a:solidFill>
                <a:effectLst/>
                <a:cs typeface="Arial" panose="020B0604020202020204" pitchFamily="34" charset="0"/>
              </a:rPr>
              <a:t> </a:t>
            </a:r>
            <a:r>
              <a:rPr kumimoji="0" lang="de-DE" altLang="cs-CZ" sz="2000" b="0" i="0" u="none" strike="noStrike" cap="none" normalizeH="0" baseline="0" dirty="0" err="1">
                <a:ln>
                  <a:noFill/>
                </a:ln>
                <a:solidFill>
                  <a:srgbClr val="000000"/>
                </a:solidFill>
                <a:effectLst/>
                <a:cs typeface="Arial" panose="020B0604020202020204" pitchFamily="34" charset="0"/>
              </a:rPr>
              <a:t>úhel</a:t>
            </a:r>
            <a:r>
              <a:rPr kumimoji="0" lang="de-DE" altLang="cs-CZ" sz="2000" b="0" i="0" u="none" strike="noStrike" cap="none" normalizeH="0" baseline="0" dirty="0">
                <a:ln>
                  <a:noFill/>
                </a:ln>
                <a:solidFill>
                  <a:srgbClr val="000000"/>
                </a:solidFill>
                <a:effectLst/>
                <a:cs typeface="Arial" panose="020B0604020202020204" pitchFamily="34" charset="0"/>
              </a:rPr>
              <a:t> </a:t>
            </a:r>
            <a:r>
              <a:rPr kumimoji="0" lang="de-DE" altLang="cs-CZ" sz="2000" b="0" i="0" u="none" strike="noStrike" cap="none" normalizeH="0" baseline="0" dirty="0" err="1">
                <a:ln>
                  <a:noFill/>
                </a:ln>
                <a:solidFill>
                  <a:srgbClr val="000000"/>
                </a:solidFill>
                <a:effectLst/>
                <a:cs typeface="Arial" panose="020B0604020202020204" pitchFamily="34" charset="0"/>
              </a:rPr>
              <a:t>svíraný</a:t>
            </a:r>
            <a:r>
              <a:rPr kumimoji="0" lang="de-DE" altLang="cs-CZ" sz="2000" b="0" i="0" u="none" strike="noStrike" cap="none" normalizeH="0" baseline="0" dirty="0">
                <a:ln>
                  <a:noFill/>
                </a:ln>
                <a:solidFill>
                  <a:srgbClr val="000000"/>
                </a:solidFill>
                <a:effectLst/>
                <a:cs typeface="Arial" panose="020B0604020202020204" pitchFamily="34" charset="0"/>
              </a:rPr>
              <a:t> </a:t>
            </a:r>
            <a:r>
              <a:rPr kumimoji="0" lang="de-DE" altLang="cs-CZ" sz="2000" b="0" i="0" u="none" strike="noStrike" cap="none" normalizeH="0" baseline="0" dirty="0" err="1">
                <a:ln>
                  <a:noFill/>
                </a:ln>
                <a:solidFill>
                  <a:srgbClr val="000000"/>
                </a:solidFill>
                <a:effectLst/>
                <a:cs typeface="Arial" panose="020B0604020202020204" pitchFamily="34" charset="0"/>
              </a:rPr>
              <a:t>dvěma</a:t>
            </a:r>
            <a:r>
              <a:rPr kumimoji="0" lang="de-DE" altLang="cs-CZ" sz="2000" b="0" i="0" u="none" strike="noStrike" cap="none" normalizeH="0" baseline="0" dirty="0">
                <a:ln>
                  <a:noFill/>
                </a:ln>
                <a:solidFill>
                  <a:srgbClr val="000000"/>
                </a:solidFill>
                <a:effectLst/>
                <a:cs typeface="Arial" panose="020B0604020202020204" pitchFamily="34" charset="0"/>
              </a:rPr>
              <a:t> </a:t>
            </a:r>
            <a:r>
              <a:rPr kumimoji="0" lang="de-DE" altLang="cs-CZ" sz="2000" b="0" i="0" u="none" strike="noStrike" cap="none" normalizeH="0" baseline="0" dirty="0" err="1">
                <a:ln>
                  <a:noFill/>
                </a:ln>
                <a:solidFill>
                  <a:srgbClr val="000000"/>
                </a:solidFill>
                <a:effectLst/>
                <a:cs typeface="Arial" panose="020B0604020202020204" pitchFamily="34" charset="0"/>
              </a:rPr>
              <a:t>vektory</a:t>
            </a:r>
            <a:r>
              <a:rPr kumimoji="0" lang="de-DE" altLang="cs-CZ" sz="2000" b="0" i="0" u="none" strike="noStrike" cap="none" normalizeH="0" baseline="0" dirty="0">
                <a:ln>
                  <a:noFill/>
                </a:ln>
                <a:solidFill>
                  <a:srgbClr val="000000"/>
                </a:solidFill>
                <a:effectLst/>
                <a:cs typeface="Arial" panose="020B0604020202020204" pitchFamily="34" charset="0"/>
              </a:rPr>
              <a:t> </a:t>
            </a:r>
            <a:r>
              <a:rPr kumimoji="0" lang="de-DE" altLang="cs-CZ" sz="2000" b="0" i="0" u="none" strike="noStrike" cap="none" normalizeH="0" baseline="0" dirty="0" err="1">
                <a:ln>
                  <a:noFill/>
                </a:ln>
                <a:solidFill>
                  <a:srgbClr val="000000"/>
                </a:solidFill>
                <a:effectLst/>
                <a:cs typeface="Arial" panose="020B0604020202020204" pitchFamily="34" charset="0"/>
              </a:rPr>
              <a:t>velikost</a:t>
            </a:r>
            <a:r>
              <a:rPr kumimoji="0" lang="de-DE" altLang="cs-CZ" sz="2000" b="0" i="0" u="none" strike="noStrike" cap="none" normalizeH="0" baseline="0" dirty="0">
                <a:ln>
                  <a:noFill/>
                </a:ln>
                <a:solidFill>
                  <a:srgbClr val="000000"/>
                </a:solidFill>
                <a:effectLst/>
                <a:cs typeface="Arial" panose="020B0604020202020204" pitchFamily="34" charset="0"/>
              </a:rPr>
              <a:t> 360°- 250° =</a:t>
            </a:r>
            <a:r>
              <a:rPr kumimoji="0" lang="cs-CZ" altLang="cs-CZ" sz="2000" b="0" i="0" u="none" strike="noStrike" cap="none" normalizeH="0" baseline="0" dirty="0">
                <a:ln>
                  <a:noFill/>
                </a:ln>
                <a:solidFill>
                  <a:srgbClr val="000000"/>
                </a:solidFill>
                <a:effectLst/>
                <a:cs typeface="Arial" panose="020B0604020202020204" pitchFamily="34" charset="0"/>
              </a:rPr>
              <a:t> </a:t>
            </a:r>
            <a:r>
              <a:rPr kumimoji="0" lang="de-DE" altLang="cs-CZ" sz="2000" b="0" i="0" u="none" strike="noStrike" cap="none" normalizeH="0" baseline="0" dirty="0">
                <a:ln>
                  <a:noFill/>
                </a:ln>
                <a:solidFill>
                  <a:srgbClr val="000000"/>
                </a:solidFill>
                <a:effectLst/>
                <a:cs typeface="Arial" panose="020B0604020202020204" pitchFamily="34" charset="0"/>
              </a:rPr>
              <a:t>110°. </a:t>
            </a:r>
            <a:endParaRPr kumimoji="0" lang="de-DE" altLang="cs-CZ" sz="1800" b="0" i="0" u="none" strike="noStrike" cap="none" normalizeH="0" baseline="0" dirty="0">
              <a:ln>
                <a:noFill/>
              </a:ln>
              <a:solidFill>
                <a:schemeClr val="tx1"/>
              </a:solidFill>
              <a:effectLst/>
              <a:latin typeface="Arial" panose="020B0604020202020204" pitchFamily="34" charset="0"/>
            </a:endParaRPr>
          </a:p>
        </p:txBody>
      </p:sp>
      <p:pic>
        <p:nvPicPr>
          <p:cNvPr id="21513" name="Picture 9">
            <a:extLst>
              <a:ext uri="{FF2B5EF4-FFF2-40B4-BE49-F238E27FC236}">
                <a16:creationId xmlns:a16="http://schemas.microsoft.com/office/drawing/2014/main" id="{DF82324D-7E2E-4245-A5D3-B3BA90D5B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122" y="4024669"/>
            <a:ext cx="11049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93BAC486-DA32-4424-B998-61B45E0EE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546" y="5970368"/>
            <a:ext cx="2219325" cy="60007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38FF0338-AA72-4F43-A2EE-63E6F849D8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650" y="5970368"/>
            <a:ext cx="2933700" cy="6000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944253ED-A1A6-41CD-B8EE-059D178D4B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7017" y="1787708"/>
            <a:ext cx="921436" cy="3143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a:extLst>
              <a:ext uri="{FF2B5EF4-FFF2-40B4-BE49-F238E27FC236}">
                <a16:creationId xmlns:a16="http://schemas.microsoft.com/office/drawing/2014/main" id="{3BF12418-A572-4682-BEC6-7DB2EFD240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5631" y="2242712"/>
            <a:ext cx="982822" cy="3458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EE6C6129-1EC6-4733-8385-C20F7FF6A0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858047"/>
            <a:ext cx="1175301" cy="3143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902617CF-C4A5-466F-9BE7-6655364477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2242711"/>
            <a:ext cx="1188479" cy="3310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4947BCD5-7332-415A-BC5D-E049D08EA3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5631" y="2690078"/>
            <a:ext cx="949643" cy="5524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a:extLst>
              <a:ext uri="{FF2B5EF4-FFF2-40B4-BE49-F238E27FC236}">
                <a16:creationId xmlns:a16="http://schemas.microsoft.com/office/drawing/2014/main" id="{19729B09-1F56-4689-84C8-74704DFD7B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7871" y="2645924"/>
            <a:ext cx="1344544" cy="552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E006A30-E000-4E67-8ED2-C30F0224B5F1}"/>
              </a:ext>
            </a:extLst>
          </p:cNvPr>
          <p:cNvSpPr txBox="1"/>
          <p:nvPr/>
        </p:nvSpPr>
        <p:spPr>
          <a:xfrm>
            <a:off x="6770014" y="2073887"/>
            <a:ext cx="1072025" cy="369332"/>
          </a:xfrm>
          <a:prstGeom prst="rect">
            <a:avLst/>
          </a:prstGeom>
          <a:noFill/>
        </p:spPr>
        <p:txBody>
          <a:bodyPr wrap="none" rtlCol="0">
            <a:spAutoFit/>
          </a:bodyPr>
          <a:lstStyle/>
          <a:p>
            <a:r>
              <a:rPr lang="en-US" i="1" u="sng" dirty="0"/>
              <a:t>k</a:t>
            </a:r>
            <a:r>
              <a:rPr lang="en-US" u="sng" dirty="0"/>
              <a:t> = </a:t>
            </a:r>
            <a:r>
              <a:rPr lang="en-US" u="sng" dirty="0" err="1"/>
              <a:t>konst</a:t>
            </a:r>
            <a:r>
              <a:rPr lang="en-US" u="sng" dirty="0"/>
              <a:t>.</a:t>
            </a:r>
            <a:endParaRPr lang="cs-CZ" u="sng" dirty="0"/>
          </a:p>
        </p:txBody>
      </p:sp>
    </p:spTree>
    <p:extLst>
      <p:ext uri="{BB962C8B-B14F-4D97-AF65-F5344CB8AC3E}">
        <p14:creationId xmlns:p14="http://schemas.microsoft.com/office/powerpoint/2010/main" val="585859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a:extLst>
              <a:ext uri="{FF2B5EF4-FFF2-40B4-BE49-F238E27FC236}">
                <a16:creationId xmlns:a16="http://schemas.microsoft.com/office/drawing/2014/main" id="{23953810-6851-4398-ABA6-5E4CFBB7E4AC}"/>
              </a:ext>
            </a:extLst>
          </p:cNvPr>
          <p:cNvGraphicFramePr>
            <a:graphicFrameLocks noGrp="1"/>
          </p:cNvGraphicFramePr>
          <p:nvPr/>
        </p:nvGraphicFramePr>
        <p:xfrm>
          <a:off x="2057399" y="2086782"/>
          <a:ext cx="5029200" cy="548640"/>
        </p:xfrm>
        <a:graphic>
          <a:graphicData uri="http://schemas.openxmlformats.org/drawingml/2006/table">
            <a:tbl>
              <a:tblPr/>
              <a:tblGrid>
                <a:gridCol w="2514600">
                  <a:extLst>
                    <a:ext uri="{9D8B030D-6E8A-4147-A177-3AD203B41FA5}">
                      <a16:colId xmlns:a16="http://schemas.microsoft.com/office/drawing/2014/main" val="723085906"/>
                    </a:ext>
                  </a:extLst>
                </a:gridCol>
                <a:gridCol w="2514600">
                  <a:extLst>
                    <a:ext uri="{9D8B030D-6E8A-4147-A177-3AD203B41FA5}">
                      <a16:colId xmlns:a16="http://schemas.microsoft.com/office/drawing/2014/main" val="2879866560"/>
                    </a:ext>
                  </a:extLst>
                </a:gridCol>
              </a:tblGrid>
              <a:tr h="0">
                <a:tc>
                  <a:txBody>
                    <a:bodyPr/>
                    <a:lstStyle/>
                    <a:p>
                      <a:r>
                        <a:rPr lang="cs-CZ" dirty="0"/>
                        <a:t>v rovině</a:t>
                      </a:r>
                    </a:p>
                  </a:txBody>
                  <a:tcPr marL="0" marR="0" marT="0" marB="0" anchor="ctr">
                    <a:lnL>
                      <a:noFill/>
                    </a:lnL>
                    <a:lnR>
                      <a:noFill/>
                    </a:lnR>
                    <a:lnT>
                      <a:noFill/>
                    </a:lnT>
                    <a:lnB>
                      <a:noFill/>
                    </a:lnB>
                    <a:solidFill>
                      <a:srgbClr val="FFFFFF"/>
                    </a:solidFill>
                  </a:tcPr>
                </a:tc>
                <a:tc>
                  <a:txBody>
                    <a:bodyPr/>
                    <a:lstStyle/>
                    <a:p>
                      <a:r>
                        <a:rPr lang="cs-CZ" dirty="0"/>
                        <a:t>v prostoru</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694647310"/>
                  </a:ext>
                </a:extLst>
              </a:tr>
              <a:tr h="0">
                <a:tc>
                  <a:txBody>
                    <a:bodyPr/>
                    <a:lstStyle/>
                    <a:p>
                      <a:endParaRPr lang="cs-CZ" dirty="0"/>
                    </a:p>
                  </a:txBody>
                  <a:tcPr marL="0" marR="0" marT="0" marB="0" anchor="ctr">
                    <a:lnL>
                      <a:noFill/>
                    </a:lnL>
                    <a:lnR>
                      <a:noFill/>
                    </a:lnR>
                    <a:lnT>
                      <a:noFill/>
                    </a:lnT>
                    <a:lnB>
                      <a:noFill/>
                    </a:lnB>
                    <a:solidFill>
                      <a:srgbClr val="FFFFFF"/>
                    </a:solidFill>
                  </a:tcPr>
                </a:tc>
                <a:tc>
                  <a:txBody>
                    <a:bodyPr/>
                    <a:lstStyle/>
                    <a:p>
                      <a:endParaRPr lang="cs-CZ" dirty="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542491773"/>
                  </a:ext>
                </a:extLst>
              </a:tr>
            </a:tbl>
          </a:graphicData>
        </a:graphic>
      </p:graphicFrame>
      <p:sp>
        <p:nvSpPr>
          <p:cNvPr id="5" name="Rectangle 1">
            <a:extLst>
              <a:ext uri="{FF2B5EF4-FFF2-40B4-BE49-F238E27FC236}">
                <a16:creationId xmlns:a16="http://schemas.microsoft.com/office/drawing/2014/main" id="{82986988-E7A1-47D9-99FE-742BA48AE750}"/>
              </a:ext>
            </a:extLst>
          </p:cNvPr>
          <p:cNvSpPr>
            <a:spLocks noChangeArrowheads="1"/>
          </p:cNvSpPr>
          <p:nvPr/>
        </p:nvSpPr>
        <p:spPr bwMode="auto">
          <a:xfrm>
            <a:off x="77011" y="330200"/>
            <a:ext cx="8943147" cy="16312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000000"/>
                </a:solidFill>
                <a:effectLst/>
                <a:cs typeface="Arial" panose="020B0604020202020204" pitchFamily="34" charset="0"/>
              </a:rPr>
              <a:t>Kolmost vektorů - pravý úhel </a:t>
            </a:r>
          </a:p>
          <a:p>
            <a:pPr marL="0" marR="0" lvl="0" indent="0" algn="just" defTabSz="914400" rtl="0" eaLnBrk="0" fontAlgn="base" latinLnBrk="0" hangingPunct="0">
              <a:lnSpc>
                <a:spcPct val="100000"/>
              </a:lnSpc>
              <a:spcBef>
                <a:spcPct val="0"/>
              </a:spcBef>
              <a:spcAft>
                <a:spcPct val="0"/>
              </a:spcAft>
              <a:buClrTx/>
              <a:buSzTx/>
              <a:buFontTx/>
              <a:buNone/>
              <a:tabLst/>
            </a:pPr>
            <a:br>
              <a:rPr kumimoji="0" lang="cs-CZ" altLang="cs-CZ" sz="2000" b="0" i="0" u="none" strike="noStrike" cap="none" normalizeH="0" baseline="0" dirty="0">
                <a:ln>
                  <a:noFill/>
                </a:ln>
                <a:solidFill>
                  <a:srgbClr val="000000"/>
                </a:solidFill>
                <a:effectLst/>
                <a:cs typeface="Arial" panose="020B0604020202020204" pitchFamily="34" charset="0"/>
              </a:rPr>
            </a:br>
            <a:r>
              <a:rPr kumimoji="0" lang="cs-CZ" altLang="cs-CZ" sz="2000" b="0" i="0" u="none" strike="noStrike" cap="none" normalizeH="0" baseline="0" dirty="0">
                <a:ln>
                  <a:noFill/>
                </a:ln>
                <a:solidFill>
                  <a:srgbClr val="000000"/>
                </a:solidFill>
                <a:effectLst/>
                <a:cs typeface="Arial" panose="020B0604020202020204" pitchFamily="34" charset="0"/>
              </a:rPr>
              <a:t>Podmínka pro kolmost vektorů plyne z výše uvedeného vztahu pro výpočet úhlu vektory svíraného. Pro úhel 90° má cosinus hodnotu 0, tím pádem je podmínka kolmosti vektorů následující:                                                                        </a:t>
            </a:r>
            <a:endParaRPr kumimoji="0" lang="cs-CZ" altLang="cs-CZ" sz="2000" b="0" i="0" u="none" strike="noStrike" cap="none" normalizeH="0" baseline="0" dirty="0">
              <a:ln>
                <a:noFill/>
              </a:ln>
              <a:solidFill>
                <a:schemeClr val="tx1"/>
              </a:solidFill>
              <a:effectLst/>
            </a:endParaRPr>
          </a:p>
        </p:txBody>
      </p:sp>
      <p:pic>
        <p:nvPicPr>
          <p:cNvPr id="22530" name="Picture 2">
            <a:extLst>
              <a:ext uri="{FF2B5EF4-FFF2-40B4-BE49-F238E27FC236}">
                <a16:creationId xmlns:a16="http://schemas.microsoft.com/office/drawing/2014/main" id="{E63A9950-AC4A-4185-9B0E-93F565D8E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1409" y="435146"/>
            <a:ext cx="1027211" cy="285750"/>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a:extLst>
              <a:ext uri="{FF2B5EF4-FFF2-40B4-BE49-F238E27FC236}">
                <a16:creationId xmlns:a16="http://schemas.microsoft.com/office/drawing/2014/main" id="{F81FF52F-A0DE-495C-AEF9-7BFAF4EC2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6" y="2651017"/>
            <a:ext cx="1504950" cy="357269"/>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a:extLst>
              <a:ext uri="{FF2B5EF4-FFF2-40B4-BE49-F238E27FC236}">
                <a16:creationId xmlns:a16="http://schemas.microsoft.com/office/drawing/2014/main" id="{9F9ED1D3-DF00-4548-893E-097540B96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150" y="2625887"/>
            <a:ext cx="2470478" cy="3234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ulka 1">
            <a:extLst>
              <a:ext uri="{FF2B5EF4-FFF2-40B4-BE49-F238E27FC236}">
                <a16:creationId xmlns:a16="http://schemas.microsoft.com/office/drawing/2014/main" id="{9EBBF8D7-7D23-423C-A0E3-49F810B40056}"/>
              </a:ext>
            </a:extLst>
          </p:cNvPr>
          <p:cNvGraphicFramePr>
            <a:graphicFrameLocks noGrp="1"/>
          </p:cNvGraphicFramePr>
          <p:nvPr/>
        </p:nvGraphicFramePr>
        <p:xfrm>
          <a:off x="2475348" y="4458068"/>
          <a:ext cx="4389438" cy="609600"/>
        </p:xfrm>
        <a:graphic>
          <a:graphicData uri="http://schemas.openxmlformats.org/drawingml/2006/table">
            <a:tbl>
              <a:tblPr/>
              <a:tblGrid>
                <a:gridCol w="2194719">
                  <a:extLst>
                    <a:ext uri="{9D8B030D-6E8A-4147-A177-3AD203B41FA5}">
                      <a16:colId xmlns:a16="http://schemas.microsoft.com/office/drawing/2014/main" val="3003485506"/>
                    </a:ext>
                  </a:extLst>
                </a:gridCol>
                <a:gridCol w="2194719">
                  <a:extLst>
                    <a:ext uri="{9D8B030D-6E8A-4147-A177-3AD203B41FA5}">
                      <a16:colId xmlns:a16="http://schemas.microsoft.com/office/drawing/2014/main" val="3984323056"/>
                    </a:ext>
                  </a:extLst>
                </a:gridCol>
              </a:tblGrid>
              <a:tr h="0">
                <a:tc>
                  <a:txBody>
                    <a:bodyPr/>
                    <a:lstStyle/>
                    <a:p>
                      <a:r>
                        <a:rPr lang="cs-CZ" sz="2000" dirty="0"/>
                        <a:t>v rovině</a:t>
                      </a:r>
                    </a:p>
                  </a:txBody>
                  <a:tcPr marL="0" marR="0" marT="0" marB="0" anchor="ctr">
                    <a:lnL>
                      <a:noFill/>
                    </a:lnL>
                    <a:lnR>
                      <a:noFill/>
                    </a:lnR>
                    <a:lnT>
                      <a:noFill/>
                    </a:lnT>
                    <a:lnB>
                      <a:noFill/>
                    </a:lnB>
                    <a:solidFill>
                      <a:srgbClr val="FFFFFF"/>
                    </a:solidFill>
                  </a:tcPr>
                </a:tc>
                <a:tc>
                  <a:txBody>
                    <a:bodyPr/>
                    <a:lstStyle/>
                    <a:p>
                      <a:r>
                        <a:rPr lang="cs-CZ" sz="2000" dirty="0"/>
                        <a:t>v prostoru</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47380128"/>
                  </a:ext>
                </a:extLst>
              </a:tr>
              <a:tr h="0">
                <a:tc>
                  <a:txBody>
                    <a:bodyPr/>
                    <a:lstStyle/>
                    <a:p>
                      <a:endParaRPr lang="cs-CZ" sz="2000"/>
                    </a:p>
                  </a:txBody>
                  <a:tcPr marL="0" marR="0" marT="0" marB="0" anchor="ctr">
                    <a:lnL>
                      <a:noFill/>
                    </a:lnL>
                    <a:lnR>
                      <a:noFill/>
                    </a:lnR>
                    <a:lnT>
                      <a:noFill/>
                    </a:lnT>
                    <a:lnB>
                      <a:noFill/>
                    </a:lnB>
                    <a:solidFill>
                      <a:srgbClr val="FFFFFF"/>
                    </a:solidFill>
                  </a:tcPr>
                </a:tc>
                <a:tc>
                  <a:txBody>
                    <a:bodyPr/>
                    <a:lstStyle/>
                    <a:p>
                      <a:endParaRPr lang="cs-CZ" sz="2000" dirty="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538779244"/>
                  </a:ext>
                </a:extLst>
              </a:tr>
            </a:tbl>
          </a:graphicData>
        </a:graphic>
      </p:graphicFrame>
      <p:sp>
        <p:nvSpPr>
          <p:cNvPr id="3" name="Rectangle 1">
            <a:extLst>
              <a:ext uri="{FF2B5EF4-FFF2-40B4-BE49-F238E27FC236}">
                <a16:creationId xmlns:a16="http://schemas.microsoft.com/office/drawing/2014/main" id="{47CEDC8A-2A82-4561-9BE3-DFC47406C560}"/>
              </a:ext>
            </a:extLst>
          </p:cNvPr>
          <p:cNvSpPr>
            <a:spLocks noChangeArrowheads="1"/>
          </p:cNvSpPr>
          <p:nvPr/>
        </p:nvSpPr>
        <p:spPr bwMode="auto">
          <a:xfrm>
            <a:off x="263525" y="4152315"/>
            <a:ext cx="2085975" cy="4308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Velikost vektoru </a:t>
            </a:r>
            <a:r>
              <a:rPr kumimoji="0" lang="cs-CZ" altLang="cs-CZ" sz="2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6" name="Picture 2">
            <a:extLst>
              <a:ext uri="{FF2B5EF4-FFF2-40B4-BE49-F238E27FC236}">
                <a16:creationId xmlns:a16="http://schemas.microsoft.com/office/drawing/2014/main" id="{20211459-DB21-448B-8D6C-CCAEE3D69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2565" y="4992767"/>
            <a:ext cx="1123950" cy="361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0034397F-C10F-450B-A092-1BE38767A6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8585" y="4988025"/>
            <a:ext cx="1476375"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B88B2EA0-52CF-4401-BCE3-16594A685CF0}"/>
              </a:ext>
            </a:extLst>
          </p:cNvPr>
          <p:cNvPicPr>
            <a:picLocks noChangeAspect="1"/>
          </p:cNvPicPr>
          <p:nvPr/>
        </p:nvPicPr>
        <p:blipFill>
          <a:blip r:embed="rId7"/>
          <a:stretch>
            <a:fillRect/>
          </a:stretch>
        </p:blipFill>
        <p:spPr>
          <a:xfrm>
            <a:off x="6803586" y="4236044"/>
            <a:ext cx="2059781" cy="1290656"/>
          </a:xfrm>
          <a:prstGeom prst="rect">
            <a:avLst/>
          </a:prstGeom>
        </p:spPr>
      </p:pic>
      <p:sp>
        <p:nvSpPr>
          <p:cNvPr id="7" name="TextovéPole 6">
            <a:extLst>
              <a:ext uri="{FF2B5EF4-FFF2-40B4-BE49-F238E27FC236}">
                <a16:creationId xmlns:a16="http://schemas.microsoft.com/office/drawing/2014/main" id="{CC6CDBD0-A9D1-475A-B721-404C515F5904}"/>
              </a:ext>
            </a:extLst>
          </p:cNvPr>
          <p:cNvSpPr txBox="1"/>
          <p:nvPr/>
        </p:nvSpPr>
        <p:spPr>
          <a:xfrm flipH="1">
            <a:off x="5940022" y="412921"/>
            <a:ext cx="2916556" cy="369332"/>
          </a:xfrm>
          <a:prstGeom prst="rect">
            <a:avLst/>
          </a:prstGeom>
          <a:noFill/>
        </p:spPr>
        <p:txBody>
          <a:bodyPr wrap="square" rtlCol="0">
            <a:spAutoFit/>
          </a:bodyPr>
          <a:lstStyle/>
          <a:p>
            <a:r>
              <a:rPr lang="cs-CZ" dirty="0"/>
              <a:t>(= skalární součin vektorů)</a:t>
            </a:r>
          </a:p>
        </p:txBody>
      </p:sp>
    </p:spTree>
    <p:extLst>
      <p:ext uri="{BB962C8B-B14F-4D97-AF65-F5344CB8AC3E}">
        <p14:creationId xmlns:p14="http://schemas.microsoft.com/office/powerpoint/2010/main" val="1280411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B9629C-1317-43DC-AB2D-8DAB1CEDCC49}"/>
              </a:ext>
            </a:extLst>
          </p:cNvPr>
          <p:cNvSpPr>
            <a:spLocks noGrp="1"/>
          </p:cNvSpPr>
          <p:nvPr>
            <p:ph type="title"/>
          </p:nvPr>
        </p:nvSpPr>
        <p:spPr>
          <a:xfrm>
            <a:off x="1590674" y="470842"/>
            <a:ext cx="4456467" cy="587374"/>
          </a:xfrm>
        </p:spPr>
        <p:txBody>
          <a:bodyPr>
            <a:normAutofit/>
          </a:bodyPr>
          <a:lstStyle/>
          <a:p>
            <a:r>
              <a:rPr lang="en-US" sz="2800" b="1" dirty="0" err="1">
                <a:latin typeface="+mn-lt"/>
              </a:rPr>
              <a:t>Operace</a:t>
            </a:r>
            <a:r>
              <a:rPr lang="en-US" sz="2800" b="1" dirty="0">
                <a:latin typeface="+mn-lt"/>
              </a:rPr>
              <a:t> s</a:t>
            </a:r>
            <a:r>
              <a:rPr lang="cs-CZ" sz="2800" b="1" dirty="0">
                <a:latin typeface="+mn-lt"/>
              </a:rPr>
              <a:t>e skaláry a</a:t>
            </a:r>
            <a:r>
              <a:rPr lang="en-US" sz="2800" b="1" dirty="0">
                <a:latin typeface="+mn-lt"/>
              </a:rPr>
              <a:t> </a:t>
            </a:r>
            <a:r>
              <a:rPr lang="en-US" sz="2800" b="1" dirty="0" err="1">
                <a:latin typeface="+mn-lt"/>
              </a:rPr>
              <a:t>vektory</a:t>
            </a:r>
            <a:endParaRPr lang="cs-CZ" sz="2800" b="1" dirty="0">
              <a:latin typeface="+mn-lt"/>
            </a:endParaRPr>
          </a:p>
        </p:txBody>
      </p:sp>
      <p:pic>
        <p:nvPicPr>
          <p:cNvPr id="5" name="Obrázek 4">
            <a:extLst>
              <a:ext uri="{FF2B5EF4-FFF2-40B4-BE49-F238E27FC236}">
                <a16:creationId xmlns:a16="http://schemas.microsoft.com/office/drawing/2014/main" id="{8F3A4B48-1402-4B0A-AC71-A5D67D11DCE9}"/>
              </a:ext>
            </a:extLst>
          </p:cNvPr>
          <p:cNvPicPr>
            <a:picLocks noChangeAspect="1"/>
          </p:cNvPicPr>
          <p:nvPr/>
        </p:nvPicPr>
        <p:blipFill>
          <a:blip r:embed="rId2"/>
          <a:stretch>
            <a:fillRect/>
          </a:stretch>
        </p:blipFill>
        <p:spPr>
          <a:xfrm>
            <a:off x="398591" y="3300265"/>
            <a:ext cx="4456466" cy="1564024"/>
          </a:xfrm>
          <a:prstGeom prst="rect">
            <a:avLst/>
          </a:prstGeom>
        </p:spPr>
      </p:pic>
      <p:pic>
        <p:nvPicPr>
          <p:cNvPr id="7" name="Obrázek 6">
            <a:extLst>
              <a:ext uri="{FF2B5EF4-FFF2-40B4-BE49-F238E27FC236}">
                <a16:creationId xmlns:a16="http://schemas.microsoft.com/office/drawing/2014/main" id="{C0365278-D36D-4C69-9907-4EB19BB6DB86}"/>
              </a:ext>
            </a:extLst>
          </p:cNvPr>
          <p:cNvPicPr>
            <a:picLocks noChangeAspect="1"/>
          </p:cNvPicPr>
          <p:nvPr/>
        </p:nvPicPr>
        <p:blipFill>
          <a:blip r:embed="rId3"/>
          <a:stretch>
            <a:fillRect/>
          </a:stretch>
        </p:blipFill>
        <p:spPr>
          <a:xfrm>
            <a:off x="443994" y="1606778"/>
            <a:ext cx="3654450" cy="1564024"/>
          </a:xfrm>
          <a:prstGeom prst="rect">
            <a:avLst/>
          </a:prstGeom>
        </p:spPr>
      </p:pic>
      <p:pic>
        <p:nvPicPr>
          <p:cNvPr id="11" name="Obrázek 10">
            <a:extLst>
              <a:ext uri="{FF2B5EF4-FFF2-40B4-BE49-F238E27FC236}">
                <a16:creationId xmlns:a16="http://schemas.microsoft.com/office/drawing/2014/main" id="{16FF8B0F-1F92-4F8B-87B6-8C83387F9695}"/>
              </a:ext>
            </a:extLst>
          </p:cNvPr>
          <p:cNvPicPr>
            <a:picLocks noChangeAspect="1"/>
          </p:cNvPicPr>
          <p:nvPr/>
        </p:nvPicPr>
        <p:blipFill>
          <a:blip r:embed="rId4"/>
          <a:stretch>
            <a:fillRect/>
          </a:stretch>
        </p:blipFill>
        <p:spPr>
          <a:xfrm>
            <a:off x="4855057" y="1630738"/>
            <a:ext cx="3588855" cy="2714647"/>
          </a:xfrm>
          <a:prstGeom prst="rect">
            <a:avLst/>
          </a:prstGeom>
        </p:spPr>
      </p:pic>
      <p:sp>
        <p:nvSpPr>
          <p:cNvPr id="3" name="TextovéPole 2">
            <a:extLst>
              <a:ext uri="{FF2B5EF4-FFF2-40B4-BE49-F238E27FC236}">
                <a16:creationId xmlns:a16="http://schemas.microsoft.com/office/drawing/2014/main" id="{C3DC5C6C-8CAC-4642-96EE-435C9C5BC7CE}"/>
              </a:ext>
            </a:extLst>
          </p:cNvPr>
          <p:cNvSpPr txBox="1"/>
          <p:nvPr/>
        </p:nvSpPr>
        <p:spPr>
          <a:xfrm>
            <a:off x="596394" y="5412851"/>
            <a:ext cx="5610767" cy="1015663"/>
          </a:xfrm>
          <a:prstGeom prst="rect">
            <a:avLst/>
          </a:prstGeom>
          <a:noFill/>
        </p:spPr>
        <p:txBody>
          <a:bodyPr wrap="none" rtlCol="0">
            <a:spAutoFit/>
          </a:bodyPr>
          <a:lstStyle/>
          <a:p>
            <a:r>
              <a:rPr lang="cs-CZ" sz="2000" b="1" dirty="0"/>
              <a:t>Např.</a:t>
            </a:r>
          </a:p>
          <a:p>
            <a:r>
              <a:rPr lang="cs-CZ" sz="2000" dirty="0"/>
              <a:t>     	     skalární součin 2 vektorů </a:t>
            </a:r>
            <a:r>
              <a:rPr lang="cs-CZ" sz="2000" u="sng" dirty="0"/>
              <a:t>je</a:t>
            </a:r>
            <a:r>
              <a:rPr lang="cs-CZ" sz="2000" dirty="0"/>
              <a:t> komutativní</a:t>
            </a:r>
          </a:p>
          <a:p>
            <a:r>
              <a:rPr lang="cs-CZ" sz="2000" dirty="0"/>
              <a:t>             vektorový součin 2 vektorů </a:t>
            </a:r>
            <a:r>
              <a:rPr lang="cs-CZ" sz="2000" u="sng" dirty="0"/>
              <a:t>není</a:t>
            </a:r>
            <a:r>
              <a:rPr lang="cs-CZ" sz="2000" dirty="0"/>
              <a:t> komutativní </a:t>
            </a:r>
          </a:p>
        </p:txBody>
      </p:sp>
    </p:spTree>
    <p:extLst>
      <p:ext uri="{BB962C8B-B14F-4D97-AF65-F5344CB8AC3E}">
        <p14:creationId xmlns:p14="http://schemas.microsoft.com/office/powerpoint/2010/main" val="2069991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5299C78-6731-4A66-86B0-B67A7CB09BCC}"/>
              </a:ext>
            </a:extLst>
          </p:cNvPr>
          <p:cNvSpPr txBox="1"/>
          <p:nvPr/>
        </p:nvSpPr>
        <p:spPr>
          <a:xfrm>
            <a:off x="228600" y="685711"/>
            <a:ext cx="8820150" cy="5878532"/>
          </a:xfrm>
          <a:prstGeom prst="rect">
            <a:avLst/>
          </a:prstGeom>
          <a:noFill/>
        </p:spPr>
        <p:txBody>
          <a:bodyPr wrap="square">
            <a:spAutoFit/>
          </a:bodyPr>
          <a:lstStyle/>
          <a:p>
            <a:pPr algn="just"/>
            <a:r>
              <a:rPr lang="cs-CZ" sz="2400" dirty="0"/>
              <a:t>Hodnota </a:t>
            </a:r>
            <a:r>
              <a:rPr lang="cs-CZ" sz="2400" b="1" dirty="0"/>
              <a:t>fyzikální veličiny</a:t>
            </a:r>
            <a:r>
              <a:rPr lang="cs-CZ" sz="2400" dirty="0"/>
              <a:t> je tedy určena </a:t>
            </a:r>
            <a:r>
              <a:rPr lang="cs-CZ" sz="2400" b="1" i="1" dirty="0"/>
              <a:t>číselnou hodnotou</a:t>
            </a:r>
            <a:r>
              <a:rPr lang="cs-CZ" sz="2400" b="1" dirty="0"/>
              <a:t> </a:t>
            </a:r>
            <a:r>
              <a:rPr lang="cs-CZ" sz="2400" dirty="0"/>
              <a:t>a příslušnou měřící </a:t>
            </a:r>
            <a:r>
              <a:rPr lang="cs-CZ" sz="2400" b="1" i="1" dirty="0"/>
              <a:t>jednotkou</a:t>
            </a:r>
            <a:r>
              <a:rPr lang="cs-CZ" sz="2400" dirty="0"/>
              <a:t>. </a:t>
            </a:r>
          </a:p>
          <a:p>
            <a:pPr algn="ctr"/>
            <a:endParaRPr lang="cs-CZ" sz="800" dirty="0"/>
          </a:p>
          <a:p>
            <a:pPr algn="ctr"/>
            <a:r>
              <a:rPr lang="cs-CZ" sz="2400" dirty="0"/>
              <a:t>Hodnota fyzikální veličiny = číselná hodnota . jednotka.</a:t>
            </a:r>
          </a:p>
          <a:p>
            <a:pPr algn="ctr"/>
            <a:endParaRPr lang="cs-CZ" sz="800" dirty="0"/>
          </a:p>
          <a:p>
            <a:pPr algn="just"/>
            <a:r>
              <a:rPr lang="cs-CZ" sz="2400" dirty="0"/>
              <a:t>Je-li X obecně symbol fyzikální veličiny, {X} její číselná hodnota a [X] měřící jednotka, platí: </a:t>
            </a:r>
          </a:p>
          <a:p>
            <a:pPr algn="ctr"/>
            <a:r>
              <a:rPr lang="cs-CZ" sz="2400" dirty="0"/>
              <a:t>X = </a:t>
            </a:r>
            <a:r>
              <a:rPr lang="en-US" sz="2400" dirty="0"/>
              <a:t>{</a:t>
            </a:r>
            <a:r>
              <a:rPr lang="cs-CZ" sz="2400" dirty="0"/>
              <a:t>X</a:t>
            </a:r>
            <a:r>
              <a:rPr lang="en-US" sz="2400" dirty="0"/>
              <a:t>}</a:t>
            </a:r>
            <a:r>
              <a:rPr lang="cs-CZ" sz="2400" dirty="0"/>
              <a:t> .</a:t>
            </a:r>
            <a:r>
              <a:rPr lang="en-US" sz="2400" dirty="0"/>
              <a:t>[</a:t>
            </a:r>
            <a:r>
              <a:rPr lang="cs-CZ" sz="2400" dirty="0"/>
              <a:t>X</a:t>
            </a:r>
            <a:r>
              <a:rPr lang="en-US" sz="2400" dirty="0"/>
              <a:t>]</a:t>
            </a:r>
          </a:p>
          <a:p>
            <a:pPr algn="ctr"/>
            <a:endParaRPr lang="en-US" sz="800" dirty="0"/>
          </a:p>
          <a:p>
            <a:pPr algn="just"/>
            <a:r>
              <a:rPr lang="cs-CZ" sz="2400" dirty="0"/>
              <a:t>Číselná hodnota {X} označuje </a:t>
            </a:r>
            <a:r>
              <a:rPr lang="cs-CZ" sz="2400" b="1" dirty="0"/>
              <a:t>kvantitu</a:t>
            </a:r>
            <a:r>
              <a:rPr lang="cs-CZ" sz="2400" dirty="0"/>
              <a:t> (množství), měřící jednotka [X] </a:t>
            </a:r>
            <a:r>
              <a:rPr lang="cs-CZ" sz="2400" b="1" dirty="0"/>
              <a:t>kvalitu</a:t>
            </a:r>
            <a:r>
              <a:rPr lang="cs-CZ" sz="2400" dirty="0"/>
              <a:t> fyzikální veličiny. </a:t>
            </a:r>
            <a:endParaRPr lang="en-US" sz="2400" dirty="0"/>
          </a:p>
          <a:p>
            <a:endParaRPr lang="en-US" sz="800" dirty="0"/>
          </a:p>
          <a:p>
            <a:pPr algn="ctr"/>
            <a:r>
              <a:rPr lang="cs-CZ" sz="2400" dirty="0"/>
              <a:t>Platí-li např. pro velikost rychlosti 15 </a:t>
            </a:r>
            <a:r>
              <a:rPr lang="cs-CZ" sz="2400" dirty="0" err="1"/>
              <a:t>m.s</a:t>
            </a:r>
            <a:r>
              <a:rPr lang="en-US" sz="2400" baseline="30000" dirty="0"/>
              <a:t>-1</a:t>
            </a:r>
            <a:r>
              <a:rPr lang="cs-CZ" sz="2400" dirty="0"/>
              <a:t>, pak </a:t>
            </a:r>
            <a:r>
              <a:rPr lang="en-US" sz="2400" dirty="0"/>
              <a:t>{</a:t>
            </a:r>
            <a:r>
              <a:rPr lang="cs-CZ" sz="2400" dirty="0"/>
              <a:t>v</a:t>
            </a:r>
            <a:r>
              <a:rPr lang="en-US" sz="2400" dirty="0"/>
              <a:t>} =</a:t>
            </a:r>
            <a:r>
              <a:rPr lang="cs-CZ" sz="2400" dirty="0"/>
              <a:t> 15 a </a:t>
            </a:r>
            <a:r>
              <a:rPr lang="en-US" sz="2400" dirty="0"/>
              <a:t>[v]</a:t>
            </a:r>
            <a:r>
              <a:rPr lang="cs-CZ" sz="2400" dirty="0"/>
              <a:t> </a:t>
            </a:r>
            <a:r>
              <a:rPr lang="en-US" sz="2400" dirty="0"/>
              <a:t>=</a:t>
            </a:r>
            <a:r>
              <a:rPr lang="cs-CZ" sz="2400" dirty="0"/>
              <a:t> 1 </a:t>
            </a:r>
            <a:r>
              <a:rPr lang="cs-CZ" sz="2400" dirty="0" err="1"/>
              <a:t>m.s</a:t>
            </a:r>
            <a:r>
              <a:rPr lang="cs-CZ" sz="2400" dirty="0"/>
              <a:t> </a:t>
            </a:r>
            <a:r>
              <a:rPr lang="en-US" sz="2400" baseline="30000" dirty="0"/>
              <a:t>-1</a:t>
            </a:r>
            <a:r>
              <a:rPr lang="cs-CZ" sz="2400" dirty="0"/>
              <a:t>.  </a:t>
            </a:r>
            <a:endParaRPr lang="en-US" sz="2400" dirty="0"/>
          </a:p>
          <a:p>
            <a:pPr algn="ctr"/>
            <a:endParaRPr lang="cs-CZ" sz="800" dirty="0"/>
          </a:p>
          <a:p>
            <a:pPr algn="ctr"/>
            <a:endParaRPr lang="cs-CZ" sz="800" dirty="0"/>
          </a:p>
          <a:p>
            <a:pPr algn="ctr"/>
            <a:endParaRPr lang="cs-CZ" sz="800" dirty="0"/>
          </a:p>
          <a:p>
            <a:pPr algn="ctr"/>
            <a:endParaRPr lang="en-US" sz="800" dirty="0"/>
          </a:p>
          <a:p>
            <a:pPr algn="just"/>
            <a:r>
              <a:rPr lang="cs-CZ" sz="2400" u="sng" dirty="0"/>
              <a:t>Číselná hodnota fyzikální veličiny nemá sama o sobě žádný smysl</a:t>
            </a:r>
            <a:r>
              <a:rPr lang="cs-CZ" sz="2400" dirty="0"/>
              <a:t>, neboť hodnotu fyzikální veličiny můžeme vyjádřit v různých jednotkách. Proto </a:t>
            </a:r>
            <a:r>
              <a:rPr lang="cs-CZ" sz="2400" u="sng" dirty="0"/>
              <a:t>je nutné uvádět číselnou hodnotu fyzikální veličiny vždy s její jednotkou!</a:t>
            </a:r>
            <a:r>
              <a:rPr lang="cs-CZ" sz="2400" dirty="0"/>
              <a:t>  </a:t>
            </a:r>
            <a:endParaRPr lang="en-US" sz="2400" dirty="0"/>
          </a:p>
        </p:txBody>
      </p:sp>
    </p:spTree>
    <p:extLst>
      <p:ext uri="{BB962C8B-B14F-4D97-AF65-F5344CB8AC3E}">
        <p14:creationId xmlns:p14="http://schemas.microsoft.com/office/powerpoint/2010/main" val="3404355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a:extLst>
              <a:ext uri="{FF2B5EF4-FFF2-40B4-BE49-F238E27FC236}">
                <a16:creationId xmlns:a16="http://schemas.microsoft.com/office/drawing/2014/main" id="{5D23E498-36CF-47C5-850C-0019D493A630}"/>
              </a:ext>
            </a:extLst>
          </p:cNvPr>
          <p:cNvGraphicFramePr>
            <a:graphicFrameLocks noGrp="1"/>
          </p:cNvGraphicFramePr>
          <p:nvPr/>
        </p:nvGraphicFramePr>
        <p:xfrm>
          <a:off x="956860" y="5110807"/>
          <a:ext cx="3810000" cy="548640"/>
        </p:xfrm>
        <a:graphic>
          <a:graphicData uri="http://schemas.openxmlformats.org/drawingml/2006/table">
            <a:tbl>
              <a:tblPr/>
              <a:tblGrid>
                <a:gridCol w="1905000">
                  <a:extLst>
                    <a:ext uri="{9D8B030D-6E8A-4147-A177-3AD203B41FA5}">
                      <a16:colId xmlns:a16="http://schemas.microsoft.com/office/drawing/2014/main" val="27146920"/>
                    </a:ext>
                  </a:extLst>
                </a:gridCol>
                <a:gridCol w="1905000">
                  <a:extLst>
                    <a:ext uri="{9D8B030D-6E8A-4147-A177-3AD203B41FA5}">
                      <a16:colId xmlns:a16="http://schemas.microsoft.com/office/drawing/2014/main" val="3075577012"/>
                    </a:ext>
                  </a:extLst>
                </a:gridCol>
              </a:tblGrid>
              <a:tr h="0">
                <a:tc>
                  <a:txBody>
                    <a:bodyPr/>
                    <a:lstStyle/>
                    <a:p>
                      <a:r>
                        <a:rPr lang="cs-CZ" dirty="0"/>
                        <a:t>v rovině</a:t>
                      </a:r>
                    </a:p>
                  </a:txBody>
                  <a:tcPr marL="0" marR="0" marT="0" marB="0" anchor="ctr">
                    <a:lnL>
                      <a:noFill/>
                    </a:lnL>
                    <a:lnR>
                      <a:noFill/>
                    </a:lnR>
                    <a:lnT>
                      <a:noFill/>
                    </a:lnT>
                    <a:lnB>
                      <a:noFill/>
                    </a:lnB>
                    <a:solidFill>
                      <a:srgbClr val="FFFFFF"/>
                    </a:solidFill>
                  </a:tcPr>
                </a:tc>
                <a:tc>
                  <a:txBody>
                    <a:bodyPr/>
                    <a:lstStyle/>
                    <a:p>
                      <a:r>
                        <a:rPr lang="cs-CZ"/>
                        <a:t>v prostoru</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698699845"/>
                  </a:ext>
                </a:extLst>
              </a:tr>
              <a:tr h="0">
                <a:tc>
                  <a:txBody>
                    <a:bodyPr/>
                    <a:lstStyle/>
                    <a:p>
                      <a:endParaRPr lang="cs-CZ"/>
                    </a:p>
                  </a:txBody>
                  <a:tcPr marL="0" marR="0" marT="0" marB="0" anchor="ctr">
                    <a:lnL>
                      <a:noFill/>
                    </a:lnL>
                    <a:lnR>
                      <a:noFill/>
                    </a:lnR>
                    <a:lnT>
                      <a:noFill/>
                    </a:lnT>
                    <a:lnB>
                      <a:noFill/>
                    </a:lnB>
                    <a:solidFill>
                      <a:srgbClr val="FFFFFF"/>
                    </a:solidFill>
                  </a:tcPr>
                </a:tc>
                <a:tc>
                  <a:txBody>
                    <a:bodyPr/>
                    <a:lstStyle/>
                    <a:p>
                      <a:endParaRPr lang="cs-CZ" dirty="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034210539"/>
                  </a:ext>
                </a:extLst>
              </a:tr>
            </a:tbl>
          </a:graphicData>
        </a:graphic>
      </p:graphicFrame>
      <p:graphicFrame>
        <p:nvGraphicFramePr>
          <p:cNvPr id="5" name="Tabulka 4">
            <a:extLst>
              <a:ext uri="{FF2B5EF4-FFF2-40B4-BE49-F238E27FC236}">
                <a16:creationId xmlns:a16="http://schemas.microsoft.com/office/drawing/2014/main" id="{672E52E8-48B7-4B1C-A110-2387FC7BFC5A}"/>
              </a:ext>
            </a:extLst>
          </p:cNvPr>
          <p:cNvGraphicFramePr>
            <a:graphicFrameLocks noGrp="1"/>
          </p:cNvGraphicFramePr>
          <p:nvPr/>
        </p:nvGraphicFramePr>
        <p:xfrm>
          <a:off x="707225" y="2902258"/>
          <a:ext cx="4240610" cy="548640"/>
        </p:xfrm>
        <a:graphic>
          <a:graphicData uri="http://schemas.openxmlformats.org/drawingml/2006/table">
            <a:tbl>
              <a:tblPr/>
              <a:tblGrid>
                <a:gridCol w="2120305">
                  <a:extLst>
                    <a:ext uri="{9D8B030D-6E8A-4147-A177-3AD203B41FA5}">
                      <a16:colId xmlns:a16="http://schemas.microsoft.com/office/drawing/2014/main" val="2289912456"/>
                    </a:ext>
                  </a:extLst>
                </a:gridCol>
                <a:gridCol w="2120305">
                  <a:extLst>
                    <a:ext uri="{9D8B030D-6E8A-4147-A177-3AD203B41FA5}">
                      <a16:colId xmlns:a16="http://schemas.microsoft.com/office/drawing/2014/main" val="2381032770"/>
                    </a:ext>
                  </a:extLst>
                </a:gridCol>
              </a:tblGrid>
              <a:tr h="157163">
                <a:tc>
                  <a:txBody>
                    <a:bodyPr/>
                    <a:lstStyle/>
                    <a:p>
                      <a:r>
                        <a:rPr lang="cs-CZ" dirty="0"/>
                        <a:t>v rovině</a:t>
                      </a:r>
                    </a:p>
                  </a:txBody>
                  <a:tcPr marL="0" marR="0" marT="0" marB="0" anchor="ctr">
                    <a:lnL>
                      <a:noFill/>
                    </a:lnL>
                    <a:lnR>
                      <a:noFill/>
                    </a:lnR>
                    <a:lnT>
                      <a:noFill/>
                    </a:lnT>
                    <a:lnB>
                      <a:noFill/>
                    </a:lnB>
                    <a:solidFill>
                      <a:srgbClr val="FFFFFF"/>
                    </a:solidFill>
                  </a:tcPr>
                </a:tc>
                <a:tc>
                  <a:txBody>
                    <a:bodyPr/>
                    <a:lstStyle/>
                    <a:p>
                      <a:r>
                        <a:rPr lang="cs-CZ" dirty="0"/>
                        <a:t>v prostoru</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814179095"/>
                  </a:ext>
                </a:extLst>
              </a:tr>
              <a:tr h="157163">
                <a:tc>
                  <a:txBody>
                    <a:bodyPr/>
                    <a:lstStyle/>
                    <a:p>
                      <a:endParaRPr lang="cs-CZ" dirty="0"/>
                    </a:p>
                  </a:txBody>
                  <a:tcPr marL="0" marR="0" marT="0" marB="0" anchor="ctr">
                    <a:lnL>
                      <a:noFill/>
                    </a:lnL>
                    <a:lnR>
                      <a:noFill/>
                    </a:lnR>
                    <a:lnT>
                      <a:noFill/>
                    </a:lnT>
                    <a:lnB>
                      <a:noFill/>
                    </a:lnB>
                    <a:solidFill>
                      <a:srgbClr val="FFFFFF"/>
                    </a:solidFill>
                  </a:tcPr>
                </a:tc>
                <a:tc>
                  <a:txBody>
                    <a:bodyPr/>
                    <a:lstStyle/>
                    <a:p>
                      <a:endParaRPr lang="cs-CZ" dirty="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000102587"/>
                  </a:ext>
                </a:extLst>
              </a:tr>
            </a:tbl>
          </a:graphicData>
        </a:graphic>
      </p:graphicFrame>
      <p:pic>
        <p:nvPicPr>
          <p:cNvPr id="14341" name="Picture 5">
            <a:extLst>
              <a:ext uri="{FF2B5EF4-FFF2-40B4-BE49-F238E27FC236}">
                <a16:creationId xmlns:a16="http://schemas.microsoft.com/office/drawing/2014/main" id="{9146CAC6-03F2-4105-93A5-15B77D5C0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100" y="3384980"/>
            <a:ext cx="12192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1071A8F8-6410-4058-B673-D70A38D5F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850" y="3420208"/>
            <a:ext cx="1571625" cy="314325"/>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a:extLst>
              <a:ext uri="{FF2B5EF4-FFF2-40B4-BE49-F238E27FC236}">
                <a16:creationId xmlns:a16="http://schemas.microsoft.com/office/drawing/2014/main" id="{79DF3C6D-032F-48BC-8F7D-2604B08836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475" y="5478876"/>
            <a:ext cx="1285875" cy="31432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43348B4C-337B-4EDE-9BA0-1BCA177F26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7775" y="5502285"/>
            <a:ext cx="1647825" cy="314325"/>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Operace s vektory — Matematika.cz">
            <a:extLst>
              <a:ext uri="{FF2B5EF4-FFF2-40B4-BE49-F238E27FC236}">
                <a16:creationId xmlns:a16="http://schemas.microsoft.com/office/drawing/2014/main" id="{EB1C7A82-6898-47D5-9DE5-EADC000F2C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3575" y="2284522"/>
            <a:ext cx="2463911" cy="32240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CAE45484-EE0F-4945-85DD-B6F8AA731779}"/>
              </a:ext>
            </a:extLst>
          </p:cNvPr>
          <p:cNvSpPr txBox="1"/>
          <p:nvPr/>
        </p:nvSpPr>
        <p:spPr>
          <a:xfrm>
            <a:off x="375835" y="4550490"/>
            <a:ext cx="4572000" cy="461665"/>
          </a:xfrm>
          <a:prstGeom prst="rect">
            <a:avLst/>
          </a:prstGeom>
          <a:noFill/>
        </p:spPr>
        <p:txBody>
          <a:bodyPr wrap="square">
            <a:spAutoFit/>
          </a:bodyPr>
          <a:lstStyle/>
          <a:p>
            <a:r>
              <a:rPr lang="pl-PL" sz="2400" b="0" i="0" dirty="0">
                <a:solidFill>
                  <a:srgbClr val="000000"/>
                </a:solidFill>
                <a:effectLst/>
                <a:latin typeface="arial" panose="020B0604020202020204" pitchFamily="34" charset="0"/>
              </a:rPr>
              <a:t>Opačný vektor -</a:t>
            </a:r>
            <a:r>
              <a:rPr lang="pl-PL" sz="2400" b="1" i="1" dirty="0">
                <a:solidFill>
                  <a:srgbClr val="000000"/>
                </a:solidFill>
                <a:effectLst/>
                <a:latin typeface="arial" panose="020B0604020202020204" pitchFamily="34" charset="0"/>
              </a:rPr>
              <a:t>u</a:t>
            </a:r>
            <a:r>
              <a:rPr lang="pl-PL" sz="2400" b="0" i="0" dirty="0">
                <a:solidFill>
                  <a:srgbClr val="000000"/>
                </a:solidFill>
                <a:effectLst/>
                <a:latin typeface="arial" panose="020B0604020202020204" pitchFamily="34" charset="0"/>
              </a:rPr>
              <a:t> k vektoru </a:t>
            </a:r>
            <a:r>
              <a:rPr lang="pl-PL" sz="2400" b="1" i="1" dirty="0">
                <a:solidFill>
                  <a:srgbClr val="000000"/>
                </a:solidFill>
                <a:effectLst/>
                <a:latin typeface="arial" panose="020B0604020202020204" pitchFamily="34" charset="0"/>
              </a:rPr>
              <a:t>u</a:t>
            </a:r>
            <a:endParaRPr lang="cs-CZ" sz="2400" dirty="0"/>
          </a:p>
        </p:txBody>
      </p:sp>
      <p:sp>
        <p:nvSpPr>
          <p:cNvPr id="17" name="TextovéPole 16">
            <a:extLst>
              <a:ext uri="{FF2B5EF4-FFF2-40B4-BE49-F238E27FC236}">
                <a16:creationId xmlns:a16="http://schemas.microsoft.com/office/drawing/2014/main" id="{AF3CD853-AB0F-48BD-9912-465FB9177C12}"/>
              </a:ext>
            </a:extLst>
          </p:cNvPr>
          <p:cNvSpPr txBox="1"/>
          <p:nvPr/>
        </p:nvSpPr>
        <p:spPr>
          <a:xfrm>
            <a:off x="179784" y="970785"/>
            <a:ext cx="8784432" cy="1015663"/>
          </a:xfrm>
          <a:prstGeom prst="rect">
            <a:avLst/>
          </a:prstGeom>
          <a:noFill/>
        </p:spPr>
        <p:txBody>
          <a:bodyPr wrap="square">
            <a:spAutoFit/>
          </a:bodyPr>
          <a:lstStyle/>
          <a:p>
            <a:r>
              <a:rPr lang="cs-CZ" sz="2000" b="0" i="0" dirty="0">
                <a:solidFill>
                  <a:srgbClr val="000000"/>
                </a:solidFill>
                <a:effectLst/>
              </a:rPr>
              <a:t>Násobením vektoru </a:t>
            </a:r>
            <a:r>
              <a:rPr lang="cs-CZ" sz="2000" b="0" i="0" u="sng" dirty="0">
                <a:solidFill>
                  <a:srgbClr val="000000"/>
                </a:solidFill>
                <a:effectLst/>
              </a:rPr>
              <a:t>reálným číslem </a:t>
            </a:r>
            <a:r>
              <a:rPr lang="cs-CZ" sz="2000" b="0" i="1" u="sng" dirty="0">
                <a:solidFill>
                  <a:srgbClr val="000000"/>
                </a:solidFill>
                <a:effectLst/>
              </a:rPr>
              <a:t>k</a:t>
            </a:r>
            <a:r>
              <a:rPr lang="cs-CZ" sz="2000" b="0" i="0" dirty="0">
                <a:solidFill>
                  <a:srgbClr val="000000"/>
                </a:solidFill>
                <a:effectLst/>
              </a:rPr>
              <a:t> dojde jen k vynásobení obou jeho souřadnic číslem </a:t>
            </a:r>
            <a:r>
              <a:rPr lang="cs-CZ" sz="2000" b="0" i="1" dirty="0">
                <a:solidFill>
                  <a:srgbClr val="000000"/>
                </a:solidFill>
                <a:effectLst/>
              </a:rPr>
              <a:t>k</a:t>
            </a:r>
            <a:r>
              <a:rPr lang="cs-CZ" sz="2000" b="0" i="0" dirty="0">
                <a:solidFill>
                  <a:srgbClr val="000000"/>
                </a:solidFill>
                <a:effectLst/>
              </a:rPr>
              <a:t>. V geometrické interpretaci se to projeví „natažením“ nebo „zmenšením“ vektoru, případně jeho převrácením, pokud je </a:t>
            </a:r>
            <a:r>
              <a:rPr lang="cs-CZ" sz="2000" b="0" i="1" dirty="0">
                <a:solidFill>
                  <a:srgbClr val="000000"/>
                </a:solidFill>
                <a:effectLst/>
              </a:rPr>
              <a:t>k</a:t>
            </a:r>
            <a:r>
              <a:rPr lang="cs-CZ" sz="2000" b="0" i="0" dirty="0">
                <a:solidFill>
                  <a:srgbClr val="000000"/>
                </a:solidFill>
                <a:effectLst/>
              </a:rPr>
              <a:t> záporné.</a:t>
            </a:r>
          </a:p>
        </p:txBody>
      </p:sp>
      <p:pic>
        <p:nvPicPr>
          <p:cNvPr id="11" name="Picture 6" descr="Bakalářská fyzika pro HGF VŠB-TUO">
            <a:extLst>
              <a:ext uri="{FF2B5EF4-FFF2-40B4-BE49-F238E27FC236}">
                <a16:creationId xmlns:a16="http://schemas.microsoft.com/office/drawing/2014/main" id="{B5621D39-7498-442B-8B62-136021622D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2610" y="5478876"/>
            <a:ext cx="2359819" cy="11600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CC7EB1B1-AD1C-4772-960C-16537C47161F}"/>
              </a:ext>
            </a:extLst>
          </p:cNvPr>
          <p:cNvSpPr txBox="1"/>
          <p:nvPr/>
        </p:nvSpPr>
        <p:spPr>
          <a:xfrm>
            <a:off x="202405" y="320750"/>
            <a:ext cx="6849870" cy="461665"/>
          </a:xfrm>
          <a:prstGeom prst="rect">
            <a:avLst/>
          </a:prstGeom>
          <a:noFill/>
        </p:spPr>
        <p:txBody>
          <a:bodyPr wrap="square">
            <a:spAutoFit/>
          </a:bodyPr>
          <a:lstStyle/>
          <a:p>
            <a:r>
              <a:rPr kumimoji="0" lang="cs-CZ" altLang="cs-CZ" sz="2400" b="1" i="0" u="none" strike="noStrike" cap="none" normalizeH="0" baseline="0" dirty="0">
                <a:ln>
                  <a:noFill/>
                </a:ln>
                <a:solidFill>
                  <a:srgbClr val="000000"/>
                </a:solidFill>
                <a:effectLst/>
                <a:latin typeface="+mn-lt"/>
                <a:cs typeface="Arial" panose="020B0604020202020204" pitchFamily="34" charset="0"/>
              </a:rPr>
              <a:t>S</a:t>
            </a:r>
            <a:r>
              <a:rPr kumimoji="0" lang="cs-CZ" altLang="cs-CZ" sz="2400" b="1" i="0" u="none" strike="noStrike" cap="none" normalizeH="0" baseline="0" dirty="0" bmk="">
                <a:ln>
                  <a:noFill/>
                </a:ln>
                <a:solidFill>
                  <a:srgbClr val="000000"/>
                </a:solidFill>
                <a:effectLst/>
                <a:latin typeface="+mn-lt"/>
                <a:cs typeface="Arial" panose="020B0604020202020204" pitchFamily="34" charset="0"/>
              </a:rPr>
              <a:t>oučin vektoru a</a:t>
            </a:r>
            <a:r>
              <a:rPr kumimoji="0" lang="en-US" altLang="cs-CZ" sz="2400" b="1" i="0" u="none" strike="noStrike" cap="none" normalizeH="0" baseline="0" dirty="0" bmk="">
                <a:ln>
                  <a:noFill/>
                </a:ln>
                <a:solidFill>
                  <a:srgbClr val="000000"/>
                </a:solidFill>
                <a:effectLst/>
                <a:latin typeface="+mn-lt"/>
                <a:cs typeface="Arial" panose="020B0604020202020204" pitchFamily="34" charset="0"/>
              </a:rPr>
              <a:t> </a:t>
            </a:r>
            <a:r>
              <a:rPr kumimoji="0" lang="en-US" altLang="cs-CZ" sz="2400" b="1" i="0" u="none" strike="noStrike" cap="none" normalizeH="0" baseline="0" dirty="0" err="1" bmk="">
                <a:ln>
                  <a:noFill/>
                </a:ln>
                <a:solidFill>
                  <a:srgbClr val="000000"/>
                </a:solidFill>
                <a:effectLst/>
                <a:latin typeface="+mn-lt"/>
                <a:cs typeface="Arial" panose="020B0604020202020204" pitchFamily="34" charset="0"/>
              </a:rPr>
              <a:t>skal</a:t>
            </a:r>
            <a:r>
              <a:rPr kumimoji="0" lang="cs-CZ" altLang="cs-CZ" sz="2400" b="1" i="0" u="none" strike="noStrike" cap="none" normalizeH="0" baseline="0" dirty="0" bmk="">
                <a:ln>
                  <a:noFill/>
                </a:ln>
                <a:solidFill>
                  <a:srgbClr val="000000"/>
                </a:solidFill>
                <a:effectLst/>
                <a:latin typeface="+mn-lt"/>
                <a:cs typeface="Arial" panose="020B0604020202020204" pitchFamily="34" charset="0"/>
              </a:rPr>
              <a:t>á</a:t>
            </a:r>
            <a:r>
              <a:rPr kumimoji="0" lang="en-US" altLang="cs-CZ" sz="2400" b="1" i="0" u="none" strike="noStrike" cap="none" normalizeH="0" baseline="0" dirty="0" err="1" bmk="">
                <a:ln>
                  <a:noFill/>
                </a:ln>
                <a:solidFill>
                  <a:srgbClr val="000000"/>
                </a:solidFill>
                <a:effectLst/>
                <a:latin typeface="+mn-lt"/>
                <a:cs typeface="Arial" panose="020B0604020202020204" pitchFamily="34" charset="0"/>
              </a:rPr>
              <a:t>ru</a:t>
            </a:r>
            <a:r>
              <a:rPr kumimoji="0" lang="cs-CZ" altLang="cs-CZ" sz="2400" b="1" i="0" u="none" strike="noStrike" cap="none" normalizeH="0" baseline="0" dirty="0" bmk="">
                <a:ln>
                  <a:noFill/>
                </a:ln>
                <a:solidFill>
                  <a:srgbClr val="000000"/>
                </a:solidFill>
                <a:effectLst/>
                <a:latin typeface="+mn-lt"/>
                <a:cs typeface="Arial" panose="020B0604020202020204" pitchFamily="34" charset="0"/>
              </a:rPr>
              <a:t> (reálného čísla) </a:t>
            </a:r>
            <a:r>
              <a:rPr kumimoji="0" lang="cs-CZ" altLang="cs-CZ" sz="2400" b="1" i="1" u="none" strike="noStrike" cap="none" normalizeH="0" baseline="0" dirty="0" bmk="">
                <a:ln>
                  <a:noFill/>
                </a:ln>
                <a:solidFill>
                  <a:srgbClr val="000000"/>
                </a:solidFill>
                <a:effectLst/>
                <a:latin typeface="+mn-lt"/>
                <a:cs typeface="Arial" panose="020B0604020202020204" pitchFamily="34" charset="0"/>
              </a:rPr>
              <a:t>k</a:t>
            </a:r>
            <a:endParaRPr lang="cs-CZ" sz="2400" dirty="0"/>
          </a:p>
        </p:txBody>
      </p:sp>
      <p:sp>
        <p:nvSpPr>
          <p:cNvPr id="8" name="TextovéPole 7">
            <a:extLst>
              <a:ext uri="{FF2B5EF4-FFF2-40B4-BE49-F238E27FC236}">
                <a16:creationId xmlns:a16="http://schemas.microsoft.com/office/drawing/2014/main" id="{949C70C7-790F-4535-8929-327BB6746986}"/>
              </a:ext>
            </a:extLst>
          </p:cNvPr>
          <p:cNvSpPr txBox="1"/>
          <p:nvPr/>
        </p:nvSpPr>
        <p:spPr>
          <a:xfrm>
            <a:off x="2123764" y="6111747"/>
            <a:ext cx="697627" cy="369332"/>
          </a:xfrm>
          <a:prstGeom prst="rect">
            <a:avLst/>
          </a:prstGeom>
          <a:noFill/>
        </p:spPr>
        <p:txBody>
          <a:bodyPr wrap="none" rtlCol="0">
            <a:spAutoFit/>
          </a:bodyPr>
          <a:lstStyle/>
          <a:p>
            <a:r>
              <a:rPr lang="en-US" i="1" dirty="0"/>
              <a:t>k</a:t>
            </a:r>
            <a:r>
              <a:rPr lang="en-US" dirty="0"/>
              <a:t> = -1</a:t>
            </a:r>
            <a:endParaRPr lang="cs-CZ" dirty="0"/>
          </a:p>
        </p:txBody>
      </p:sp>
      <p:sp>
        <p:nvSpPr>
          <p:cNvPr id="2" name="TextovéPole 1">
            <a:extLst>
              <a:ext uri="{FF2B5EF4-FFF2-40B4-BE49-F238E27FC236}">
                <a16:creationId xmlns:a16="http://schemas.microsoft.com/office/drawing/2014/main" id="{ACC18E39-66D9-468E-A246-C8BBF9BC16E0}"/>
              </a:ext>
            </a:extLst>
          </p:cNvPr>
          <p:cNvSpPr txBox="1"/>
          <p:nvPr/>
        </p:nvSpPr>
        <p:spPr>
          <a:xfrm>
            <a:off x="269080" y="2110603"/>
            <a:ext cx="5674520" cy="584775"/>
          </a:xfrm>
          <a:prstGeom prst="rect">
            <a:avLst/>
          </a:prstGeom>
          <a:noFill/>
        </p:spPr>
        <p:txBody>
          <a:bodyPr wrap="square" rtlCol="0">
            <a:spAutoFit/>
          </a:bodyPr>
          <a:lstStyle/>
          <a:p>
            <a:r>
              <a:rPr lang="cs-CZ" sz="1600" dirty="0"/>
              <a:t>Speciálním případem je např. násobení jednotkového vektoru jeho velikostí</a:t>
            </a:r>
          </a:p>
        </p:txBody>
      </p:sp>
    </p:spTree>
    <p:extLst>
      <p:ext uri="{BB962C8B-B14F-4D97-AF65-F5344CB8AC3E}">
        <p14:creationId xmlns:p14="http://schemas.microsoft.com/office/powerpoint/2010/main" val="3796883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2E84A9F6-227F-4915-857B-BDFC2CF21042}"/>
              </a:ext>
            </a:extLst>
          </p:cNvPr>
          <p:cNvGraphicFramePr>
            <a:graphicFrameLocks noGrp="1"/>
          </p:cNvGraphicFramePr>
          <p:nvPr/>
        </p:nvGraphicFramePr>
        <p:xfrm>
          <a:off x="750110" y="2015199"/>
          <a:ext cx="3810000" cy="548640"/>
        </p:xfrm>
        <a:graphic>
          <a:graphicData uri="http://schemas.openxmlformats.org/drawingml/2006/table">
            <a:tbl>
              <a:tblPr/>
              <a:tblGrid>
                <a:gridCol w="1905000">
                  <a:extLst>
                    <a:ext uri="{9D8B030D-6E8A-4147-A177-3AD203B41FA5}">
                      <a16:colId xmlns:a16="http://schemas.microsoft.com/office/drawing/2014/main" val="1160039226"/>
                    </a:ext>
                  </a:extLst>
                </a:gridCol>
                <a:gridCol w="1905000">
                  <a:extLst>
                    <a:ext uri="{9D8B030D-6E8A-4147-A177-3AD203B41FA5}">
                      <a16:colId xmlns:a16="http://schemas.microsoft.com/office/drawing/2014/main" val="917236483"/>
                    </a:ext>
                  </a:extLst>
                </a:gridCol>
              </a:tblGrid>
              <a:tr h="0">
                <a:tc>
                  <a:txBody>
                    <a:bodyPr/>
                    <a:lstStyle/>
                    <a:p>
                      <a:r>
                        <a:rPr lang="cs-CZ" dirty="0"/>
                        <a:t>v rovině</a:t>
                      </a:r>
                    </a:p>
                  </a:txBody>
                  <a:tcPr marL="0" marR="0" marT="0" marB="0" anchor="ctr">
                    <a:lnL>
                      <a:noFill/>
                    </a:lnL>
                    <a:lnR>
                      <a:noFill/>
                    </a:lnR>
                    <a:lnT>
                      <a:noFill/>
                    </a:lnT>
                    <a:lnB>
                      <a:noFill/>
                    </a:lnB>
                    <a:solidFill>
                      <a:srgbClr val="FFFFFF"/>
                    </a:solidFill>
                  </a:tcPr>
                </a:tc>
                <a:tc>
                  <a:txBody>
                    <a:bodyPr/>
                    <a:lstStyle/>
                    <a:p>
                      <a:r>
                        <a:rPr lang="cs-CZ" dirty="0"/>
                        <a:t>v prostoru</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578965770"/>
                  </a:ext>
                </a:extLst>
              </a:tr>
              <a:tr h="0">
                <a:tc>
                  <a:txBody>
                    <a:bodyPr/>
                    <a:lstStyle/>
                    <a:p>
                      <a:endParaRPr lang="cs-CZ"/>
                    </a:p>
                  </a:txBody>
                  <a:tcPr marL="0" marR="0" marT="0" marB="0" anchor="ctr">
                    <a:lnL>
                      <a:noFill/>
                    </a:lnL>
                    <a:lnR>
                      <a:noFill/>
                    </a:lnR>
                    <a:lnT>
                      <a:noFill/>
                    </a:lnT>
                    <a:lnB>
                      <a:noFill/>
                    </a:lnB>
                    <a:solidFill>
                      <a:srgbClr val="FFFFFF"/>
                    </a:solidFill>
                  </a:tcPr>
                </a:tc>
                <a:tc>
                  <a:txBody>
                    <a:bodyPr/>
                    <a:lstStyle/>
                    <a:p>
                      <a:endParaRPr lang="cs-CZ" dirty="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361978832"/>
                  </a:ext>
                </a:extLst>
              </a:tr>
            </a:tbl>
          </a:graphicData>
        </a:graphic>
      </p:graphicFrame>
      <p:sp>
        <p:nvSpPr>
          <p:cNvPr id="3" name="Rectangle 1">
            <a:extLst>
              <a:ext uri="{FF2B5EF4-FFF2-40B4-BE49-F238E27FC236}">
                <a16:creationId xmlns:a16="http://schemas.microsoft.com/office/drawing/2014/main" id="{5854177B-69BD-411F-9491-25C9B17EEE8C}"/>
              </a:ext>
            </a:extLst>
          </p:cNvPr>
          <p:cNvSpPr>
            <a:spLocks noChangeArrowheads="1"/>
          </p:cNvSpPr>
          <p:nvPr/>
        </p:nvSpPr>
        <p:spPr bwMode="auto">
          <a:xfrm>
            <a:off x="304800" y="299457"/>
            <a:ext cx="3015569" cy="3847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S</a:t>
            </a:r>
            <a:r>
              <a:rPr kumimoji="0" lang="cs-CZ" altLang="cs-CZ" sz="1800" b="1" i="0" u="none" strike="noStrike" cap="none" normalizeH="0" baseline="0" dirty="0" bmk="">
                <a:ln>
                  <a:noFill/>
                </a:ln>
                <a:solidFill>
                  <a:srgbClr val="000000"/>
                </a:solidFill>
                <a:effectLst/>
                <a:latin typeface="Arial" panose="020B0604020202020204" pitchFamily="34" charset="0"/>
                <a:cs typeface="Arial" panose="020B0604020202020204" pitchFamily="34" charset="0"/>
              </a:rPr>
              <a:t>oučet vektorů</a:t>
            </a: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cs-CZ" altLang="cs-CZ" sz="13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cs-CZ" altLang="cs-CZ" sz="1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16386" name="Picture 2">
            <a:extLst>
              <a:ext uri="{FF2B5EF4-FFF2-40B4-BE49-F238E27FC236}">
                <a16:creationId xmlns:a16="http://schemas.microsoft.com/office/drawing/2014/main" id="{D72B6804-1162-476C-8BC7-A8EEDBACF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129" y="491817"/>
            <a:ext cx="917969" cy="260658"/>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a:extLst>
              <a:ext uri="{FF2B5EF4-FFF2-40B4-BE49-F238E27FC236}">
                <a16:creationId xmlns:a16="http://schemas.microsoft.com/office/drawing/2014/main" id="{B12582D2-9EE5-42AE-9F71-863200B63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06677"/>
            <a:ext cx="1628775" cy="31432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A7F0497B-B88B-4F60-9B0D-95CFF69CE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0785" y="2406677"/>
            <a:ext cx="2219325" cy="31432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Operace s vektory — Matematika.cz">
            <a:extLst>
              <a:ext uri="{FF2B5EF4-FFF2-40B4-BE49-F238E27FC236}">
                <a16:creationId xmlns:a16="http://schemas.microsoft.com/office/drawing/2014/main" id="{B4022FA1-647C-430A-8369-A35908C404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625" y="166106"/>
            <a:ext cx="3880535" cy="312725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4C849695-19B3-4CD9-B64B-A6AA8D390294}"/>
              </a:ext>
            </a:extLst>
          </p:cNvPr>
          <p:cNvSpPr txBox="1"/>
          <p:nvPr/>
        </p:nvSpPr>
        <p:spPr>
          <a:xfrm>
            <a:off x="175304" y="853875"/>
            <a:ext cx="5061630" cy="923330"/>
          </a:xfrm>
          <a:prstGeom prst="rect">
            <a:avLst/>
          </a:prstGeom>
          <a:noFill/>
        </p:spPr>
        <p:txBody>
          <a:bodyPr wrap="square">
            <a:spAutoFit/>
          </a:bodyPr>
          <a:lstStyle/>
          <a:p>
            <a:r>
              <a:rPr lang="cs-CZ" dirty="0">
                <a:solidFill>
                  <a:srgbClr val="000000"/>
                </a:solidFill>
              </a:rPr>
              <a:t>1) </a:t>
            </a:r>
            <a:r>
              <a:rPr lang="cs-CZ" b="0" i="0" dirty="0">
                <a:solidFill>
                  <a:srgbClr val="000000"/>
                </a:solidFill>
                <a:effectLst/>
              </a:rPr>
              <a:t>Konstrukci výsledného součtového vektoru dvou vektorů lze provést pomocí rovnoběžek - takzvaným </a:t>
            </a:r>
            <a:r>
              <a:rPr lang="cs-CZ" b="1" i="0" dirty="0">
                <a:solidFill>
                  <a:srgbClr val="000000"/>
                </a:solidFill>
                <a:effectLst/>
              </a:rPr>
              <a:t>doplněním na rovnoběžník</a:t>
            </a:r>
            <a:r>
              <a:rPr lang="cs-CZ" b="0" i="0" dirty="0">
                <a:solidFill>
                  <a:srgbClr val="000000"/>
                </a:solidFill>
                <a:effectLst/>
              </a:rPr>
              <a:t>.</a:t>
            </a:r>
            <a:endParaRPr lang="cs-CZ" dirty="0"/>
          </a:p>
        </p:txBody>
      </p:sp>
      <p:pic>
        <p:nvPicPr>
          <p:cNvPr id="7" name="Obrázek 6">
            <a:extLst>
              <a:ext uri="{FF2B5EF4-FFF2-40B4-BE49-F238E27FC236}">
                <a16:creationId xmlns:a16="http://schemas.microsoft.com/office/drawing/2014/main" id="{E40C9C82-AC1F-470D-8CB2-38A32886E364}"/>
              </a:ext>
            </a:extLst>
          </p:cNvPr>
          <p:cNvPicPr>
            <a:picLocks noChangeAspect="1"/>
          </p:cNvPicPr>
          <p:nvPr/>
        </p:nvPicPr>
        <p:blipFill>
          <a:blip r:embed="rId6"/>
          <a:stretch>
            <a:fillRect/>
          </a:stretch>
        </p:blipFill>
        <p:spPr>
          <a:xfrm>
            <a:off x="5428852" y="3640842"/>
            <a:ext cx="3469308" cy="1244816"/>
          </a:xfrm>
          <a:prstGeom prst="rect">
            <a:avLst/>
          </a:prstGeom>
        </p:spPr>
      </p:pic>
      <p:sp>
        <p:nvSpPr>
          <p:cNvPr id="15" name="TextovéPole 14">
            <a:extLst>
              <a:ext uri="{FF2B5EF4-FFF2-40B4-BE49-F238E27FC236}">
                <a16:creationId xmlns:a16="http://schemas.microsoft.com/office/drawing/2014/main" id="{BFAA25E7-D004-4046-B7F2-C12BD2504110}"/>
              </a:ext>
            </a:extLst>
          </p:cNvPr>
          <p:cNvSpPr txBox="1"/>
          <p:nvPr/>
        </p:nvSpPr>
        <p:spPr>
          <a:xfrm>
            <a:off x="175304" y="3249728"/>
            <a:ext cx="5061630" cy="1754326"/>
          </a:xfrm>
          <a:prstGeom prst="rect">
            <a:avLst/>
          </a:prstGeom>
          <a:noFill/>
        </p:spPr>
        <p:txBody>
          <a:bodyPr wrap="square">
            <a:spAutoFit/>
          </a:bodyPr>
          <a:lstStyle/>
          <a:p>
            <a:r>
              <a:rPr lang="cs-CZ" b="0" i="0" dirty="0">
                <a:solidFill>
                  <a:srgbClr val="000000"/>
                </a:solidFill>
                <a:effectLst/>
              </a:rPr>
              <a:t>Každá úhlopříčka dělí rovnoběžník na 2 stejné </a:t>
            </a:r>
          </a:p>
          <a:p>
            <a:r>
              <a:rPr lang="cs-CZ" b="0" i="0" dirty="0">
                <a:solidFill>
                  <a:srgbClr val="000000"/>
                </a:solidFill>
                <a:effectLst/>
              </a:rPr>
              <a:t>trojúhelníky.</a:t>
            </a:r>
          </a:p>
          <a:p>
            <a:endParaRPr lang="cs-CZ" b="0" i="0" dirty="0">
              <a:solidFill>
                <a:srgbClr val="000000"/>
              </a:solidFill>
              <a:effectLst/>
            </a:endParaRPr>
          </a:p>
          <a:p>
            <a:r>
              <a:rPr lang="cs-CZ" b="0" i="0" dirty="0">
                <a:solidFill>
                  <a:srgbClr val="000000"/>
                </a:solidFill>
                <a:effectLst/>
              </a:rPr>
              <a:t>Pokud známe velikosti </a:t>
            </a:r>
            <a:r>
              <a:rPr lang="cs-CZ" b="0" i="1" dirty="0">
                <a:solidFill>
                  <a:srgbClr val="000000"/>
                </a:solidFill>
                <a:effectLst/>
              </a:rPr>
              <a:t>F</a:t>
            </a:r>
            <a:r>
              <a:rPr lang="cs-CZ" b="0" i="0" baseline="-25000" dirty="0">
                <a:solidFill>
                  <a:srgbClr val="000000"/>
                </a:solidFill>
                <a:effectLst/>
              </a:rPr>
              <a:t>1 </a:t>
            </a:r>
            <a:r>
              <a:rPr lang="cs-CZ" b="0" i="0" dirty="0">
                <a:solidFill>
                  <a:srgbClr val="000000"/>
                </a:solidFill>
                <a:effectLst/>
              </a:rPr>
              <a:t>a </a:t>
            </a:r>
            <a:r>
              <a:rPr lang="cs-CZ" b="0" i="1" dirty="0">
                <a:solidFill>
                  <a:srgbClr val="000000"/>
                </a:solidFill>
                <a:effectLst/>
              </a:rPr>
              <a:t>F</a:t>
            </a:r>
            <a:r>
              <a:rPr lang="cs-CZ" b="0" i="0" baseline="-25000" dirty="0">
                <a:solidFill>
                  <a:srgbClr val="000000"/>
                </a:solidFill>
                <a:effectLst/>
              </a:rPr>
              <a:t>2 </a:t>
            </a:r>
            <a:r>
              <a:rPr lang="cs-CZ" b="0" i="0" dirty="0">
                <a:solidFill>
                  <a:srgbClr val="000000"/>
                </a:solidFill>
                <a:effectLst/>
              </a:rPr>
              <a:t>dvou vektorů a úhel a, </a:t>
            </a:r>
          </a:p>
          <a:p>
            <a:r>
              <a:rPr lang="cs-CZ" b="0" i="0" dirty="0">
                <a:solidFill>
                  <a:srgbClr val="000000"/>
                </a:solidFill>
                <a:effectLst/>
              </a:rPr>
              <a:t>Který  svírají, můžeme určit velikost výsledného </a:t>
            </a:r>
          </a:p>
          <a:p>
            <a:r>
              <a:rPr lang="cs-CZ" b="0" i="0" dirty="0">
                <a:solidFill>
                  <a:srgbClr val="000000"/>
                </a:solidFill>
                <a:effectLst/>
              </a:rPr>
              <a:t>vektoru </a:t>
            </a:r>
            <a:r>
              <a:rPr lang="cs-CZ" b="0" i="1" dirty="0">
                <a:solidFill>
                  <a:srgbClr val="000000"/>
                </a:solidFill>
                <a:effectLst/>
              </a:rPr>
              <a:t>F</a:t>
            </a:r>
            <a:r>
              <a:rPr lang="cs-CZ" b="0" i="0" dirty="0">
                <a:solidFill>
                  <a:srgbClr val="000000"/>
                </a:solidFill>
                <a:effectLst/>
              </a:rPr>
              <a:t> pomocí </a:t>
            </a:r>
            <a:r>
              <a:rPr lang="cs-CZ" b="1" i="0" dirty="0">
                <a:solidFill>
                  <a:srgbClr val="000000"/>
                </a:solidFill>
                <a:effectLst/>
              </a:rPr>
              <a:t>kosinové věty</a:t>
            </a:r>
            <a:r>
              <a:rPr lang="cs-CZ" b="0" i="0" dirty="0">
                <a:solidFill>
                  <a:srgbClr val="000000"/>
                </a:solidFill>
                <a:effectLst/>
              </a:rPr>
              <a:t>:</a:t>
            </a:r>
            <a:endParaRPr lang="cs-CZ" dirty="0"/>
          </a:p>
        </p:txBody>
      </p:sp>
      <p:pic>
        <p:nvPicPr>
          <p:cNvPr id="16392" name="Picture 8">
            <a:extLst>
              <a:ext uri="{FF2B5EF4-FFF2-40B4-BE49-F238E27FC236}">
                <a16:creationId xmlns:a16="http://schemas.microsoft.com/office/drawing/2014/main" id="{8634B3B0-B63F-48AA-A67A-F83631D8D1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3757" y="5487095"/>
            <a:ext cx="2743177" cy="41433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a:extLst>
              <a:ext uri="{FF2B5EF4-FFF2-40B4-BE49-F238E27FC236}">
                <a16:creationId xmlns:a16="http://schemas.microsoft.com/office/drawing/2014/main" id="{A301C7B1-1B52-41A3-A7AA-A4128CA219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5318789"/>
            <a:ext cx="1639298" cy="963299"/>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MATEMATIKA Čtyřúhelníky pod mikroskopem">
            <a:extLst>
              <a:ext uri="{FF2B5EF4-FFF2-40B4-BE49-F238E27FC236}">
                <a16:creationId xmlns:a16="http://schemas.microsoft.com/office/drawing/2014/main" id="{4FA6A20B-0AB9-45EC-A308-B60EEDE860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2649" y="5175914"/>
            <a:ext cx="2484985" cy="1477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290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F2282A9-CBEB-4638-B776-9E4E32ABB58B}"/>
              </a:ext>
            </a:extLst>
          </p:cNvPr>
          <p:cNvSpPr txBox="1"/>
          <p:nvPr/>
        </p:nvSpPr>
        <p:spPr>
          <a:xfrm>
            <a:off x="238125" y="2601970"/>
            <a:ext cx="8724900" cy="1754326"/>
          </a:xfrm>
          <a:prstGeom prst="rect">
            <a:avLst/>
          </a:prstGeom>
          <a:noFill/>
        </p:spPr>
        <p:txBody>
          <a:bodyPr wrap="square">
            <a:spAutoFit/>
          </a:bodyPr>
          <a:lstStyle/>
          <a:p>
            <a:pPr algn="l"/>
            <a:r>
              <a:rPr lang="cs-CZ" b="0" i="0" dirty="0">
                <a:solidFill>
                  <a:srgbClr val="000000"/>
                </a:solidFill>
                <a:effectLst/>
                <a:latin typeface="Arial" panose="020B0604020202020204" pitchFamily="34" charset="0"/>
              </a:rPr>
              <a:t>Pokud potřebujeme sečíst více vektorů, sečteme jednoduše libovolné dva, k jejich výsledku přičteme další vektor, a tak dále, až vyčerpáme všechny vektory.</a:t>
            </a:r>
          </a:p>
          <a:p>
            <a:pPr algn="l"/>
            <a:endParaRPr lang="cs-CZ" dirty="0">
              <a:solidFill>
                <a:srgbClr val="000000"/>
              </a:solidFill>
              <a:latin typeface="Arial" panose="020B0604020202020204" pitchFamily="34" charset="0"/>
            </a:endParaRPr>
          </a:p>
          <a:p>
            <a:pPr algn="l"/>
            <a:endParaRPr lang="cs-CZ" b="0" i="0" dirty="0">
              <a:solidFill>
                <a:srgbClr val="000000"/>
              </a:solidFill>
              <a:effectLst/>
              <a:latin typeface="Arial" panose="020B0604020202020204" pitchFamily="34" charset="0"/>
            </a:endParaRPr>
          </a:p>
          <a:p>
            <a:pPr algn="l"/>
            <a:r>
              <a:rPr lang="cs-CZ" b="0" i="0" dirty="0">
                <a:solidFill>
                  <a:srgbClr val="000000"/>
                </a:solidFill>
                <a:effectLst/>
                <a:latin typeface="Arial" panose="020B0604020202020204" pitchFamily="34" charset="0"/>
              </a:rPr>
              <a:t>2.</a:t>
            </a:r>
            <a:r>
              <a:rPr lang="cs-CZ" dirty="0">
                <a:solidFill>
                  <a:srgbClr val="000000"/>
                </a:solidFill>
                <a:latin typeface="Arial" panose="020B0604020202020204" pitchFamily="34" charset="0"/>
              </a:rPr>
              <a:t> </a:t>
            </a:r>
            <a:r>
              <a:rPr lang="cs-CZ" b="0" i="0" dirty="0">
                <a:solidFill>
                  <a:srgbClr val="000000"/>
                </a:solidFill>
                <a:effectLst/>
                <a:latin typeface="Arial" panose="020B0604020202020204" pitchFamily="34" charset="0"/>
              </a:rPr>
              <a:t>Sčítání vektorů lze provádět technicky ještě </a:t>
            </a:r>
            <a:r>
              <a:rPr lang="cs-CZ" i="0" dirty="0">
                <a:solidFill>
                  <a:srgbClr val="000000"/>
                </a:solidFill>
                <a:effectLst/>
                <a:latin typeface="Arial" panose="020B0604020202020204" pitchFamily="34" charset="0"/>
              </a:rPr>
              <a:t>jiným způsobem </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přesouváním konce jednoho vektoru k začátku druhého</a:t>
            </a:r>
            <a:r>
              <a:rPr lang="cs-CZ" b="0" i="0" dirty="0">
                <a:solidFill>
                  <a:srgbClr val="000000"/>
                </a:solidFill>
                <a:effectLst/>
                <a:latin typeface="Arial" panose="020B0604020202020204" pitchFamily="34" charset="0"/>
              </a:rPr>
              <a:t>. </a:t>
            </a:r>
          </a:p>
        </p:txBody>
      </p:sp>
      <p:pic>
        <p:nvPicPr>
          <p:cNvPr id="9" name="Obrázek 8">
            <a:extLst>
              <a:ext uri="{FF2B5EF4-FFF2-40B4-BE49-F238E27FC236}">
                <a16:creationId xmlns:a16="http://schemas.microsoft.com/office/drawing/2014/main" id="{FC5C050E-F758-44EA-8975-FC9EB6A6DF13}"/>
              </a:ext>
            </a:extLst>
          </p:cNvPr>
          <p:cNvPicPr>
            <a:picLocks noChangeAspect="1"/>
          </p:cNvPicPr>
          <p:nvPr/>
        </p:nvPicPr>
        <p:blipFill>
          <a:blip r:embed="rId2"/>
          <a:stretch>
            <a:fillRect/>
          </a:stretch>
        </p:blipFill>
        <p:spPr>
          <a:xfrm>
            <a:off x="4391025" y="4557967"/>
            <a:ext cx="4572000" cy="1895985"/>
          </a:xfrm>
          <a:prstGeom prst="rect">
            <a:avLst/>
          </a:prstGeom>
        </p:spPr>
      </p:pic>
      <p:pic>
        <p:nvPicPr>
          <p:cNvPr id="11" name="Obrázek 10">
            <a:extLst>
              <a:ext uri="{FF2B5EF4-FFF2-40B4-BE49-F238E27FC236}">
                <a16:creationId xmlns:a16="http://schemas.microsoft.com/office/drawing/2014/main" id="{18A93065-42B0-47CE-83B3-C9E1C56F186B}"/>
              </a:ext>
            </a:extLst>
          </p:cNvPr>
          <p:cNvPicPr>
            <a:picLocks noChangeAspect="1"/>
          </p:cNvPicPr>
          <p:nvPr/>
        </p:nvPicPr>
        <p:blipFill>
          <a:blip r:embed="rId3"/>
          <a:stretch>
            <a:fillRect/>
          </a:stretch>
        </p:blipFill>
        <p:spPr>
          <a:xfrm>
            <a:off x="485775" y="4557967"/>
            <a:ext cx="3076575" cy="2038350"/>
          </a:xfrm>
          <a:prstGeom prst="rect">
            <a:avLst/>
          </a:prstGeom>
        </p:spPr>
      </p:pic>
      <p:pic>
        <p:nvPicPr>
          <p:cNvPr id="20482" name="Picture 2">
            <a:extLst>
              <a:ext uri="{FF2B5EF4-FFF2-40B4-BE49-F238E27FC236}">
                <a16:creationId xmlns:a16="http://schemas.microsoft.com/office/drawing/2014/main" id="{0028ADD1-3555-4EA9-A707-E6122554B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0" y="742002"/>
            <a:ext cx="3076575" cy="1547078"/>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6BC93B93-C609-4B87-B099-FAEACFDB4E2D}"/>
              </a:ext>
            </a:extLst>
          </p:cNvPr>
          <p:cNvPicPr>
            <a:picLocks noChangeAspect="1"/>
          </p:cNvPicPr>
          <p:nvPr/>
        </p:nvPicPr>
        <p:blipFill>
          <a:blip r:embed="rId5"/>
          <a:stretch>
            <a:fillRect/>
          </a:stretch>
        </p:blipFill>
        <p:spPr>
          <a:xfrm>
            <a:off x="847725" y="258924"/>
            <a:ext cx="4132762" cy="2176883"/>
          </a:xfrm>
          <a:prstGeom prst="rect">
            <a:avLst/>
          </a:prstGeom>
        </p:spPr>
      </p:pic>
    </p:spTree>
    <p:extLst>
      <p:ext uri="{BB962C8B-B14F-4D97-AF65-F5344CB8AC3E}">
        <p14:creationId xmlns:p14="http://schemas.microsoft.com/office/powerpoint/2010/main" val="1470870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Nikdy nepůsobí jen jediná síla | Eduportál Techmania">
            <a:extLst>
              <a:ext uri="{FF2B5EF4-FFF2-40B4-BE49-F238E27FC236}">
                <a16:creationId xmlns:a16="http://schemas.microsoft.com/office/drawing/2014/main" id="{A2CBADE5-3005-4F51-9E84-BA12F05E7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010" y="1272181"/>
            <a:ext cx="2246666" cy="2201733"/>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5AC89372-2420-4AA2-AB36-AE1830443135}"/>
              </a:ext>
            </a:extLst>
          </p:cNvPr>
          <p:cNvPicPr>
            <a:picLocks noChangeAspect="1"/>
          </p:cNvPicPr>
          <p:nvPr/>
        </p:nvPicPr>
        <p:blipFill>
          <a:blip r:embed="rId3"/>
          <a:stretch>
            <a:fillRect/>
          </a:stretch>
        </p:blipFill>
        <p:spPr>
          <a:xfrm>
            <a:off x="1337771" y="1272181"/>
            <a:ext cx="2996104" cy="2575919"/>
          </a:xfrm>
          <a:prstGeom prst="rect">
            <a:avLst/>
          </a:prstGeom>
        </p:spPr>
      </p:pic>
      <p:sp>
        <p:nvSpPr>
          <p:cNvPr id="9" name="TextovéPole 8">
            <a:extLst>
              <a:ext uri="{FF2B5EF4-FFF2-40B4-BE49-F238E27FC236}">
                <a16:creationId xmlns:a16="http://schemas.microsoft.com/office/drawing/2014/main" id="{BD5A873A-A0A6-435A-98B0-C760F4967475}"/>
              </a:ext>
            </a:extLst>
          </p:cNvPr>
          <p:cNvSpPr txBox="1"/>
          <p:nvPr/>
        </p:nvSpPr>
        <p:spPr>
          <a:xfrm>
            <a:off x="309562" y="333286"/>
            <a:ext cx="8524875" cy="646331"/>
          </a:xfrm>
          <a:prstGeom prst="rect">
            <a:avLst/>
          </a:prstGeom>
          <a:noFill/>
        </p:spPr>
        <p:txBody>
          <a:bodyPr wrap="square">
            <a:spAutoFit/>
          </a:bodyPr>
          <a:lstStyle/>
          <a:p>
            <a:pPr algn="l"/>
            <a:r>
              <a:rPr lang="cs-CZ" b="0" i="0" dirty="0">
                <a:solidFill>
                  <a:srgbClr val="000000"/>
                </a:solidFill>
                <a:effectLst/>
                <a:latin typeface="Arial" panose="020B0604020202020204" pitchFamily="34" charset="0"/>
              </a:rPr>
              <a:t>Pokud potřebujeme sečíst více vektorů, sečteme jednoduše libovolné dva, k jejich výsledku přičteme další vektor, a tak dále, až vyčerpáme všechny vektory.</a:t>
            </a:r>
          </a:p>
        </p:txBody>
      </p:sp>
      <p:pic>
        <p:nvPicPr>
          <p:cNvPr id="280578" name="Picture 2" descr="umdberg / Average velocity (2013)">
            <a:extLst>
              <a:ext uri="{FF2B5EF4-FFF2-40B4-BE49-F238E27FC236}">
                <a16:creationId xmlns:a16="http://schemas.microsoft.com/office/drawing/2014/main" id="{A646640E-5D02-4DBD-8CF4-757969DF7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672" y="4429117"/>
            <a:ext cx="6499104" cy="189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33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9DD184-9639-4DE6-95C5-9AFDA423609D}"/>
              </a:ext>
            </a:extLst>
          </p:cNvPr>
          <p:cNvSpPr>
            <a:spLocks noChangeArrowheads="1"/>
          </p:cNvSpPr>
          <p:nvPr/>
        </p:nvSpPr>
        <p:spPr bwMode="auto">
          <a:xfrm>
            <a:off x="209546" y="175398"/>
            <a:ext cx="872490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cs-CZ" altLang="cs-CZ" sz="2400" b="1" dirty="0">
                <a:solidFill>
                  <a:srgbClr val="000000"/>
                </a:solidFill>
                <a:latin typeface="+mn-lt"/>
                <a:cs typeface="Arial" panose="020B0604020202020204" pitchFamily="34" charset="0"/>
              </a:rPr>
              <a:t>S</a:t>
            </a:r>
            <a:r>
              <a:rPr kumimoji="0" lang="cs-CZ" altLang="cs-CZ" sz="2400" b="1" i="0" u="none" strike="noStrike" cap="none" normalizeH="0" baseline="0" dirty="0">
                <a:ln>
                  <a:noFill/>
                </a:ln>
                <a:solidFill>
                  <a:srgbClr val="000000"/>
                </a:solidFill>
                <a:effectLst/>
                <a:latin typeface="+mn-lt"/>
                <a:cs typeface="Arial" panose="020B0604020202020204" pitchFamily="34" charset="0"/>
              </a:rPr>
              <a:t>peciální případy</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b="1" i="0" u="none" strike="noStrike" cap="none" normalizeH="0" baseline="0" dirty="0">
              <a:ln>
                <a:noFill/>
              </a:ln>
              <a:solidFill>
                <a:srgbClr val="000000"/>
              </a:solidFill>
              <a:effectLst/>
              <a:latin typeface="+mn-l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latin typeface="+mn-lt"/>
                <a:cs typeface="Arial" panose="020B0604020202020204" pitchFamily="34" charset="0"/>
              </a:rPr>
              <a:t>Sčítáme-li </a:t>
            </a:r>
            <a:r>
              <a:rPr kumimoji="0" lang="cs-CZ" altLang="cs-CZ" b="1" i="0" u="none" strike="noStrike" cap="none" normalizeH="0" baseline="0" dirty="0">
                <a:ln>
                  <a:noFill/>
                </a:ln>
                <a:solidFill>
                  <a:srgbClr val="000000"/>
                </a:solidFill>
                <a:effectLst/>
                <a:latin typeface="+mn-lt"/>
                <a:cs typeface="Arial" panose="020B0604020202020204" pitchFamily="34" charset="0"/>
              </a:rPr>
              <a:t>dva vektory mířící stejným směrem</a:t>
            </a:r>
            <a:r>
              <a:rPr kumimoji="0" lang="cs-CZ" altLang="cs-CZ" b="0" i="0" u="none" strike="noStrike" cap="none" normalizeH="0" baseline="0" dirty="0">
                <a:ln>
                  <a:noFill/>
                </a:ln>
                <a:solidFill>
                  <a:srgbClr val="000000"/>
                </a:solidFill>
                <a:effectLst/>
                <a:latin typeface="+mn-lt"/>
                <a:cs typeface="Arial" panose="020B0604020202020204" pitchFamily="34" charset="0"/>
              </a:rPr>
              <a:t>, dosadíme do vztahu úhel, který svírají </a:t>
            </a:r>
            <a:r>
              <a:rPr kumimoji="0" lang="cs-CZ" altLang="cs-CZ" b="0" i="1" u="none" strike="noStrike" cap="none" normalizeH="0" baseline="0" dirty="0">
                <a:ln>
                  <a:noFill/>
                </a:ln>
                <a:solidFill>
                  <a:srgbClr val="000000"/>
                </a:solidFill>
                <a:effectLst/>
                <a:latin typeface="+mn-lt"/>
                <a:cs typeface="Arial" panose="020B0604020202020204" pitchFamily="34" charset="0"/>
              </a:rPr>
              <a:t>a</a:t>
            </a:r>
            <a:r>
              <a:rPr kumimoji="0" lang="cs-CZ" altLang="cs-CZ" b="0" i="0" u="none" strike="noStrike" cap="none" normalizeH="0" baseline="0" dirty="0">
                <a:ln>
                  <a:noFill/>
                </a:ln>
                <a:solidFill>
                  <a:srgbClr val="000000"/>
                </a:solidFill>
                <a:effectLst/>
                <a:latin typeface="+mn-lt"/>
                <a:cs typeface="Arial" panose="020B0604020202020204" pitchFamily="34" charset="0"/>
              </a:rPr>
              <a:t> = 0°. Protože cos 0° = 1 dostaneme velikost výsledné síly:</a:t>
            </a:r>
          </a:p>
          <a:p>
            <a:pPr marL="0" marR="0" lvl="0" indent="0" algn="just" defTabSz="914400" rtl="0" eaLnBrk="0" fontAlgn="base" latinLnBrk="0" hangingPunct="0">
              <a:lnSpc>
                <a:spcPct val="100000"/>
              </a:lnSpc>
              <a:spcBef>
                <a:spcPct val="0"/>
              </a:spcBef>
              <a:spcAft>
                <a:spcPct val="0"/>
              </a:spcAft>
              <a:buClrTx/>
              <a:buSzTx/>
              <a:buFontTx/>
              <a:buNone/>
              <a:tabLst/>
            </a:pPr>
            <a:endParaRPr lang="cs-CZ" altLang="cs-CZ" dirty="0">
              <a:solidFill>
                <a:srgbClr val="000000"/>
              </a:solidFill>
              <a:latin typeface="+mn-l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latin typeface="+mn-lt"/>
                <a:cs typeface="Arial" panose="020B0604020202020204" pitchFamily="34" charset="0"/>
              </a:rPr>
              <a:t>                                             </a:t>
            </a:r>
            <a:endParaRPr kumimoji="0" lang="cs-CZ" altLang="cs-CZ"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latin typeface="+mn-lt"/>
                <a:cs typeface="Arial" panose="020B0604020202020204" pitchFamily="34" charset="0"/>
              </a:rPr>
              <a:t>To odpovídá známé skutečnosti, že výsledné působení dvou sil stejného směru je rovno jejich prostému součtu. Podobně pro síly mířící opačným směrem, kdy </a:t>
            </a:r>
            <a:r>
              <a:rPr kumimoji="0" lang="cs-CZ" altLang="cs-CZ" b="0" i="1" u="none" strike="noStrike" cap="none" normalizeH="0" baseline="0" dirty="0">
                <a:ln>
                  <a:noFill/>
                </a:ln>
                <a:solidFill>
                  <a:srgbClr val="000000"/>
                </a:solidFill>
                <a:effectLst/>
                <a:latin typeface="+mn-lt"/>
                <a:cs typeface="Arial" panose="020B0604020202020204" pitchFamily="34" charset="0"/>
              </a:rPr>
              <a:t>a</a:t>
            </a:r>
            <a:r>
              <a:rPr kumimoji="0" lang="cs-CZ" altLang="cs-CZ" b="0" i="0" u="none" strike="noStrike" cap="none" normalizeH="0" baseline="0" dirty="0">
                <a:ln>
                  <a:noFill/>
                </a:ln>
                <a:solidFill>
                  <a:srgbClr val="000000"/>
                </a:solidFill>
                <a:effectLst/>
                <a:latin typeface="+mn-lt"/>
                <a:cs typeface="Arial" panose="020B0604020202020204" pitchFamily="34" charset="0"/>
              </a:rPr>
              <a:t> = 180° (cos 180°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latin typeface="+mn-lt"/>
                <a:cs typeface="Arial" panose="020B0604020202020204" pitchFamily="34" charset="0"/>
              </a:rPr>
              <a:t> -1) dostáváme výslednou sílu rovnu rozdílu působících sil:</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latin typeface="+mn-lt"/>
                <a:cs typeface="Arial" panose="020B0604020202020204" pitchFamily="34" charset="0"/>
              </a:rPr>
              <a:t>                                                 </a:t>
            </a:r>
            <a:endParaRPr kumimoji="0" lang="cs-CZ" altLang="cs-CZ"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latin typeface="+mn-lt"/>
                <a:cs typeface="Arial" panose="020B0604020202020204" pitchFamily="34" charset="0"/>
              </a:rPr>
              <a:t>Pokud přitom vyjde velikost výsledné síly </a:t>
            </a:r>
            <a:r>
              <a:rPr kumimoji="0" lang="cs-CZ" altLang="cs-CZ" b="0" i="1" u="none" strike="noStrike" cap="none" normalizeH="0" baseline="0" dirty="0">
                <a:ln>
                  <a:noFill/>
                </a:ln>
                <a:solidFill>
                  <a:srgbClr val="000000"/>
                </a:solidFill>
                <a:effectLst/>
                <a:latin typeface="+mn-lt"/>
                <a:cs typeface="Arial" panose="020B0604020202020204" pitchFamily="34" charset="0"/>
              </a:rPr>
              <a:t>F</a:t>
            </a:r>
            <a:r>
              <a:rPr kumimoji="0" lang="cs-CZ" altLang="cs-CZ" b="0" i="0" u="none" strike="noStrike" cap="none" normalizeH="0" baseline="0" dirty="0">
                <a:ln>
                  <a:noFill/>
                </a:ln>
                <a:solidFill>
                  <a:srgbClr val="000000"/>
                </a:solidFill>
                <a:effectLst/>
                <a:latin typeface="+mn-lt"/>
                <a:cs typeface="Arial" panose="020B0604020202020204" pitchFamily="34" charset="0"/>
              </a:rPr>
              <a:t> záporná, znamená to pouze, že výslednice míří opačným směrem než </a:t>
            </a:r>
            <a:r>
              <a:rPr kumimoji="0" lang="cs-CZ" altLang="cs-CZ" b="1" i="1" u="none" strike="noStrike" cap="none" normalizeH="0" baseline="0" dirty="0">
                <a:ln>
                  <a:noFill/>
                </a:ln>
                <a:solidFill>
                  <a:srgbClr val="000000"/>
                </a:solidFill>
                <a:effectLst/>
                <a:latin typeface="+mn-lt"/>
                <a:cs typeface="Arial" panose="020B0604020202020204" pitchFamily="34" charset="0"/>
              </a:rPr>
              <a:t>F</a:t>
            </a:r>
            <a:r>
              <a:rPr kumimoji="0" lang="cs-CZ" altLang="cs-CZ" b="1" i="0" u="none" strike="noStrike" cap="none" normalizeH="0" baseline="-30000" dirty="0">
                <a:ln>
                  <a:noFill/>
                </a:ln>
                <a:solidFill>
                  <a:srgbClr val="000000"/>
                </a:solidFill>
                <a:effectLst/>
                <a:latin typeface="+mn-lt"/>
                <a:cs typeface="Arial" panose="020B0604020202020204" pitchFamily="34" charset="0"/>
              </a:rPr>
              <a:t>1</a:t>
            </a:r>
            <a:r>
              <a:rPr kumimoji="0" lang="cs-CZ" altLang="cs-CZ" b="0" i="0" u="none" strike="noStrike" cap="none" normalizeH="0" baseline="0" dirty="0">
                <a:ln>
                  <a:noFill/>
                </a:ln>
                <a:solidFill>
                  <a:srgbClr val="000000"/>
                </a:solidFill>
                <a:effectLst/>
                <a:latin typeface="+mn-lt"/>
                <a:cs typeface="Arial" panose="020B0604020202020204" pitchFamily="34" charset="0"/>
              </a:rPr>
              <a:t> (tedy směrem </a:t>
            </a:r>
            <a:r>
              <a:rPr kumimoji="0" lang="cs-CZ" altLang="cs-CZ" b="1" i="1" u="none" strike="noStrike" cap="none" normalizeH="0" baseline="0" dirty="0">
                <a:ln>
                  <a:noFill/>
                </a:ln>
                <a:solidFill>
                  <a:srgbClr val="000000"/>
                </a:solidFill>
                <a:effectLst/>
                <a:latin typeface="+mn-lt"/>
                <a:cs typeface="Arial" panose="020B0604020202020204" pitchFamily="34" charset="0"/>
              </a:rPr>
              <a:t>F</a:t>
            </a:r>
            <a:r>
              <a:rPr kumimoji="0" lang="cs-CZ" altLang="cs-CZ" b="1" i="0" u="none" strike="noStrike" cap="none" normalizeH="0" baseline="-30000" dirty="0">
                <a:ln>
                  <a:noFill/>
                </a:ln>
                <a:solidFill>
                  <a:srgbClr val="000000"/>
                </a:solidFill>
                <a:effectLst/>
                <a:latin typeface="+mn-lt"/>
                <a:cs typeface="Arial" panose="020B0604020202020204" pitchFamily="34" charset="0"/>
              </a:rPr>
              <a:t>2</a:t>
            </a:r>
            <a:r>
              <a:rPr kumimoji="0" lang="cs-CZ" altLang="cs-CZ" b="0" i="0" u="none" strike="noStrike" cap="none" normalizeH="0" baseline="0" dirty="0">
                <a:ln>
                  <a:noFill/>
                </a:ln>
                <a:solidFill>
                  <a:srgbClr val="000000"/>
                </a:solidFill>
                <a:effectLst/>
                <a:latin typeface="+mn-lt"/>
                <a:cs typeface="Arial" panose="020B0604020202020204" pitchFamily="34" charset="0"/>
              </a:rPr>
              <a:t>).</a:t>
            </a:r>
            <a:endParaRPr kumimoji="0" lang="cs-CZ" altLang="cs-CZ"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latin typeface="+mn-lt"/>
                <a:cs typeface="Arial" panose="020B0604020202020204" pitchFamily="34" charset="0"/>
              </a:rPr>
              <a:t>Pokud budeme </a:t>
            </a:r>
            <a:r>
              <a:rPr kumimoji="0" lang="cs-CZ" altLang="cs-CZ" b="1" i="0" u="none" strike="noStrike" cap="none" normalizeH="0" baseline="0" dirty="0">
                <a:ln>
                  <a:noFill/>
                </a:ln>
                <a:solidFill>
                  <a:srgbClr val="000000"/>
                </a:solidFill>
                <a:effectLst/>
                <a:latin typeface="+mn-lt"/>
                <a:cs typeface="Arial" panose="020B0604020202020204" pitchFamily="34" charset="0"/>
              </a:rPr>
              <a:t>sčítat dva kolmé vektory</a:t>
            </a:r>
            <a:r>
              <a:rPr kumimoji="0" lang="cs-CZ" altLang="cs-CZ" b="0" i="0" u="none" strike="noStrike" cap="none" normalizeH="0" baseline="0" dirty="0">
                <a:ln>
                  <a:noFill/>
                </a:ln>
                <a:solidFill>
                  <a:srgbClr val="000000"/>
                </a:solidFill>
                <a:effectLst/>
                <a:latin typeface="+mn-lt"/>
                <a:cs typeface="Arial" panose="020B0604020202020204" pitchFamily="34" charset="0"/>
              </a:rPr>
              <a:t> dosadíme do vztahu pro součet dvou vektorů </a:t>
            </a:r>
            <a:r>
              <a:rPr kumimoji="0" lang="cs-CZ" altLang="cs-CZ" b="0" i="1" u="none" strike="noStrike" cap="none" normalizeH="0" baseline="0" dirty="0">
                <a:ln>
                  <a:noFill/>
                </a:ln>
                <a:solidFill>
                  <a:srgbClr val="000000"/>
                </a:solidFill>
                <a:effectLst/>
                <a:latin typeface="+mn-lt"/>
                <a:cs typeface="Arial" panose="020B0604020202020204" pitchFamily="34" charset="0"/>
              </a:rPr>
              <a:t>a</a:t>
            </a:r>
            <a:r>
              <a:rPr kumimoji="0" lang="cs-CZ" altLang="cs-CZ" b="0" i="0" u="none" strike="noStrike" cap="none" normalizeH="0" baseline="0" dirty="0">
                <a:ln>
                  <a:noFill/>
                </a:ln>
                <a:solidFill>
                  <a:srgbClr val="000000"/>
                </a:solidFill>
                <a:effectLst/>
                <a:latin typeface="+mn-lt"/>
                <a:cs typeface="Arial" panose="020B0604020202020204" pitchFamily="34" charset="0"/>
              </a:rPr>
              <a:t> = 90° (cos 90° = 0) a získáme tak známou Pythagorovu větu, která zde vyjadřuje délku úhlopříčky obdélníku:          </a:t>
            </a:r>
            <a:endParaRPr kumimoji="0" lang="cs-CZ" altLang="cs-CZ" b="0" i="0" u="none" strike="noStrike" cap="none" normalizeH="0" baseline="0" dirty="0">
              <a:ln>
                <a:noFill/>
              </a:ln>
              <a:solidFill>
                <a:schemeClr val="tx1"/>
              </a:solidFill>
              <a:effectLst/>
              <a:latin typeface="+mn-lt"/>
            </a:endParaRPr>
          </a:p>
        </p:txBody>
      </p:sp>
      <p:pic>
        <p:nvPicPr>
          <p:cNvPr id="18434" name="Picture 2">
            <a:extLst>
              <a:ext uri="{FF2B5EF4-FFF2-40B4-BE49-F238E27FC236}">
                <a16:creationId xmlns:a16="http://schemas.microsoft.com/office/drawing/2014/main" id="{208A07BD-29B5-4228-A0D8-92E5BE6F4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032" y="1507119"/>
            <a:ext cx="4331929" cy="43180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a:extLst>
              <a:ext uri="{FF2B5EF4-FFF2-40B4-BE49-F238E27FC236}">
                <a16:creationId xmlns:a16="http://schemas.microsoft.com/office/drawing/2014/main" id="{13B74DC6-7CE1-4C99-9C36-EE2D75B62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031" y="2838840"/>
            <a:ext cx="4331929" cy="4318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1FABBC28-3017-446F-8A59-EE36B7BA9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176" y="5026106"/>
            <a:ext cx="1503855" cy="4318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CEDC9E2B-F1AB-4617-AC4F-F61D0962DBDB}"/>
              </a:ext>
            </a:extLst>
          </p:cNvPr>
          <p:cNvPicPr>
            <a:picLocks noChangeAspect="1"/>
          </p:cNvPicPr>
          <p:nvPr/>
        </p:nvPicPr>
        <p:blipFill>
          <a:blip r:embed="rId5"/>
          <a:stretch>
            <a:fillRect/>
          </a:stretch>
        </p:blipFill>
        <p:spPr>
          <a:xfrm>
            <a:off x="5128235" y="4941620"/>
            <a:ext cx="3219450" cy="1857375"/>
          </a:xfrm>
          <a:prstGeom prst="rect">
            <a:avLst/>
          </a:prstGeom>
        </p:spPr>
      </p:pic>
    </p:spTree>
    <p:extLst>
      <p:ext uri="{BB962C8B-B14F-4D97-AF65-F5344CB8AC3E}">
        <p14:creationId xmlns:p14="http://schemas.microsoft.com/office/powerpoint/2010/main" val="3372055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5B17C326-24FE-43CC-8FB7-FECD518F882A}"/>
              </a:ext>
            </a:extLst>
          </p:cNvPr>
          <p:cNvSpPr>
            <a:spLocks noChangeArrowheads="1"/>
          </p:cNvSpPr>
          <p:nvPr/>
        </p:nvSpPr>
        <p:spPr bwMode="auto">
          <a:xfrm>
            <a:off x="285749" y="1161961"/>
            <a:ext cx="87058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latin typeface="+mn-lt"/>
                <a:cs typeface="Arial" panose="020B0604020202020204" pitchFamily="34" charset="0"/>
              </a:rPr>
              <a:t>Chceme-li od vektoru  </a:t>
            </a:r>
            <a:r>
              <a:rPr kumimoji="0" lang="cs-CZ" altLang="cs-CZ" b="1" i="1" u="none" strike="noStrike" cap="none" normalizeH="0" baseline="0" dirty="0">
                <a:ln>
                  <a:noFill/>
                </a:ln>
                <a:solidFill>
                  <a:srgbClr val="000000"/>
                </a:solidFill>
                <a:effectLst/>
                <a:latin typeface="+mn-lt"/>
                <a:cs typeface="Arial" panose="020B0604020202020204" pitchFamily="34" charset="0"/>
              </a:rPr>
              <a:t>F</a:t>
            </a:r>
            <a:r>
              <a:rPr kumimoji="0" lang="cs-CZ" altLang="cs-CZ" b="1" i="0" u="none" strike="noStrike" cap="none" normalizeH="0" baseline="-30000" dirty="0">
                <a:ln>
                  <a:noFill/>
                </a:ln>
                <a:solidFill>
                  <a:srgbClr val="000000"/>
                </a:solidFill>
                <a:effectLst/>
                <a:latin typeface="+mn-lt"/>
                <a:cs typeface="Arial" panose="020B0604020202020204" pitchFamily="34" charset="0"/>
              </a:rPr>
              <a:t>1</a:t>
            </a:r>
            <a:r>
              <a:rPr kumimoji="0" lang="cs-CZ" altLang="cs-CZ" b="1" i="0" u="none" strike="noStrike" cap="none" normalizeH="0" baseline="0" dirty="0">
                <a:ln>
                  <a:noFill/>
                </a:ln>
                <a:solidFill>
                  <a:srgbClr val="000000"/>
                </a:solidFill>
                <a:effectLst/>
                <a:latin typeface="+mn-lt"/>
                <a:cs typeface="Arial" panose="020B0604020202020204" pitchFamily="34" charset="0"/>
              </a:rPr>
              <a:t> </a:t>
            </a:r>
            <a:r>
              <a:rPr kumimoji="0" lang="cs-CZ" altLang="cs-CZ" b="0" i="0" u="none" strike="noStrike" cap="none" normalizeH="0" baseline="0" dirty="0">
                <a:ln>
                  <a:noFill/>
                </a:ln>
                <a:solidFill>
                  <a:srgbClr val="000000"/>
                </a:solidFill>
                <a:effectLst/>
                <a:latin typeface="+mn-lt"/>
                <a:cs typeface="Arial" panose="020B0604020202020204" pitchFamily="34" charset="0"/>
              </a:rPr>
              <a:t>odečíst vektor </a:t>
            </a:r>
            <a:r>
              <a:rPr kumimoji="0" lang="cs-CZ" altLang="cs-CZ" b="1" i="1" u="none" strike="noStrike" cap="none" normalizeH="0" baseline="0" dirty="0">
                <a:ln>
                  <a:noFill/>
                </a:ln>
                <a:solidFill>
                  <a:srgbClr val="000000"/>
                </a:solidFill>
                <a:effectLst/>
                <a:latin typeface="+mn-lt"/>
                <a:cs typeface="Arial" panose="020B0604020202020204" pitchFamily="34" charset="0"/>
              </a:rPr>
              <a:t>F</a:t>
            </a:r>
            <a:r>
              <a:rPr kumimoji="0" lang="cs-CZ" altLang="cs-CZ" b="1" i="0" u="none" strike="noStrike" cap="none" normalizeH="0" baseline="-30000" dirty="0">
                <a:ln>
                  <a:noFill/>
                </a:ln>
                <a:solidFill>
                  <a:srgbClr val="000000"/>
                </a:solidFill>
                <a:effectLst/>
                <a:latin typeface="+mn-lt"/>
                <a:cs typeface="Arial" panose="020B0604020202020204" pitchFamily="34" charset="0"/>
              </a:rPr>
              <a:t>2</a:t>
            </a:r>
            <a:r>
              <a:rPr kumimoji="0" lang="cs-CZ" altLang="cs-CZ" b="0" i="0" u="none" strike="noStrike" cap="none" normalizeH="0" baseline="0" dirty="0">
                <a:ln>
                  <a:noFill/>
                </a:ln>
                <a:solidFill>
                  <a:srgbClr val="000000"/>
                </a:solidFill>
                <a:effectLst/>
                <a:latin typeface="+mn-lt"/>
                <a:cs typeface="Arial" panose="020B0604020202020204" pitchFamily="34" charset="0"/>
              </a:rPr>
              <a:t>, viz obrázek vpravo, uděláme z vektoru </a:t>
            </a:r>
            <a:r>
              <a:rPr kumimoji="0" lang="cs-CZ" altLang="cs-CZ" b="1" i="1" u="none" strike="noStrike" cap="none" normalizeH="0" baseline="0" dirty="0">
                <a:ln>
                  <a:noFill/>
                </a:ln>
                <a:solidFill>
                  <a:srgbClr val="000000"/>
                </a:solidFill>
                <a:effectLst/>
                <a:latin typeface="+mn-lt"/>
                <a:cs typeface="Arial" panose="020B0604020202020204" pitchFamily="34" charset="0"/>
              </a:rPr>
              <a:t>F</a:t>
            </a:r>
            <a:r>
              <a:rPr kumimoji="0" lang="cs-CZ" altLang="cs-CZ" b="1" i="0" u="none" strike="noStrike" cap="none" normalizeH="0" baseline="-30000" dirty="0">
                <a:ln>
                  <a:noFill/>
                </a:ln>
                <a:solidFill>
                  <a:srgbClr val="000000"/>
                </a:solidFill>
                <a:effectLst/>
                <a:latin typeface="+mn-lt"/>
                <a:cs typeface="Arial" panose="020B0604020202020204" pitchFamily="34" charset="0"/>
              </a:rPr>
              <a:t>2</a:t>
            </a:r>
            <a:r>
              <a:rPr kumimoji="0" lang="cs-CZ" altLang="cs-CZ" b="0" i="0" u="none" strike="noStrike" cap="none" normalizeH="0" baseline="0" dirty="0">
                <a:ln>
                  <a:noFill/>
                </a:ln>
                <a:solidFill>
                  <a:srgbClr val="000000"/>
                </a:solidFill>
                <a:effectLst/>
                <a:latin typeface="+mn-lt"/>
                <a:cs typeface="Arial" panose="020B0604020202020204" pitchFamily="34" charset="0"/>
              </a:rPr>
              <a:t> vektor opačný a přičteme ho k </a:t>
            </a:r>
            <a:r>
              <a:rPr kumimoji="0" lang="cs-CZ" altLang="cs-CZ" b="1" i="1" u="none" strike="noStrike" cap="none" normalizeH="0" baseline="0" dirty="0">
                <a:ln>
                  <a:noFill/>
                </a:ln>
                <a:solidFill>
                  <a:srgbClr val="000000"/>
                </a:solidFill>
                <a:effectLst/>
                <a:latin typeface="+mn-lt"/>
                <a:cs typeface="Arial" panose="020B0604020202020204" pitchFamily="34" charset="0"/>
              </a:rPr>
              <a:t>F</a:t>
            </a:r>
            <a:r>
              <a:rPr kumimoji="0" lang="cs-CZ" altLang="cs-CZ" b="1" i="0" u="none" strike="noStrike" cap="none" normalizeH="0" baseline="-30000" dirty="0">
                <a:ln>
                  <a:noFill/>
                </a:ln>
                <a:solidFill>
                  <a:srgbClr val="000000"/>
                </a:solidFill>
                <a:effectLst/>
                <a:latin typeface="+mn-lt"/>
                <a:cs typeface="Arial" panose="020B0604020202020204" pitchFamily="34" charset="0"/>
              </a:rPr>
              <a:t>1</a:t>
            </a:r>
            <a:r>
              <a:rPr kumimoji="0" lang="cs-CZ" altLang="cs-CZ" b="0" i="0" u="none" strike="noStrike" cap="none" normalizeH="0" baseline="0" dirty="0">
                <a:ln>
                  <a:noFill/>
                </a:ln>
                <a:solidFill>
                  <a:srgbClr val="000000"/>
                </a:solidFill>
                <a:effectLst/>
                <a:latin typeface="+mn-lt"/>
                <a:cs typeface="Arial" panose="020B0604020202020204" pitchFamily="34" charset="0"/>
              </a:rPr>
              <a:t>.</a:t>
            </a:r>
            <a:endParaRPr kumimoji="0" lang="cs-CZ" altLang="cs-CZ" b="0" i="0" u="none" strike="noStrike" cap="none" normalizeH="0" baseline="0" dirty="0">
              <a:ln>
                <a:noFill/>
              </a:ln>
              <a:solidFill>
                <a:schemeClr val="tx1"/>
              </a:solidFill>
              <a:effectLst/>
              <a:latin typeface="+mn-lt"/>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cs-CZ" altLang="cs-CZ" b="0" i="0" u="none" strike="noStrike" cap="none" normalizeH="0" baseline="0" dirty="0">
              <a:ln>
                <a:noFill/>
              </a:ln>
              <a:solidFill>
                <a:schemeClr val="tx1"/>
              </a:solidFill>
              <a:effectLst/>
              <a:latin typeface="+mn-lt"/>
            </a:endParaRPr>
          </a:p>
          <a:p>
            <a:pPr marL="0" marR="0" lvl="0" indent="0"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latin typeface="+mn-lt"/>
                <a:cs typeface="Arial" panose="020B0604020202020204" pitchFamily="34" charset="0"/>
              </a:rPr>
              <a:t>                                </a:t>
            </a:r>
            <a:endParaRPr kumimoji="0" lang="cs-CZ" altLang="cs-CZ" b="0" i="0" u="none" strike="noStrike" cap="none" normalizeH="0" baseline="0" dirty="0">
              <a:ln>
                <a:noFill/>
              </a:ln>
              <a:solidFill>
                <a:schemeClr val="tx1"/>
              </a:solidFill>
              <a:effectLst/>
              <a:latin typeface="+mn-lt"/>
            </a:endParaRPr>
          </a:p>
        </p:txBody>
      </p:sp>
      <p:pic>
        <p:nvPicPr>
          <p:cNvPr id="17410" name="Picture 2">
            <a:extLst>
              <a:ext uri="{FF2B5EF4-FFF2-40B4-BE49-F238E27FC236}">
                <a16:creationId xmlns:a16="http://schemas.microsoft.com/office/drawing/2014/main" id="{3A70D235-F79E-4918-B065-5E9CED9DA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6" y="2102107"/>
            <a:ext cx="1617663" cy="26018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ADB2A5B0-D59F-4DBA-9665-C65B5E4F613A}"/>
              </a:ext>
            </a:extLst>
          </p:cNvPr>
          <p:cNvSpPr txBox="1"/>
          <p:nvPr/>
        </p:nvSpPr>
        <p:spPr>
          <a:xfrm>
            <a:off x="438149" y="322556"/>
            <a:ext cx="4572000" cy="369332"/>
          </a:xfrm>
          <a:prstGeom prst="rect">
            <a:avLst/>
          </a:prstGeom>
          <a:noFill/>
        </p:spPr>
        <p:txBody>
          <a:bodyPr wrap="square">
            <a:spAutoFit/>
          </a:bodyPr>
          <a:lstStyle/>
          <a:p>
            <a:pPr algn="l"/>
            <a:r>
              <a:rPr lang="cs-CZ" b="1" i="0" dirty="0">
                <a:solidFill>
                  <a:srgbClr val="000000"/>
                </a:solidFill>
                <a:effectLst/>
                <a:latin typeface="Arial" panose="020B0604020202020204" pitchFamily="34" charset="0"/>
              </a:rPr>
              <a:t>Odčítání vektorů</a:t>
            </a:r>
          </a:p>
        </p:txBody>
      </p:sp>
      <p:pic>
        <p:nvPicPr>
          <p:cNvPr id="17412" name="Picture 4">
            <a:extLst>
              <a:ext uri="{FF2B5EF4-FFF2-40B4-BE49-F238E27FC236}">
                <a16:creationId xmlns:a16="http://schemas.microsoft.com/office/drawing/2014/main" id="{0DF6F723-DF59-4C1E-9EB3-BCE3499C1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2669" y="2102107"/>
            <a:ext cx="2301218" cy="10300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8191888E-4AFD-476E-855C-58EA34B9613D}"/>
              </a:ext>
            </a:extLst>
          </p:cNvPr>
          <p:cNvSpPr txBox="1"/>
          <p:nvPr/>
        </p:nvSpPr>
        <p:spPr>
          <a:xfrm>
            <a:off x="219074" y="3259100"/>
            <a:ext cx="8705850" cy="646331"/>
          </a:xfrm>
          <a:prstGeom prst="rect">
            <a:avLst/>
          </a:prstGeom>
          <a:noFill/>
        </p:spPr>
        <p:txBody>
          <a:bodyPr wrap="square">
            <a:spAutoFit/>
          </a:bodyPr>
          <a:lstStyle/>
          <a:p>
            <a:pPr algn="just"/>
            <a:r>
              <a:rPr lang="pl-PL" b="0" i="0" dirty="0">
                <a:solidFill>
                  <a:srgbClr val="343434"/>
                </a:solidFill>
                <a:effectLst/>
                <a:latin typeface="Arial" panose="020B0604020202020204" pitchFamily="34" charset="0"/>
              </a:rPr>
              <a:t>Jsou-li dány vektory </a:t>
            </a:r>
            <a:r>
              <a:rPr lang="pl-PL" b="1" i="1" dirty="0">
                <a:solidFill>
                  <a:srgbClr val="343434"/>
                </a:solidFill>
                <a:effectLst/>
                <a:latin typeface="Arial" panose="020B0604020202020204" pitchFamily="34" charset="0"/>
              </a:rPr>
              <a:t>u</a:t>
            </a:r>
            <a:r>
              <a:rPr lang="pl-PL" b="0" i="0" dirty="0">
                <a:solidFill>
                  <a:srgbClr val="343434"/>
                </a:solidFill>
                <a:effectLst/>
                <a:latin typeface="Arial" panose="020B0604020202020204" pitchFamily="34" charset="0"/>
              </a:rPr>
              <a:t>, </a:t>
            </a:r>
            <a:r>
              <a:rPr lang="pl-PL" b="1" i="1" dirty="0">
                <a:solidFill>
                  <a:srgbClr val="343434"/>
                </a:solidFill>
                <a:effectLst/>
                <a:latin typeface="Arial" panose="020B0604020202020204" pitchFamily="34" charset="0"/>
              </a:rPr>
              <a:t>v</a:t>
            </a:r>
            <a:r>
              <a:rPr lang="pl-PL" b="0" i="0" dirty="0">
                <a:solidFill>
                  <a:srgbClr val="343434"/>
                </a:solidFill>
                <a:effectLst/>
                <a:latin typeface="Arial" panose="020B0604020202020204" pitchFamily="34" charset="0"/>
              </a:rPr>
              <a:t>, potom vektor </a:t>
            </a:r>
            <a:r>
              <a:rPr lang="pl-PL" b="1" i="1" dirty="0">
                <a:solidFill>
                  <a:srgbClr val="343434"/>
                </a:solidFill>
                <a:effectLst/>
                <a:latin typeface="Arial" panose="020B0604020202020204" pitchFamily="34" charset="0"/>
              </a:rPr>
              <a:t>w</a:t>
            </a:r>
            <a:r>
              <a:rPr lang="pl-PL" b="0" i="0" dirty="0">
                <a:solidFill>
                  <a:srgbClr val="343434"/>
                </a:solidFill>
                <a:effectLst/>
                <a:latin typeface="Arial" panose="020B0604020202020204" pitchFamily="34" charset="0"/>
              </a:rPr>
              <a:t> = </a:t>
            </a:r>
            <a:r>
              <a:rPr lang="pl-PL" b="1" i="1" dirty="0">
                <a:solidFill>
                  <a:srgbClr val="343434"/>
                </a:solidFill>
                <a:effectLst/>
                <a:latin typeface="Arial" panose="020B0604020202020204" pitchFamily="34" charset="0"/>
              </a:rPr>
              <a:t>v</a:t>
            </a:r>
            <a:r>
              <a:rPr lang="pl-PL" b="0" i="0" dirty="0">
                <a:solidFill>
                  <a:srgbClr val="343434"/>
                </a:solidFill>
                <a:effectLst/>
                <a:latin typeface="Arial" panose="020B0604020202020204" pitchFamily="34" charset="0"/>
              </a:rPr>
              <a:t> + (</a:t>
            </a:r>
            <a:r>
              <a:rPr lang="pl-PL" b="1" i="1" dirty="0">
                <a:solidFill>
                  <a:srgbClr val="343434"/>
                </a:solidFill>
                <a:effectLst/>
                <a:latin typeface="Arial" panose="020B0604020202020204" pitchFamily="34" charset="0"/>
              </a:rPr>
              <a:t>-u</a:t>
            </a:r>
            <a:r>
              <a:rPr lang="pl-PL" b="0" i="0" dirty="0">
                <a:solidFill>
                  <a:srgbClr val="343434"/>
                </a:solidFill>
                <a:effectLst/>
                <a:latin typeface="Arial" panose="020B0604020202020204" pitchFamily="34" charset="0"/>
              </a:rPr>
              <a:t>) nazýváme </a:t>
            </a:r>
            <a:r>
              <a:rPr lang="pl-PL" b="1" i="0" dirty="0">
                <a:solidFill>
                  <a:srgbClr val="343434"/>
                </a:solidFill>
                <a:effectLst/>
                <a:latin typeface="Arial" panose="020B0604020202020204" pitchFamily="34" charset="0"/>
              </a:rPr>
              <a:t>rozdíl vektorů</a:t>
            </a:r>
            <a:r>
              <a:rPr lang="pl-PL" b="0" i="0" dirty="0">
                <a:solidFill>
                  <a:srgbClr val="343434"/>
                </a:solidFill>
                <a:effectLst/>
                <a:latin typeface="Arial" panose="020B0604020202020204" pitchFamily="34" charset="0"/>
              </a:rPr>
              <a:t> </a:t>
            </a:r>
            <a:r>
              <a:rPr lang="pl-PL" b="1" i="1" dirty="0">
                <a:solidFill>
                  <a:srgbClr val="343434"/>
                </a:solidFill>
                <a:effectLst/>
                <a:latin typeface="Arial" panose="020B0604020202020204" pitchFamily="34" charset="0"/>
              </a:rPr>
              <a:t>v</a:t>
            </a:r>
            <a:r>
              <a:rPr lang="pl-PL" b="0" i="0" dirty="0">
                <a:solidFill>
                  <a:srgbClr val="343434"/>
                </a:solidFill>
                <a:effectLst/>
                <a:latin typeface="Arial" panose="020B0604020202020204" pitchFamily="34" charset="0"/>
              </a:rPr>
              <a:t> a </a:t>
            </a:r>
            <a:r>
              <a:rPr lang="pl-PL" b="1" i="1" dirty="0">
                <a:solidFill>
                  <a:srgbClr val="343434"/>
                </a:solidFill>
                <a:effectLst/>
                <a:latin typeface="Arial" panose="020B0604020202020204" pitchFamily="34" charset="0"/>
              </a:rPr>
              <a:t>u</a:t>
            </a:r>
            <a:r>
              <a:rPr lang="pl-PL" b="0" i="0" dirty="0">
                <a:solidFill>
                  <a:srgbClr val="343434"/>
                </a:solidFill>
                <a:effectLst/>
                <a:latin typeface="Arial" panose="020B0604020202020204" pitchFamily="34" charset="0"/>
              </a:rPr>
              <a:t>.</a:t>
            </a:r>
          </a:p>
          <a:p>
            <a:pPr algn="just"/>
            <a:r>
              <a:rPr lang="pl-PL" b="0" i="0" dirty="0">
                <a:solidFill>
                  <a:srgbClr val="343434"/>
                </a:solidFill>
                <a:effectLst/>
                <a:latin typeface="Arial" panose="020B0604020202020204" pitchFamily="34" charset="0"/>
              </a:rPr>
              <a:t>Zapisujeme </a:t>
            </a:r>
            <a:r>
              <a:rPr lang="pl-PL" b="1" i="1" dirty="0">
                <a:solidFill>
                  <a:srgbClr val="343434"/>
                </a:solidFill>
                <a:effectLst/>
                <a:latin typeface="Arial" panose="020B0604020202020204" pitchFamily="34" charset="0"/>
              </a:rPr>
              <a:t>w</a:t>
            </a:r>
            <a:r>
              <a:rPr lang="pl-PL" b="0" i="0" dirty="0">
                <a:solidFill>
                  <a:srgbClr val="343434"/>
                </a:solidFill>
                <a:effectLst/>
                <a:latin typeface="Arial" panose="020B0604020202020204" pitchFamily="34" charset="0"/>
              </a:rPr>
              <a:t> = </a:t>
            </a:r>
            <a:r>
              <a:rPr lang="pl-PL" b="1" i="1" dirty="0">
                <a:solidFill>
                  <a:srgbClr val="343434"/>
                </a:solidFill>
                <a:effectLst/>
                <a:latin typeface="Arial" panose="020B0604020202020204" pitchFamily="34" charset="0"/>
              </a:rPr>
              <a:t>v</a:t>
            </a:r>
            <a:r>
              <a:rPr lang="pl-PL" b="0" i="0" dirty="0">
                <a:solidFill>
                  <a:srgbClr val="343434"/>
                </a:solidFill>
                <a:effectLst/>
                <a:latin typeface="Arial" panose="020B0604020202020204" pitchFamily="34" charset="0"/>
              </a:rPr>
              <a:t> - </a:t>
            </a:r>
            <a:r>
              <a:rPr lang="pl-PL" b="1" i="1" dirty="0">
                <a:solidFill>
                  <a:srgbClr val="343434"/>
                </a:solidFill>
                <a:effectLst/>
                <a:latin typeface="Arial" panose="020B0604020202020204" pitchFamily="34" charset="0"/>
              </a:rPr>
              <a:t>u</a:t>
            </a:r>
            <a:r>
              <a:rPr lang="pl-PL" b="0" i="0" dirty="0">
                <a:solidFill>
                  <a:srgbClr val="343434"/>
                </a:solidFill>
                <a:effectLst/>
                <a:latin typeface="Arial" panose="020B0604020202020204" pitchFamily="34" charset="0"/>
              </a:rPr>
              <a:t>.</a:t>
            </a:r>
          </a:p>
        </p:txBody>
      </p:sp>
      <p:pic>
        <p:nvPicPr>
          <p:cNvPr id="17418" name="Picture 10">
            <a:extLst>
              <a:ext uri="{FF2B5EF4-FFF2-40B4-BE49-F238E27FC236}">
                <a16:creationId xmlns:a16="http://schemas.microsoft.com/office/drawing/2014/main" id="{3F38859F-52B1-4432-BE9C-46B58003B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682" y="1890072"/>
            <a:ext cx="1661384" cy="1377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096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1590184-4EA5-4351-A698-F1424B40B86B}"/>
              </a:ext>
            </a:extLst>
          </p:cNvPr>
          <p:cNvSpPr txBox="1"/>
          <p:nvPr/>
        </p:nvSpPr>
        <p:spPr>
          <a:xfrm>
            <a:off x="190500" y="276225"/>
            <a:ext cx="8763000" cy="1692771"/>
          </a:xfrm>
          <a:prstGeom prst="rect">
            <a:avLst/>
          </a:prstGeom>
          <a:noFill/>
        </p:spPr>
        <p:txBody>
          <a:bodyPr wrap="square">
            <a:spAutoFit/>
          </a:bodyPr>
          <a:lstStyle/>
          <a:p>
            <a:pPr algn="just"/>
            <a:r>
              <a:rPr lang="cs-CZ" sz="2400" b="1" i="0" dirty="0">
                <a:solidFill>
                  <a:srgbClr val="000000"/>
                </a:solidFill>
                <a:effectLst/>
              </a:rPr>
              <a:t>Rozklad vektoru do dvou daných směrů </a:t>
            </a:r>
          </a:p>
          <a:p>
            <a:pPr algn="just"/>
            <a:endParaRPr lang="cs-CZ" sz="2000" dirty="0">
              <a:solidFill>
                <a:srgbClr val="000000"/>
              </a:solidFill>
            </a:endParaRPr>
          </a:p>
          <a:p>
            <a:pPr algn="just"/>
            <a:r>
              <a:rPr lang="cs-CZ" sz="2000" b="0" i="0" dirty="0">
                <a:solidFill>
                  <a:srgbClr val="000000"/>
                </a:solidFill>
                <a:effectLst/>
              </a:rPr>
              <a:t>- operace, která se ve fyzice </a:t>
            </a:r>
            <a:r>
              <a:rPr lang="cs-CZ" sz="2000" b="0" i="0" u="sng" dirty="0">
                <a:solidFill>
                  <a:srgbClr val="000000"/>
                </a:solidFill>
                <a:effectLst/>
              </a:rPr>
              <a:t>používá velice často</a:t>
            </a:r>
            <a:r>
              <a:rPr lang="cs-CZ" sz="2000" b="0" i="0" dirty="0">
                <a:solidFill>
                  <a:srgbClr val="000000"/>
                </a:solidFill>
                <a:effectLst/>
              </a:rPr>
              <a:t>. V tomto případě hledáme dva takové vektory, které leží v daných směrech a jejichž vektorovým součtem dostaneme zadaný vektor.</a:t>
            </a:r>
            <a:endParaRPr lang="cs-CZ" sz="2000" dirty="0"/>
          </a:p>
        </p:txBody>
      </p:sp>
      <p:pic>
        <p:nvPicPr>
          <p:cNvPr id="19458" name="Picture 2" descr="MECHANIKA I">
            <a:extLst>
              <a:ext uri="{FF2B5EF4-FFF2-40B4-BE49-F238E27FC236}">
                <a16:creationId xmlns:a16="http://schemas.microsoft.com/office/drawing/2014/main" id="{9328C245-D2D7-4DF6-BF3A-7486CF2E7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5803" y="1968996"/>
            <a:ext cx="2216776" cy="230746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Nakloněná rovina | Eduportál Techmania">
            <a:extLst>
              <a:ext uri="{FF2B5EF4-FFF2-40B4-BE49-F238E27FC236}">
                <a16:creationId xmlns:a16="http://schemas.microsoft.com/office/drawing/2014/main" id="{364E7C0F-634D-4DFF-882B-51562797F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5153930"/>
            <a:ext cx="2786146" cy="1420935"/>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Operace s vektory :: MEF">
            <a:extLst>
              <a:ext uri="{FF2B5EF4-FFF2-40B4-BE49-F238E27FC236}">
                <a16:creationId xmlns:a16="http://schemas.microsoft.com/office/drawing/2014/main" id="{ED902DEF-8E23-4BF2-A61E-5C37FB39B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812" y="2108339"/>
            <a:ext cx="2247900" cy="186856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37A812B6-BFE5-4721-BCB3-9A4FB9D84687}"/>
              </a:ext>
            </a:extLst>
          </p:cNvPr>
          <p:cNvSpPr txBox="1"/>
          <p:nvPr/>
        </p:nvSpPr>
        <p:spPr>
          <a:xfrm>
            <a:off x="190500" y="3911682"/>
            <a:ext cx="1657350" cy="461665"/>
          </a:xfrm>
          <a:prstGeom prst="rect">
            <a:avLst/>
          </a:prstGeom>
          <a:noFill/>
        </p:spPr>
        <p:txBody>
          <a:bodyPr wrap="square" rtlCol="0">
            <a:spAutoFit/>
          </a:bodyPr>
          <a:lstStyle/>
          <a:p>
            <a:r>
              <a:rPr lang="cs-CZ" sz="2400" b="1" dirty="0"/>
              <a:t>Příklady</a:t>
            </a:r>
          </a:p>
        </p:txBody>
      </p:sp>
      <p:sp>
        <p:nvSpPr>
          <p:cNvPr id="7" name="TextovéPole 6">
            <a:extLst>
              <a:ext uri="{FF2B5EF4-FFF2-40B4-BE49-F238E27FC236}">
                <a16:creationId xmlns:a16="http://schemas.microsoft.com/office/drawing/2014/main" id="{8B03E176-81A8-42D8-A182-9CE2FB431151}"/>
              </a:ext>
            </a:extLst>
          </p:cNvPr>
          <p:cNvSpPr txBox="1"/>
          <p:nvPr/>
        </p:nvSpPr>
        <p:spPr>
          <a:xfrm>
            <a:off x="130372" y="4635089"/>
            <a:ext cx="2786147" cy="369332"/>
          </a:xfrm>
          <a:prstGeom prst="rect">
            <a:avLst/>
          </a:prstGeom>
          <a:noFill/>
        </p:spPr>
        <p:txBody>
          <a:bodyPr wrap="none" rtlCol="0">
            <a:spAutoFit/>
          </a:bodyPr>
          <a:lstStyle/>
          <a:p>
            <a:r>
              <a:rPr lang="cs-CZ" b="1" i="1" dirty="0"/>
              <a:t>Pohyb na nakloněné rovině</a:t>
            </a:r>
          </a:p>
        </p:txBody>
      </p:sp>
      <p:pic>
        <p:nvPicPr>
          <p:cNvPr id="19464" name="Picture 8" descr="See the source image">
            <a:extLst>
              <a:ext uri="{FF2B5EF4-FFF2-40B4-BE49-F238E27FC236}">
                <a16:creationId xmlns:a16="http://schemas.microsoft.com/office/drawing/2014/main" id="{D0EAB78B-300F-47F6-B7A2-C3A9C93411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5803" y="5153930"/>
            <a:ext cx="3062611" cy="15690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1545302A-9740-4B5C-9E61-84F31335FBBB}"/>
              </a:ext>
            </a:extLst>
          </p:cNvPr>
          <p:cNvSpPr txBox="1"/>
          <p:nvPr/>
        </p:nvSpPr>
        <p:spPr>
          <a:xfrm>
            <a:off x="6024034" y="4635089"/>
            <a:ext cx="2786147" cy="369332"/>
          </a:xfrm>
          <a:prstGeom prst="rect">
            <a:avLst/>
          </a:prstGeom>
          <a:noFill/>
        </p:spPr>
        <p:txBody>
          <a:bodyPr wrap="square">
            <a:spAutoFit/>
          </a:bodyPr>
          <a:lstStyle/>
          <a:p>
            <a:r>
              <a:rPr lang="cs-CZ" b="1" i="1" dirty="0"/>
              <a:t>Křivočarý pohyb, šikmý vrh</a:t>
            </a:r>
            <a:endParaRPr lang="cs-CZ" dirty="0"/>
          </a:p>
        </p:txBody>
      </p:sp>
      <p:pic>
        <p:nvPicPr>
          <p:cNvPr id="3" name="Obrázek 2">
            <a:extLst>
              <a:ext uri="{FF2B5EF4-FFF2-40B4-BE49-F238E27FC236}">
                <a16:creationId xmlns:a16="http://schemas.microsoft.com/office/drawing/2014/main" id="{0C4626D9-1CFF-4102-BFE0-BE08C7C09562}"/>
              </a:ext>
            </a:extLst>
          </p:cNvPr>
          <p:cNvPicPr>
            <a:picLocks noChangeAspect="1"/>
          </p:cNvPicPr>
          <p:nvPr/>
        </p:nvPicPr>
        <p:blipFill>
          <a:blip r:embed="rId6"/>
          <a:stretch>
            <a:fillRect/>
          </a:stretch>
        </p:blipFill>
        <p:spPr>
          <a:xfrm>
            <a:off x="3664462" y="5053485"/>
            <a:ext cx="1533525" cy="1714500"/>
          </a:xfrm>
          <a:prstGeom prst="rect">
            <a:avLst/>
          </a:prstGeom>
        </p:spPr>
      </p:pic>
      <p:sp>
        <p:nvSpPr>
          <p:cNvPr id="14" name="TextovéPole 13">
            <a:extLst>
              <a:ext uri="{FF2B5EF4-FFF2-40B4-BE49-F238E27FC236}">
                <a16:creationId xmlns:a16="http://schemas.microsoft.com/office/drawing/2014/main" id="{489367AA-CCD0-4943-B705-78ABC9E12B67}"/>
              </a:ext>
            </a:extLst>
          </p:cNvPr>
          <p:cNvSpPr txBox="1"/>
          <p:nvPr/>
        </p:nvSpPr>
        <p:spPr>
          <a:xfrm>
            <a:off x="3314375" y="4636870"/>
            <a:ext cx="2786147" cy="369332"/>
          </a:xfrm>
          <a:prstGeom prst="rect">
            <a:avLst/>
          </a:prstGeom>
          <a:noFill/>
        </p:spPr>
        <p:txBody>
          <a:bodyPr wrap="square">
            <a:spAutoFit/>
          </a:bodyPr>
          <a:lstStyle/>
          <a:p>
            <a:r>
              <a:rPr lang="cs-CZ" b="1" i="1" dirty="0"/>
              <a:t>Pohyb po kružnici</a:t>
            </a:r>
            <a:endParaRPr lang="cs-CZ" dirty="0"/>
          </a:p>
        </p:txBody>
      </p:sp>
    </p:spTree>
    <p:extLst>
      <p:ext uri="{BB962C8B-B14F-4D97-AF65-F5344CB8AC3E}">
        <p14:creationId xmlns:p14="http://schemas.microsoft.com/office/powerpoint/2010/main" val="2593547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6" name="Picture 4" descr="1.3: Dot Product - Mathematics LibreTexts">
            <a:extLst>
              <a:ext uri="{FF2B5EF4-FFF2-40B4-BE49-F238E27FC236}">
                <a16:creationId xmlns:a16="http://schemas.microsoft.com/office/drawing/2014/main" id="{269787A9-B1B8-482C-9036-BF7BFB971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181" y="3722972"/>
            <a:ext cx="5007593" cy="985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5C149D50-E074-4E3A-B3A3-49E86487B6F7}"/>
              </a:ext>
            </a:extLst>
          </p:cNvPr>
          <p:cNvSpPr txBox="1"/>
          <p:nvPr/>
        </p:nvSpPr>
        <p:spPr>
          <a:xfrm>
            <a:off x="361950" y="183633"/>
            <a:ext cx="2094869" cy="461665"/>
          </a:xfrm>
          <a:prstGeom prst="rect">
            <a:avLst/>
          </a:prstGeom>
          <a:noFill/>
        </p:spPr>
        <p:txBody>
          <a:bodyPr wrap="none" rtlCol="0">
            <a:spAutoFit/>
          </a:bodyPr>
          <a:lstStyle/>
          <a:p>
            <a:r>
              <a:rPr lang="cs-CZ" sz="2400" b="1" dirty="0"/>
              <a:t>Skalární součin</a:t>
            </a:r>
          </a:p>
        </p:txBody>
      </p:sp>
      <p:graphicFrame>
        <p:nvGraphicFramePr>
          <p:cNvPr id="4" name="Tabulka 3">
            <a:extLst>
              <a:ext uri="{FF2B5EF4-FFF2-40B4-BE49-F238E27FC236}">
                <a16:creationId xmlns:a16="http://schemas.microsoft.com/office/drawing/2014/main" id="{EC1E07CF-2334-4F6A-9584-64DBC97D92F6}"/>
              </a:ext>
            </a:extLst>
          </p:cNvPr>
          <p:cNvGraphicFramePr>
            <a:graphicFrameLocks noGrp="1"/>
          </p:cNvGraphicFramePr>
          <p:nvPr>
            <p:extLst>
              <p:ext uri="{D42A27DB-BD31-4B8C-83A1-F6EECF244321}">
                <p14:modId xmlns:p14="http://schemas.microsoft.com/office/powerpoint/2010/main" val="2970669206"/>
              </p:ext>
            </p:extLst>
          </p:nvPr>
        </p:nvGraphicFramePr>
        <p:xfrm>
          <a:off x="2240395" y="2719177"/>
          <a:ext cx="5467350" cy="548640"/>
        </p:xfrm>
        <a:graphic>
          <a:graphicData uri="http://schemas.openxmlformats.org/drawingml/2006/table">
            <a:tbl>
              <a:tblPr/>
              <a:tblGrid>
                <a:gridCol w="2733675">
                  <a:extLst>
                    <a:ext uri="{9D8B030D-6E8A-4147-A177-3AD203B41FA5}">
                      <a16:colId xmlns:a16="http://schemas.microsoft.com/office/drawing/2014/main" val="1010636906"/>
                    </a:ext>
                  </a:extLst>
                </a:gridCol>
                <a:gridCol w="2733675">
                  <a:extLst>
                    <a:ext uri="{9D8B030D-6E8A-4147-A177-3AD203B41FA5}">
                      <a16:colId xmlns:a16="http://schemas.microsoft.com/office/drawing/2014/main" val="2211838869"/>
                    </a:ext>
                  </a:extLst>
                </a:gridCol>
              </a:tblGrid>
              <a:tr h="0">
                <a:tc>
                  <a:txBody>
                    <a:bodyPr/>
                    <a:lstStyle/>
                    <a:p>
                      <a:r>
                        <a:rPr lang="cs-CZ" dirty="0"/>
                        <a:t>v rovině</a:t>
                      </a:r>
                    </a:p>
                  </a:txBody>
                  <a:tcPr marL="0" marR="0" marT="0" marB="0" anchor="ctr">
                    <a:lnL>
                      <a:noFill/>
                    </a:lnL>
                    <a:lnR>
                      <a:noFill/>
                    </a:lnR>
                    <a:lnT>
                      <a:noFill/>
                    </a:lnT>
                    <a:lnB>
                      <a:noFill/>
                    </a:lnB>
                    <a:solidFill>
                      <a:srgbClr val="FFFFFF"/>
                    </a:solidFill>
                  </a:tcPr>
                </a:tc>
                <a:tc>
                  <a:txBody>
                    <a:bodyPr/>
                    <a:lstStyle/>
                    <a:p>
                      <a:r>
                        <a:rPr lang="cs-CZ" dirty="0"/>
                        <a:t>v prostoru</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622008171"/>
                  </a:ext>
                </a:extLst>
              </a:tr>
              <a:tr h="0">
                <a:tc>
                  <a:txBody>
                    <a:bodyPr/>
                    <a:lstStyle/>
                    <a:p>
                      <a:endParaRPr lang="cs-CZ"/>
                    </a:p>
                  </a:txBody>
                  <a:tcPr marL="0" marR="0" marT="0" marB="0" anchor="ctr">
                    <a:lnL>
                      <a:noFill/>
                    </a:lnL>
                    <a:lnR>
                      <a:noFill/>
                    </a:lnR>
                    <a:lnT>
                      <a:noFill/>
                    </a:lnT>
                    <a:lnB>
                      <a:noFill/>
                    </a:lnB>
                    <a:solidFill>
                      <a:srgbClr val="FFFFFF"/>
                    </a:solidFill>
                  </a:tcPr>
                </a:tc>
                <a:tc>
                  <a:txBody>
                    <a:bodyPr/>
                    <a:lstStyle/>
                    <a:p>
                      <a:endParaRPr lang="cs-CZ" dirty="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933434047"/>
                  </a:ext>
                </a:extLst>
              </a:tr>
            </a:tbl>
          </a:graphicData>
        </a:graphic>
      </p:graphicFrame>
      <p:pic>
        <p:nvPicPr>
          <p:cNvPr id="15366" name="Picture 6">
            <a:extLst>
              <a:ext uri="{FF2B5EF4-FFF2-40B4-BE49-F238E27FC236}">
                <a16:creationId xmlns:a16="http://schemas.microsoft.com/office/drawing/2014/main" id="{23098760-F1D7-4C5E-A18E-DAA06FD59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8590" y="3078028"/>
            <a:ext cx="1706355" cy="363054"/>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a:extLst>
              <a:ext uri="{FF2B5EF4-FFF2-40B4-BE49-F238E27FC236}">
                <a16:creationId xmlns:a16="http://schemas.microsoft.com/office/drawing/2014/main" id="{42281B8E-661D-4DA1-AE30-554BEB80F0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5237" y="3028274"/>
            <a:ext cx="2348368" cy="361287"/>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9" descr="See the source image">
            <a:extLst>
              <a:ext uri="{FF2B5EF4-FFF2-40B4-BE49-F238E27FC236}">
                <a16:creationId xmlns:a16="http://schemas.microsoft.com/office/drawing/2014/main" id="{D1FCF885-CF78-4696-8CAD-EF6F665CC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5289" y="4891686"/>
            <a:ext cx="1937750" cy="15373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0">
            <a:extLst>
              <a:ext uri="{FF2B5EF4-FFF2-40B4-BE49-F238E27FC236}">
                <a16:creationId xmlns:a16="http://schemas.microsoft.com/office/drawing/2014/main" id="{7CE99940-3ECB-4A5A-B6CD-FB4B8509E34F}"/>
              </a:ext>
            </a:extLst>
          </p:cNvPr>
          <p:cNvSpPr>
            <a:spLocks noChangeArrowheads="1"/>
          </p:cNvSpPr>
          <p:nvPr/>
        </p:nvSpPr>
        <p:spPr bwMode="auto">
          <a:xfrm>
            <a:off x="192412" y="651674"/>
            <a:ext cx="880651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i="0" u="sng" strike="noStrike" cap="none" normalizeH="0" baseline="0" dirty="0">
                <a:ln>
                  <a:noFill/>
                </a:ln>
                <a:effectLst/>
                <a:latin typeface="+mn-lt"/>
                <a:cs typeface="Arial" panose="020B0604020202020204" pitchFamily="34" charset="0"/>
              </a:rPr>
              <a:t>Výsledkem skalárního součinu dvou vektorů je skalár</a:t>
            </a:r>
            <a:r>
              <a:rPr kumimoji="0" lang="cs-CZ" altLang="cs-CZ" sz="2000" i="0" u="none" strike="noStrike" cap="none" normalizeH="0" baseline="0" dirty="0">
                <a:ln>
                  <a:noFill/>
                </a:ln>
                <a:effectLst/>
                <a:latin typeface="+mn-lt"/>
                <a:cs typeface="Arial" panose="020B0604020202020204" pitchFamily="34" charset="0"/>
              </a:rPr>
              <a:t>, tedy číslo. </a:t>
            </a:r>
            <a:r>
              <a:rPr kumimoji="0" lang="cs-CZ" altLang="cs-CZ" sz="2000" b="0" i="0" u="none" strike="noStrike" cap="none" normalizeH="0" baseline="0" dirty="0">
                <a:ln>
                  <a:noFill/>
                </a:ln>
                <a:solidFill>
                  <a:srgbClr val="000000"/>
                </a:solidFill>
                <a:effectLst/>
                <a:latin typeface="+mn-lt"/>
                <a:cs typeface="Arial" panose="020B0604020202020204" pitchFamily="34" charset="0"/>
              </a:rPr>
              <a:t>Skalární součin dvou vektorů </a:t>
            </a:r>
            <a:r>
              <a:rPr kumimoji="0" lang="cs-CZ" altLang="cs-CZ" sz="2000" b="1" i="1" u="none" strike="noStrike" cap="none" normalizeH="0" baseline="0" dirty="0">
                <a:ln>
                  <a:noFill/>
                </a:ln>
                <a:solidFill>
                  <a:srgbClr val="000000"/>
                </a:solidFill>
                <a:effectLst/>
                <a:latin typeface="+mn-lt"/>
                <a:cs typeface="Arial" panose="020B0604020202020204" pitchFamily="34" charset="0"/>
              </a:rPr>
              <a:t>a</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a:t>
            </a:r>
            <a:r>
              <a:rPr kumimoji="0" lang="cs-CZ" altLang="cs-CZ" sz="2000" b="1" i="1" u="none" strike="noStrike" cap="none" normalizeH="0" baseline="0" dirty="0">
                <a:ln>
                  <a:noFill/>
                </a:ln>
                <a:solidFill>
                  <a:srgbClr val="000000"/>
                </a:solidFill>
                <a:effectLst/>
                <a:latin typeface="+mn-lt"/>
                <a:cs typeface="Arial" panose="020B0604020202020204" pitchFamily="34" charset="0"/>
              </a:rPr>
              <a:t>b</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zapisujeme tečkou mezi vektory a jeho hodnotu určujeme ze vztahu</a:t>
            </a: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Arial" panose="020B0604020202020204" pitchFamily="34" charset="0"/>
              </a:rPr>
              <a:t>                           </a:t>
            </a:r>
            <a:endParaRPr lang="cs-CZ" altLang="cs-CZ" sz="2000" dirty="0">
              <a:solidFill>
                <a:srgbClr val="000000"/>
              </a:solidFill>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Arial" panose="020B0604020202020204" pitchFamily="34" charset="0"/>
              </a:rPr>
              <a:t>kde </a:t>
            </a:r>
            <a:r>
              <a:rPr kumimoji="0" lang="cs-CZ" altLang="cs-CZ" sz="2000" b="0" i="1" u="none" strike="noStrike" cap="none" normalizeH="0" baseline="0" dirty="0">
                <a:ln>
                  <a:noFill/>
                </a:ln>
                <a:solidFill>
                  <a:srgbClr val="000000"/>
                </a:solidFill>
                <a:effectLst/>
                <a:latin typeface="+mn-lt"/>
                <a:cs typeface="Arial" panose="020B0604020202020204" pitchFamily="34" charset="0"/>
              </a:rPr>
              <a:t>a</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a:t>
            </a:r>
            <a:r>
              <a:rPr kumimoji="0" lang="cs-CZ" altLang="cs-CZ" sz="2000" b="0" i="1" u="none" strike="noStrike" cap="none" normalizeH="0" baseline="0" dirty="0">
                <a:ln>
                  <a:noFill/>
                </a:ln>
                <a:solidFill>
                  <a:srgbClr val="000000"/>
                </a:solidFill>
                <a:effectLst/>
                <a:latin typeface="+mn-lt"/>
                <a:cs typeface="Arial" panose="020B0604020202020204" pitchFamily="34" charset="0"/>
              </a:rPr>
              <a:t>b</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jsou velikosti skalárně násobených vektorů, </a:t>
            </a:r>
            <a:r>
              <a:rPr kumimoji="0" lang="cs-CZ" altLang="cs-CZ" sz="2000" b="0" i="1" u="none" strike="noStrike" cap="none" normalizeH="0" baseline="0" dirty="0">
                <a:ln>
                  <a:noFill/>
                </a:ln>
                <a:solidFill>
                  <a:srgbClr val="000000"/>
                </a:solidFill>
                <a:effectLst/>
                <a:latin typeface="+mn-lt"/>
                <a:cs typeface="Arial" panose="020B0604020202020204" pitchFamily="34" charset="0"/>
              </a:rPr>
              <a:t>a </a:t>
            </a:r>
            <a:r>
              <a:rPr kumimoji="0" lang="cs-CZ" altLang="cs-CZ" sz="2000" b="0" i="0" u="none" strike="noStrike" cap="none" normalizeH="0" baseline="0" dirty="0">
                <a:ln>
                  <a:noFill/>
                </a:ln>
                <a:solidFill>
                  <a:srgbClr val="000000"/>
                </a:solidFill>
                <a:effectLst/>
                <a:latin typeface="+mn-lt"/>
                <a:cs typeface="Arial" panose="020B0604020202020204" pitchFamily="34" charset="0"/>
              </a:rPr>
              <a:t>je úhel, který násobené vektory svírají. </a:t>
            </a:r>
            <a:r>
              <a:rPr kumimoji="0" lang="cs-CZ" altLang="cs-CZ" sz="2000" b="0" i="0" u="sng" strike="noStrike" cap="none" normalizeH="0" baseline="0" dirty="0">
                <a:ln>
                  <a:noFill/>
                </a:ln>
                <a:solidFill>
                  <a:srgbClr val="000000"/>
                </a:solidFill>
                <a:effectLst/>
                <a:latin typeface="+mn-lt"/>
                <a:cs typeface="Arial" panose="020B0604020202020204" pitchFamily="34" charset="0"/>
              </a:rPr>
              <a:t>Skalární součin  je komutativní</a:t>
            </a:r>
            <a:r>
              <a:rPr kumimoji="0" lang="cs-CZ" altLang="cs-CZ" sz="2000" b="0" i="0" u="none" strike="noStrike" cap="none" normalizeH="0" baseline="0" dirty="0">
                <a:ln>
                  <a:noFill/>
                </a:ln>
                <a:solidFill>
                  <a:srgbClr val="000000"/>
                </a:solidFill>
                <a:effectLst/>
                <a:latin typeface="+mn-lt"/>
                <a:cs typeface="Arial" panose="020B0604020202020204" pitchFamily="34" charset="0"/>
              </a:rPr>
              <a:t>.</a:t>
            </a:r>
            <a:endParaRPr kumimoji="0" lang="cs-CZ" altLang="cs-CZ" sz="2000" b="0" i="0" u="none" strike="noStrike" cap="none" normalizeH="0" baseline="0" dirty="0">
              <a:ln>
                <a:noFill/>
              </a:ln>
              <a:solidFill>
                <a:schemeClr val="tx1"/>
              </a:solidFill>
              <a:effectLst/>
              <a:latin typeface="+mn-lt"/>
            </a:endParaRPr>
          </a:p>
        </p:txBody>
      </p:sp>
      <p:pic>
        <p:nvPicPr>
          <p:cNvPr id="15371" name="Picture 11">
            <a:extLst>
              <a:ext uri="{FF2B5EF4-FFF2-40B4-BE49-F238E27FC236}">
                <a16:creationId xmlns:a16="http://schemas.microsoft.com/office/drawing/2014/main" id="{747F060E-DD1F-4C2F-A5DD-0A95017ECA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6574" y="1482527"/>
            <a:ext cx="1443158" cy="2742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B6596BBB-6E7A-4F86-948F-9179C280CEAC}"/>
              </a:ext>
            </a:extLst>
          </p:cNvPr>
          <p:cNvSpPr/>
          <p:nvPr/>
        </p:nvSpPr>
        <p:spPr>
          <a:xfrm rot="16200000">
            <a:off x="6772478" y="4571959"/>
            <a:ext cx="1440730" cy="2273501"/>
          </a:xfrm>
          <a:prstGeom prst="rect">
            <a:avLst/>
          </a:prstGeom>
          <a:pattFill prst="wdUpDiag">
            <a:fgClr>
              <a:schemeClr val="accent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B28D706E-602D-46D3-B61F-0AE7A825E5EA}"/>
              </a:ext>
            </a:extLst>
          </p:cNvPr>
          <p:cNvSpPr txBox="1"/>
          <p:nvPr/>
        </p:nvSpPr>
        <p:spPr>
          <a:xfrm>
            <a:off x="7229790" y="6429075"/>
            <a:ext cx="526106" cy="369332"/>
          </a:xfrm>
          <a:prstGeom prst="rect">
            <a:avLst/>
          </a:prstGeom>
          <a:noFill/>
        </p:spPr>
        <p:txBody>
          <a:bodyPr wrap="none" rtlCol="0">
            <a:spAutoFit/>
          </a:bodyPr>
          <a:lstStyle/>
          <a:p>
            <a:r>
              <a:rPr lang="cs-CZ" dirty="0"/>
              <a:t>|</a:t>
            </a:r>
            <a:r>
              <a:rPr lang="en-US" b="1" dirty="0">
                <a:solidFill>
                  <a:srgbClr val="FF0000"/>
                </a:solidFill>
              </a:rPr>
              <a:t>b</a:t>
            </a:r>
            <a:r>
              <a:rPr lang="cs-CZ" dirty="0"/>
              <a:t>|</a:t>
            </a:r>
          </a:p>
        </p:txBody>
      </p:sp>
      <p:sp>
        <p:nvSpPr>
          <p:cNvPr id="7" name="TextovéPole 6">
            <a:extLst>
              <a:ext uri="{FF2B5EF4-FFF2-40B4-BE49-F238E27FC236}">
                <a16:creationId xmlns:a16="http://schemas.microsoft.com/office/drawing/2014/main" id="{27ED9464-5944-491A-B04B-FF6D0111472B}"/>
              </a:ext>
            </a:extLst>
          </p:cNvPr>
          <p:cNvSpPr txBox="1"/>
          <p:nvPr/>
        </p:nvSpPr>
        <p:spPr>
          <a:xfrm rot="16200000">
            <a:off x="8314925" y="5522324"/>
            <a:ext cx="998671" cy="369332"/>
          </a:xfrm>
          <a:prstGeom prst="rect">
            <a:avLst/>
          </a:prstGeom>
          <a:noFill/>
        </p:spPr>
        <p:txBody>
          <a:bodyPr wrap="none" rtlCol="0">
            <a:spAutoFit/>
          </a:bodyPr>
          <a:lstStyle/>
          <a:p>
            <a:r>
              <a:rPr lang="cs-CZ" dirty="0"/>
              <a:t>|</a:t>
            </a:r>
            <a:r>
              <a:rPr lang="en-US" b="1" dirty="0">
                <a:solidFill>
                  <a:srgbClr val="0070C0"/>
                </a:solidFill>
              </a:rPr>
              <a:t>a</a:t>
            </a:r>
            <a:r>
              <a:rPr lang="cs-CZ" dirty="0"/>
              <a:t>|</a:t>
            </a:r>
            <a:r>
              <a:rPr lang="en-US" dirty="0"/>
              <a:t>.cos</a:t>
            </a:r>
            <a:r>
              <a:rPr lang="el-GR" dirty="0"/>
              <a:t>θ</a:t>
            </a:r>
            <a:endParaRPr lang="cs-CZ" dirty="0"/>
          </a:p>
        </p:txBody>
      </p:sp>
      <p:pic>
        <p:nvPicPr>
          <p:cNvPr id="12" name="Grafický objekt 11">
            <a:extLst>
              <a:ext uri="{FF2B5EF4-FFF2-40B4-BE49-F238E27FC236}">
                <a16:creationId xmlns:a16="http://schemas.microsoft.com/office/drawing/2014/main" id="{C5A034DC-A299-4031-89D7-00D1DC926D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70389" y="1515499"/>
            <a:ext cx="1228726" cy="242512"/>
          </a:xfrm>
          <a:prstGeom prst="rect">
            <a:avLst/>
          </a:prstGeom>
        </p:spPr>
      </p:pic>
      <p:sp>
        <p:nvSpPr>
          <p:cNvPr id="13" name="TextovéPole 12">
            <a:extLst>
              <a:ext uri="{FF2B5EF4-FFF2-40B4-BE49-F238E27FC236}">
                <a16:creationId xmlns:a16="http://schemas.microsoft.com/office/drawing/2014/main" id="{80B7EF6C-6215-425D-B147-0C2F021DCDEC}"/>
              </a:ext>
            </a:extLst>
          </p:cNvPr>
          <p:cNvSpPr txBox="1"/>
          <p:nvPr/>
        </p:nvSpPr>
        <p:spPr>
          <a:xfrm>
            <a:off x="192412" y="5306880"/>
            <a:ext cx="3209925" cy="400110"/>
          </a:xfrm>
          <a:prstGeom prst="rect">
            <a:avLst/>
          </a:prstGeom>
          <a:noFill/>
        </p:spPr>
        <p:txBody>
          <a:bodyPr wrap="square" rtlCol="0">
            <a:spAutoFit/>
          </a:bodyPr>
          <a:lstStyle/>
          <a:p>
            <a:r>
              <a:rPr lang="cs-CZ" sz="2000" b="1" dirty="0"/>
              <a:t>Velikost skalárního součinu</a:t>
            </a:r>
          </a:p>
        </p:txBody>
      </p:sp>
      <p:sp>
        <p:nvSpPr>
          <p:cNvPr id="20" name="TextovéPole 19">
            <a:extLst>
              <a:ext uri="{FF2B5EF4-FFF2-40B4-BE49-F238E27FC236}">
                <a16:creationId xmlns:a16="http://schemas.microsoft.com/office/drawing/2014/main" id="{9067802A-42C4-4F5A-ABF9-A2343247FCEE}"/>
              </a:ext>
            </a:extLst>
          </p:cNvPr>
          <p:cNvSpPr txBox="1"/>
          <p:nvPr/>
        </p:nvSpPr>
        <p:spPr>
          <a:xfrm>
            <a:off x="362384" y="5912601"/>
            <a:ext cx="3295650" cy="369332"/>
          </a:xfrm>
          <a:prstGeom prst="rect">
            <a:avLst/>
          </a:prstGeom>
          <a:noFill/>
        </p:spPr>
        <p:txBody>
          <a:bodyPr wrap="square">
            <a:spAutoFit/>
          </a:bodyPr>
          <a:lstStyle/>
          <a:p>
            <a:r>
              <a:rPr lang="cs-CZ" b="1" i="0" dirty="0">
                <a:solidFill>
                  <a:srgbClr val="333333"/>
                </a:solidFill>
                <a:effectLst/>
                <a:latin typeface="Verdana" panose="020B0604030504040204" pitchFamily="34" charset="0"/>
              </a:rPr>
              <a:t>a · b</a:t>
            </a:r>
            <a:r>
              <a:rPr lang="cs-CZ" b="0" i="0" dirty="0">
                <a:solidFill>
                  <a:srgbClr val="333333"/>
                </a:solidFill>
                <a:effectLst/>
                <a:latin typeface="Verdana" panose="020B0604030504040204" pitchFamily="34" charset="0"/>
              </a:rPr>
              <a:t> = |</a:t>
            </a:r>
            <a:r>
              <a:rPr lang="cs-CZ" b="1" i="0" dirty="0">
                <a:solidFill>
                  <a:srgbClr val="333333"/>
                </a:solidFill>
                <a:effectLst/>
                <a:latin typeface="Verdana" panose="020B0604030504040204" pitchFamily="34" charset="0"/>
              </a:rPr>
              <a:t>a</a:t>
            </a:r>
            <a:r>
              <a:rPr lang="cs-CZ" b="0" i="0" dirty="0">
                <a:solidFill>
                  <a:srgbClr val="333333"/>
                </a:solidFill>
                <a:effectLst/>
                <a:latin typeface="Verdana" panose="020B0604030504040204" pitchFamily="34" charset="0"/>
              </a:rPr>
              <a:t>| × |</a:t>
            </a:r>
            <a:r>
              <a:rPr lang="cs-CZ" b="1" i="0" dirty="0">
                <a:solidFill>
                  <a:srgbClr val="333333"/>
                </a:solidFill>
                <a:effectLst/>
                <a:latin typeface="Verdana" panose="020B0604030504040204" pitchFamily="34" charset="0"/>
              </a:rPr>
              <a:t>b</a:t>
            </a:r>
            <a:r>
              <a:rPr lang="cs-CZ" b="0" i="0" dirty="0">
                <a:solidFill>
                  <a:srgbClr val="333333"/>
                </a:solidFill>
                <a:effectLst/>
                <a:latin typeface="Verdana" panose="020B0604030504040204" pitchFamily="34" charset="0"/>
              </a:rPr>
              <a:t>| × cos(</a:t>
            </a:r>
            <a:r>
              <a:rPr lang="el-GR" b="0" i="0" dirty="0">
                <a:solidFill>
                  <a:srgbClr val="333333"/>
                </a:solidFill>
                <a:effectLst/>
                <a:latin typeface="Verdana" panose="020B0604030504040204" pitchFamily="34" charset="0"/>
              </a:rPr>
              <a:t>θ)</a:t>
            </a:r>
            <a:endParaRPr lang="cs-CZ" dirty="0"/>
          </a:p>
        </p:txBody>
      </p:sp>
    </p:spTree>
    <p:extLst>
      <p:ext uri="{BB962C8B-B14F-4D97-AF65-F5344CB8AC3E}">
        <p14:creationId xmlns:p14="http://schemas.microsoft.com/office/powerpoint/2010/main" val="3045738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dotProof">
            <a:extLst>
              <a:ext uri="{FF2B5EF4-FFF2-40B4-BE49-F238E27FC236}">
                <a16:creationId xmlns:a16="http://schemas.microsoft.com/office/drawing/2014/main" id="{7B92A9E9-F561-479B-AF98-2532D69B8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7984" y="3849740"/>
            <a:ext cx="6274829" cy="2630454"/>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7DF772E1-F088-415E-9E02-AF1F76075B6F}"/>
              </a:ext>
            </a:extLst>
          </p:cNvPr>
          <p:cNvPicPr>
            <a:picLocks noChangeAspect="1"/>
          </p:cNvPicPr>
          <p:nvPr/>
        </p:nvPicPr>
        <p:blipFill>
          <a:blip r:embed="rId3"/>
          <a:stretch>
            <a:fillRect/>
          </a:stretch>
        </p:blipFill>
        <p:spPr>
          <a:xfrm>
            <a:off x="4648200" y="207470"/>
            <a:ext cx="4152900" cy="2936302"/>
          </a:xfrm>
          <a:prstGeom prst="rect">
            <a:avLst/>
          </a:prstGeom>
        </p:spPr>
      </p:pic>
      <p:sp>
        <p:nvSpPr>
          <p:cNvPr id="5" name="TextovéPole 4">
            <a:extLst>
              <a:ext uri="{FF2B5EF4-FFF2-40B4-BE49-F238E27FC236}">
                <a16:creationId xmlns:a16="http://schemas.microsoft.com/office/drawing/2014/main" id="{0AA141C7-70EC-44BF-9C09-C7F2FA94C958}"/>
              </a:ext>
            </a:extLst>
          </p:cNvPr>
          <p:cNvSpPr txBox="1"/>
          <p:nvPr/>
        </p:nvSpPr>
        <p:spPr>
          <a:xfrm>
            <a:off x="247648" y="1029290"/>
            <a:ext cx="4324351" cy="646331"/>
          </a:xfrm>
          <a:prstGeom prst="rect">
            <a:avLst/>
          </a:prstGeom>
          <a:noFill/>
        </p:spPr>
        <p:txBody>
          <a:bodyPr wrap="square" rtlCol="0">
            <a:spAutoFit/>
          </a:bodyPr>
          <a:lstStyle/>
          <a:p>
            <a:r>
              <a:rPr lang="cs-CZ" dirty="0"/>
              <a:t>2. Jeden z vektorů se zorientuje rovnoběžně s osou x.</a:t>
            </a:r>
          </a:p>
        </p:txBody>
      </p:sp>
      <p:sp>
        <p:nvSpPr>
          <p:cNvPr id="6" name="TextovéPole 5">
            <a:extLst>
              <a:ext uri="{FF2B5EF4-FFF2-40B4-BE49-F238E27FC236}">
                <a16:creationId xmlns:a16="http://schemas.microsoft.com/office/drawing/2014/main" id="{B0985B97-48B0-49A0-B5FE-261BCA862BFA}"/>
              </a:ext>
            </a:extLst>
          </p:cNvPr>
          <p:cNvSpPr txBox="1"/>
          <p:nvPr/>
        </p:nvSpPr>
        <p:spPr>
          <a:xfrm>
            <a:off x="247648" y="1912075"/>
            <a:ext cx="4476751" cy="646331"/>
          </a:xfrm>
          <a:prstGeom prst="rect">
            <a:avLst/>
          </a:prstGeom>
          <a:noFill/>
        </p:spPr>
        <p:txBody>
          <a:bodyPr wrap="square" rtlCol="0">
            <a:spAutoFit/>
          </a:bodyPr>
          <a:lstStyle/>
          <a:p>
            <a:r>
              <a:rPr lang="cs-CZ" dirty="0"/>
              <a:t>3. Druhý z vektorů se rozloží na složky rovnoběžné s osami x a y.</a:t>
            </a:r>
          </a:p>
        </p:txBody>
      </p:sp>
      <p:sp>
        <p:nvSpPr>
          <p:cNvPr id="7" name="TextovéPole 6">
            <a:extLst>
              <a:ext uri="{FF2B5EF4-FFF2-40B4-BE49-F238E27FC236}">
                <a16:creationId xmlns:a16="http://schemas.microsoft.com/office/drawing/2014/main" id="{173A184F-9981-4C75-B313-3234CA9C41EB}"/>
              </a:ext>
            </a:extLst>
          </p:cNvPr>
          <p:cNvSpPr txBox="1"/>
          <p:nvPr/>
        </p:nvSpPr>
        <p:spPr>
          <a:xfrm>
            <a:off x="323849" y="377806"/>
            <a:ext cx="4324351" cy="369332"/>
          </a:xfrm>
          <a:prstGeom prst="rect">
            <a:avLst/>
          </a:prstGeom>
          <a:noFill/>
        </p:spPr>
        <p:txBody>
          <a:bodyPr wrap="square" rtlCol="0">
            <a:spAutoFit/>
          </a:bodyPr>
          <a:lstStyle/>
          <a:p>
            <a:r>
              <a:rPr lang="cs-CZ" dirty="0"/>
              <a:t>1. Násobené 2 vektory</a:t>
            </a:r>
          </a:p>
        </p:txBody>
      </p:sp>
    </p:spTree>
    <p:extLst>
      <p:ext uri="{BB962C8B-B14F-4D97-AF65-F5344CB8AC3E}">
        <p14:creationId xmlns:p14="http://schemas.microsoft.com/office/powerpoint/2010/main" val="3684335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a:extLst>
              <a:ext uri="{FF2B5EF4-FFF2-40B4-BE49-F238E27FC236}">
                <a16:creationId xmlns:a16="http://schemas.microsoft.com/office/drawing/2014/main" id="{F48059D8-6738-4ABA-AAE4-576EA3FF3AA1}"/>
              </a:ext>
            </a:extLst>
          </p:cNvPr>
          <p:cNvSpPr>
            <a:spLocks noChangeArrowheads="1"/>
          </p:cNvSpPr>
          <p:nvPr/>
        </p:nvSpPr>
        <p:spPr bwMode="auto">
          <a:xfrm>
            <a:off x="168743" y="184666"/>
            <a:ext cx="8806514" cy="608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Typickým uplatněním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skalárního součinu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ve fyzice je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výpočet </a:t>
            </a:r>
            <a:r>
              <a:rPr kumimoji="0" lang="cs-CZ" altLang="cs-CZ" sz="2000" b="0" i="1" u="sng" strike="noStrike" cap="none" normalizeH="0" baseline="0" dirty="0">
                <a:ln>
                  <a:noFill/>
                </a:ln>
                <a:solidFill>
                  <a:srgbClr val="000000"/>
                </a:solidFill>
                <a:effectLst/>
                <a:latin typeface="+mn-lt"/>
                <a:cs typeface="Times New Roman" panose="02020603050405020304" pitchFamily="18" charset="0"/>
              </a:rPr>
              <a:t>toků</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různých vektorů plochami. Každá (rovinná) plocha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S</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je charakterizována stejnojmenným normálovým vektorem, určujícím její velikost i prostorovou orientaci. Jestliže pak takovou plochu umístíme do nějakého vektorového pole (pro začátek homogenního), definujeme </a:t>
            </a:r>
            <a:r>
              <a:rPr kumimoji="0" lang="cs-CZ" altLang="cs-CZ" sz="2000" b="1" i="1" u="none" strike="noStrike" cap="none" normalizeH="0" baseline="0" dirty="0">
                <a:ln>
                  <a:noFill/>
                </a:ln>
                <a:solidFill>
                  <a:srgbClr val="000000"/>
                </a:solidFill>
                <a:effectLst/>
                <a:latin typeface="+mn-lt"/>
                <a:cs typeface="Times New Roman" panose="02020603050405020304" pitchFamily="18" charset="0"/>
              </a:rPr>
              <a:t>tok</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vektoru uvažovaného pole danou plochou jako jejich skalární součin. Některé příklady:</a:t>
            </a: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V proudící kapalině (nebo plynu) definujeme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objemový tok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(tok vektoru rychlosti): </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800" dirty="0">
              <a:solidFill>
                <a:srgbClr val="000000"/>
              </a:solidFill>
              <a:latin typeface="+mn-l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dirty="0">
                <a:solidFill>
                  <a:srgbClr val="000000"/>
                </a:solidFill>
                <a:latin typeface="+mn-lt"/>
                <a:cs typeface="Times New Roman" panose="02020603050405020304" pitchFamily="18" charset="0"/>
              </a:rPr>
              <a:t>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V magnetickém poli definujeme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magnetický indukční tok</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800" dirty="0">
              <a:solidFill>
                <a:srgbClr val="000000"/>
              </a:solidFill>
              <a:latin typeface="+mn-l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                        </a:t>
            </a: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dirty="0">
                <a:solidFill>
                  <a:srgbClr val="000000"/>
                </a:solidFill>
                <a:latin typeface="+mn-lt"/>
                <a:cs typeface="Times New Roman" panose="02020603050405020304" pitchFamily="18" charset="0"/>
              </a:rPr>
              <a:t>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Podobně v elektrickém poli zavádíme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tok elektrické intenzity</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000" dirty="0">
              <a:solidFill>
                <a:srgbClr val="000000"/>
              </a:solidFill>
              <a:latin typeface="+mn-l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           </a:t>
            </a: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dirty="0">
                <a:solidFill>
                  <a:srgbClr val="000000"/>
                </a:solidFill>
                <a:latin typeface="+mn-lt"/>
                <a:cs typeface="Times New Roman" panose="02020603050405020304" pitchFamily="18" charset="0"/>
              </a:rPr>
              <a:t>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Elektrický proud lze chápat jako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tok vektoru proudové hustoty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plochou průřezu vodiče: </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dirty="0">
                <a:solidFill>
                  <a:srgbClr val="000000"/>
                </a:solidFill>
                <a:latin typeface="+mn-lt"/>
                <a:cs typeface="Times New Roman" panose="02020603050405020304" pitchFamily="18" charset="0"/>
              </a:rPr>
              <a:t>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V teorii elektromagnetického vlnění je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zářivý tok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vlastně tokem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tzv.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Poyntingova</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vektoru.</a:t>
            </a:r>
            <a:endParaRPr kumimoji="0" lang="cs-CZ" altLang="cs-CZ" sz="2000" b="0" i="0" u="none" strike="noStrike" cap="none" normalizeH="0" baseline="0" dirty="0">
              <a:ln>
                <a:noFill/>
              </a:ln>
              <a:solidFill>
                <a:schemeClr val="tx1"/>
              </a:solidFill>
              <a:effectLst/>
              <a:latin typeface="+mn-lt"/>
            </a:endParaRPr>
          </a:p>
        </p:txBody>
      </p:sp>
      <p:pic>
        <p:nvPicPr>
          <p:cNvPr id="7" name="Picture 15">
            <a:extLst>
              <a:ext uri="{FF2B5EF4-FFF2-40B4-BE49-F238E27FC236}">
                <a16:creationId xmlns:a16="http://schemas.microsoft.com/office/drawing/2014/main" id="{661F728E-3C39-4B1B-BA96-BB987BE26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859" y="2571521"/>
            <a:ext cx="885825" cy="3790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a:extLst>
              <a:ext uri="{FF2B5EF4-FFF2-40B4-BE49-F238E27FC236}">
                <a16:creationId xmlns:a16="http://schemas.microsoft.com/office/drawing/2014/main" id="{7CCD1980-990D-4C61-8B42-E07917E9E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24" y="3192510"/>
            <a:ext cx="865248" cy="3790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7">
            <a:extLst>
              <a:ext uri="{FF2B5EF4-FFF2-40B4-BE49-F238E27FC236}">
                <a16:creationId xmlns:a16="http://schemas.microsoft.com/office/drawing/2014/main" id="{75B6B846-7E59-4ACF-AEA4-E846E5D2E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5025" y="4003020"/>
            <a:ext cx="788742" cy="3597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a:extLst>
              <a:ext uri="{FF2B5EF4-FFF2-40B4-BE49-F238E27FC236}">
                <a16:creationId xmlns:a16="http://schemas.microsoft.com/office/drawing/2014/main" id="{564A88B2-4497-4B2B-9303-01BE06F15D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5025" y="5007342"/>
            <a:ext cx="711812" cy="359727"/>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a:extLst>
              <a:ext uri="{FF2B5EF4-FFF2-40B4-BE49-F238E27FC236}">
                <a16:creationId xmlns:a16="http://schemas.microsoft.com/office/drawing/2014/main" id="{3C4786B1-4CAA-4964-87B6-ADC535BD4C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3809" y="5510786"/>
            <a:ext cx="1742847" cy="1126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737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C5D7D1B-9926-4302-9899-6AA34FCFD801}"/>
              </a:ext>
            </a:extLst>
          </p:cNvPr>
          <p:cNvSpPr txBox="1"/>
          <p:nvPr/>
        </p:nvSpPr>
        <p:spPr>
          <a:xfrm>
            <a:off x="257176" y="385286"/>
            <a:ext cx="5499812" cy="1938992"/>
          </a:xfrm>
          <a:prstGeom prst="rect">
            <a:avLst/>
          </a:prstGeom>
          <a:noFill/>
        </p:spPr>
        <p:txBody>
          <a:bodyPr wrap="square">
            <a:spAutoFit/>
          </a:bodyPr>
          <a:lstStyle/>
          <a:p>
            <a:pPr algn="just"/>
            <a:r>
              <a:rPr lang="cs-CZ" sz="2400" dirty="0">
                <a:solidFill>
                  <a:srgbClr val="0070C0"/>
                </a:solidFill>
              </a:rPr>
              <a:t>Zápis l </a:t>
            </a:r>
            <a:r>
              <a:rPr lang="en-US" sz="2400" dirty="0">
                <a:solidFill>
                  <a:srgbClr val="0070C0"/>
                </a:solidFill>
              </a:rPr>
              <a:t>=</a:t>
            </a:r>
            <a:r>
              <a:rPr lang="cs-CZ" sz="2400" dirty="0">
                <a:solidFill>
                  <a:srgbClr val="0070C0"/>
                </a:solidFill>
              </a:rPr>
              <a:t> 25 nemá smysl (předpokládáme, že l značí délku). Není uvedena jednotka - může tedy být l </a:t>
            </a:r>
            <a:r>
              <a:rPr lang="en-US" sz="2400" dirty="0">
                <a:solidFill>
                  <a:srgbClr val="0070C0"/>
                </a:solidFill>
              </a:rPr>
              <a:t>= </a:t>
            </a:r>
            <a:r>
              <a:rPr lang="cs-CZ" sz="2400" dirty="0">
                <a:solidFill>
                  <a:srgbClr val="0070C0"/>
                </a:solidFill>
              </a:rPr>
              <a:t>25 mm nebo l </a:t>
            </a:r>
            <a:r>
              <a:rPr lang="en-US" sz="2400" dirty="0">
                <a:solidFill>
                  <a:srgbClr val="0070C0"/>
                </a:solidFill>
              </a:rPr>
              <a:t>= </a:t>
            </a:r>
            <a:r>
              <a:rPr lang="cs-CZ" sz="2400" dirty="0">
                <a:solidFill>
                  <a:srgbClr val="0070C0"/>
                </a:solidFill>
              </a:rPr>
              <a:t>25 cm nebo l </a:t>
            </a:r>
            <a:r>
              <a:rPr lang="en-US" sz="2400" dirty="0">
                <a:solidFill>
                  <a:srgbClr val="0070C0"/>
                </a:solidFill>
              </a:rPr>
              <a:t>=</a:t>
            </a:r>
            <a:r>
              <a:rPr lang="cs-CZ" sz="2400" dirty="0">
                <a:solidFill>
                  <a:srgbClr val="0070C0"/>
                </a:solidFill>
              </a:rPr>
              <a:t> 25 m. Zápis bez jednotek není přípustný, neboť vede k nejednoznačnosti. </a:t>
            </a:r>
          </a:p>
        </p:txBody>
      </p:sp>
      <p:sp>
        <p:nvSpPr>
          <p:cNvPr id="3" name="Nadpis 1">
            <a:extLst>
              <a:ext uri="{FF2B5EF4-FFF2-40B4-BE49-F238E27FC236}">
                <a16:creationId xmlns:a16="http://schemas.microsoft.com/office/drawing/2014/main" id="{B9899274-CCF1-4415-A390-000EA4A6494B}"/>
              </a:ext>
            </a:extLst>
          </p:cNvPr>
          <p:cNvSpPr>
            <a:spLocks noGrp="1"/>
          </p:cNvSpPr>
          <p:nvPr>
            <p:ph type="title"/>
          </p:nvPr>
        </p:nvSpPr>
        <p:spPr>
          <a:xfrm>
            <a:off x="390525" y="2870011"/>
            <a:ext cx="7886700" cy="587374"/>
          </a:xfrm>
        </p:spPr>
        <p:txBody>
          <a:bodyPr>
            <a:normAutofit/>
          </a:bodyPr>
          <a:lstStyle/>
          <a:p>
            <a:r>
              <a:rPr lang="cs-CZ" sz="2800" b="1" dirty="0">
                <a:latin typeface="+mn-lt"/>
              </a:rPr>
              <a:t>Fyzikální veličiny</a:t>
            </a:r>
          </a:p>
        </p:txBody>
      </p:sp>
      <p:sp>
        <p:nvSpPr>
          <p:cNvPr id="4" name="TextovéPole 3">
            <a:extLst>
              <a:ext uri="{FF2B5EF4-FFF2-40B4-BE49-F238E27FC236}">
                <a16:creationId xmlns:a16="http://schemas.microsoft.com/office/drawing/2014/main" id="{E89E47F3-0FBB-4A68-B6D7-DDC10B4A40BD}"/>
              </a:ext>
            </a:extLst>
          </p:cNvPr>
          <p:cNvSpPr txBox="1"/>
          <p:nvPr/>
        </p:nvSpPr>
        <p:spPr>
          <a:xfrm>
            <a:off x="152400" y="3705223"/>
            <a:ext cx="8839200" cy="1200329"/>
          </a:xfrm>
          <a:prstGeom prst="rect">
            <a:avLst/>
          </a:prstGeom>
          <a:noFill/>
        </p:spPr>
        <p:txBody>
          <a:bodyPr wrap="square" rtlCol="0">
            <a:spAutoFit/>
          </a:bodyPr>
          <a:lstStyle/>
          <a:p>
            <a:pPr algn="just"/>
            <a:r>
              <a:rPr lang="cs-CZ" sz="2400" b="1" i="1" dirty="0"/>
              <a:t>Skalární</a:t>
            </a:r>
            <a:r>
              <a:rPr lang="cs-CZ" sz="2400" dirty="0"/>
              <a:t>: jsou určeny pouze velikostí (hodnotou) a jednotkou (čas, hmotnost, energie, délka, teplota, frekvence, práce, náboj, odpor, kapacita, …)</a:t>
            </a:r>
          </a:p>
        </p:txBody>
      </p:sp>
      <p:sp>
        <p:nvSpPr>
          <p:cNvPr id="6" name="TextovéPole 5">
            <a:extLst>
              <a:ext uri="{FF2B5EF4-FFF2-40B4-BE49-F238E27FC236}">
                <a16:creationId xmlns:a16="http://schemas.microsoft.com/office/drawing/2014/main" id="{AEE2BF62-A09D-402F-B369-99DC9F984E60}"/>
              </a:ext>
            </a:extLst>
          </p:cNvPr>
          <p:cNvSpPr txBox="1"/>
          <p:nvPr/>
        </p:nvSpPr>
        <p:spPr>
          <a:xfrm>
            <a:off x="152400" y="5036642"/>
            <a:ext cx="8839200" cy="1323439"/>
          </a:xfrm>
          <a:prstGeom prst="rect">
            <a:avLst/>
          </a:prstGeom>
          <a:noFill/>
        </p:spPr>
        <p:txBody>
          <a:bodyPr wrap="square" rtlCol="0">
            <a:spAutoFit/>
          </a:bodyPr>
          <a:lstStyle/>
          <a:p>
            <a:pPr algn="just"/>
            <a:r>
              <a:rPr lang="cs-CZ" sz="2400" b="1" i="1" dirty="0"/>
              <a:t>Vektorové</a:t>
            </a:r>
            <a:r>
              <a:rPr lang="cs-CZ" sz="2400" dirty="0"/>
              <a:t>: jsou určeny pouze velikostí (hodnotou), orientovaným směrem a jednotkou (rychlost, síla, …). Znázorňují se orientovanou úsečkou</a:t>
            </a:r>
            <a:r>
              <a:rPr lang="en-US" sz="2400" dirty="0"/>
              <a:t>.</a:t>
            </a:r>
          </a:p>
          <a:p>
            <a:pPr algn="just"/>
            <a:endParaRPr lang="en-US" sz="800" dirty="0"/>
          </a:p>
        </p:txBody>
      </p:sp>
      <p:pic>
        <p:nvPicPr>
          <p:cNvPr id="1026" name="Picture 2" descr="Pin by kerry miller on EMOJIS | Emoticon, Emoji symbols, Funny emoticons">
            <a:extLst>
              <a:ext uri="{FF2B5EF4-FFF2-40B4-BE49-F238E27FC236}">
                <a16:creationId xmlns:a16="http://schemas.microsoft.com/office/drawing/2014/main" id="{1769D5F5-9EB7-B99D-A7B2-E84519972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4102" y="458749"/>
            <a:ext cx="2281399" cy="238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501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2542E5A-FFA4-4414-B8DE-01A06AEA5C6D}"/>
              </a:ext>
            </a:extLst>
          </p:cNvPr>
          <p:cNvSpPr>
            <a:spLocks noChangeArrowheads="1"/>
          </p:cNvSpPr>
          <p:nvPr/>
        </p:nvSpPr>
        <p:spPr bwMode="auto">
          <a:xfrm>
            <a:off x="43641" y="931176"/>
            <a:ext cx="883919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Arial" panose="020B0604020202020204" pitchFamily="34" charset="0"/>
              </a:rPr>
              <a:t>    Typickou ukázkou </a:t>
            </a:r>
            <a:r>
              <a:rPr kumimoji="0" lang="cs-CZ" altLang="cs-CZ" sz="2000" b="1" i="0" u="none" strike="noStrike" cap="none" normalizeH="0" baseline="0" dirty="0">
                <a:ln>
                  <a:noFill/>
                </a:ln>
                <a:solidFill>
                  <a:srgbClr val="000000"/>
                </a:solidFill>
                <a:effectLst/>
                <a:latin typeface="+mn-lt"/>
                <a:cs typeface="Arial" panose="020B0604020202020204" pitchFamily="34" charset="0"/>
              </a:rPr>
              <a:t>skalárního součinu </a:t>
            </a:r>
            <a:r>
              <a:rPr kumimoji="0" lang="cs-CZ" altLang="cs-CZ" sz="2000" b="0" i="0" u="none" strike="noStrike" cap="none" normalizeH="0" baseline="0" dirty="0">
                <a:ln>
                  <a:noFill/>
                </a:ln>
                <a:solidFill>
                  <a:srgbClr val="000000"/>
                </a:solidFill>
                <a:effectLst/>
                <a:latin typeface="+mn-lt"/>
                <a:cs typeface="Arial" panose="020B0604020202020204" pitchFamily="34" charset="0"/>
              </a:rPr>
              <a:t>je také například definiční vztah pro práci </a:t>
            </a:r>
            <a:r>
              <a:rPr kumimoji="0" lang="cs-CZ" altLang="cs-CZ" sz="2000" b="0" i="1" u="none" strike="noStrike" cap="none" normalizeH="0" baseline="0" dirty="0">
                <a:ln>
                  <a:noFill/>
                </a:ln>
                <a:solidFill>
                  <a:srgbClr val="000000"/>
                </a:solidFill>
                <a:effectLst/>
                <a:latin typeface="+mn-lt"/>
                <a:cs typeface="Arial" panose="020B0604020202020204" pitchFamily="34" charset="0"/>
              </a:rPr>
              <a:t>W</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vykonanou silou </a:t>
            </a:r>
            <a:r>
              <a:rPr kumimoji="0" lang="cs-CZ" altLang="cs-CZ" sz="2000" b="1" i="1" u="none" strike="noStrike" cap="none" normalizeH="0" baseline="0" dirty="0">
                <a:ln>
                  <a:noFill/>
                </a:ln>
                <a:solidFill>
                  <a:srgbClr val="000000"/>
                </a:solidFill>
                <a:effectLst/>
                <a:latin typeface="+mn-lt"/>
                <a:cs typeface="Arial" panose="020B0604020202020204" pitchFamily="34" charset="0"/>
              </a:rPr>
              <a:t>F</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při posunutí daném vektorem </a:t>
            </a:r>
            <a:r>
              <a:rPr kumimoji="0" lang="cs-CZ" altLang="cs-CZ" sz="2000" b="1" i="1" u="none" strike="noStrike" cap="none" normalizeH="0" baseline="0" dirty="0">
                <a:ln>
                  <a:noFill/>
                </a:ln>
                <a:solidFill>
                  <a:srgbClr val="000000"/>
                </a:solidFill>
                <a:effectLst/>
                <a:latin typeface="+mn-lt"/>
                <a:cs typeface="Arial" panose="020B0604020202020204" pitchFamily="34" charset="0"/>
              </a:rPr>
              <a:t>s</a:t>
            </a:r>
            <a:r>
              <a:rPr kumimoji="0" lang="cs-CZ" altLang="cs-CZ" sz="2000" b="0" i="0" u="none" strike="noStrike" cap="none" normalizeH="0" baseline="0" dirty="0">
                <a:ln>
                  <a:noFill/>
                </a:ln>
                <a:solidFill>
                  <a:srgbClr val="000000"/>
                </a:solidFill>
                <a:effectLst/>
                <a:latin typeface="+mn-lt"/>
                <a:cs typeface="Arial" panose="020B0604020202020204" pitchFamily="34" charset="0"/>
              </a:rPr>
              <a:t>:</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Arial" panose="020B0604020202020204" pitchFamily="34" charset="0"/>
              </a:rPr>
              <a:t>Uvedený skalární součin můžeme vyjádřit jako</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Arial" panose="020B0604020202020204" pitchFamily="34" charset="0"/>
              </a:rPr>
              <a:t>                         ,</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rgbClr val="000000"/>
              </a:solidFill>
              <a:effectLst/>
              <a:latin typeface="+mn-l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Arial" panose="020B0604020202020204" pitchFamily="34" charset="0"/>
              </a:rPr>
              <a:t>kde </a:t>
            </a:r>
            <a:r>
              <a:rPr kumimoji="0" lang="cs-CZ" altLang="cs-CZ" sz="2000" b="0" i="1" u="none" strike="noStrike" cap="none" normalizeH="0" baseline="0" dirty="0">
                <a:ln>
                  <a:noFill/>
                </a:ln>
                <a:solidFill>
                  <a:srgbClr val="000000"/>
                </a:solidFill>
                <a:effectLst/>
                <a:latin typeface="+mn-lt"/>
                <a:cs typeface="Arial" panose="020B0604020202020204" pitchFamily="34" charset="0"/>
              </a:rPr>
              <a:t>F</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je velikost působící síly, </a:t>
            </a:r>
            <a:r>
              <a:rPr kumimoji="0" lang="cs-CZ" altLang="cs-CZ" sz="2000" b="0" i="1" u="none" strike="noStrike" cap="none" normalizeH="0" baseline="0" dirty="0">
                <a:ln>
                  <a:noFill/>
                </a:ln>
                <a:solidFill>
                  <a:srgbClr val="000000"/>
                </a:solidFill>
                <a:effectLst/>
                <a:latin typeface="+mn-lt"/>
                <a:cs typeface="Arial" panose="020B0604020202020204" pitchFamily="34" charset="0"/>
              </a:rPr>
              <a:t>s</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je vzdálenost o kterou se předmět posunul, </a:t>
            </a:r>
            <a:r>
              <a:rPr kumimoji="0" lang="cs-CZ" altLang="cs-CZ" sz="2000" b="0" i="1" u="none" strike="noStrike" cap="none" normalizeH="0" baseline="0" dirty="0">
                <a:ln>
                  <a:noFill/>
                </a:ln>
                <a:solidFill>
                  <a:srgbClr val="000000"/>
                </a:solidFill>
                <a:effectLst/>
                <a:latin typeface="+mn-lt"/>
                <a:cs typeface="Arial" panose="020B0604020202020204" pitchFamily="34" charset="0"/>
              </a:rPr>
              <a:t>a</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je úhel, který svírala síla se směrem pohybu.</a:t>
            </a:r>
          </a:p>
        </p:txBody>
      </p:sp>
      <p:pic>
        <p:nvPicPr>
          <p:cNvPr id="24578" name="Picture 2">
            <a:extLst>
              <a:ext uri="{FF2B5EF4-FFF2-40B4-BE49-F238E27FC236}">
                <a16:creationId xmlns:a16="http://schemas.microsoft.com/office/drawing/2014/main" id="{101F50BB-027B-404B-B88D-7600E5247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754" y="1636905"/>
            <a:ext cx="1043325" cy="304972"/>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a:extLst>
              <a:ext uri="{FF2B5EF4-FFF2-40B4-BE49-F238E27FC236}">
                <a16:creationId xmlns:a16="http://schemas.microsoft.com/office/drawing/2014/main" id="{846D9A50-470E-49E8-931A-98843CEDE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79" y="2647606"/>
            <a:ext cx="1428553" cy="30497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DD09778-46BF-4E3A-A7D5-9D4248B1A811}"/>
              </a:ext>
            </a:extLst>
          </p:cNvPr>
          <p:cNvSpPr txBox="1"/>
          <p:nvPr/>
        </p:nvSpPr>
        <p:spPr>
          <a:xfrm>
            <a:off x="352425" y="390525"/>
            <a:ext cx="1343025" cy="461665"/>
          </a:xfrm>
          <a:prstGeom prst="rect">
            <a:avLst/>
          </a:prstGeom>
          <a:noFill/>
        </p:spPr>
        <p:txBody>
          <a:bodyPr wrap="square" rtlCol="0">
            <a:spAutoFit/>
          </a:bodyPr>
          <a:lstStyle/>
          <a:p>
            <a:r>
              <a:rPr lang="cs-CZ" sz="2400" b="1" dirty="0"/>
              <a:t>Příklad</a:t>
            </a:r>
          </a:p>
        </p:txBody>
      </p:sp>
      <p:pic>
        <p:nvPicPr>
          <p:cNvPr id="2" name="Picture 4">
            <a:extLst>
              <a:ext uri="{FF2B5EF4-FFF2-40B4-BE49-F238E27FC236}">
                <a16:creationId xmlns:a16="http://schemas.microsoft.com/office/drawing/2014/main" id="{AC96503D-88B3-4A4C-BFCB-D6BE85059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601" y="3572133"/>
            <a:ext cx="3290062" cy="1223073"/>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22D5AA7F-5D56-402B-86D9-790C0A9C6D2C}"/>
              </a:ext>
            </a:extLst>
          </p:cNvPr>
          <p:cNvSpPr txBox="1"/>
          <p:nvPr/>
        </p:nvSpPr>
        <p:spPr>
          <a:xfrm>
            <a:off x="173815" y="5153677"/>
            <a:ext cx="8578849" cy="132343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sng" strike="noStrike" cap="none" normalizeH="0" baseline="0" dirty="0">
                <a:ln>
                  <a:noFill/>
                </a:ln>
                <a:solidFill>
                  <a:srgbClr val="000000"/>
                </a:solidFill>
                <a:effectLst/>
                <a:cs typeface="Arial" panose="020B0604020202020204" pitchFamily="34" charset="0"/>
              </a:rPr>
              <a:t>Skalární součin</a:t>
            </a:r>
            <a:r>
              <a:rPr kumimoji="0" lang="cs-CZ" altLang="cs-CZ" sz="2000" b="0" i="0" u="none" strike="noStrike" cap="none" normalizeH="0" baseline="0" dirty="0">
                <a:ln>
                  <a:noFill/>
                </a:ln>
                <a:solidFill>
                  <a:srgbClr val="000000"/>
                </a:solidFill>
                <a:effectLst/>
                <a:cs typeface="Arial" panose="020B0604020202020204" pitchFamily="34" charset="0"/>
              </a:rPr>
              <a:t> </a:t>
            </a:r>
            <a:r>
              <a:rPr kumimoji="0" lang="cs-CZ" altLang="cs-CZ" sz="2000" b="0" i="0" u="sng" strike="noStrike" cap="none" normalizeH="0" baseline="0" dirty="0">
                <a:ln>
                  <a:noFill/>
                </a:ln>
                <a:solidFill>
                  <a:srgbClr val="000000"/>
                </a:solidFill>
                <a:effectLst/>
                <a:cs typeface="Arial" panose="020B0604020202020204" pitchFamily="34" charset="0"/>
              </a:rPr>
              <a:t>násobí vzdálenost uraženou předmětem se složkou síly ve směru pohybu</a:t>
            </a:r>
            <a:r>
              <a:rPr kumimoji="0" lang="cs-CZ" altLang="cs-CZ" sz="2000" b="0" i="0" u="none" strike="noStrike" cap="none" normalizeH="0" baseline="0" dirty="0">
                <a:ln>
                  <a:noFill/>
                </a:ln>
                <a:solidFill>
                  <a:srgbClr val="000000"/>
                </a:solidFill>
                <a:effectLst/>
                <a:cs typeface="Arial" panose="020B0604020202020204" pitchFamily="34" charset="0"/>
              </a:rPr>
              <a:t>: </a:t>
            </a:r>
            <a:r>
              <a:rPr kumimoji="0" lang="cs-CZ" altLang="cs-CZ" sz="2000" b="0" i="1" u="none" strike="noStrike" cap="none" normalizeH="0" baseline="0" dirty="0" err="1">
                <a:ln>
                  <a:noFill/>
                </a:ln>
                <a:solidFill>
                  <a:srgbClr val="000000"/>
                </a:solidFill>
                <a:effectLst/>
                <a:cs typeface="Arial" panose="020B0604020202020204" pitchFamily="34" charset="0"/>
              </a:rPr>
              <a:t>F.</a:t>
            </a:r>
            <a:r>
              <a:rPr kumimoji="0" lang="cs-CZ" altLang="cs-CZ" sz="2000" b="0" i="0" u="none" strike="noStrike" cap="none" normalizeH="0" baseline="0" dirty="0" err="1">
                <a:ln>
                  <a:noFill/>
                </a:ln>
                <a:solidFill>
                  <a:srgbClr val="000000"/>
                </a:solidFill>
                <a:effectLst/>
                <a:cs typeface="Arial" panose="020B0604020202020204" pitchFamily="34" charset="0"/>
              </a:rPr>
              <a:t>cos</a:t>
            </a:r>
            <a:r>
              <a:rPr kumimoji="0" lang="el-GR" altLang="cs-CZ" sz="2000" b="0" i="1" u="none" strike="noStrike" cap="none" normalizeH="0" baseline="0" dirty="0">
                <a:ln>
                  <a:noFill/>
                </a:ln>
                <a:solidFill>
                  <a:srgbClr val="000000"/>
                </a:solidFill>
                <a:effectLst/>
                <a:cs typeface="Arial" panose="020B0604020202020204" pitchFamily="34" charset="0"/>
              </a:rPr>
              <a:t>α</a:t>
            </a:r>
            <a:r>
              <a:rPr kumimoji="0" lang="cs-CZ" altLang="cs-CZ" sz="2000" b="0" i="1" u="none" strike="noStrike" cap="none" normalizeH="0" baseline="0" dirty="0">
                <a:ln>
                  <a:noFill/>
                </a:ln>
                <a:solidFill>
                  <a:srgbClr val="000000"/>
                </a:solidFill>
                <a:effectLst/>
                <a:cs typeface="Arial" panose="020B0604020202020204" pitchFamily="34" charset="0"/>
              </a:rPr>
              <a:t>.</a:t>
            </a:r>
            <a:r>
              <a:rPr kumimoji="0" lang="cs-CZ" altLang="cs-CZ" sz="2000" b="0" i="0" u="none" strike="noStrike" cap="none" normalizeH="0" baseline="0" dirty="0">
                <a:ln>
                  <a:noFill/>
                </a:ln>
                <a:solidFill>
                  <a:srgbClr val="000000"/>
                </a:solidFill>
                <a:effectLst/>
                <a:cs typeface="Arial" panose="020B0604020202020204" pitchFamily="34" charset="0"/>
              </a:rPr>
              <a:t> Právě tato složka koná skutečně práci. Pokud bude vektor síly </a:t>
            </a:r>
            <a:r>
              <a:rPr kumimoji="0" lang="cs-CZ" altLang="cs-CZ" sz="2000" b="1" i="1" u="none" strike="noStrike" cap="none" normalizeH="0" baseline="0" dirty="0">
                <a:ln>
                  <a:noFill/>
                </a:ln>
                <a:solidFill>
                  <a:srgbClr val="000000"/>
                </a:solidFill>
                <a:effectLst/>
                <a:cs typeface="Arial" panose="020B0604020202020204" pitchFamily="34" charset="0"/>
              </a:rPr>
              <a:t>F</a:t>
            </a:r>
            <a:r>
              <a:rPr kumimoji="0" lang="cs-CZ" altLang="cs-CZ" sz="2000" b="0" i="0" u="none" strike="noStrike" cap="none" normalizeH="0" baseline="0" dirty="0">
                <a:ln>
                  <a:noFill/>
                </a:ln>
                <a:solidFill>
                  <a:srgbClr val="000000"/>
                </a:solidFill>
                <a:effectLst/>
                <a:cs typeface="Arial" panose="020B0604020202020204" pitchFamily="34" charset="0"/>
              </a:rPr>
              <a:t> kolmý na směr pohybu, je tato složka nulová a síla v daném směru nekoná žádnou práci.</a:t>
            </a:r>
            <a:endParaRPr kumimoji="0" lang="cs-CZ" altLang="cs-CZ" sz="2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07999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DACAA19B-2C36-4AE2-9EFF-3EFF66D6FDEB}"/>
              </a:ext>
            </a:extLst>
          </p:cNvPr>
          <p:cNvPicPr>
            <a:picLocks noChangeAspect="1"/>
          </p:cNvPicPr>
          <p:nvPr/>
        </p:nvPicPr>
        <p:blipFill>
          <a:blip r:embed="rId2"/>
          <a:stretch>
            <a:fillRect/>
          </a:stretch>
        </p:blipFill>
        <p:spPr>
          <a:xfrm>
            <a:off x="4609560" y="3052220"/>
            <a:ext cx="4114799" cy="1767144"/>
          </a:xfrm>
          <a:prstGeom prst="rect">
            <a:avLst/>
          </a:prstGeom>
        </p:spPr>
      </p:pic>
      <p:sp>
        <p:nvSpPr>
          <p:cNvPr id="6" name="TextovéPole 5">
            <a:extLst>
              <a:ext uri="{FF2B5EF4-FFF2-40B4-BE49-F238E27FC236}">
                <a16:creationId xmlns:a16="http://schemas.microsoft.com/office/drawing/2014/main" id="{58E45127-73A8-416B-AB0D-1DFBB6BCE405}"/>
              </a:ext>
            </a:extLst>
          </p:cNvPr>
          <p:cNvSpPr txBox="1"/>
          <p:nvPr/>
        </p:nvSpPr>
        <p:spPr>
          <a:xfrm>
            <a:off x="294198" y="447229"/>
            <a:ext cx="2377317" cy="461665"/>
          </a:xfrm>
          <a:prstGeom prst="rect">
            <a:avLst/>
          </a:prstGeom>
          <a:noFill/>
        </p:spPr>
        <p:txBody>
          <a:bodyPr wrap="none" rtlCol="0">
            <a:spAutoFit/>
          </a:bodyPr>
          <a:lstStyle/>
          <a:p>
            <a:r>
              <a:rPr lang="cs-CZ" sz="2400" b="1" dirty="0"/>
              <a:t>Vektorový součin</a:t>
            </a:r>
          </a:p>
        </p:txBody>
      </p:sp>
      <p:pic>
        <p:nvPicPr>
          <p:cNvPr id="23554" name="Picture 2">
            <a:extLst>
              <a:ext uri="{FF2B5EF4-FFF2-40B4-BE49-F238E27FC236}">
                <a16:creationId xmlns:a16="http://schemas.microsoft.com/office/drawing/2014/main" id="{0663D1F8-A12A-4504-A732-E64C5A598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240" y="583456"/>
            <a:ext cx="1131958" cy="325438"/>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a:extLst>
              <a:ext uri="{FF2B5EF4-FFF2-40B4-BE49-F238E27FC236}">
                <a16:creationId xmlns:a16="http://schemas.microsoft.com/office/drawing/2014/main" id="{AFFC665C-147B-4DF3-9CCA-56075A185D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973" y="2219286"/>
            <a:ext cx="3800970" cy="38009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Vektorový součin — Matematika.cz">
            <a:extLst>
              <a:ext uri="{FF2B5EF4-FFF2-40B4-BE49-F238E27FC236}">
                <a16:creationId xmlns:a16="http://schemas.microsoft.com/office/drawing/2014/main" id="{0C8BD77B-9166-407C-B024-D661541B0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797" y="3205981"/>
            <a:ext cx="3255616" cy="10787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1FB884A5-6C82-46BE-B751-46DFAEFEBD91}"/>
              </a:ext>
            </a:extLst>
          </p:cNvPr>
          <p:cNvSpPr txBox="1"/>
          <p:nvPr/>
        </p:nvSpPr>
        <p:spPr>
          <a:xfrm>
            <a:off x="294197" y="1077178"/>
            <a:ext cx="8630727" cy="112338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Vektorový součin značíme křížkem, výsledkem vektorového součinu je opět vektor.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Výsledný vektor </a:t>
            </a:r>
            <a:r>
              <a:rPr kumimoji="0" lang="cs-CZ" altLang="cs-CZ" sz="1800" b="1" i="1" u="none" strike="noStrike" cap="none" normalizeH="0" baseline="0" dirty="0">
                <a:ln>
                  <a:noFill/>
                </a:ln>
                <a:solidFill>
                  <a:srgbClr val="000000"/>
                </a:solidFill>
                <a:effectLst/>
                <a:latin typeface="Arial" panose="020B0604020202020204" pitchFamily="34" charset="0"/>
                <a:cs typeface="Arial" panose="020B0604020202020204" pitchFamily="34" charset="0"/>
              </a:rPr>
              <a:t>w</a:t>
            </a: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je kolmý na rovinu, ve které leží původní vektory </a:t>
            </a:r>
            <a:r>
              <a:rPr kumimoji="0" lang="cs-CZ" altLang="cs-CZ" sz="1800" b="1" i="1" u="none" strike="noStrike" cap="none" normalizeH="0" baseline="0" dirty="0">
                <a:ln>
                  <a:noFill/>
                </a:ln>
                <a:solidFill>
                  <a:srgbClr val="000000"/>
                </a:solidFill>
                <a:effectLst/>
                <a:latin typeface="Arial" panose="020B0604020202020204" pitchFamily="34" charset="0"/>
                <a:cs typeface="Arial" panose="020B0604020202020204" pitchFamily="34" charset="0"/>
              </a:rPr>
              <a:t>u</a:t>
            </a: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 </a:t>
            </a:r>
            <a:r>
              <a:rPr kumimoji="0" lang="cs-CZ" altLang="cs-CZ" sz="1800" b="1" i="1" u="none" strike="noStrike" cap="none" normalizeH="0" baseline="0" dirty="0">
                <a:ln>
                  <a:noFill/>
                </a:ln>
                <a:solidFill>
                  <a:srgbClr val="000000"/>
                </a:solidFill>
                <a:effectLst/>
                <a:latin typeface="Arial" panose="020B0604020202020204" pitchFamily="34" charset="0"/>
                <a:cs typeface="Arial" panose="020B0604020202020204" pitchFamily="34" charset="0"/>
              </a:rPr>
              <a:t>v</a:t>
            </a: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sng" strike="noStrike" cap="none" normalizeH="0" baseline="0" dirty="0">
                <a:ln>
                  <a:noFill/>
                </a:ln>
                <a:solidFill>
                  <a:srgbClr val="000000"/>
                </a:solidFill>
                <a:effectLst/>
                <a:latin typeface="Arial" panose="020B0604020202020204" pitchFamily="34" charset="0"/>
                <a:cs typeface="Arial" panose="020B0604020202020204" pitchFamily="34" charset="0"/>
              </a:rPr>
              <a:t>Vektorový součin počítáme pouze v prostoru </a:t>
            </a: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(nikoli v rovině).</a:t>
            </a:r>
            <a:endParaRPr kumimoji="0" lang="cs-CZ" altLang="cs-CZ"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1300" dirty="0">
              <a:solidFill>
                <a:srgbClr val="000000"/>
              </a:solidFill>
              <a:cs typeface="Arial" panose="020B0604020202020204" pitchFamily="34" charset="0"/>
            </a:endParaRPr>
          </a:p>
        </p:txBody>
      </p:sp>
      <p:sp>
        <p:nvSpPr>
          <p:cNvPr id="12" name="TextovéPole 11">
            <a:extLst>
              <a:ext uri="{FF2B5EF4-FFF2-40B4-BE49-F238E27FC236}">
                <a16:creationId xmlns:a16="http://schemas.microsoft.com/office/drawing/2014/main" id="{5CEFBB8E-9C57-478F-9DD0-BF83A93DCCAA}"/>
              </a:ext>
            </a:extLst>
          </p:cNvPr>
          <p:cNvSpPr txBox="1"/>
          <p:nvPr/>
        </p:nvSpPr>
        <p:spPr>
          <a:xfrm>
            <a:off x="161925" y="4793859"/>
            <a:ext cx="8888443" cy="1877437"/>
          </a:xfrm>
          <a:prstGeom prst="rect">
            <a:avLst/>
          </a:prstGeom>
          <a:noFill/>
        </p:spPr>
        <p:txBody>
          <a:bodyPr wrap="square">
            <a:spAutoFit/>
          </a:bodyPr>
          <a:lstStyle/>
          <a:p>
            <a:r>
              <a:rPr lang="cs-CZ" i="0" u="sng" dirty="0">
                <a:solidFill>
                  <a:srgbClr val="000000"/>
                </a:solidFill>
                <a:effectLst/>
                <a:latin typeface="Arial" panose="020B0604020202020204" pitchFamily="34" charset="0"/>
              </a:rPr>
              <a:t>Výsledný vektor je vždy kolmý na dva násobené vektory</a:t>
            </a:r>
            <a:r>
              <a:rPr lang="cs-CZ" b="0" i="0" dirty="0">
                <a:solidFill>
                  <a:srgbClr val="000000"/>
                </a:solidFill>
                <a:effectLst/>
                <a:latin typeface="Arial" panose="020B0604020202020204" pitchFamily="34" charset="0"/>
              </a:rPr>
              <a:t>. Jeho směr lze určit </a:t>
            </a:r>
            <a:r>
              <a:rPr lang="cs-CZ" b="1" i="0" dirty="0">
                <a:solidFill>
                  <a:srgbClr val="000000"/>
                </a:solidFill>
                <a:effectLst/>
                <a:latin typeface="Arial" panose="020B0604020202020204" pitchFamily="34" charset="0"/>
              </a:rPr>
              <a:t>pravidlem pravé ruky</a:t>
            </a:r>
            <a:r>
              <a:rPr lang="cs-CZ" b="0" i="0" dirty="0">
                <a:solidFill>
                  <a:srgbClr val="000000"/>
                </a:solidFill>
                <a:effectLst/>
                <a:latin typeface="Arial" panose="020B0604020202020204" pitchFamily="34" charset="0"/>
              </a:rPr>
              <a:t>: </a:t>
            </a:r>
          </a:p>
          <a:p>
            <a:endParaRPr lang="cs-CZ" sz="800" b="0" i="0" dirty="0">
              <a:solidFill>
                <a:srgbClr val="000000"/>
              </a:solidFill>
              <a:effectLst/>
              <a:latin typeface="Arial" panose="020B0604020202020204" pitchFamily="34" charset="0"/>
            </a:endParaRPr>
          </a:p>
          <a:p>
            <a:r>
              <a:rPr lang="cs-CZ" b="0" i="0" dirty="0">
                <a:solidFill>
                  <a:srgbClr val="000000"/>
                </a:solidFill>
                <a:effectLst/>
                <a:latin typeface="Arial" panose="020B0604020202020204" pitchFamily="34" charset="0"/>
              </a:rPr>
              <a:t>Přiložíme-li pravou ruku kolmo k vektorům tak, že prsty směřují od špičky prvního násobeného vektoru ke špičce druhého, pak vztyčený palec ukazuje směr výsledného vektoru = první násobený, druhý násobený a výsledný vektor (v tomto pořadí) tvoří takzvaný </a:t>
            </a:r>
            <a:r>
              <a:rPr lang="cs-CZ" b="1" i="0" dirty="0">
                <a:solidFill>
                  <a:srgbClr val="000000"/>
                </a:solidFill>
                <a:effectLst/>
                <a:latin typeface="Arial" panose="020B0604020202020204" pitchFamily="34" charset="0"/>
              </a:rPr>
              <a:t>pravotočivý systém</a:t>
            </a:r>
            <a:r>
              <a:rPr lang="cs-CZ" b="0" i="0" dirty="0">
                <a:solidFill>
                  <a:srgbClr val="000000"/>
                </a:solidFill>
                <a:effectLst/>
                <a:latin typeface="Arial" panose="020B0604020202020204" pitchFamily="34" charset="0"/>
              </a:rPr>
              <a:t>.</a:t>
            </a:r>
            <a:endParaRPr lang="cs-CZ" dirty="0"/>
          </a:p>
        </p:txBody>
      </p:sp>
      <p:pic>
        <p:nvPicPr>
          <p:cNvPr id="3" name="Obrázek 2">
            <a:extLst>
              <a:ext uri="{FF2B5EF4-FFF2-40B4-BE49-F238E27FC236}">
                <a16:creationId xmlns:a16="http://schemas.microsoft.com/office/drawing/2014/main" id="{5F6D71B1-1348-4065-98AD-5593AB9B3E87}"/>
              </a:ext>
            </a:extLst>
          </p:cNvPr>
          <p:cNvPicPr>
            <a:picLocks noChangeAspect="1"/>
          </p:cNvPicPr>
          <p:nvPr/>
        </p:nvPicPr>
        <p:blipFill>
          <a:blip r:embed="rId6"/>
          <a:stretch>
            <a:fillRect/>
          </a:stretch>
        </p:blipFill>
        <p:spPr>
          <a:xfrm>
            <a:off x="4870263" y="2066529"/>
            <a:ext cx="3368749" cy="1273485"/>
          </a:xfrm>
          <a:prstGeom prst="rect">
            <a:avLst/>
          </a:prstGeom>
        </p:spPr>
      </p:pic>
    </p:spTree>
    <p:extLst>
      <p:ext uri="{BB962C8B-B14F-4D97-AF65-F5344CB8AC3E}">
        <p14:creationId xmlns:p14="http://schemas.microsoft.com/office/powerpoint/2010/main" val="2879002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e the source image">
            <a:extLst>
              <a:ext uri="{FF2B5EF4-FFF2-40B4-BE49-F238E27FC236}">
                <a16:creationId xmlns:a16="http://schemas.microsoft.com/office/drawing/2014/main" id="{59118B4F-469F-4B27-89EC-F09B5BE13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1643" y="130721"/>
            <a:ext cx="20955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7F740538-F26C-484B-A648-435E6C86F984}"/>
              </a:ext>
            </a:extLst>
          </p:cNvPr>
          <p:cNvPicPr>
            <a:picLocks noChangeAspect="1"/>
          </p:cNvPicPr>
          <p:nvPr/>
        </p:nvPicPr>
        <p:blipFill>
          <a:blip r:embed="rId3"/>
          <a:stretch>
            <a:fillRect/>
          </a:stretch>
        </p:blipFill>
        <p:spPr>
          <a:xfrm>
            <a:off x="1767652" y="1181100"/>
            <a:ext cx="3280598" cy="1238250"/>
          </a:xfrm>
          <a:prstGeom prst="rect">
            <a:avLst/>
          </a:prstGeom>
        </p:spPr>
      </p:pic>
      <p:sp>
        <p:nvSpPr>
          <p:cNvPr id="8" name="TextovéPole 7">
            <a:extLst>
              <a:ext uri="{FF2B5EF4-FFF2-40B4-BE49-F238E27FC236}">
                <a16:creationId xmlns:a16="http://schemas.microsoft.com/office/drawing/2014/main" id="{4BEB8252-FA55-4080-ABC1-51E061AE7136}"/>
              </a:ext>
            </a:extLst>
          </p:cNvPr>
          <p:cNvSpPr txBox="1"/>
          <p:nvPr/>
        </p:nvSpPr>
        <p:spPr>
          <a:xfrm>
            <a:off x="196027" y="257175"/>
            <a:ext cx="6795324" cy="646331"/>
          </a:xfrm>
          <a:prstGeom prst="rect">
            <a:avLst/>
          </a:prstGeom>
          <a:noFill/>
        </p:spPr>
        <p:txBody>
          <a:bodyPr wrap="square" rtlCol="0">
            <a:spAutoFit/>
          </a:bodyPr>
          <a:lstStyle/>
          <a:p>
            <a:pPr algn="just"/>
            <a:r>
              <a:rPr lang="cs-CZ" dirty="0"/>
              <a:t>S</a:t>
            </a:r>
            <a:r>
              <a:rPr lang="cs-CZ" b="0" i="0" dirty="0">
                <a:solidFill>
                  <a:srgbClr val="000000"/>
                </a:solidFill>
                <a:effectLst/>
                <a:latin typeface="Arial" panose="020B0604020202020204" pitchFamily="34" charset="0"/>
              </a:rPr>
              <a:t>měr vektorového součinu závisí na pořadí násobení vektorů (</a:t>
            </a:r>
            <a:r>
              <a:rPr lang="cs-CZ" b="0" i="0" u="sng" dirty="0">
                <a:solidFill>
                  <a:srgbClr val="000000"/>
                </a:solidFill>
                <a:effectLst/>
                <a:latin typeface="Arial" panose="020B0604020202020204" pitchFamily="34" charset="0"/>
              </a:rPr>
              <a:t>vektorový součin </a:t>
            </a:r>
            <a:r>
              <a:rPr lang="cs-CZ" b="0" i="0" dirty="0">
                <a:solidFill>
                  <a:srgbClr val="000000"/>
                </a:solidFill>
                <a:effectLst/>
                <a:latin typeface="Arial" panose="020B0604020202020204" pitchFamily="34" charset="0"/>
              </a:rPr>
              <a:t>tedy </a:t>
            </a:r>
            <a:r>
              <a:rPr lang="cs-CZ" b="0" i="0" u="sng" dirty="0">
                <a:solidFill>
                  <a:srgbClr val="000000"/>
                </a:solidFill>
                <a:effectLst/>
                <a:latin typeface="Arial" panose="020B0604020202020204" pitchFamily="34" charset="0"/>
              </a:rPr>
              <a:t>není komutativní</a:t>
            </a:r>
            <a:r>
              <a:rPr lang="cs-CZ" b="0" i="0" dirty="0">
                <a:solidFill>
                  <a:srgbClr val="000000"/>
                </a:solidFill>
                <a:effectLst/>
                <a:latin typeface="Arial" panose="020B0604020202020204" pitchFamily="34" charset="0"/>
              </a:rPr>
              <a:t>!)</a:t>
            </a:r>
            <a:endParaRPr lang="cs-CZ" dirty="0"/>
          </a:p>
        </p:txBody>
      </p:sp>
      <p:sp>
        <p:nvSpPr>
          <p:cNvPr id="10" name="Rectangle 1">
            <a:extLst>
              <a:ext uri="{FF2B5EF4-FFF2-40B4-BE49-F238E27FC236}">
                <a16:creationId xmlns:a16="http://schemas.microsoft.com/office/drawing/2014/main" id="{37A6EF71-D4FA-43F7-9B24-3621DAAB104B}"/>
              </a:ext>
            </a:extLst>
          </p:cNvPr>
          <p:cNvSpPr>
            <a:spLocks noChangeArrowheads="1"/>
          </p:cNvSpPr>
          <p:nvPr/>
        </p:nvSpPr>
        <p:spPr bwMode="auto">
          <a:xfrm>
            <a:off x="196027" y="3561487"/>
            <a:ext cx="613809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Velikost vektorového součinu</a:t>
            </a:r>
            <a:endParaRPr kumimoji="0" lang="cs-CZ" altLang="cs-CZ"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cs-CZ" altLang="cs-CZ"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Velikost vektoru </a:t>
            </a:r>
            <a:r>
              <a:rPr kumimoji="0" lang="cs-CZ" altLang="cs-CZ" sz="1800" b="1" i="1" u="none" strike="noStrike" cap="none" normalizeH="0" baseline="0" dirty="0">
                <a:ln>
                  <a:noFill/>
                </a:ln>
                <a:solidFill>
                  <a:srgbClr val="000000"/>
                </a:solidFill>
                <a:effectLst/>
                <a:latin typeface="Arial" panose="020B0604020202020204" pitchFamily="34" charset="0"/>
                <a:cs typeface="Arial" panose="020B0604020202020204" pitchFamily="34" charset="0"/>
              </a:rPr>
              <a:t>w </a:t>
            </a:r>
            <a:r>
              <a:rPr kumimoji="0" lang="cs-CZ" altLang="cs-CZ" sz="1800" u="none" strike="noStrike" cap="none" normalizeH="0" baseline="0" dirty="0">
                <a:ln>
                  <a:noFill/>
                </a:ln>
                <a:solidFill>
                  <a:srgbClr val="000000"/>
                </a:solidFill>
                <a:effectLst/>
                <a:latin typeface="Arial" panose="020B0604020202020204" pitchFamily="34" charset="0"/>
                <a:cs typeface="Arial" panose="020B0604020202020204" pitchFamily="34" charset="0"/>
              </a:rPr>
              <a:t>(vektorového součinu)</a:t>
            </a: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lze vypočítat pomocí vzorce pro výpočet velikosti vektoru, musíme ovšem znát vektor </a:t>
            </a:r>
            <a:r>
              <a:rPr kumimoji="0" lang="cs-CZ" altLang="cs-CZ" sz="1800" b="1" i="1" u="none" strike="noStrike" cap="none" normalizeH="0" baseline="0" dirty="0">
                <a:ln>
                  <a:noFill/>
                </a:ln>
                <a:solidFill>
                  <a:srgbClr val="000000"/>
                </a:solidFill>
                <a:effectLst/>
                <a:latin typeface="Arial" panose="020B0604020202020204" pitchFamily="34" charset="0"/>
                <a:cs typeface="Arial" panose="020B0604020202020204" pitchFamily="34" charset="0"/>
              </a:rPr>
              <a:t>w</a:t>
            </a: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cs-CZ" altLang="cs-CZ"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12" name="Picture 2">
            <a:extLst>
              <a:ext uri="{FF2B5EF4-FFF2-40B4-BE49-F238E27FC236}">
                <a16:creationId xmlns:a16="http://schemas.microsoft.com/office/drawing/2014/main" id="{0E3B6B11-D7D6-4519-8015-524D28F0F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014" y="3429000"/>
            <a:ext cx="2443129" cy="18079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252C758C-8198-48CB-B0EB-2DFBC564F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951" y="4809493"/>
            <a:ext cx="1676539" cy="363445"/>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CC2073BC-CA1D-4D18-B291-9756DDCA3A50}"/>
              </a:ext>
            </a:extLst>
          </p:cNvPr>
          <p:cNvSpPr txBox="1"/>
          <p:nvPr/>
        </p:nvSpPr>
        <p:spPr>
          <a:xfrm>
            <a:off x="196027" y="5370266"/>
            <a:ext cx="8513806" cy="923330"/>
          </a:xfrm>
          <a:prstGeom prst="rect">
            <a:avLst/>
          </a:prstGeom>
          <a:noFill/>
        </p:spPr>
        <p:txBody>
          <a:bodyPr wrap="square">
            <a:spAutoFit/>
          </a:bodyPr>
          <a:lstStyle/>
          <a:p>
            <a:pPr algn="just"/>
            <a:r>
              <a:rPr lang="cs-CZ" b="0" i="0" dirty="0">
                <a:solidFill>
                  <a:srgbClr val="000000"/>
                </a:solidFill>
                <a:effectLst/>
                <a:latin typeface="Arial" panose="020B0604020202020204" pitchFamily="34" charset="0"/>
              </a:rPr>
              <a:t>Velikost výsledného vektoru vektorového součinu odpovídá číselně ploše rovnoběžníku určeného násobenými vektory. Pro plochu </a:t>
            </a:r>
            <a:r>
              <a:rPr lang="cs-CZ" b="0" i="1" dirty="0">
                <a:solidFill>
                  <a:srgbClr val="000000"/>
                </a:solidFill>
                <a:effectLst/>
                <a:latin typeface="Arial" panose="020B0604020202020204" pitchFamily="34" charset="0"/>
              </a:rPr>
              <a:t>S</a:t>
            </a:r>
            <a:r>
              <a:rPr lang="cs-CZ" b="0" i="0" dirty="0">
                <a:solidFill>
                  <a:srgbClr val="000000"/>
                </a:solidFill>
                <a:effectLst/>
                <a:latin typeface="Arial" panose="020B0604020202020204" pitchFamily="34" charset="0"/>
              </a:rPr>
              <a:t> zobrazeného rovnoběžníku můžeme psát:</a:t>
            </a:r>
            <a:endParaRPr lang="cs-CZ" dirty="0"/>
          </a:p>
        </p:txBody>
      </p:sp>
      <p:pic>
        <p:nvPicPr>
          <p:cNvPr id="18" name="Picture 6">
            <a:extLst>
              <a:ext uri="{FF2B5EF4-FFF2-40B4-BE49-F238E27FC236}">
                <a16:creationId xmlns:a16="http://schemas.microsoft.com/office/drawing/2014/main" id="{F5B5C170-4B76-43E9-98BE-74F1C77298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7640" y="6209324"/>
            <a:ext cx="1708502" cy="27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317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a:extLst>
              <a:ext uri="{FF2B5EF4-FFF2-40B4-BE49-F238E27FC236}">
                <a16:creationId xmlns:a16="http://schemas.microsoft.com/office/drawing/2014/main" id="{EA9C0496-95EE-4C88-8AED-5EA63DAD3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92" y="2898061"/>
            <a:ext cx="2366963" cy="145942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a:extLst>
              <a:ext uri="{FF2B5EF4-FFF2-40B4-BE49-F238E27FC236}">
                <a16:creationId xmlns:a16="http://schemas.microsoft.com/office/drawing/2014/main" id="{B64CEAD9-BD36-4AE9-A348-017207F08075}"/>
              </a:ext>
            </a:extLst>
          </p:cNvPr>
          <p:cNvSpPr>
            <a:spLocks noChangeArrowheads="1"/>
          </p:cNvSpPr>
          <p:nvPr/>
        </p:nvSpPr>
        <p:spPr bwMode="auto">
          <a:xfrm>
            <a:off x="3319342" y="3050092"/>
            <a:ext cx="5355510" cy="17543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Vyjádříme-li si dále vektory na obrázku ve složkách</a:t>
            </a:r>
            <a:endParaRPr lang="cs-CZ" altLang="cs-CZ" dirty="0">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můžeme spočítat z definice vektorového součinu složky výsledného vektoru </a:t>
            </a:r>
            <a:r>
              <a:rPr kumimoji="0" lang="cs-CZ" altLang="cs-CZ" sz="1800" b="1" i="1" u="none" strike="noStrike" cap="none" normalizeH="0" baseline="0" dirty="0">
                <a:ln>
                  <a:noFill/>
                </a:ln>
                <a:solidFill>
                  <a:srgbClr val="000000"/>
                </a:solidFill>
                <a:effectLst/>
                <a:latin typeface="Arial" panose="020B0604020202020204" pitchFamily="34" charset="0"/>
                <a:cs typeface="Arial" panose="020B0604020202020204" pitchFamily="34" charset="0"/>
              </a:rPr>
              <a:t>c</a:t>
            </a: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cs-CZ" altLang="cs-CZ"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cs-CZ" altLang="cs-CZ" sz="15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cs-CZ" altLang="cs-CZ" sz="1800" b="0" i="0" u="none" strike="noStrike" cap="none" normalizeH="0" baseline="0" dirty="0">
              <a:ln>
                <a:noFill/>
              </a:ln>
              <a:solidFill>
                <a:schemeClr val="tx1"/>
              </a:solidFill>
              <a:effectLst/>
            </a:endParaRPr>
          </a:p>
        </p:txBody>
      </p:sp>
      <p:pic>
        <p:nvPicPr>
          <p:cNvPr id="141319" name="Picture 7">
            <a:extLst>
              <a:ext uri="{FF2B5EF4-FFF2-40B4-BE49-F238E27FC236}">
                <a16:creationId xmlns:a16="http://schemas.microsoft.com/office/drawing/2014/main" id="{119495DE-1D41-4081-BB7A-696A660DD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448" y="3530454"/>
            <a:ext cx="2815555" cy="314236"/>
          </a:xfrm>
          <a:prstGeom prst="rect">
            <a:avLst/>
          </a:prstGeom>
          <a:noFill/>
          <a:extLst>
            <a:ext uri="{909E8E84-426E-40DD-AFC4-6F175D3DCCD1}">
              <a14:hiddenFill xmlns:a14="http://schemas.microsoft.com/office/drawing/2010/main">
                <a:solidFill>
                  <a:srgbClr val="FFFFFF"/>
                </a:solidFill>
              </a14:hiddenFill>
            </a:ext>
          </a:extLst>
        </p:spPr>
      </p:pic>
      <p:pic>
        <p:nvPicPr>
          <p:cNvPr id="141320" name="Picture 8">
            <a:extLst>
              <a:ext uri="{FF2B5EF4-FFF2-40B4-BE49-F238E27FC236}">
                <a16:creationId xmlns:a16="http://schemas.microsoft.com/office/drawing/2014/main" id="{FE523B84-2E0B-40D6-9C84-82A2B892F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945" y="4784291"/>
            <a:ext cx="1919556" cy="307621"/>
          </a:xfrm>
          <a:prstGeom prst="rect">
            <a:avLst/>
          </a:prstGeom>
          <a:noFill/>
          <a:extLst>
            <a:ext uri="{909E8E84-426E-40DD-AFC4-6F175D3DCCD1}">
              <a14:hiddenFill xmlns:a14="http://schemas.microsoft.com/office/drawing/2010/main">
                <a:solidFill>
                  <a:srgbClr val="FFFFFF"/>
                </a:solidFill>
              </a14:hiddenFill>
            </a:ext>
          </a:extLst>
        </p:spPr>
      </p:pic>
      <p:pic>
        <p:nvPicPr>
          <p:cNvPr id="141321" name="Picture 9">
            <a:extLst>
              <a:ext uri="{FF2B5EF4-FFF2-40B4-BE49-F238E27FC236}">
                <a16:creationId xmlns:a16="http://schemas.microsoft.com/office/drawing/2014/main" id="{16251310-8FED-4167-A718-AB40C9544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5520" y="6086872"/>
            <a:ext cx="3255768" cy="4069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82B26366-35E9-4463-9C6D-26EE1FD07948}"/>
              </a:ext>
            </a:extLst>
          </p:cNvPr>
          <p:cNvSpPr txBox="1"/>
          <p:nvPr/>
        </p:nvSpPr>
        <p:spPr>
          <a:xfrm>
            <a:off x="306682" y="5306857"/>
            <a:ext cx="8761454"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Výsledný vektor má nenulovou pouze složku ve směru osy </a:t>
            </a:r>
            <a:r>
              <a:rPr kumimoji="0" lang="cs-CZ" altLang="cs-CZ" sz="18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z</a:t>
            </a: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to znamená, že je skutečně kolmý na rovinu </a:t>
            </a:r>
            <a:r>
              <a:rPr kumimoji="0" lang="cs-CZ" altLang="cs-CZ" sz="18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xy</a:t>
            </a: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ve které leží vektory </a:t>
            </a:r>
            <a:r>
              <a:rPr kumimoji="0" lang="cs-CZ" altLang="cs-CZ" sz="1800" b="1" i="1" u="none" strike="noStrike" cap="none" normalizeH="0" baseline="0" dirty="0">
                <a:ln>
                  <a:noFill/>
                </a:ln>
                <a:solidFill>
                  <a:srgbClr val="000000"/>
                </a:solidFill>
                <a:effectLst/>
                <a:latin typeface="Arial" panose="020B0604020202020204" pitchFamily="34" charset="0"/>
                <a:cs typeface="Arial" panose="020B0604020202020204" pitchFamily="34" charset="0"/>
              </a:rPr>
              <a:t>a</a:t>
            </a: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cs-CZ" altLang="cs-CZ" sz="18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a:t>
            </a: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cs-CZ" altLang="cs-CZ" sz="1800" b="1" i="1" u="none" strike="noStrike" cap="none" normalizeH="0" baseline="0" dirty="0">
                <a:ln>
                  <a:noFill/>
                </a:ln>
                <a:solidFill>
                  <a:srgbClr val="000000"/>
                </a:solidFill>
                <a:effectLst/>
                <a:latin typeface="Arial" panose="020B0604020202020204" pitchFamily="34" charset="0"/>
                <a:cs typeface="Arial" panose="020B0604020202020204" pitchFamily="34" charset="0"/>
              </a:rPr>
              <a:t>b</a:t>
            </a:r>
            <a:r>
              <a:rPr kumimoji="0" lang="cs-CZ" altLang="cs-CZ"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2" name="Picture 6" descr="See the source image">
            <a:extLst>
              <a:ext uri="{FF2B5EF4-FFF2-40B4-BE49-F238E27FC236}">
                <a16:creationId xmlns:a16="http://schemas.microsoft.com/office/drawing/2014/main" id="{215572F5-C40F-467E-938D-A3CFD1522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171" y="440731"/>
            <a:ext cx="2903144" cy="169350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F904D53F-192A-4B4B-B4A1-563EE84242DA}"/>
              </a:ext>
            </a:extLst>
          </p:cNvPr>
          <p:cNvSpPr/>
          <p:nvPr/>
        </p:nvSpPr>
        <p:spPr>
          <a:xfrm rot="16200000">
            <a:off x="5158897" y="-77222"/>
            <a:ext cx="1676400" cy="2619375"/>
          </a:xfrm>
          <a:prstGeom prst="rect">
            <a:avLst/>
          </a:prstGeom>
          <a:pattFill prst="wdUpDiag">
            <a:fgClr>
              <a:schemeClr val="accent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23F9BB38-7DCB-497A-AEB5-CAB8F1DA5D09}"/>
              </a:ext>
            </a:extLst>
          </p:cNvPr>
          <p:cNvSpPr txBox="1"/>
          <p:nvPr/>
        </p:nvSpPr>
        <p:spPr>
          <a:xfrm>
            <a:off x="5844697" y="2087766"/>
            <a:ext cx="526106" cy="369332"/>
          </a:xfrm>
          <a:prstGeom prst="rect">
            <a:avLst/>
          </a:prstGeom>
          <a:noFill/>
        </p:spPr>
        <p:txBody>
          <a:bodyPr wrap="none" rtlCol="0">
            <a:spAutoFit/>
          </a:bodyPr>
          <a:lstStyle/>
          <a:p>
            <a:r>
              <a:rPr lang="cs-CZ" dirty="0"/>
              <a:t>|</a:t>
            </a:r>
            <a:r>
              <a:rPr lang="en-US" b="1" dirty="0">
                <a:solidFill>
                  <a:srgbClr val="FF0000"/>
                </a:solidFill>
              </a:rPr>
              <a:t>b</a:t>
            </a:r>
            <a:r>
              <a:rPr lang="cs-CZ" dirty="0"/>
              <a:t>|</a:t>
            </a:r>
          </a:p>
        </p:txBody>
      </p:sp>
      <p:sp>
        <p:nvSpPr>
          <p:cNvPr id="7" name="TextovéPole 6">
            <a:extLst>
              <a:ext uri="{FF2B5EF4-FFF2-40B4-BE49-F238E27FC236}">
                <a16:creationId xmlns:a16="http://schemas.microsoft.com/office/drawing/2014/main" id="{E39591C3-1135-4A65-8ED4-D3077943736D}"/>
              </a:ext>
            </a:extLst>
          </p:cNvPr>
          <p:cNvSpPr txBox="1"/>
          <p:nvPr/>
        </p:nvSpPr>
        <p:spPr>
          <a:xfrm rot="16200000">
            <a:off x="6985407" y="1107284"/>
            <a:ext cx="1008609" cy="369332"/>
          </a:xfrm>
          <a:prstGeom prst="rect">
            <a:avLst/>
          </a:prstGeom>
          <a:noFill/>
        </p:spPr>
        <p:txBody>
          <a:bodyPr wrap="none" rtlCol="0">
            <a:spAutoFit/>
          </a:bodyPr>
          <a:lstStyle/>
          <a:p>
            <a:r>
              <a:rPr lang="cs-CZ" dirty="0"/>
              <a:t>|</a:t>
            </a:r>
            <a:r>
              <a:rPr lang="en-US" b="1" dirty="0">
                <a:solidFill>
                  <a:srgbClr val="0070C0"/>
                </a:solidFill>
              </a:rPr>
              <a:t>a</a:t>
            </a:r>
            <a:r>
              <a:rPr lang="cs-CZ" dirty="0"/>
              <a:t>|</a:t>
            </a:r>
            <a:r>
              <a:rPr lang="en-US" dirty="0"/>
              <a:t>. sin</a:t>
            </a:r>
            <a:r>
              <a:rPr lang="el-GR" dirty="0"/>
              <a:t>θ</a:t>
            </a:r>
            <a:endParaRPr lang="cs-CZ" dirty="0"/>
          </a:p>
        </p:txBody>
      </p:sp>
    </p:spTree>
    <p:extLst>
      <p:ext uri="{BB962C8B-B14F-4D97-AF65-F5344CB8AC3E}">
        <p14:creationId xmlns:p14="http://schemas.microsoft.com/office/powerpoint/2010/main" val="521811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8178D4-A121-4ADE-97AB-FE3BA76607C8}"/>
              </a:ext>
            </a:extLst>
          </p:cNvPr>
          <p:cNvSpPr>
            <a:spLocks noChangeArrowheads="1"/>
          </p:cNvSpPr>
          <p:nvPr/>
        </p:nvSpPr>
        <p:spPr bwMode="auto">
          <a:xfrm>
            <a:off x="179733" y="2044093"/>
            <a:ext cx="87832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dirty="0">
                <a:solidFill>
                  <a:srgbClr val="000000"/>
                </a:solidFill>
                <a:latin typeface="+mn-lt"/>
                <a:cs typeface="Arial" panose="020B0604020202020204" pitchFamily="34" charset="0"/>
              </a:rPr>
              <a:t>M</a:t>
            </a:r>
            <a:r>
              <a:rPr kumimoji="0" lang="cs-CZ" altLang="cs-CZ" sz="2000" b="0" i="0" u="none" strike="noStrike" cap="none" normalizeH="0" baseline="0" dirty="0">
                <a:ln>
                  <a:noFill/>
                </a:ln>
                <a:solidFill>
                  <a:srgbClr val="000000"/>
                </a:solidFill>
                <a:effectLst/>
                <a:latin typeface="+mn-lt"/>
                <a:cs typeface="Arial" panose="020B0604020202020204" pitchFamily="34" charset="0"/>
              </a:rPr>
              <a:t>oment síly </a:t>
            </a:r>
            <a:r>
              <a:rPr kumimoji="0" lang="cs-CZ" altLang="cs-CZ" sz="2000" b="1" i="1" u="none" strike="noStrike" cap="none" normalizeH="0" baseline="0" dirty="0">
                <a:ln>
                  <a:noFill/>
                </a:ln>
                <a:solidFill>
                  <a:srgbClr val="000000"/>
                </a:solidFill>
                <a:effectLst/>
                <a:latin typeface="+mn-lt"/>
                <a:cs typeface="Arial" panose="020B0604020202020204" pitchFamily="34" charset="0"/>
              </a:rPr>
              <a:t>M</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je vektor (kromě jeho velikosti tedy záleží i na jeho směru) a lze jej vyjádřit pomocí vektorového součinu:</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Arial" panose="020B0604020202020204" pitchFamily="34" charset="0"/>
              </a:rPr>
              <a:t>kde </a:t>
            </a:r>
            <a:r>
              <a:rPr kumimoji="0" lang="cs-CZ" altLang="cs-CZ" sz="2000" b="1" i="1" u="none" strike="noStrike" cap="none" normalizeH="0" baseline="0" dirty="0">
                <a:ln>
                  <a:noFill/>
                </a:ln>
                <a:solidFill>
                  <a:srgbClr val="000000"/>
                </a:solidFill>
                <a:effectLst/>
                <a:latin typeface="+mn-lt"/>
                <a:cs typeface="Arial" panose="020B0604020202020204" pitchFamily="34" charset="0"/>
              </a:rPr>
              <a:t>r</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je polohový vektor působiště síly </a:t>
            </a:r>
            <a:r>
              <a:rPr kumimoji="0" lang="cs-CZ" altLang="cs-CZ" sz="2000" b="1" i="1" u="none" strike="noStrike" cap="none" normalizeH="0" baseline="0" dirty="0">
                <a:ln>
                  <a:noFill/>
                </a:ln>
                <a:solidFill>
                  <a:srgbClr val="000000"/>
                </a:solidFill>
                <a:effectLst/>
                <a:latin typeface="+mn-lt"/>
                <a:cs typeface="Arial" panose="020B0604020202020204" pitchFamily="34" charset="0"/>
              </a:rPr>
              <a:t>F</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vzhledem k ose otáčení jako počátku.</a:t>
            </a:r>
            <a:endParaRPr kumimoji="0" lang="cs-CZ" altLang="cs-CZ" sz="2000" b="0" i="0" u="none" strike="noStrike" cap="none" normalizeH="0" baseline="0" dirty="0">
              <a:ln>
                <a:noFill/>
              </a:ln>
              <a:solidFill>
                <a:schemeClr val="tx1"/>
              </a:solidFill>
              <a:effectLst/>
              <a:latin typeface="+mn-lt"/>
            </a:endParaRPr>
          </a:p>
        </p:txBody>
      </p:sp>
      <p:pic>
        <p:nvPicPr>
          <p:cNvPr id="25605" name="Picture 5">
            <a:extLst>
              <a:ext uri="{FF2B5EF4-FFF2-40B4-BE49-F238E27FC236}">
                <a16:creationId xmlns:a16="http://schemas.microsoft.com/office/drawing/2014/main" id="{DB8CD051-AB37-4979-B12E-8B58A4BA7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4897" y="2580940"/>
            <a:ext cx="1043044" cy="2497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1285DEB1-C90F-4589-A039-2615C968CAD1}"/>
              </a:ext>
            </a:extLst>
          </p:cNvPr>
          <p:cNvSpPr txBox="1"/>
          <p:nvPr/>
        </p:nvSpPr>
        <p:spPr>
          <a:xfrm>
            <a:off x="227358" y="392165"/>
            <a:ext cx="8688042" cy="1015663"/>
          </a:xfrm>
          <a:prstGeom prst="rect">
            <a:avLst/>
          </a:prstGeom>
          <a:noFill/>
        </p:spPr>
        <p:txBody>
          <a:bodyPr wrap="square">
            <a:spAutoFit/>
          </a:bodyPr>
          <a:lstStyle/>
          <a:p>
            <a:pPr algn="just"/>
            <a:r>
              <a:rPr lang="cs-CZ" sz="2000" b="0" i="0" dirty="0">
                <a:solidFill>
                  <a:srgbClr val="000000"/>
                </a:solidFill>
                <a:effectLst/>
              </a:rPr>
              <a:t>Vektorový součin ve fyzice používá pro vyjádření veličin, jako je například </a:t>
            </a:r>
            <a:r>
              <a:rPr lang="cs-CZ" sz="2000" b="0" i="1" dirty="0">
                <a:solidFill>
                  <a:srgbClr val="000000"/>
                </a:solidFill>
                <a:effectLst/>
              </a:rPr>
              <a:t>moment hybnosti</a:t>
            </a:r>
            <a:r>
              <a:rPr lang="cs-CZ" sz="2000" b="0" i="0" dirty="0">
                <a:solidFill>
                  <a:srgbClr val="000000"/>
                </a:solidFill>
                <a:effectLst/>
              </a:rPr>
              <a:t>, </a:t>
            </a:r>
            <a:r>
              <a:rPr lang="cs-CZ" sz="2000" b="0" i="1" dirty="0">
                <a:solidFill>
                  <a:srgbClr val="000000"/>
                </a:solidFill>
                <a:effectLst/>
              </a:rPr>
              <a:t>obvodovou rychlost</a:t>
            </a:r>
            <a:r>
              <a:rPr lang="cs-CZ" sz="2000" b="0" i="0" dirty="0">
                <a:solidFill>
                  <a:srgbClr val="000000"/>
                </a:solidFill>
                <a:effectLst/>
              </a:rPr>
              <a:t>, </a:t>
            </a:r>
            <a:r>
              <a:rPr lang="cs-CZ" sz="2000" b="0" i="1" dirty="0">
                <a:solidFill>
                  <a:srgbClr val="000000"/>
                </a:solidFill>
                <a:effectLst/>
              </a:rPr>
              <a:t>moment síly </a:t>
            </a:r>
            <a:r>
              <a:rPr lang="cs-CZ" sz="2000" b="0" i="0" dirty="0">
                <a:solidFill>
                  <a:srgbClr val="000000"/>
                </a:solidFill>
                <a:effectLst/>
              </a:rPr>
              <a:t>nebo </a:t>
            </a:r>
            <a:r>
              <a:rPr lang="cs-CZ" sz="2000" b="0" i="1" dirty="0">
                <a:solidFill>
                  <a:srgbClr val="000000"/>
                </a:solidFill>
                <a:effectLst/>
              </a:rPr>
              <a:t>magnetická síla</a:t>
            </a:r>
            <a:r>
              <a:rPr lang="cs-CZ" sz="2000" b="0" i="0" dirty="0">
                <a:solidFill>
                  <a:srgbClr val="000000"/>
                </a:solidFill>
                <a:effectLst/>
              </a:rPr>
              <a:t> působící na pohybující se nabitou částici.</a:t>
            </a:r>
            <a:endParaRPr lang="cs-CZ" sz="2000" dirty="0"/>
          </a:p>
        </p:txBody>
      </p:sp>
      <p:sp>
        <p:nvSpPr>
          <p:cNvPr id="7" name="TextovéPole 6">
            <a:extLst>
              <a:ext uri="{FF2B5EF4-FFF2-40B4-BE49-F238E27FC236}">
                <a16:creationId xmlns:a16="http://schemas.microsoft.com/office/drawing/2014/main" id="{D6CAC954-2CE4-4D69-8D56-ABC5C5D13C76}"/>
              </a:ext>
            </a:extLst>
          </p:cNvPr>
          <p:cNvSpPr txBox="1"/>
          <p:nvPr/>
        </p:nvSpPr>
        <p:spPr>
          <a:xfrm>
            <a:off x="266700" y="1715355"/>
            <a:ext cx="1072730" cy="461665"/>
          </a:xfrm>
          <a:prstGeom prst="rect">
            <a:avLst/>
          </a:prstGeom>
          <a:noFill/>
        </p:spPr>
        <p:txBody>
          <a:bodyPr wrap="none" rtlCol="0">
            <a:spAutoFit/>
          </a:bodyPr>
          <a:lstStyle/>
          <a:p>
            <a:r>
              <a:rPr lang="cs-CZ" sz="2400" b="1" dirty="0"/>
              <a:t>Příklad</a:t>
            </a:r>
          </a:p>
        </p:txBody>
      </p:sp>
      <p:sp>
        <p:nvSpPr>
          <p:cNvPr id="9" name="TextovéPole 8">
            <a:extLst>
              <a:ext uri="{FF2B5EF4-FFF2-40B4-BE49-F238E27FC236}">
                <a16:creationId xmlns:a16="http://schemas.microsoft.com/office/drawing/2014/main" id="{192A8685-4D24-499A-82E6-961D80119274}"/>
              </a:ext>
            </a:extLst>
          </p:cNvPr>
          <p:cNvSpPr txBox="1"/>
          <p:nvPr/>
        </p:nvSpPr>
        <p:spPr>
          <a:xfrm>
            <a:off x="179733" y="5573119"/>
            <a:ext cx="8783292" cy="707886"/>
          </a:xfrm>
          <a:prstGeom prst="rect">
            <a:avLst/>
          </a:prstGeom>
          <a:noFill/>
        </p:spPr>
        <p:txBody>
          <a:bodyPr wrap="square" rtlCol="0">
            <a:spAutoFit/>
          </a:bodyPr>
          <a:lstStyle/>
          <a:p>
            <a:r>
              <a:rPr lang="cs-CZ" sz="2000" dirty="0"/>
              <a:t>Pokud bude pohyb konce montážního klíče ve směru hodinových ručiček, moment síly směřuje podle pravidla pravé ruky za nákresnu, tj. ve směru utahování šroubu.</a:t>
            </a:r>
          </a:p>
        </p:txBody>
      </p:sp>
      <p:pic>
        <p:nvPicPr>
          <p:cNvPr id="10" name="Obrázek 9" descr="Obsah obrázku exteriér, kolo, motocykl, černá&#10;&#10;Popis byl vytvořen automaticky">
            <a:extLst>
              <a:ext uri="{FF2B5EF4-FFF2-40B4-BE49-F238E27FC236}">
                <a16:creationId xmlns:a16="http://schemas.microsoft.com/office/drawing/2014/main" id="{890BBAF4-455C-4252-A22C-78740A8C7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94" y="3591632"/>
            <a:ext cx="3299488" cy="1858540"/>
          </a:xfrm>
          <a:prstGeom prst="rect">
            <a:avLst/>
          </a:prstGeom>
        </p:spPr>
      </p:pic>
      <p:pic>
        <p:nvPicPr>
          <p:cNvPr id="12" name="Obrázek 11">
            <a:extLst>
              <a:ext uri="{FF2B5EF4-FFF2-40B4-BE49-F238E27FC236}">
                <a16:creationId xmlns:a16="http://schemas.microsoft.com/office/drawing/2014/main" id="{49B424C0-CEB4-4EA1-80AA-71AFF7282A6A}"/>
              </a:ext>
            </a:extLst>
          </p:cNvPr>
          <p:cNvPicPr>
            <a:picLocks noChangeAspect="1"/>
          </p:cNvPicPr>
          <p:nvPr/>
        </p:nvPicPr>
        <p:blipFill>
          <a:blip r:embed="rId4"/>
          <a:stretch>
            <a:fillRect/>
          </a:stretch>
        </p:blipFill>
        <p:spPr>
          <a:xfrm>
            <a:off x="4847603" y="3471805"/>
            <a:ext cx="2686671" cy="1978367"/>
          </a:xfrm>
          <a:prstGeom prst="rect">
            <a:avLst/>
          </a:prstGeom>
        </p:spPr>
      </p:pic>
    </p:spTree>
    <p:extLst>
      <p:ext uri="{BB962C8B-B14F-4D97-AF65-F5344CB8AC3E}">
        <p14:creationId xmlns:p14="http://schemas.microsoft.com/office/powerpoint/2010/main" val="1211813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B0B41BC-A4A1-44A9-8181-81E9FACE5B6B}"/>
              </a:ext>
            </a:extLst>
          </p:cNvPr>
          <p:cNvSpPr>
            <a:spLocks noChangeArrowheads="1"/>
          </p:cNvSpPr>
          <p:nvPr/>
        </p:nvSpPr>
        <p:spPr bwMode="auto">
          <a:xfrm>
            <a:off x="273205" y="958344"/>
            <a:ext cx="585439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rPr>
              <a:t>Určete velikost a směr vektoru momentu </a:t>
            </a:r>
            <a:r>
              <a:rPr kumimoji="0" lang="cs-CZ" altLang="cs-CZ" sz="2000" b="1" i="0" u="none" strike="noStrike" cap="none" normalizeH="0" baseline="0" dirty="0">
                <a:ln>
                  <a:noFill/>
                </a:ln>
                <a:solidFill>
                  <a:srgbClr val="000000"/>
                </a:solidFill>
                <a:effectLst/>
                <a:latin typeface="+mn-lt"/>
              </a:rPr>
              <a:t>M</a:t>
            </a:r>
            <a:r>
              <a:rPr kumimoji="0" lang="cs-CZ" altLang="cs-CZ" sz="2000" b="0" i="0" u="none" strike="noStrike" cap="none" normalizeH="0" baseline="0" dirty="0">
                <a:ln>
                  <a:noFill/>
                </a:ln>
                <a:solidFill>
                  <a:srgbClr val="000000"/>
                </a:solidFill>
                <a:effectLst/>
                <a:latin typeface="+mn-lt"/>
              </a:rPr>
              <a:t> vodorovné síly </a:t>
            </a:r>
            <a:r>
              <a:rPr kumimoji="0" lang="cs-CZ" altLang="cs-CZ" sz="2000" b="1" i="0" u="none" strike="noStrike" cap="none" normalizeH="0" baseline="0" dirty="0">
                <a:ln>
                  <a:noFill/>
                </a:ln>
                <a:solidFill>
                  <a:srgbClr val="000000"/>
                </a:solidFill>
                <a:effectLst/>
                <a:latin typeface="+mn-lt"/>
              </a:rPr>
              <a:t>F</a:t>
            </a:r>
            <a:r>
              <a:rPr kumimoji="0" lang="cs-CZ" altLang="cs-CZ" sz="2000" b="0" i="0" u="none" strike="noStrike" cap="none" normalizeH="0" baseline="0" dirty="0">
                <a:ln>
                  <a:noFill/>
                </a:ln>
                <a:solidFill>
                  <a:srgbClr val="000000"/>
                </a:solidFill>
                <a:effectLst/>
                <a:latin typeface="+mn-lt"/>
              </a:rPr>
              <a:t>, kterou klaun na okno působí vzhledem k ose závěsů.</a:t>
            </a:r>
          </a:p>
        </p:txBody>
      </p:sp>
      <p:sp>
        <p:nvSpPr>
          <p:cNvPr id="3" name="Rectangle 4">
            <a:extLst>
              <a:ext uri="{FF2B5EF4-FFF2-40B4-BE49-F238E27FC236}">
                <a16:creationId xmlns:a16="http://schemas.microsoft.com/office/drawing/2014/main" id="{24B6075E-AB68-4AC7-B7B6-948CF400AC17}"/>
              </a:ext>
            </a:extLst>
          </p:cNvPr>
          <p:cNvSpPr>
            <a:spLocks noChangeArrowheads="1"/>
          </p:cNvSpPr>
          <p:nvPr/>
        </p:nvSpPr>
        <p:spPr bwMode="auto">
          <a:xfrm>
            <a:off x="149380" y="4299366"/>
            <a:ext cx="589899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rPr>
              <a:t>Podle pravidla pravé ruky </a:t>
            </a:r>
            <a:r>
              <a:rPr lang="cs-CZ" altLang="cs-CZ" sz="2000" dirty="0">
                <a:solidFill>
                  <a:srgbClr val="000000"/>
                </a:solidFill>
                <a:latin typeface="+mn-lt"/>
              </a:rPr>
              <a:t>je v</a:t>
            </a:r>
            <a:r>
              <a:rPr kumimoji="0" lang="cs-CZ" altLang="cs-CZ" sz="2000" b="0" i="0" u="none" strike="noStrike" cap="none" normalizeH="0" baseline="0" dirty="0">
                <a:ln>
                  <a:noFill/>
                </a:ln>
                <a:solidFill>
                  <a:srgbClr val="000000"/>
                </a:solidFill>
                <a:effectLst/>
                <a:latin typeface="+mn-lt"/>
              </a:rPr>
              <a:t>ektor momentu síly </a:t>
            </a:r>
            <a:r>
              <a:rPr kumimoji="0" lang="cs-CZ" altLang="cs-CZ" sz="2000" b="1" i="0" u="none" strike="noStrike" cap="none" normalizeH="0" baseline="0" dirty="0">
                <a:ln>
                  <a:noFill/>
                </a:ln>
                <a:solidFill>
                  <a:srgbClr val="000000"/>
                </a:solidFill>
                <a:effectLst/>
                <a:latin typeface="+mn-lt"/>
              </a:rPr>
              <a:t>M</a:t>
            </a:r>
            <a:r>
              <a:rPr kumimoji="0" lang="cs-CZ" altLang="cs-CZ" sz="2000" b="0" i="0" u="none" strike="noStrike" cap="none" normalizeH="0" baseline="0" dirty="0">
                <a:ln>
                  <a:noFill/>
                </a:ln>
                <a:solidFill>
                  <a:srgbClr val="000000"/>
                </a:solidFill>
                <a:effectLst/>
                <a:latin typeface="+mn-lt"/>
              </a:rPr>
              <a:t> je rovnoběžný se závěsy okna a míří nahoru (</a:t>
            </a:r>
            <a:r>
              <a:rPr lang="cs-CZ" sz="2000" dirty="0">
                <a:latin typeface="+mn-lt"/>
              </a:rPr>
              <a:t>vychází přímo vzhůru z roviny obrázku, tj. před nákresnu</a:t>
            </a:r>
            <a:r>
              <a:rPr kumimoji="0" lang="cs-CZ" altLang="cs-CZ" sz="2000" b="0" i="0" u="none" strike="noStrike" cap="none" normalizeH="0" baseline="0" dirty="0">
                <a:ln>
                  <a:noFill/>
                </a:ln>
                <a:solidFill>
                  <a:srgbClr val="000000"/>
                </a:solidFill>
                <a:effectLst/>
                <a:latin typeface="+mn-lt"/>
              </a:rPr>
              <a:t>). Jeho velikost je </a:t>
            </a:r>
            <a:r>
              <a:rPr kumimoji="0" lang="cs-CZ" altLang="cs-CZ" sz="2000" b="0" i="1" u="none" strike="noStrike" cap="none" normalizeH="0" baseline="0" dirty="0">
                <a:ln>
                  <a:noFill/>
                </a:ln>
                <a:solidFill>
                  <a:srgbClr val="000000"/>
                </a:solidFill>
                <a:effectLst/>
                <a:latin typeface="+mn-lt"/>
              </a:rPr>
              <a:t>r</a:t>
            </a:r>
            <a:r>
              <a:rPr kumimoji="0" lang="cs-CZ" altLang="cs-CZ" sz="2000" b="0" i="0" u="none" strike="noStrike" cap="none" normalizeH="0" baseline="0" dirty="0">
                <a:ln>
                  <a:noFill/>
                </a:ln>
                <a:solidFill>
                  <a:srgbClr val="000000"/>
                </a:solidFill>
                <a:effectLst/>
                <a:latin typeface="+mn-lt"/>
              </a:rPr>
              <a:t> . </a:t>
            </a:r>
            <a:r>
              <a:rPr kumimoji="0" lang="cs-CZ" altLang="cs-CZ" sz="2000" b="0" i="1" u="none" strike="noStrike" cap="none" normalizeH="0" baseline="0" dirty="0">
                <a:ln>
                  <a:noFill/>
                </a:ln>
                <a:solidFill>
                  <a:srgbClr val="000000"/>
                </a:solidFill>
                <a:effectLst/>
                <a:latin typeface="+mn-lt"/>
              </a:rPr>
              <a:t>F</a:t>
            </a:r>
            <a:r>
              <a:rPr kumimoji="0" lang="cs-CZ" altLang="cs-CZ" sz="2000" b="0" i="0" u="none" strike="noStrike" cap="none" normalizeH="0" baseline="0" dirty="0">
                <a:ln>
                  <a:noFill/>
                </a:ln>
                <a:solidFill>
                  <a:srgbClr val="000000"/>
                </a:solidFill>
                <a:effectLst/>
                <a:latin typeface="+mn-lt"/>
              </a:rPr>
              <a:t> . sin</a:t>
            </a:r>
            <a:r>
              <a:rPr kumimoji="0" lang="cs-CZ" altLang="cs-CZ" sz="2000" b="0" i="1" u="none" strike="noStrike" cap="none" normalizeH="0" baseline="0" dirty="0">
                <a:ln>
                  <a:noFill/>
                </a:ln>
                <a:solidFill>
                  <a:srgbClr val="000000"/>
                </a:solidFill>
                <a:effectLst/>
                <a:latin typeface="+mn-lt"/>
              </a:rPr>
              <a:t> φ</a:t>
            </a:r>
            <a:r>
              <a:rPr kumimoji="0" lang="cs-CZ" altLang="cs-CZ" sz="2000" b="0" i="0" u="none" strike="noStrike" cap="none" normalizeH="0" baseline="0" dirty="0">
                <a:ln>
                  <a:noFill/>
                </a:ln>
                <a:solidFill>
                  <a:srgbClr val="000000"/>
                </a:solidFill>
                <a:effectLst/>
                <a:latin typeface="+mn-lt"/>
              </a:rPr>
              <a:t>, kde </a:t>
            </a:r>
            <a:r>
              <a:rPr kumimoji="0" lang="cs-CZ" altLang="cs-CZ" sz="2000" b="0" i="1" u="none" strike="noStrike" cap="none" normalizeH="0" baseline="0" dirty="0">
                <a:ln>
                  <a:noFill/>
                </a:ln>
                <a:solidFill>
                  <a:srgbClr val="000000"/>
                </a:solidFill>
                <a:effectLst/>
                <a:latin typeface="+mn-lt"/>
              </a:rPr>
              <a:t>φ</a:t>
            </a:r>
            <a:r>
              <a:rPr kumimoji="0" lang="cs-CZ" altLang="cs-CZ" sz="2000" b="0" i="0" u="none" strike="noStrike" cap="none" normalizeH="0" baseline="0" dirty="0">
                <a:ln>
                  <a:noFill/>
                </a:ln>
                <a:solidFill>
                  <a:srgbClr val="000000"/>
                </a:solidFill>
                <a:effectLst/>
                <a:latin typeface="+mn-lt"/>
              </a:rPr>
              <a:t> je úhel sevřený vektory. </a:t>
            </a:r>
            <a:endParaRPr kumimoji="0" lang="cs-CZ" altLang="cs-CZ" sz="2000" b="0" i="0" u="none" strike="noStrike" cap="none" normalizeH="0" baseline="0" dirty="0">
              <a:ln>
                <a:noFill/>
              </a:ln>
              <a:solidFill>
                <a:schemeClr val="tx1"/>
              </a:solidFill>
              <a:effectLst/>
              <a:latin typeface="+mn-lt"/>
            </a:endParaRPr>
          </a:p>
        </p:txBody>
      </p:sp>
      <p:sp>
        <p:nvSpPr>
          <p:cNvPr id="4" name="Rectangle 5">
            <a:extLst>
              <a:ext uri="{FF2B5EF4-FFF2-40B4-BE49-F238E27FC236}">
                <a16:creationId xmlns:a16="http://schemas.microsoft.com/office/drawing/2014/main" id="{C11DAF17-27C9-4EB3-A4DC-9C74B07E0122}"/>
              </a:ext>
            </a:extLst>
          </p:cNvPr>
          <p:cNvSpPr>
            <a:spLocks noChangeArrowheads="1"/>
          </p:cNvSpPr>
          <p:nvPr/>
        </p:nvSpPr>
        <p:spPr bwMode="auto">
          <a:xfrm>
            <a:off x="273205" y="2360374"/>
            <a:ext cx="577517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rPr>
              <a:t>Pokud vektory </a:t>
            </a:r>
            <a:r>
              <a:rPr kumimoji="0" lang="cs-CZ" altLang="cs-CZ" sz="2000" b="1" i="0" u="none" strike="noStrike" cap="none" normalizeH="0" baseline="0" dirty="0">
                <a:ln>
                  <a:noFill/>
                </a:ln>
                <a:solidFill>
                  <a:srgbClr val="000000"/>
                </a:solidFill>
                <a:effectLst/>
                <a:latin typeface="+mn-lt"/>
              </a:rPr>
              <a:t>r</a:t>
            </a:r>
            <a:r>
              <a:rPr kumimoji="0" lang="cs-CZ" altLang="cs-CZ" sz="2000" b="0" i="0" u="none" strike="noStrike" cap="none" normalizeH="0" baseline="0" dirty="0">
                <a:ln>
                  <a:noFill/>
                </a:ln>
                <a:solidFill>
                  <a:srgbClr val="000000"/>
                </a:solidFill>
                <a:effectLst/>
                <a:latin typeface="+mn-lt"/>
              </a:rPr>
              <a:t> a </a:t>
            </a:r>
            <a:r>
              <a:rPr kumimoji="0" lang="cs-CZ" altLang="cs-CZ" sz="2000" b="1" i="0" u="none" strike="noStrike" cap="none" normalizeH="0" baseline="0" dirty="0">
                <a:ln>
                  <a:noFill/>
                </a:ln>
                <a:solidFill>
                  <a:srgbClr val="000000"/>
                </a:solidFill>
                <a:effectLst/>
                <a:latin typeface="+mn-lt"/>
              </a:rPr>
              <a:t>F</a:t>
            </a:r>
            <a:r>
              <a:rPr kumimoji="0" lang="cs-CZ" altLang="cs-CZ" sz="2000" b="0" i="0" u="none" strike="noStrike" cap="none" normalizeH="0" baseline="0" dirty="0">
                <a:ln>
                  <a:noFill/>
                </a:ln>
                <a:solidFill>
                  <a:srgbClr val="000000"/>
                </a:solidFill>
                <a:effectLst/>
                <a:latin typeface="+mn-lt"/>
              </a:rPr>
              <a:t> svírají obecný úhel </a:t>
            </a:r>
            <a:r>
              <a:rPr kumimoji="0" lang="cs-CZ" altLang="cs-CZ" sz="2000" b="0" i="1" u="none" strike="noStrike" cap="none" normalizeH="0" baseline="0" dirty="0">
                <a:ln>
                  <a:noFill/>
                </a:ln>
                <a:solidFill>
                  <a:srgbClr val="000000"/>
                </a:solidFill>
                <a:effectLst/>
                <a:latin typeface="+mn-lt"/>
              </a:rPr>
              <a:t>φ</a:t>
            </a:r>
            <a:r>
              <a:rPr kumimoji="0" lang="cs-CZ" altLang="cs-CZ" sz="2000" b="0" i="0" u="none" strike="noStrike" cap="none" normalizeH="0" baseline="0" dirty="0">
                <a:ln>
                  <a:noFill/>
                </a:ln>
                <a:solidFill>
                  <a:srgbClr val="000000"/>
                </a:solidFill>
                <a:effectLst/>
                <a:latin typeface="+mn-lt"/>
              </a:rPr>
              <a:t>, je velikost momentu síly rovna: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rPr>
              <a:t>M = </a:t>
            </a:r>
            <a:r>
              <a:rPr kumimoji="0" lang="cs-CZ" altLang="cs-CZ" sz="2000" b="0" i="1" u="none" strike="noStrike" cap="none" normalizeH="0" baseline="0" dirty="0">
                <a:ln>
                  <a:noFill/>
                </a:ln>
                <a:solidFill>
                  <a:srgbClr val="000000"/>
                </a:solidFill>
                <a:effectLst/>
                <a:latin typeface="+mn-lt"/>
              </a:rPr>
              <a:t>r</a:t>
            </a:r>
            <a:r>
              <a:rPr kumimoji="0" lang="cs-CZ" altLang="cs-CZ" sz="2000" b="0" i="0" u="none" strike="noStrike" cap="none" normalizeH="0" baseline="0" dirty="0">
                <a:ln>
                  <a:noFill/>
                </a:ln>
                <a:solidFill>
                  <a:srgbClr val="000000"/>
                </a:solidFill>
                <a:effectLst/>
                <a:latin typeface="+mn-lt"/>
              </a:rPr>
              <a:t> . </a:t>
            </a:r>
            <a:r>
              <a:rPr kumimoji="0" lang="cs-CZ" altLang="cs-CZ" sz="2000" b="0" i="1" u="none" strike="noStrike" cap="none" normalizeH="0" baseline="0" dirty="0">
                <a:ln>
                  <a:noFill/>
                </a:ln>
                <a:solidFill>
                  <a:srgbClr val="000000"/>
                </a:solidFill>
                <a:effectLst/>
                <a:latin typeface="+mn-lt"/>
              </a:rPr>
              <a:t>F</a:t>
            </a:r>
            <a:r>
              <a:rPr kumimoji="0" lang="cs-CZ" altLang="cs-CZ" sz="2000" b="0" i="0" u="none" strike="noStrike" cap="none" normalizeH="0" baseline="0" dirty="0">
                <a:ln>
                  <a:noFill/>
                </a:ln>
                <a:solidFill>
                  <a:srgbClr val="000000"/>
                </a:solidFill>
                <a:effectLst/>
                <a:latin typeface="+mn-lt"/>
              </a:rPr>
              <a:t> . sin</a:t>
            </a:r>
            <a:r>
              <a:rPr kumimoji="0" lang="cs-CZ" altLang="cs-CZ" sz="2000" b="0" i="1" u="none" strike="noStrike" cap="none" normalizeH="0" baseline="0" dirty="0">
                <a:ln>
                  <a:noFill/>
                </a:ln>
                <a:solidFill>
                  <a:srgbClr val="000000"/>
                </a:solidFill>
                <a:effectLst/>
                <a:latin typeface="+mn-lt"/>
              </a:rPr>
              <a:t> φ</a:t>
            </a: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rPr>
              <a:t>V případě, že jsou vektory </a:t>
            </a:r>
            <a:r>
              <a:rPr kumimoji="0" lang="cs-CZ" altLang="cs-CZ" sz="2000" b="1" i="0" u="none" strike="noStrike" cap="none" normalizeH="0" baseline="0" dirty="0">
                <a:ln>
                  <a:noFill/>
                </a:ln>
                <a:solidFill>
                  <a:srgbClr val="000000"/>
                </a:solidFill>
                <a:effectLst/>
                <a:latin typeface="+mn-lt"/>
              </a:rPr>
              <a:t>r</a:t>
            </a:r>
            <a:r>
              <a:rPr lang="cs-CZ" altLang="cs-CZ" sz="2000" dirty="0">
                <a:solidFill>
                  <a:srgbClr val="000000"/>
                </a:solidFill>
                <a:latin typeface="+mn-lt"/>
              </a:rPr>
              <a:t> </a:t>
            </a:r>
            <a:r>
              <a:rPr kumimoji="0" lang="cs-CZ" altLang="cs-CZ" sz="2000" b="0" i="0" u="none" strike="noStrike" cap="none" normalizeH="0" baseline="0" dirty="0">
                <a:ln>
                  <a:noFill/>
                </a:ln>
                <a:solidFill>
                  <a:srgbClr val="000000"/>
                </a:solidFill>
                <a:effectLst/>
                <a:latin typeface="+mn-lt"/>
              </a:rPr>
              <a:t>a </a:t>
            </a:r>
            <a:r>
              <a:rPr kumimoji="0" lang="cs-CZ" altLang="cs-CZ" sz="2000" b="1" i="0" u="none" strike="noStrike" cap="none" normalizeH="0" baseline="0" dirty="0">
                <a:ln>
                  <a:noFill/>
                </a:ln>
                <a:solidFill>
                  <a:srgbClr val="000000"/>
                </a:solidFill>
                <a:effectLst/>
                <a:latin typeface="+mn-lt"/>
              </a:rPr>
              <a:t>F</a:t>
            </a:r>
            <a:r>
              <a:rPr kumimoji="0" lang="cs-CZ" altLang="cs-CZ" sz="2000" b="0" i="0" u="none" strike="noStrike" cap="none" normalizeH="0" baseline="0" dirty="0">
                <a:ln>
                  <a:noFill/>
                </a:ln>
                <a:solidFill>
                  <a:srgbClr val="000000"/>
                </a:solidFill>
                <a:effectLst/>
                <a:latin typeface="+mn-lt"/>
              </a:rPr>
              <a:t> kolmé, je sin</a:t>
            </a:r>
            <a:r>
              <a:rPr kumimoji="0" lang="cs-CZ" altLang="cs-CZ" sz="2000" b="0" i="1" u="none" strike="noStrike" cap="none" normalizeH="0" baseline="0" dirty="0">
                <a:ln>
                  <a:noFill/>
                </a:ln>
                <a:solidFill>
                  <a:srgbClr val="000000"/>
                </a:solidFill>
                <a:effectLst/>
                <a:latin typeface="+mn-lt"/>
              </a:rPr>
              <a:t> φ</a:t>
            </a:r>
            <a:r>
              <a:rPr kumimoji="0" lang="cs-CZ" altLang="cs-CZ" sz="2000" b="0" i="0" u="none" strike="noStrike" cap="none" normalizeH="0" baseline="0" dirty="0">
                <a:ln>
                  <a:noFill/>
                </a:ln>
                <a:solidFill>
                  <a:srgbClr val="000000"/>
                </a:solidFill>
                <a:effectLst/>
                <a:latin typeface="+mn-lt"/>
              </a:rPr>
              <a:t> = 1,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rPr>
              <a:t>a pro velikost momentu síly platí:</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rPr>
              <a:t>M = </a:t>
            </a:r>
            <a:r>
              <a:rPr kumimoji="0" lang="cs-CZ" altLang="cs-CZ" sz="2000" b="0" i="1" u="none" strike="noStrike" cap="none" normalizeH="0" baseline="0" dirty="0">
                <a:ln>
                  <a:noFill/>
                </a:ln>
                <a:solidFill>
                  <a:srgbClr val="000000"/>
                </a:solidFill>
                <a:effectLst/>
                <a:latin typeface="+mn-lt"/>
              </a:rPr>
              <a:t>r</a:t>
            </a:r>
            <a:r>
              <a:rPr kumimoji="0" lang="cs-CZ" altLang="cs-CZ" sz="2000" b="0" i="0" u="none" strike="noStrike" cap="none" normalizeH="0" baseline="0" dirty="0">
                <a:ln>
                  <a:noFill/>
                </a:ln>
                <a:solidFill>
                  <a:srgbClr val="000000"/>
                </a:solidFill>
                <a:effectLst/>
                <a:latin typeface="+mn-lt"/>
              </a:rPr>
              <a:t> . </a:t>
            </a:r>
            <a:r>
              <a:rPr kumimoji="0" lang="cs-CZ" altLang="cs-CZ" sz="2000" b="0" i="1" u="none" strike="noStrike" cap="none" normalizeH="0" baseline="0" dirty="0">
                <a:ln>
                  <a:noFill/>
                </a:ln>
                <a:solidFill>
                  <a:srgbClr val="000000"/>
                </a:solidFill>
                <a:effectLst/>
                <a:latin typeface="+mn-lt"/>
              </a:rPr>
              <a:t>F</a:t>
            </a:r>
            <a:endParaRPr kumimoji="0" lang="cs-CZ" altLang="cs-CZ" sz="2000" b="0" i="1" u="none" strike="noStrike" cap="none" normalizeH="0" baseline="0" dirty="0">
              <a:ln>
                <a:noFill/>
              </a:ln>
              <a:solidFill>
                <a:schemeClr val="tx1"/>
              </a:solidFill>
              <a:effectLst/>
              <a:latin typeface="+mn-lt"/>
            </a:endParaRPr>
          </a:p>
        </p:txBody>
      </p:sp>
      <p:pic>
        <p:nvPicPr>
          <p:cNvPr id="6" name="Obrázek 5">
            <a:extLst>
              <a:ext uri="{FF2B5EF4-FFF2-40B4-BE49-F238E27FC236}">
                <a16:creationId xmlns:a16="http://schemas.microsoft.com/office/drawing/2014/main" id="{3DB48284-2D8F-4763-9053-F277DD984129}"/>
              </a:ext>
            </a:extLst>
          </p:cNvPr>
          <p:cNvPicPr>
            <a:picLocks noChangeAspect="1"/>
          </p:cNvPicPr>
          <p:nvPr/>
        </p:nvPicPr>
        <p:blipFill>
          <a:blip r:embed="rId2"/>
          <a:stretch>
            <a:fillRect/>
          </a:stretch>
        </p:blipFill>
        <p:spPr>
          <a:xfrm>
            <a:off x="6127595" y="94785"/>
            <a:ext cx="2828925" cy="3771900"/>
          </a:xfrm>
          <a:prstGeom prst="rect">
            <a:avLst/>
          </a:prstGeom>
        </p:spPr>
      </p:pic>
      <p:sp>
        <p:nvSpPr>
          <p:cNvPr id="7" name="TextovéPole 6">
            <a:extLst>
              <a:ext uri="{FF2B5EF4-FFF2-40B4-BE49-F238E27FC236}">
                <a16:creationId xmlns:a16="http://schemas.microsoft.com/office/drawing/2014/main" id="{B9552A1A-AF3B-4AD7-BA73-11F283F16DD2}"/>
              </a:ext>
            </a:extLst>
          </p:cNvPr>
          <p:cNvSpPr txBox="1"/>
          <p:nvPr/>
        </p:nvSpPr>
        <p:spPr>
          <a:xfrm>
            <a:off x="409575" y="365636"/>
            <a:ext cx="1072730" cy="461665"/>
          </a:xfrm>
          <a:prstGeom prst="rect">
            <a:avLst/>
          </a:prstGeom>
          <a:noFill/>
        </p:spPr>
        <p:txBody>
          <a:bodyPr wrap="none" rtlCol="0">
            <a:spAutoFit/>
          </a:bodyPr>
          <a:lstStyle/>
          <a:p>
            <a:r>
              <a:rPr lang="cs-CZ" sz="2400" b="1" dirty="0"/>
              <a:t>Příklad</a:t>
            </a:r>
          </a:p>
        </p:txBody>
      </p:sp>
      <p:pic>
        <p:nvPicPr>
          <p:cNvPr id="5" name="Picture 8" descr="Right Hand Rule for Vector Product | Electrical engineering, Math, Education">
            <a:extLst>
              <a:ext uri="{FF2B5EF4-FFF2-40B4-BE49-F238E27FC236}">
                <a16:creationId xmlns:a16="http://schemas.microsoft.com/office/drawing/2014/main" id="{360DE7FA-F7F5-496E-8AD2-F6EF67394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650" y="3429000"/>
            <a:ext cx="1809750" cy="192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648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See the source image">
            <a:extLst>
              <a:ext uri="{FF2B5EF4-FFF2-40B4-BE49-F238E27FC236}">
                <a16:creationId xmlns:a16="http://schemas.microsoft.com/office/drawing/2014/main" id="{6DA4D22B-82D7-4CC9-925B-01F4EB0C1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9174" y="4180046"/>
            <a:ext cx="2670175" cy="2403158"/>
          </a:xfrm>
          <a:prstGeom prst="rect">
            <a:avLst/>
          </a:prstGeom>
          <a:noFill/>
          <a:extLst>
            <a:ext uri="{909E8E84-426E-40DD-AFC4-6F175D3DCCD1}">
              <a14:hiddenFill xmlns:a14="http://schemas.microsoft.com/office/drawing/2010/main">
                <a:solidFill>
                  <a:srgbClr val="FFFFFF"/>
                </a:solidFill>
              </a14:hiddenFill>
            </a:ext>
          </a:extLst>
        </p:spPr>
      </p:pic>
      <p:pic>
        <p:nvPicPr>
          <p:cNvPr id="194566" name="Picture 6" descr="See the source image">
            <a:extLst>
              <a:ext uri="{FF2B5EF4-FFF2-40B4-BE49-F238E27FC236}">
                <a16:creationId xmlns:a16="http://schemas.microsoft.com/office/drawing/2014/main" id="{08DFD298-1960-475C-96A3-76C257682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045" y="3871912"/>
            <a:ext cx="5460605" cy="2867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9B4546B-B411-4CF2-B345-0B5D0790D774}"/>
              </a:ext>
            </a:extLst>
          </p:cNvPr>
          <p:cNvSpPr txBox="1"/>
          <p:nvPr/>
        </p:nvSpPr>
        <p:spPr>
          <a:xfrm>
            <a:off x="330199" y="419100"/>
            <a:ext cx="2264018" cy="461665"/>
          </a:xfrm>
          <a:prstGeom prst="rect">
            <a:avLst/>
          </a:prstGeom>
          <a:noFill/>
        </p:spPr>
        <p:txBody>
          <a:bodyPr wrap="none" rtlCol="0">
            <a:spAutoFit/>
          </a:bodyPr>
          <a:lstStyle/>
          <a:p>
            <a:r>
              <a:rPr lang="cs-CZ" sz="2400" b="1" dirty="0"/>
              <a:t>Polohový vektor</a:t>
            </a:r>
          </a:p>
        </p:txBody>
      </p:sp>
      <p:sp>
        <p:nvSpPr>
          <p:cNvPr id="6" name="TextovéPole 5">
            <a:extLst>
              <a:ext uri="{FF2B5EF4-FFF2-40B4-BE49-F238E27FC236}">
                <a16:creationId xmlns:a16="http://schemas.microsoft.com/office/drawing/2014/main" id="{3277FC61-0F44-46B1-8E04-C8BFFD2564D6}"/>
              </a:ext>
            </a:extLst>
          </p:cNvPr>
          <p:cNvSpPr txBox="1"/>
          <p:nvPr/>
        </p:nvSpPr>
        <p:spPr>
          <a:xfrm>
            <a:off x="355599" y="1046738"/>
            <a:ext cx="8432801" cy="3108543"/>
          </a:xfrm>
          <a:prstGeom prst="rect">
            <a:avLst/>
          </a:prstGeom>
          <a:noFill/>
        </p:spPr>
        <p:txBody>
          <a:bodyPr wrap="square" rtlCol="0">
            <a:spAutoFit/>
          </a:bodyPr>
          <a:lstStyle/>
          <a:p>
            <a:r>
              <a:rPr lang="cs-CZ" sz="2000" dirty="0"/>
              <a:t>Polohu hmotného bodu vzhledem ke zvolené vztažné soustavě také určujeme pomocí polohového vektoru </a:t>
            </a:r>
            <a:r>
              <a:rPr lang="cs-CZ" sz="2000" b="1" dirty="0"/>
              <a:t>r</a:t>
            </a:r>
            <a:r>
              <a:rPr lang="cs-CZ" sz="2000" dirty="0"/>
              <a:t>. Polohový vektor znázorňujeme jako orientovanou úsečku, jejíž počáteční bod leží v počátku souřadnicové soustavy a koncový bod v uvažovaném hmotném bodu. </a:t>
            </a:r>
          </a:p>
          <a:p>
            <a:r>
              <a:rPr lang="cs-CZ" sz="2000" dirty="0"/>
              <a:t>Souřadnice polohového vektoru jsou totožné se souřadnicemi hmotného bodu.</a:t>
            </a:r>
          </a:p>
          <a:p>
            <a:endParaRPr lang="cs-CZ" sz="800" dirty="0"/>
          </a:p>
          <a:p>
            <a:r>
              <a:rPr lang="cs-CZ" sz="2000" b="1" dirty="0"/>
              <a:t>Velikost polohového vektoru </a:t>
            </a:r>
            <a:r>
              <a:rPr lang="cs-CZ" sz="2000" i="1" dirty="0"/>
              <a:t>r</a:t>
            </a:r>
            <a:r>
              <a:rPr lang="cs-CZ" sz="2000" dirty="0"/>
              <a:t> se rovná vzdálenosti hmotného bodu od počátku soustavy souřadnic.</a:t>
            </a:r>
          </a:p>
          <a:p>
            <a:endParaRPr lang="cs-CZ" sz="800" dirty="0"/>
          </a:p>
          <a:p>
            <a:r>
              <a:rPr lang="cs-CZ" sz="2000" b="1" dirty="0"/>
              <a:t>Směr polohového vektoru </a:t>
            </a:r>
            <a:r>
              <a:rPr lang="cs-CZ" sz="2000" dirty="0"/>
              <a:t>určují úhly, které polohový vektor svírá s osami souřadného systému.</a:t>
            </a:r>
          </a:p>
        </p:txBody>
      </p:sp>
    </p:spTree>
    <p:extLst>
      <p:ext uri="{BB962C8B-B14F-4D97-AF65-F5344CB8AC3E}">
        <p14:creationId xmlns:p14="http://schemas.microsoft.com/office/powerpoint/2010/main" val="33381032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9CFBA79B-004F-4A99-BC8B-0585343110BB}"/>
              </a:ext>
            </a:extLst>
          </p:cNvPr>
          <p:cNvPicPr>
            <a:picLocks noChangeAspect="1"/>
          </p:cNvPicPr>
          <p:nvPr/>
        </p:nvPicPr>
        <p:blipFill>
          <a:blip r:embed="rId2"/>
          <a:stretch>
            <a:fillRect/>
          </a:stretch>
        </p:blipFill>
        <p:spPr>
          <a:xfrm>
            <a:off x="1145925" y="1263645"/>
            <a:ext cx="6707460" cy="3984630"/>
          </a:xfrm>
          <a:prstGeom prst="rect">
            <a:avLst/>
          </a:prstGeom>
        </p:spPr>
      </p:pic>
      <p:sp>
        <p:nvSpPr>
          <p:cNvPr id="2" name="TextovéPole 1">
            <a:extLst>
              <a:ext uri="{FF2B5EF4-FFF2-40B4-BE49-F238E27FC236}">
                <a16:creationId xmlns:a16="http://schemas.microsoft.com/office/drawing/2014/main" id="{7DAA289B-253A-4D32-81DB-C9B6D735606D}"/>
              </a:ext>
            </a:extLst>
          </p:cNvPr>
          <p:cNvSpPr txBox="1"/>
          <p:nvPr/>
        </p:nvSpPr>
        <p:spPr>
          <a:xfrm>
            <a:off x="485774" y="426328"/>
            <a:ext cx="3295651" cy="461665"/>
          </a:xfrm>
          <a:prstGeom prst="rect">
            <a:avLst/>
          </a:prstGeom>
          <a:noFill/>
        </p:spPr>
        <p:txBody>
          <a:bodyPr wrap="square" rtlCol="0">
            <a:spAutoFit/>
          </a:bodyPr>
          <a:lstStyle/>
          <a:p>
            <a:r>
              <a:rPr lang="en-US" sz="2400" b="1" dirty="0" err="1"/>
              <a:t>Polohov</a:t>
            </a:r>
            <a:r>
              <a:rPr lang="cs-CZ" sz="2400" b="1" dirty="0"/>
              <a:t>ý vektor</a:t>
            </a:r>
          </a:p>
        </p:txBody>
      </p:sp>
      <p:sp>
        <p:nvSpPr>
          <p:cNvPr id="3" name="TextovéPole 2">
            <a:extLst>
              <a:ext uri="{FF2B5EF4-FFF2-40B4-BE49-F238E27FC236}">
                <a16:creationId xmlns:a16="http://schemas.microsoft.com/office/drawing/2014/main" id="{327B334C-E769-48CC-808D-9F6F9085518B}"/>
              </a:ext>
            </a:extLst>
          </p:cNvPr>
          <p:cNvSpPr txBox="1"/>
          <p:nvPr/>
        </p:nvSpPr>
        <p:spPr>
          <a:xfrm>
            <a:off x="278605" y="5394300"/>
            <a:ext cx="8796339" cy="400110"/>
          </a:xfrm>
          <a:prstGeom prst="rect">
            <a:avLst/>
          </a:prstGeom>
          <a:noFill/>
        </p:spPr>
        <p:txBody>
          <a:bodyPr wrap="square" rtlCol="0">
            <a:spAutoFit/>
          </a:bodyPr>
          <a:lstStyle/>
          <a:p>
            <a:r>
              <a:rPr lang="en-US" sz="2000" dirty="0"/>
              <a:t>(= </a:t>
            </a:r>
            <a:r>
              <a:rPr lang="en-US" sz="2000" dirty="0" err="1"/>
              <a:t>rozklad</a:t>
            </a:r>
            <a:r>
              <a:rPr lang="en-US" sz="2000" dirty="0"/>
              <a:t> </a:t>
            </a:r>
            <a:r>
              <a:rPr lang="en-US" sz="2000" dirty="0" err="1"/>
              <a:t>poloho</a:t>
            </a:r>
            <a:r>
              <a:rPr lang="cs-CZ" sz="2000" dirty="0" err="1"/>
              <a:t>vé</a:t>
            </a:r>
            <a:r>
              <a:rPr lang="en-US" sz="2000" dirty="0"/>
              <a:t>ho </a:t>
            </a:r>
            <a:r>
              <a:rPr lang="en-US" sz="2000" dirty="0" err="1"/>
              <a:t>vektoru</a:t>
            </a:r>
            <a:r>
              <a:rPr lang="en-US" sz="2000" dirty="0"/>
              <a:t> do </a:t>
            </a:r>
            <a:r>
              <a:rPr lang="en-US" sz="2000" dirty="0" err="1"/>
              <a:t>sm</a:t>
            </a:r>
            <a:r>
              <a:rPr lang="cs-CZ" sz="2000" dirty="0"/>
              <a:t>ě</a:t>
            </a:r>
            <a:r>
              <a:rPr lang="en-US" sz="2000" dirty="0"/>
              <a:t>r</a:t>
            </a:r>
            <a:r>
              <a:rPr lang="cs-CZ" sz="2000" dirty="0"/>
              <a:t>ů</a:t>
            </a:r>
            <a:r>
              <a:rPr lang="en-US" sz="2000" dirty="0"/>
              <a:t> </a:t>
            </a:r>
            <a:r>
              <a:rPr lang="en-US" sz="2000" dirty="0" err="1"/>
              <a:t>os</a:t>
            </a:r>
            <a:r>
              <a:rPr lang="en-US" sz="2000" dirty="0"/>
              <a:t> </a:t>
            </a:r>
            <a:r>
              <a:rPr lang="cs-CZ" sz="2000" u="sng" dirty="0"/>
              <a:t>kartézské</a:t>
            </a:r>
            <a:r>
              <a:rPr lang="cs-CZ" sz="2000" dirty="0"/>
              <a:t> soustavy </a:t>
            </a:r>
            <a:r>
              <a:rPr lang="en-US" sz="2000" dirty="0"/>
              <a:t>sou</a:t>
            </a:r>
            <a:r>
              <a:rPr lang="cs-CZ" sz="2000" dirty="0"/>
              <a:t>ř</a:t>
            </a:r>
            <a:r>
              <a:rPr lang="en-US" sz="2000" dirty="0" err="1"/>
              <a:t>adnic</a:t>
            </a:r>
            <a:r>
              <a:rPr lang="en-US" sz="2000" dirty="0"/>
              <a:t>)</a:t>
            </a:r>
            <a:endParaRPr lang="cs-CZ" sz="2000" dirty="0"/>
          </a:p>
        </p:txBody>
      </p:sp>
      <p:sp>
        <p:nvSpPr>
          <p:cNvPr id="4" name="TextovéPole 3">
            <a:extLst>
              <a:ext uri="{FF2B5EF4-FFF2-40B4-BE49-F238E27FC236}">
                <a16:creationId xmlns:a16="http://schemas.microsoft.com/office/drawing/2014/main" id="{7BE8E976-BB93-4A75-B9B7-A5BA107D7FEA}"/>
              </a:ext>
            </a:extLst>
          </p:cNvPr>
          <p:cNvSpPr txBox="1"/>
          <p:nvPr/>
        </p:nvSpPr>
        <p:spPr>
          <a:xfrm>
            <a:off x="278605" y="6151756"/>
            <a:ext cx="8124826" cy="400110"/>
          </a:xfrm>
          <a:prstGeom prst="rect">
            <a:avLst/>
          </a:prstGeom>
          <a:noFill/>
        </p:spPr>
        <p:txBody>
          <a:bodyPr wrap="square" rtlCol="0">
            <a:spAutoFit/>
          </a:bodyPr>
          <a:lstStyle/>
          <a:p>
            <a:r>
              <a:rPr lang="cs-CZ" sz="2000" dirty="0"/>
              <a:t>Polohový vektor lze popsat i </a:t>
            </a:r>
            <a:r>
              <a:rPr lang="cs-CZ" sz="2000" u="sng" dirty="0"/>
              <a:t>cylindrickými</a:t>
            </a:r>
            <a:r>
              <a:rPr lang="cs-CZ" sz="2000" dirty="0"/>
              <a:t> a </a:t>
            </a:r>
            <a:r>
              <a:rPr lang="cs-CZ" sz="2000" u="sng" dirty="0"/>
              <a:t>sférickými</a:t>
            </a:r>
            <a:r>
              <a:rPr lang="cs-CZ" sz="2000" dirty="0"/>
              <a:t> souřadnicemi. </a:t>
            </a:r>
          </a:p>
        </p:txBody>
      </p:sp>
    </p:spTree>
    <p:extLst>
      <p:ext uri="{BB962C8B-B14F-4D97-AF65-F5344CB8AC3E}">
        <p14:creationId xmlns:p14="http://schemas.microsoft.com/office/powerpoint/2010/main" val="1058034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16FBB9-7AEB-40DA-BCC8-8030BFC296D5}"/>
              </a:ext>
            </a:extLst>
          </p:cNvPr>
          <p:cNvSpPr>
            <a:spLocks noGrp="1"/>
          </p:cNvSpPr>
          <p:nvPr>
            <p:ph type="title"/>
          </p:nvPr>
        </p:nvSpPr>
        <p:spPr>
          <a:xfrm>
            <a:off x="379000" y="169964"/>
            <a:ext cx="7886700" cy="549274"/>
          </a:xfrm>
        </p:spPr>
        <p:txBody>
          <a:bodyPr>
            <a:normAutofit/>
          </a:bodyPr>
          <a:lstStyle/>
          <a:p>
            <a:r>
              <a:rPr lang="cs-CZ" sz="2400" b="1" dirty="0">
                <a:latin typeface="+mn-lt"/>
              </a:rPr>
              <a:t>Trajektorie hmotného bodu</a:t>
            </a:r>
          </a:p>
        </p:txBody>
      </p:sp>
      <p:pic>
        <p:nvPicPr>
          <p:cNvPr id="36866" name="Picture 2">
            <a:extLst>
              <a:ext uri="{FF2B5EF4-FFF2-40B4-BE49-F238E27FC236}">
                <a16:creationId xmlns:a16="http://schemas.microsoft.com/office/drawing/2014/main" id="{A781B727-E73D-4FDA-B500-709C72854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8436" y="3532897"/>
            <a:ext cx="4513005" cy="29305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2946DFB2-9BC2-49EE-9760-861F86D42989}"/>
              </a:ext>
            </a:extLst>
          </p:cNvPr>
          <p:cNvSpPr>
            <a:spLocks noChangeArrowheads="1"/>
          </p:cNvSpPr>
          <p:nvPr/>
        </p:nvSpPr>
        <p:spPr bwMode="auto">
          <a:xfrm>
            <a:off x="159775" y="733348"/>
            <a:ext cx="8662988" cy="25545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333333"/>
                </a:solidFill>
                <a:effectLst/>
                <a:latin typeface="+mn-lt"/>
                <a:cs typeface="Times New Roman" panose="02020603050405020304" pitchFamily="18" charset="0"/>
              </a:rPr>
              <a:t>Trajektorii</a:t>
            </a:r>
            <a:r>
              <a:rPr kumimoji="0" lang="cs-CZ" altLang="cs-CZ" sz="2000" b="0" i="0" u="none" strike="noStrike" cap="none" normalizeH="0" baseline="0" dirty="0">
                <a:ln>
                  <a:noFill/>
                </a:ln>
                <a:solidFill>
                  <a:srgbClr val="333333"/>
                </a:solidFill>
                <a:effectLst/>
                <a:latin typeface="+mn-lt"/>
                <a:cs typeface="Times New Roman" panose="02020603050405020304" pitchFamily="18" charset="0"/>
              </a:rPr>
              <a:t> lze definovat jako </a:t>
            </a:r>
            <a:r>
              <a:rPr kumimoji="0" lang="cs-CZ" altLang="cs-CZ" sz="2000" b="0" i="0" u="sng" strike="noStrike" cap="none" normalizeH="0" baseline="0" dirty="0">
                <a:ln>
                  <a:noFill/>
                </a:ln>
                <a:solidFill>
                  <a:srgbClr val="333333"/>
                </a:solidFill>
                <a:effectLst/>
                <a:latin typeface="+mn-lt"/>
                <a:cs typeface="Times New Roman" panose="02020603050405020304" pitchFamily="18" charset="0"/>
              </a:rPr>
              <a:t>spojnici všech poloh, kterými prochází koncový bod polohového vektoru</a:t>
            </a:r>
            <a:r>
              <a:rPr kumimoji="0" lang="cs-CZ" altLang="cs-CZ" sz="2000" b="0" i="0" strike="noStrike" cap="none" normalizeH="0" baseline="0" dirty="0">
                <a:ln>
                  <a:noFill/>
                </a:ln>
                <a:solidFill>
                  <a:srgbClr val="333333"/>
                </a:solidFill>
                <a:effectLst/>
                <a:latin typeface="+mn-lt"/>
                <a:cs typeface="Times New Roman" panose="02020603050405020304" pitchFamily="18" charset="0"/>
              </a:rPr>
              <a:t> </a:t>
            </a:r>
            <a:r>
              <a:rPr lang="cs-CZ" altLang="cs-CZ" sz="2000" b="1" dirty="0">
                <a:latin typeface="+mn-lt"/>
                <a:cs typeface="Times New Roman" panose="02020603050405020304" pitchFamily="18" charset="0"/>
              </a:rPr>
              <a:t>r</a:t>
            </a:r>
            <a:r>
              <a:rPr lang="cs-CZ" altLang="cs-CZ" sz="2000" dirty="0">
                <a:latin typeface="+mn-lt"/>
                <a:cs typeface="Times New Roman" panose="02020603050405020304" pitchFamily="18" charset="0"/>
              </a:rPr>
              <a:t>:</a:t>
            </a:r>
            <a:r>
              <a:rPr lang="cs-CZ" altLang="cs-CZ" sz="2000" b="1" dirty="0">
                <a:latin typeface="+mn-lt"/>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lang="cs-CZ" altLang="cs-CZ" sz="2000" b="1" dirty="0">
                <a:latin typeface="+mn-lt"/>
                <a:cs typeface="Times New Roman" panose="02020603050405020304" pitchFamily="18" charset="0"/>
              </a:rPr>
              <a:t>r </a:t>
            </a:r>
            <a:r>
              <a:rPr lang="cs-CZ" altLang="cs-CZ" sz="2000" dirty="0">
                <a:latin typeface="+mn-lt"/>
                <a:cs typeface="Times New Roman" panose="02020603050405020304" pitchFamily="18" charset="0"/>
              </a:rPr>
              <a:t>= </a:t>
            </a:r>
            <a:r>
              <a:rPr lang="cs-CZ" altLang="cs-CZ" sz="2000" b="1" dirty="0">
                <a:latin typeface="+mn-lt"/>
                <a:cs typeface="Times New Roman" panose="02020603050405020304" pitchFamily="18" charset="0"/>
              </a:rPr>
              <a:t>r</a:t>
            </a:r>
            <a:r>
              <a:rPr lang="cs-CZ" altLang="cs-CZ" sz="2000" dirty="0">
                <a:latin typeface="+mn-lt"/>
                <a:cs typeface="Times New Roman" panose="02020603050405020304" pitchFamily="18" charset="0"/>
              </a:rPr>
              <a:t>(t)</a:t>
            </a:r>
            <a:endParaRPr kumimoji="0" lang="cs-CZ" altLang="cs-CZ" sz="2000" b="0" i="0" u="none" strike="noStrike" cap="none" normalizeH="0" baseline="0" dirty="0">
              <a:ln>
                <a:noFill/>
              </a:ln>
              <a:solidFill>
                <a:srgbClr val="333333"/>
              </a:solidFill>
              <a:effectLst/>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333333"/>
                </a:solidFill>
                <a:effectLst/>
                <a:latin typeface="+mn-lt"/>
                <a:cs typeface="Times New Roman" panose="02020603050405020304" pitchFamily="18" charset="0"/>
              </a:rPr>
              <a:t>Je to </a:t>
            </a:r>
            <a:r>
              <a:rPr lang="cs-CZ" sz="2000" b="0" i="0" dirty="0">
                <a:solidFill>
                  <a:srgbClr val="333333"/>
                </a:solidFill>
                <a:effectLst/>
                <a:latin typeface="+mn-lt"/>
              </a:rPr>
              <a:t>souvislá geometrická čára v  prostoru (resp. v rovině nebo v přímce), kterou opisuje hmotný bod při svém pohybu v daném časovém intervalu. Trajektorií může být přímka, anebo křivka (kružnice, elipsa, spirála apod.).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2000" u="none" strike="noStrike" cap="none" normalizeH="0" baseline="0" dirty="0">
              <a:ln>
                <a:noFill/>
              </a:ln>
              <a:solidFill>
                <a:srgbClr val="333333"/>
              </a:solidFill>
              <a:latin typeface="+mn-lt"/>
            </a:endParaRPr>
          </a:p>
          <a:p>
            <a:pPr algn="just" defTabSz="914400"/>
            <a:r>
              <a:rPr lang="sk-SK" altLang="cs-CZ" sz="2000" u="sng" dirty="0" err="1">
                <a:latin typeface="+mn-lt"/>
              </a:rPr>
              <a:t>Trajektorie</a:t>
            </a:r>
            <a:r>
              <a:rPr lang="sk-SK" altLang="cs-CZ" sz="2000" u="sng" dirty="0">
                <a:latin typeface="+mn-lt"/>
              </a:rPr>
              <a:t> </a:t>
            </a:r>
            <a:r>
              <a:rPr lang="sk-SK" altLang="cs-CZ" sz="2000" u="sng" dirty="0" err="1">
                <a:latin typeface="+mn-lt"/>
              </a:rPr>
              <a:t>není</a:t>
            </a:r>
            <a:r>
              <a:rPr lang="sk-SK" altLang="cs-CZ" sz="2000" u="sng" dirty="0">
                <a:latin typeface="+mn-lt"/>
              </a:rPr>
              <a:t> </a:t>
            </a:r>
            <a:r>
              <a:rPr lang="sk-SK" altLang="cs-CZ" sz="2000" u="sng" dirty="0" err="1">
                <a:latin typeface="+mn-lt"/>
              </a:rPr>
              <a:t>fyzikální</a:t>
            </a:r>
            <a:r>
              <a:rPr lang="sk-SK" altLang="cs-CZ" sz="2000" u="sng" dirty="0">
                <a:latin typeface="+mn-lt"/>
              </a:rPr>
              <a:t> veličina </a:t>
            </a:r>
            <a:r>
              <a:rPr lang="en-US" altLang="cs-CZ" sz="2000" u="sng" dirty="0">
                <a:latin typeface="+mn-lt"/>
              </a:rPr>
              <a:t>(</a:t>
            </a:r>
            <a:r>
              <a:rPr lang="sk-SK" altLang="cs-CZ" sz="2000" u="sng" dirty="0">
                <a:latin typeface="+mn-lt"/>
              </a:rPr>
              <a:t>nemá jednotku</a:t>
            </a:r>
            <a:r>
              <a:rPr lang="en-US" altLang="cs-CZ" sz="2000" u="sng" dirty="0">
                <a:latin typeface="+mn-lt"/>
              </a:rPr>
              <a:t>)</a:t>
            </a:r>
            <a:r>
              <a:rPr lang="cs-CZ" altLang="cs-CZ" sz="2000" u="sng" dirty="0">
                <a:latin typeface="+mn-lt"/>
              </a:rPr>
              <a:t>.</a:t>
            </a:r>
            <a:endParaRPr lang="cs-CZ" sz="2000" u="sng" dirty="0">
              <a:latin typeface="+mn-lt"/>
            </a:endParaRPr>
          </a:p>
        </p:txBody>
      </p:sp>
      <p:pic>
        <p:nvPicPr>
          <p:cNvPr id="6" name="Picture 2" descr="X04 Trajektorie pohybu - směr nahoru">
            <a:extLst>
              <a:ext uri="{FF2B5EF4-FFF2-40B4-BE49-F238E27FC236}">
                <a16:creationId xmlns:a16="http://schemas.microsoft.com/office/drawing/2014/main" id="{CCC95498-BB19-40E2-A1A6-07ECEA641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559" y="3553704"/>
            <a:ext cx="1915185" cy="290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3528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BA605BE-7207-4EA5-9642-B305D60E43F5}"/>
              </a:ext>
            </a:extLst>
          </p:cNvPr>
          <p:cNvPicPr>
            <a:picLocks noChangeAspect="1"/>
          </p:cNvPicPr>
          <p:nvPr/>
        </p:nvPicPr>
        <p:blipFill>
          <a:blip r:embed="rId2"/>
          <a:stretch>
            <a:fillRect/>
          </a:stretch>
        </p:blipFill>
        <p:spPr>
          <a:xfrm>
            <a:off x="1812156" y="1751499"/>
            <a:ext cx="6407118" cy="4277826"/>
          </a:xfrm>
          <a:prstGeom prst="rect">
            <a:avLst/>
          </a:prstGeom>
        </p:spPr>
      </p:pic>
      <p:sp>
        <p:nvSpPr>
          <p:cNvPr id="3" name="TextovéPole 2">
            <a:extLst>
              <a:ext uri="{FF2B5EF4-FFF2-40B4-BE49-F238E27FC236}">
                <a16:creationId xmlns:a16="http://schemas.microsoft.com/office/drawing/2014/main" id="{B75123FC-C09C-4099-8B31-F3B828F910CB}"/>
              </a:ext>
            </a:extLst>
          </p:cNvPr>
          <p:cNvSpPr txBox="1"/>
          <p:nvPr/>
        </p:nvSpPr>
        <p:spPr>
          <a:xfrm>
            <a:off x="255983" y="289292"/>
            <a:ext cx="8632032" cy="1631216"/>
          </a:xfrm>
          <a:prstGeom prst="rect">
            <a:avLst/>
          </a:prstGeom>
          <a:noFill/>
        </p:spPr>
        <p:txBody>
          <a:bodyPr wrap="square">
            <a:spAutoFit/>
          </a:bodyPr>
          <a:lstStyle/>
          <a:p>
            <a:pPr algn="just"/>
            <a:r>
              <a:rPr kumimoji="0" lang="cs-CZ" altLang="cs-CZ" sz="2000" b="1" i="0" u="none" strike="noStrike" cap="none" normalizeH="0" baseline="0" dirty="0">
                <a:ln>
                  <a:noFill/>
                </a:ln>
                <a:solidFill>
                  <a:srgbClr val="333333"/>
                </a:solidFill>
                <a:effectLst/>
                <a:latin typeface="+mn-lt"/>
                <a:cs typeface="Times New Roman" panose="02020603050405020304" pitchFamily="18" charset="0"/>
              </a:rPr>
              <a:t>Posunutí</a:t>
            </a:r>
            <a:r>
              <a:rPr kumimoji="0" lang="cs-CZ" altLang="cs-CZ" sz="2000" b="0" i="0" u="none" strike="noStrike" cap="none" normalizeH="0" baseline="0" dirty="0">
                <a:ln>
                  <a:noFill/>
                </a:ln>
                <a:solidFill>
                  <a:srgbClr val="333333"/>
                </a:solidFill>
                <a:effectLst/>
                <a:latin typeface="+mn-lt"/>
                <a:cs typeface="Times New Roman" panose="02020603050405020304" pitchFamily="18" charset="0"/>
              </a:rPr>
              <a:t> </a:t>
            </a:r>
            <a:r>
              <a:rPr kumimoji="0" lang="el-GR" altLang="cs-CZ" sz="2000" b="0" i="0" u="none" strike="noStrike" cap="none" normalizeH="0" baseline="0" dirty="0">
                <a:ln>
                  <a:noFill/>
                </a:ln>
                <a:solidFill>
                  <a:srgbClr val="333333"/>
                </a:solidFill>
                <a:effectLst/>
                <a:latin typeface="+mn-lt"/>
                <a:cs typeface="Times New Roman" panose="02020603050405020304" pitchFamily="18" charset="0"/>
              </a:rPr>
              <a:t>Δ</a:t>
            </a:r>
            <a:r>
              <a:rPr kumimoji="0" lang="cs-CZ" altLang="cs-CZ" sz="2000" b="1" i="0" u="none" strike="noStrike" cap="none" normalizeH="0" baseline="0" dirty="0">
                <a:ln>
                  <a:noFill/>
                </a:ln>
                <a:solidFill>
                  <a:srgbClr val="333333"/>
                </a:solidFill>
                <a:effectLst/>
                <a:latin typeface="+mn-lt"/>
                <a:cs typeface="Times New Roman" panose="02020603050405020304" pitchFamily="18" charset="0"/>
              </a:rPr>
              <a:t>r</a:t>
            </a:r>
            <a:r>
              <a:rPr kumimoji="0" lang="cs-CZ" altLang="cs-CZ" sz="2000" b="0" i="0" u="none" strike="noStrike" cap="none" normalizeH="0" baseline="0" dirty="0">
                <a:ln>
                  <a:noFill/>
                </a:ln>
                <a:solidFill>
                  <a:srgbClr val="333333"/>
                </a:solidFill>
                <a:effectLst/>
                <a:latin typeface="+mn-lt"/>
                <a:cs typeface="Times New Roman" panose="02020603050405020304" pitchFamily="18" charset="0"/>
              </a:rPr>
              <a:t> je vektor, který vyjadřuje </a:t>
            </a:r>
            <a:r>
              <a:rPr kumimoji="0" lang="cs-CZ" altLang="cs-CZ" sz="2000" i="0" u="sng" strike="noStrike" cap="none" normalizeH="0" baseline="0" dirty="0">
                <a:ln>
                  <a:noFill/>
                </a:ln>
                <a:solidFill>
                  <a:srgbClr val="333333"/>
                </a:solidFill>
                <a:effectLst/>
                <a:latin typeface="+mn-lt"/>
                <a:cs typeface="Times New Roman" panose="02020603050405020304" pitchFamily="18" charset="0"/>
              </a:rPr>
              <a:t>změnu polohového vektoru za určitý čas</a:t>
            </a:r>
            <a:r>
              <a:rPr kumimoji="0" lang="cs-CZ" altLang="cs-CZ" sz="2000" b="0" i="0" u="none" strike="noStrike" cap="none" normalizeH="0" baseline="0" dirty="0">
                <a:ln>
                  <a:noFill/>
                </a:ln>
                <a:solidFill>
                  <a:srgbClr val="333333"/>
                </a:solidFill>
                <a:effectLst/>
                <a:latin typeface="+mn-lt"/>
                <a:cs typeface="Times New Roman" panose="02020603050405020304" pitchFamily="18" charset="0"/>
              </a:rPr>
              <a:t> pohybu hmotného bodu. Posunutí je dáno pouze počátečním a koncovým bodem pohybu hmotného bodu (těžiště tělesa) jakožto spojnice bodů „start-cíl“ pohybu, a to bez ohledu na absolvovanou dráhu a trajektorii daného pohybu za čas pohybu.</a:t>
            </a:r>
            <a:r>
              <a:rPr kumimoji="0" lang="cs-CZ" altLang="cs-CZ" sz="2000" b="0" i="0" u="none" strike="noStrike" cap="none" normalizeH="0" baseline="0" dirty="0">
                <a:ln>
                  <a:noFill/>
                </a:ln>
                <a:solidFill>
                  <a:schemeClr val="tx1"/>
                </a:solidFill>
                <a:effectLst/>
                <a:latin typeface="+mn-lt"/>
              </a:rPr>
              <a:t> </a:t>
            </a:r>
            <a:endParaRPr lang="cs-CZ" sz="2000" dirty="0"/>
          </a:p>
        </p:txBody>
      </p:sp>
    </p:spTree>
    <p:extLst>
      <p:ext uri="{BB962C8B-B14F-4D97-AF65-F5344CB8AC3E}">
        <p14:creationId xmlns:p14="http://schemas.microsoft.com/office/powerpoint/2010/main" val="971703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3237C74-665B-42F7-9319-908F8C4C31EF}"/>
              </a:ext>
            </a:extLst>
          </p:cNvPr>
          <p:cNvSpPr txBox="1"/>
          <p:nvPr/>
        </p:nvSpPr>
        <p:spPr>
          <a:xfrm>
            <a:off x="271462" y="166210"/>
            <a:ext cx="8705850" cy="3262432"/>
          </a:xfrm>
          <a:prstGeom prst="rect">
            <a:avLst/>
          </a:prstGeom>
          <a:noFill/>
        </p:spPr>
        <p:txBody>
          <a:bodyPr wrap="square">
            <a:spAutoFit/>
          </a:bodyPr>
          <a:lstStyle/>
          <a:p>
            <a:r>
              <a:rPr lang="cs-CZ" sz="3200" b="1" dirty="0"/>
              <a:t>Mezinárodní soustava jednotek </a:t>
            </a:r>
            <a:endParaRPr lang="en-US" sz="3200" b="1" dirty="0"/>
          </a:p>
          <a:p>
            <a:endParaRPr lang="en-US" dirty="0"/>
          </a:p>
          <a:p>
            <a:r>
              <a:rPr lang="en-US" dirty="0"/>
              <a:t>  </a:t>
            </a:r>
            <a:r>
              <a:rPr lang="cs-CZ" sz="2400" dirty="0"/>
              <a:t>Mezinárodní soustavu jednotek tvoří tyto skupiny jednotek:</a:t>
            </a:r>
            <a:endParaRPr lang="en-US" sz="2400" dirty="0"/>
          </a:p>
          <a:p>
            <a:r>
              <a:rPr lang="cs-CZ" dirty="0"/>
              <a:t> </a:t>
            </a:r>
            <a:endParaRPr lang="en-US" dirty="0"/>
          </a:p>
          <a:p>
            <a:endParaRPr lang="cs-CZ" sz="2400" b="1" dirty="0"/>
          </a:p>
          <a:p>
            <a:r>
              <a:rPr lang="cs-CZ" sz="2400" b="1" dirty="0"/>
              <a:t>Základní jednotky (a veličiny) </a:t>
            </a:r>
            <a:endParaRPr lang="en-US" sz="2400" b="1" dirty="0"/>
          </a:p>
          <a:p>
            <a:endParaRPr lang="en-US" dirty="0"/>
          </a:p>
          <a:p>
            <a:pPr algn="just"/>
            <a:r>
              <a:rPr lang="cs-CZ" sz="2400" dirty="0"/>
              <a:t>Definují se přírodním dějem. </a:t>
            </a:r>
            <a:endParaRPr lang="en-US" sz="2400" dirty="0"/>
          </a:p>
          <a:p>
            <a:pPr algn="just"/>
            <a:r>
              <a:rPr lang="cs-CZ" sz="2400" dirty="0"/>
              <a:t>Jde o 7 jednotek a veličin. </a:t>
            </a:r>
          </a:p>
        </p:txBody>
      </p:sp>
      <p:sp>
        <p:nvSpPr>
          <p:cNvPr id="7" name="TextovéPole 6">
            <a:extLst>
              <a:ext uri="{FF2B5EF4-FFF2-40B4-BE49-F238E27FC236}">
                <a16:creationId xmlns:a16="http://schemas.microsoft.com/office/drawing/2014/main" id="{E0983C77-FC27-47D4-9F26-4A67D1D2E3D5}"/>
              </a:ext>
            </a:extLst>
          </p:cNvPr>
          <p:cNvSpPr txBox="1"/>
          <p:nvPr/>
        </p:nvSpPr>
        <p:spPr>
          <a:xfrm>
            <a:off x="211931" y="3944542"/>
            <a:ext cx="8824912" cy="2585323"/>
          </a:xfrm>
          <a:prstGeom prst="rect">
            <a:avLst/>
          </a:prstGeom>
          <a:noFill/>
        </p:spPr>
        <p:txBody>
          <a:bodyPr wrap="square">
            <a:spAutoFit/>
          </a:bodyPr>
          <a:lstStyle/>
          <a:p>
            <a:r>
              <a:rPr lang="cs-CZ" sz="2400" b="1" dirty="0"/>
              <a:t>Odvozené jednotky </a:t>
            </a:r>
            <a:endParaRPr lang="en-US" sz="2400" b="1" dirty="0"/>
          </a:p>
          <a:p>
            <a:endParaRPr lang="en-US" dirty="0"/>
          </a:p>
          <a:p>
            <a:r>
              <a:rPr lang="en-US" dirty="0"/>
              <a:t>   </a:t>
            </a:r>
            <a:r>
              <a:rPr lang="cs-CZ" sz="2400" dirty="0"/>
              <a:t>Odvozují se ze základních jednotek pomocí definičních vztahů odpovídajících fyzikálních veličin: </a:t>
            </a:r>
          </a:p>
          <a:p>
            <a:r>
              <a:rPr lang="cs-CZ" sz="2400" dirty="0"/>
              <a:t>		</a:t>
            </a:r>
            <a:r>
              <a:rPr lang="cs-CZ" sz="2400" dirty="0" err="1"/>
              <a:t>m.s</a:t>
            </a:r>
            <a:r>
              <a:rPr lang="en-US" sz="2400" baseline="30000" dirty="0"/>
              <a:t>-1</a:t>
            </a:r>
            <a:r>
              <a:rPr lang="cs-CZ" sz="2400" dirty="0"/>
              <a:t>, </a:t>
            </a:r>
            <a:r>
              <a:rPr lang="cs-CZ" sz="2400" dirty="0" err="1"/>
              <a:t>kg.m</a:t>
            </a:r>
            <a:r>
              <a:rPr lang="en-US" sz="2400" baseline="30000" dirty="0"/>
              <a:t>-3</a:t>
            </a:r>
            <a:r>
              <a:rPr lang="cs-CZ" sz="2400" dirty="0"/>
              <a:t> , … </a:t>
            </a:r>
            <a:endParaRPr lang="en-US" sz="2400" dirty="0"/>
          </a:p>
          <a:p>
            <a:r>
              <a:rPr lang="en-US" sz="2400" dirty="0"/>
              <a:t>   </a:t>
            </a:r>
            <a:r>
              <a:rPr lang="cs-CZ" sz="2400" dirty="0"/>
              <a:t>Některé z nich mají své názvy podle význačných</a:t>
            </a:r>
            <a:r>
              <a:rPr lang="en-US" sz="2400" dirty="0"/>
              <a:t> </a:t>
            </a:r>
            <a:r>
              <a:rPr lang="cs-CZ" sz="2400" dirty="0"/>
              <a:t> fyziků</a:t>
            </a:r>
            <a:r>
              <a:rPr lang="en-US" sz="2400" dirty="0"/>
              <a:t>: </a:t>
            </a:r>
            <a:endParaRPr lang="cs-CZ" sz="2400" dirty="0"/>
          </a:p>
          <a:p>
            <a:r>
              <a:rPr lang="cs-CZ" sz="2400" dirty="0"/>
              <a:t>		např. N </a:t>
            </a:r>
            <a:r>
              <a:rPr lang="en-US" sz="2400" dirty="0"/>
              <a:t>= </a:t>
            </a:r>
            <a:r>
              <a:rPr lang="cs-CZ" sz="2400" dirty="0" err="1"/>
              <a:t>kg.m.s</a:t>
            </a:r>
            <a:r>
              <a:rPr lang="en-US" sz="2400" baseline="30000" dirty="0"/>
              <a:t>-2</a:t>
            </a:r>
            <a:r>
              <a:rPr lang="en-US" sz="2400" dirty="0"/>
              <a:t> </a:t>
            </a:r>
            <a:r>
              <a:rPr lang="cs-CZ" sz="2400" dirty="0"/>
              <a:t>(newton), </a:t>
            </a:r>
            <a:r>
              <a:rPr lang="en-US" sz="2400" dirty="0"/>
              <a:t> </a:t>
            </a:r>
            <a:r>
              <a:rPr lang="cs-CZ" sz="2400" dirty="0"/>
              <a:t>J</a:t>
            </a:r>
            <a:r>
              <a:rPr lang="en-US" sz="2400" dirty="0"/>
              <a:t> =</a:t>
            </a:r>
            <a:r>
              <a:rPr lang="cs-CZ" sz="2400" dirty="0"/>
              <a:t> </a:t>
            </a:r>
            <a:r>
              <a:rPr lang="cs-CZ" sz="2400" dirty="0" err="1"/>
              <a:t>kg.m</a:t>
            </a:r>
            <a:r>
              <a:rPr lang="en-US" sz="2400" baseline="30000" dirty="0"/>
              <a:t>2</a:t>
            </a:r>
            <a:r>
              <a:rPr lang="cs-CZ" sz="2400" dirty="0"/>
              <a:t>.s</a:t>
            </a:r>
            <a:r>
              <a:rPr lang="en-US" sz="2400" baseline="30000" dirty="0"/>
              <a:t>-2</a:t>
            </a:r>
            <a:r>
              <a:rPr lang="cs-CZ" sz="2400" dirty="0"/>
              <a:t> (joule), … </a:t>
            </a:r>
            <a:endParaRPr lang="en-US" sz="2400" dirty="0"/>
          </a:p>
        </p:txBody>
      </p:sp>
      <p:pic>
        <p:nvPicPr>
          <p:cNvPr id="10" name="Obrázek 9">
            <a:extLst>
              <a:ext uri="{FF2B5EF4-FFF2-40B4-BE49-F238E27FC236}">
                <a16:creationId xmlns:a16="http://schemas.microsoft.com/office/drawing/2014/main" id="{E1E061B4-786A-4BF8-BA3E-8C170E849F68}"/>
              </a:ext>
            </a:extLst>
          </p:cNvPr>
          <p:cNvPicPr>
            <a:picLocks noChangeAspect="1"/>
          </p:cNvPicPr>
          <p:nvPr/>
        </p:nvPicPr>
        <p:blipFill>
          <a:blip r:embed="rId3"/>
          <a:stretch>
            <a:fillRect/>
          </a:stretch>
        </p:blipFill>
        <p:spPr>
          <a:xfrm>
            <a:off x="4197935" y="1356755"/>
            <a:ext cx="4541253" cy="3113405"/>
          </a:xfrm>
          <a:prstGeom prst="rect">
            <a:avLst/>
          </a:prstGeom>
        </p:spPr>
      </p:pic>
    </p:spTree>
    <p:extLst>
      <p:ext uri="{BB962C8B-B14F-4D97-AF65-F5344CB8AC3E}">
        <p14:creationId xmlns:p14="http://schemas.microsoft.com/office/powerpoint/2010/main" val="42102486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EF32647-F282-481F-A61F-29A092C9330F}"/>
              </a:ext>
            </a:extLst>
          </p:cNvPr>
          <p:cNvSpPr>
            <a:spLocks noChangeArrowheads="1"/>
          </p:cNvSpPr>
          <p:nvPr/>
        </p:nvSpPr>
        <p:spPr bwMode="auto">
          <a:xfrm>
            <a:off x="207169" y="157996"/>
            <a:ext cx="8729664" cy="19389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333333"/>
                </a:solidFill>
                <a:effectLst/>
                <a:latin typeface="+mn-lt"/>
                <a:cs typeface="Times New Roman" panose="02020603050405020304" pitchFamily="18" charset="0"/>
              </a:rPr>
              <a:t>Dráha hmotného bodu </a:t>
            </a:r>
            <a:r>
              <a:rPr kumimoji="0" lang="cs-CZ" altLang="cs-CZ" sz="2000" b="1" i="1" u="none" strike="noStrike" cap="none" normalizeH="0" baseline="0" dirty="0">
                <a:ln>
                  <a:noFill/>
                </a:ln>
                <a:solidFill>
                  <a:srgbClr val="333333"/>
                </a:solidFill>
                <a:effectLst/>
                <a:latin typeface="+mn-lt"/>
                <a:cs typeface="Times New Roman" panose="02020603050405020304" pitchFamily="18" charset="0"/>
              </a:rPr>
              <a:t>s</a:t>
            </a:r>
            <a:r>
              <a:rPr kumimoji="0" lang="cs-CZ" altLang="cs-CZ" sz="2000" b="1" i="0" u="none" strike="noStrike" cap="none" normalizeH="0" baseline="0" dirty="0">
                <a:ln>
                  <a:noFill/>
                </a:ln>
                <a:solidFill>
                  <a:srgbClr val="333333"/>
                </a:solidFill>
                <a:effectLst/>
                <a:latin typeface="+mn-lt"/>
                <a:cs typeface="Times New Roman" panose="02020603050405020304" pitchFamily="18" charset="0"/>
              </a:rPr>
              <a:t>  </a:t>
            </a:r>
            <a:r>
              <a:rPr kumimoji="0" lang="cs-CZ" altLang="cs-CZ" sz="2000" b="0" i="0" u="none" strike="noStrike" cap="none" normalizeH="0" baseline="0" dirty="0">
                <a:ln>
                  <a:noFill/>
                </a:ln>
                <a:solidFill>
                  <a:srgbClr val="333333"/>
                </a:solidFill>
                <a:effectLst/>
                <a:latin typeface="+mn-lt"/>
                <a:cs typeface="Times New Roman" panose="02020603050405020304" pitchFamily="18" charset="0"/>
              </a:rPr>
              <a:t>je </a:t>
            </a:r>
            <a:r>
              <a:rPr kumimoji="0" lang="cs-CZ" altLang="cs-CZ" sz="2000" b="0" i="0" u="sng" strike="noStrike" cap="none" normalizeH="0" baseline="0" dirty="0">
                <a:ln>
                  <a:noFill/>
                </a:ln>
                <a:solidFill>
                  <a:srgbClr val="333333"/>
                </a:solidFill>
                <a:effectLst/>
                <a:latin typeface="+mn-lt"/>
                <a:cs typeface="Times New Roman" panose="02020603050405020304" pitchFamily="18" charset="0"/>
              </a:rPr>
              <a:t>délka trajektorie</a:t>
            </a:r>
            <a:r>
              <a:rPr kumimoji="0" lang="cs-CZ" altLang="cs-CZ" sz="2000" b="0" i="0" u="none" strike="noStrike" cap="none" normalizeH="0" baseline="0" dirty="0">
                <a:ln>
                  <a:noFill/>
                </a:ln>
                <a:solidFill>
                  <a:srgbClr val="333333"/>
                </a:solidFill>
                <a:effectLst/>
                <a:latin typeface="+mn-lt"/>
                <a:cs typeface="Times New Roman" panose="02020603050405020304" pitchFamily="18" charset="0"/>
              </a:rPr>
              <a:t>, tj. skalární fyzikální veličina, jejíž velikost se při pohybu v čase mění, tj. s = s(t).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333333"/>
                </a:solidFill>
                <a:effectLst/>
                <a:latin typeface="+mn-lt"/>
                <a:cs typeface="Times New Roman" panose="02020603050405020304" pitchFamily="18" charset="0"/>
              </a:rPr>
              <a:t>Jde tedy pouze o </a:t>
            </a:r>
            <a:r>
              <a:rPr kumimoji="0" lang="cs-CZ" altLang="cs-CZ" sz="2000" b="0" i="0" u="sng" strike="noStrike" cap="none" normalizeH="0" baseline="0" dirty="0">
                <a:ln>
                  <a:noFill/>
                </a:ln>
                <a:solidFill>
                  <a:srgbClr val="333333"/>
                </a:solidFill>
                <a:effectLst/>
                <a:latin typeface="+mn-lt"/>
                <a:cs typeface="Times New Roman" panose="02020603050405020304" pitchFamily="18" charset="0"/>
              </a:rPr>
              <a:t>vzdálenost, kterou hmotný bod (resp</a:t>
            </a:r>
            <a:r>
              <a:rPr lang="cs-CZ" altLang="cs-CZ" sz="2000" u="sng" dirty="0">
                <a:solidFill>
                  <a:srgbClr val="333333"/>
                </a:solidFill>
                <a:latin typeface="+mn-lt"/>
                <a:cs typeface="Times New Roman" panose="02020603050405020304" pitchFamily="18" charset="0"/>
              </a:rPr>
              <a:t>. </a:t>
            </a:r>
            <a:r>
              <a:rPr kumimoji="0" lang="cs-CZ" altLang="cs-CZ" sz="2000" b="0" i="0" u="sng" strike="noStrike" cap="none" normalizeH="0" baseline="0" dirty="0">
                <a:ln>
                  <a:noFill/>
                </a:ln>
                <a:solidFill>
                  <a:srgbClr val="333333"/>
                </a:solidFill>
                <a:effectLst/>
                <a:latin typeface="+mn-lt"/>
                <a:cs typeface="Times New Roman" panose="02020603050405020304" pitchFamily="18" charset="0"/>
              </a:rPr>
              <a:t>těžiště tělesa) opíše za určitou dobu</a:t>
            </a:r>
            <a:r>
              <a:rPr kumimoji="0" lang="cs-CZ" altLang="cs-CZ" sz="2000" b="0" i="0" u="none" strike="noStrike" cap="none" normalizeH="0" baseline="0" dirty="0">
                <a:ln>
                  <a:noFill/>
                </a:ln>
                <a:solidFill>
                  <a:srgbClr val="333333"/>
                </a:solidFill>
                <a:effectLst/>
                <a:latin typeface="+mn-lt"/>
                <a:cs typeface="Times New Roman" panose="02020603050405020304" pitchFamily="18" charset="0"/>
              </a:rPr>
              <a:t>, značí se obvykle </a:t>
            </a:r>
            <a:r>
              <a:rPr kumimoji="0" lang="cs-CZ" altLang="cs-CZ" sz="2000" b="0" i="1" u="none" strike="noStrike" cap="none" normalizeH="0" baseline="0" dirty="0">
                <a:ln>
                  <a:noFill/>
                </a:ln>
                <a:solidFill>
                  <a:srgbClr val="333333"/>
                </a:solidFill>
                <a:effectLst/>
                <a:latin typeface="+mn-lt"/>
                <a:cs typeface="Times New Roman" panose="02020603050405020304" pitchFamily="18" charset="0"/>
              </a:rPr>
              <a:t>s, </a:t>
            </a:r>
            <a:r>
              <a:rPr kumimoji="0" lang="cs-CZ" altLang="cs-CZ" sz="2000" b="0" i="0" u="none" strike="noStrike" cap="none" normalizeH="0" baseline="0" dirty="0">
                <a:ln>
                  <a:noFill/>
                </a:ln>
                <a:solidFill>
                  <a:srgbClr val="333333"/>
                </a:solidFill>
                <a:effectLst/>
                <a:latin typeface="+mn-lt"/>
                <a:cs typeface="Times New Roman" panose="02020603050405020304" pitchFamily="18" charset="0"/>
              </a:rPr>
              <a:t>případně dráha jako vzdálenost  </a:t>
            </a:r>
            <a:r>
              <a:rPr kumimoji="0" lang="cs-CZ" altLang="cs-CZ" sz="2000" b="0" i="1" u="none" strike="noStrike" cap="none" normalizeH="0" baseline="0" dirty="0">
                <a:ln>
                  <a:noFill/>
                </a:ln>
                <a:solidFill>
                  <a:srgbClr val="333333"/>
                </a:solidFill>
                <a:effectLst/>
                <a:latin typeface="+mn-lt"/>
                <a:cs typeface="Times New Roman" panose="02020603050405020304" pitchFamily="18" charset="0"/>
              </a:rPr>
              <a:t>d</a:t>
            </a:r>
            <a:r>
              <a:rPr kumimoji="0" lang="cs-CZ" altLang="cs-CZ" sz="2000" b="0" i="0" u="none" strike="noStrike" cap="none" normalizeH="0" baseline="0" dirty="0">
                <a:ln>
                  <a:noFill/>
                </a:ln>
                <a:solidFill>
                  <a:srgbClr val="333333"/>
                </a:solidFill>
                <a:effectLst/>
                <a:latin typeface="+mn-lt"/>
                <a:cs typeface="Times New Roman" panose="02020603050405020304" pitchFamily="18" charset="0"/>
              </a:rPr>
              <a:t> nebo délka</a:t>
            </a:r>
            <a:r>
              <a:rPr kumimoji="0" lang="cs-CZ" altLang="cs-CZ" sz="2000" b="0" i="1" u="none" strike="noStrike" cap="none" normalizeH="0" baseline="0" dirty="0">
                <a:ln>
                  <a:noFill/>
                </a:ln>
                <a:solidFill>
                  <a:srgbClr val="333333"/>
                </a:solidFill>
                <a:effectLst/>
                <a:latin typeface="+mn-lt"/>
                <a:cs typeface="Times New Roman" panose="02020603050405020304" pitchFamily="18" charset="0"/>
              </a:rPr>
              <a:t> l</a:t>
            </a:r>
            <a:r>
              <a:rPr kumimoji="0" lang="cs-CZ" altLang="cs-CZ" sz="2000" b="0" i="0" u="none" strike="noStrike" cap="none" normalizeH="0" baseline="0" dirty="0">
                <a:ln>
                  <a:noFill/>
                </a:ln>
                <a:solidFill>
                  <a:srgbClr val="333333"/>
                </a:solidFill>
                <a:effectLst/>
                <a:latin typeface="+mn-lt"/>
                <a:cs typeface="Times New Roman" panose="02020603050405020304" pitchFamily="18" charset="0"/>
              </a:rPr>
              <a:t>. Dráha se měří se v soustavě SI v metrech, případně v dekadických násobcích nebo dílech metru.</a:t>
            </a:r>
            <a:r>
              <a:rPr kumimoji="0" lang="cs-CZ" altLang="cs-CZ" sz="2000" b="0" i="0" u="none" strike="noStrike" cap="none" normalizeH="0" baseline="0" dirty="0">
                <a:ln>
                  <a:noFill/>
                </a:ln>
                <a:solidFill>
                  <a:schemeClr val="tx1"/>
                </a:solidFill>
                <a:effectLst/>
                <a:latin typeface="+mn-lt"/>
              </a:rPr>
              <a:t> </a:t>
            </a:r>
          </a:p>
        </p:txBody>
      </p:sp>
      <p:sp>
        <p:nvSpPr>
          <p:cNvPr id="8" name="TextovéPole 7">
            <a:extLst>
              <a:ext uri="{FF2B5EF4-FFF2-40B4-BE49-F238E27FC236}">
                <a16:creationId xmlns:a16="http://schemas.microsoft.com/office/drawing/2014/main" id="{EAAD8CDE-1639-465B-958F-46E4464ED8F0}"/>
              </a:ext>
            </a:extLst>
          </p:cNvPr>
          <p:cNvSpPr txBox="1"/>
          <p:nvPr/>
        </p:nvSpPr>
        <p:spPr>
          <a:xfrm>
            <a:off x="431102" y="5098986"/>
            <a:ext cx="5540489" cy="1323439"/>
          </a:xfrm>
          <a:prstGeom prst="rect">
            <a:avLst/>
          </a:prstGeom>
          <a:noFill/>
        </p:spPr>
        <p:txBody>
          <a:bodyPr wrap="square" rtlCol="0">
            <a:spAutoFit/>
          </a:bodyPr>
          <a:lstStyle/>
          <a:p>
            <a:pPr algn="just"/>
            <a:r>
              <a:rPr lang="cs-CZ" sz="2000" dirty="0">
                <a:solidFill>
                  <a:srgbClr val="FF0000"/>
                </a:solidFill>
              </a:rPr>
              <a:t>V některých, zejm. starších učebnicích může výraz „dráha“ označovat trajektorii a výraz „délka  dráhy“ dráhu.</a:t>
            </a:r>
            <a:r>
              <a:rPr lang="en-US" sz="2000" dirty="0">
                <a:solidFill>
                  <a:srgbClr val="FF0000"/>
                </a:solidFill>
              </a:rPr>
              <a:t> Nap</a:t>
            </a:r>
            <a:r>
              <a:rPr lang="cs-CZ" sz="2000" dirty="0">
                <a:solidFill>
                  <a:srgbClr val="FF0000"/>
                </a:solidFill>
              </a:rPr>
              <a:t>ř. „Planeta se pohybuje po eliptické dráze o délce ... “</a:t>
            </a:r>
          </a:p>
        </p:txBody>
      </p:sp>
      <p:pic>
        <p:nvPicPr>
          <p:cNvPr id="279554" name="Picture 2" descr="Rovnoměrný pohyb po kružnici - rovnoměrný pohyb po kružnici">
            <a:extLst>
              <a:ext uri="{FF2B5EF4-FFF2-40B4-BE49-F238E27FC236}">
                <a16:creationId xmlns:a16="http://schemas.microsoft.com/office/drawing/2014/main" id="{232361AA-F0CD-4C37-BB24-3D9617972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4481" y="2203667"/>
            <a:ext cx="4716037" cy="193357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8B7BD3D2-E3B0-8E36-8E1E-4025CAD6BA9B}"/>
              </a:ext>
            </a:extLst>
          </p:cNvPr>
          <p:cNvPicPr>
            <a:picLocks noChangeAspect="1"/>
          </p:cNvPicPr>
          <p:nvPr/>
        </p:nvPicPr>
        <p:blipFill>
          <a:blip r:embed="rId3"/>
          <a:stretch>
            <a:fillRect/>
          </a:stretch>
        </p:blipFill>
        <p:spPr>
          <a:xfrm>
            <a:off x="6803582" y="5098986"/>
            <a:ext cx="1511986" cy="1442397"/>
          </a:xfrm>
          <a:prstGeom prst="rect">
            <a:avLst/>
          </a:prstGeom>
        </p:spPr>
      </p:pic>
    </p:spTree>
    <p:extLst>
      <p:ext uri="{BB962C8B-B14F-4D97-AF65-F5344CB8AC3E}">
        <p14:creationId xmlns:p14="http://schemas.microsoft.com/office/powerpoint/2010/main" val="26740311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1254FA34-3C0D-4D73-8A15-B64D93A69681}"/>
              </a:ext>
            </a:extLst>
          </p:cNvPr>
          <p:cNvPicPr>
            <a:picLocks noChangeAspect="1"/>
          </p:cNvPicPr>
          <p:nvPr/>
        </p:nvPicPr>
        <p:blipFill>
          <a:blip r:embed="rId2"/>
          <a:stretch>
            <a:fillRect/>
          </a:stretch>
        </p:blipFill>
        <p:spPr>
          <a:xfrm>
            <a:off x="438149" y="652820"/>
            <a:ext cx="5155151" cy="2859881"/>
          </a:xfrm>
          <a:prstGeom prst="rect">
            <a:avLst/>
          </a:prstGeom>
        </p:spPr>
      </p:pic>
      <p:sp>
        <p:nvSpPr>
          <p:cNvPr id="7" name="TextovéPole 6">
            <a:extLst>
              <a:ext uri="{FF2B5EF4-FFF2-40B4-BE49-F238E27FC236}">
                <a16:creationId xmlns:a16="http://schemas.microsoft.com/office/drawing/2014/main" id="{3B83B27F-3A7F-400E-8BD0-1781A17727F8}"/>
              </a:ext>
            </a:extLst>
          </p:cNvPr>
          <p:cNvSpPr txBox="1"/>
          <p:nvPr/>
        </p:nvSpPr>
        <p:spPr>
          <a:xfrm>
            <a:off x="314323" y="252710"/>
            <a:ext cx="8229602" cy="400110"/>
          </a:xfrm>
          <a:prstGeom prst="rect">
            <a:avLst/>
          </a:prstGeom>
          <a:noFill/>
        </p:spPr>
        <p:txBody>
          <a:bodyPr wrap="square">
            <a:spAutoFit/>
          </a:bodyPr>
          <a:lstStyle/>
          <a:p>
            <a:r>
              <a:rPr lang="cs-CZ" sz="2000" b="0" i="0" dirty="0">
                <a:solidFill>
                  <a:srgbClr val="333333"/>
                </a:solidFill>
                <a:effectLst/>
                <a:latin typeface="+mn-lt"/>
              </a:rPr>
              <a:t>Specifický tvar trajektorie nám pak umožňuje pohyby kvalitativně klasifikovat:</a:t>
            </a:r>
            <a:endParaRPr lang="cs-CZ" sz="2000" dirty="0"/>
          </a:p>
        </p:txBody>
      </p:sp>
      <p:sp>
        <p:nvSpPr>
          <p:cNvPr id="9" name="TextovéPole 8">
            <a:extLst>
              <a:ext uri="{FF2B5EF4-FFF2-40B4-BE49-F238E27FC236}">
                <a16:creationId xmlns:a16="http://schemas.microsoft.com/office/drawing/2014/main" id="{DFD2ECA7-EA44-4A8B-B4CB-42527F95F6D5}"/>
              </a:ext>
            </a:extLst>
          </p:cNvPr>
          <p:cNvSpPr txBox="1"/>
          <p:nvPr/>
        </p:nvSpPr>
        <p:spPr>
          <a:xfrm>
            <a:off x="138112" y="3612980"/>
            <a:ext cx="8582024" cy="1015663"/>
          </a:xfrm>
          <a:prstGeom prst="rect">
            <a:avLst/>
          </a:prstGeom>
          <a:noFill/>
        </p:spPr>
        <p:txBody>
          <a:bodyPr wrap="square">
            <a:spAutoFit/>
          </a:bodyPr>
          <a:lstStyle/>
          <a:p>
            <a:pPr algn="just"/>
            <a:r>
              <a:rPr lang="cs-CZ" sz="2000" b="0" i="0" u="sng" dirty="0">
                <a:solidFill>
                  <a:srgbClr val="333333"/>
                </a:solidFill>
                <a:effectLst/>
                <a:latin typeface="+mn-lt"/>
              </a:rPr>
              <a:t>Tvar trajektorie je závislý na volbě vztažné soustavy</a:t>
            </a:r>
            <a:r>
              <a:rPr lang="cs-CZ" sz="2000" b="0" i="0" dirty="0">
                <a:solidFill>
                  <a:srgbClr val="333333"/>
                </a:solidFill>
                <a:effectLst/>
                <a:latin typeface="+mn-lt"/>
              </a:rPr>
              <a:t>. Tentýž pohyb může být vzhledem k jedné vztažné soustavě přímočarý, vzhledem k jiné vztažné soustavě křivočarý.  </a:t>
            </a:r>
            <a:endParaRPr lang="cs-CZ" sz="2000" dirty="0"/>
          </a:p>
        </p:txBody>
      </p:sp>
      <p:sp>
        <p:nvSpPr>
          <p:cNvPr id="10" name="TextovéPole 9">
            <a:extLst>
              <a:ext uri="{FF2B5EF4-FFF2-40B4-BE49-F238E27FC236}">
                <a16:creationId xmlns:a16="http://schemas.microsoft.com/office/drawing/2014/main" id="{33C3430D-3A69-458D-8191-76A77682CABE}"/>
              </a:ext>
            </a:extLst>
          </p:cNvPr>
          <p:cNvSpPr txBox="1"/>
          <p:nvPr/>
        </p:nvSpPr>
        <p:spPr>
          <a:xfrm flipH="1">
            <a:off x="138112" y="5399069"/>
            <a:ext cx="8905874" cy="1323439"/>
          </a:xfrm>
          <a:prstGeom prst="rect">
            <a:avLst/>
          </a:prstGeom>
          <a:noFill/>
        </p:spPr>
        <p:txBody>
          <a:bodyPr wrap="square" rtlCol="0">
            <a:spAutoFit/>
          </a:bodyPr>
          <a:lstStyle/>
          <a:p>
            <a:pPr algn="just"/>
            <a:r>
              <a:rPr lang="cs-CZ" sz="2000" dirty="0"/>
              <a:t>Volně padající míček ve vagonu jedoucím po přímé trati stálou rychlostí se ve vztažné soustavě pevně spojené s vagonem pohybuje po přímce (volný pád), zatímco ve vztažné soustavě spojené se Zemí opisuje parabolu (složený pohyb vodorovný vrh).</a:t>
            </a:r>
          </a:p>
        </p:txBody>
      </p:sp>
      <p:sp>
        <p:nvSpPr>
          <p:cNvPr id="3" name="TextovéPole 2">
            <a:extLst>
              <a:ext uri="{FF2B5EF4-FFF2-40B4-BE49-F238E27FC236}">
                <a16:creationId xmlns:a16="http://schemas.microsoft.com/office/drawing/2014/main" id="{8EB3DFFF-848F-4D69-91F3-904941E91BC9}"/>
              </a:ext>
            </a:extLst>
          </p:cNvPr>
          <p:cNvSpPr txBox="1"/>
          <p:nvPr/>
        </p:nvSpPr>
        <p:spPr>
          <a:xfrm>
            <a:off x="119063" y="4937404"/>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38688537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ATHEMATICA TUTORIAL, Part 1.1: Cycloids">
            <a:extLst>
              <a:ext uri="{FF2B5EF4-FFF2-40B4-BE49-F238E27FC236}">
                <a16:creationId xmlns:a16="http://schemas.microsoft.com/office/drawing/2014/main" id="{91E3C99D-6715-4081-8A68-55FD2E943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73" y="3490183"/>
            <a:ext cx="491319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Uhlová rýchlosť - Wikiwand">
            <a:extLst>
              <a:ext uri="{FF2B5EF4-FFF2-40B4-BE49-F238E27FC236}">
                <a16:creationId xmlns:a16="http://schemas.microsoft.com/office/drawing/2014/main" id="{4D6A5716-1D85-4E94-9766-AE06023A1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04694" y="3965680"/>
            <a:ext cx="1358256" cy="1242892"/>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9CBC6E51-6A09-4CB3-AB21-A1EC16007665}"/>
              </a:ext>
            </a:extLst>
          </p:cNvPr>
          <p:cNvPicPr>
            <a:picLocks noChangeAspect="1"/>
          </p:cNvPicPr>
          <p:nvPr/>
        </p:nvPicPr>
        <p:blipFill>
          <a:blip r:embed="rId4"/>
          <a:stretch>
            <a:fillRect/>
          </a:stretch>
        </p:blipFill>
        <p:spPr>
          <a:xfrm>
            <a:off x="3207976" y="1158294"/>
            <a:ext cx="2724585" cy="2809876"/>
          </a:xfrm>
          <a:prstGeom prst="rect">
            <a:avLst/>
          </a:prstGeom>
        </p:spPr>
      </p:pic>
      <p:sp>
        <p:nvSpPr>
          <p:cNvPr id="11" name="TextovéPole 10">
            <a:extLst>
              <a:ext uri="{FF2B5EF4-FFF2-40B4-BE49-F238E27FC236}">
                <a16:creationId xmlns:a16="http://schemas.microsoft.com/office/drawing/2014/main" id="{54455887-3E46-4A5B-BEBE-9A1BC2757562}"/>
              </a:ext>
            </a:extLst>
          </p:cNvPr>
          <p:cNvSpPr txBox="1"/>
          <p:nvPr/>
        </p:nvSpPr>
        <p:spPr>
          <a:xfrm>
            <a:off x="532503" y="3244334"/>
            <a:ext cx="973343" cy="369332"/>
          </a:xfrm>
          <a:prstGeom prst="rect">
            <a:avLst/>
          </a:prstGeom>
          <a:noFill/>
        </p:spPr>
        <p:txBody>
          <a:bodyPr wrap="none" rtlCol="0">
            <a:spAutoFit/>
          </a:bodyPr>
          <a:lstStyle/>
          <a:p>
            <a:r>
              <a:rPr lang="cs-CZ" b="1" dirty="0"/>
              <a:t>cykloida</a:t>
            </a:r>
          </a:p>
        </p:txBody>
      </p:sp>
      <p:sp>
        <p:nvSpPr>
          <p:cNvPr id="13" name="TextovéPole 12">
            <a:extLst>
              <a:ext uri="{FF2B5EF4-FFF2-40B4-BE49-F238E27FC236}">
                <a16:creationId xmlns:a16="http://schemas.microsoft.com/office/drawing/2014/main" id="{C24EF9DE-572E-4B14-AAAB-0F45B96D8596}"/>
              </a:ext>
            </a:extLst>
          </p:cNvPr>
          <p:cNvSpPr txBox="1"/>
          <p:nvPr/>
        </p:nvSpPr>
        <p:spPr>
          <a:xfrm>
            <a:off x="7141864" y="3282873"/>
            <a:ext cx="982961" cy="369332"/>
          </a:xfrm>
          <a:prstGeom prst="rect">
            <a:avLst/>
          </a:prstGeom>
          <a:noFill/>
        </p:spPr>
        <p:txBody>
          <a:bodyPr wrap="none" rtlCol="0">
            <a:spAutoFit/>
          </a:bodyPr>
          <a:lstStyle/>
          <a:p>
            <a:r>
              <a:rPr lang="cs-CZ" b="1" dirty="0"/>
              <a:t>kružnice</a:t>
            </a:r>
          </a:p>
        </p:txBody>
      </p:sp>
      <p:sp>
        <p:nvSpPr>
          <p:cNvPr id="15" name="TextovéPole 14">
            <a:extLst>
              <a:ext uri="{FF2B5EF4-FFF2-40B4-BE49-F238E27FC236}">
                <a16:creationId xmlns:a16="http://schemas.microsoft.com/office/drawing/2014/main" id="{E1333920-F77A-4C03-8A24-1CB5B4A3B154}"/>
              </a:ext>
            </a:extLst>
          </p:cNvPr>
          <p:cNvSpPr txBox="1"/>
          <p:nvPr/>
        </p:nvSpPr>
        <p:spPr>
          <a:xfrm>
            <a:off x="6118651" y="1343881"/>
            <a:ext cx="2724585" cy="1938992"/>
          </a:xfrm>
          <a:prstGeom prst="rect">
            <a:avLst/>
          </a:prstGeom>
          <a:noFill/>
        </p:spPr>
        <p:txBody>
          <a:bodyPr wrap="square" rtlCol="0">
            <a:spAutoFit/>
          </a:bodyPr>
          <a:lstStyle/>
          <a:p>
            <a:r>
              <a:rPr lang="cs-CZ" sz="2000" dirty="0"/>
              <a:t>Cyklista je vůči bicyklu v klidu a vůči chodci v pohybu. Z pohledu cyklisty </a:t>
            </a:r>
            <a:r>
              <a:rPr lang="cs-CZ" sz="2000" u="sng" dirty="0"/>
              <a:t>bod na obvodu kola</a:t>
            </a:r>
            <a:r>
              <a:rPr lang="cs-CZ" sz="2000" dirty="0"/>
              <a:t> bicyklu opisuje </a:t>
            </a:r>
            <a:r>
              <a:rPr lang="cs-CZ" sz="2000" u="sng" dirty="0"/>
              <a:t>kružnici</a:t>
            </a:r>
            <a:r>
              <a:rPr lang="cs-CZ" sz="2000" dirty="0"/>
              <a:t>.</a:t>
            </a:r>
          </a:p>
        </p:txBody>
      </p:sp>
      <p:sp>
        <p:nvSpPr>
          <p:cNvPr id="17" name="TextovéPole 16">
            <a:extLst>
              <a:ext uri="{FF2B5EF4-FFF2-40B4-BE49-F238E27FC236}">
                <a16:creationId xmlns:a16="http://schemas.microsoft.com/office/drawing/2014/main" id="{9D4781F3-3BA6-4399-8FED-C7E75CE86C93}"/>
              </a:ext>
            </a:extLst>
          </p:cNvPr>
          <p:cNvSpPr txBox="1"/>
          <p:nvPr/>
        </p:nvSpPr>
        <p:spPr>
          <a:xfrm>
            <a:off x="221699" y="1261105"/>
            <a:ext cx="2724585" cy="1631216"/>
          </a:xfrm>
          <a:prstGeom prst="rect">
            <a:avLst/>
          </a:prstGeom>
          <a:noFill/>
        </p:spPr>
        <p:txBody>
          <a:bodyPr wrap="square" rtlCol="0">
            <a:spAutoFit/>
          </a:bodyPr>
          <a:lstStyle/>
          <a:p>
            <a:r>
              <a:rPr lang="cs-CZ" sz="2000" dirty="0"/>
              <a:t>Cyklista i bicykl jsou vůči chodci v pohybu. Z pohledu chodce </a:t>
            </a:r>
            <a:r>
              <a:rPr lang="cs-CZ" sz="2000" u="sng" dirty="0"/>
              <a:t>bod na obvodu kola</a:t>
            </a:r>
            <a:r>
              <a:rPr lang="cs-CZ" sz="2000" dirty="0"/>
              <a:t> bicyklu opisuje </a:t>
            </a:r>
            <a:r>
              <a:rPr lang="cs-CZ" sz="2000" u="sng" dirty="0"/>
              <a:t>cykloidu</a:t>
            </a:r>
            <a:r>
              <a:rPr lang="cs-CZ" sz="2000" dirty="0"/>
              <a:t>.</a:t>
            </a:r>
          </a:p>
        </p:txBody>
      </p:sp>
      <p:sp>
        <p:nvSpPr>
          <p:cNvPr id="4" name="TextovéPole 3">
            <a:extLst>
              <a:ext uri="{FF2B5EF4-FFF2-40B4-BE49-F238E27FC236}">
                <a16:creationId xmlns:a16="http://schemas.microsoft.com/office/drawing/2014/main" id="{2DA3194B-1BE6-49D8-AC8E-7FEE2E47DC6A}"/>
              </a:ext>
            </a:extLst>
          </p:cNvPr>
          <p:cNvSpPr txBox="1"/>
          <p:nvPr/>
        </p:nvSpPr>
        <p:spPr>
          <a:xfrm>
            <a:off x="394819" y="390525"/>
            <a:ext cx="1072730" cy="461665"/>
          </a:xfrm>
          <a:prstGeom prst="rect">
            <a:avLst/>
          </a:prstGeom>
          <a:noFill/>
        </p:spPr>
        <p:txBody>
          <a:bodyPr wrap="none" rtlCol="0">
            <a:spAutoFit/>
          </a:bodyPr>
          <a:lstStyle/>
          <a:p>
            <a:r>
              <a:rPr lang="cs-CZ" sz="2400" b="1" dirty="0"/>
              <a:t>Příklad</a:t>
            </a:r>
          </a:p>
        </p:txBody>
      </p:sp>
      <p:sp>
        <p:nvSpPr>
          <p:cNvPr id="14" name="TextovéPole 13">
            <a:extLst>
              <a:ext uri="{FF2B5EF4-FFF2-40B4-BE49-F238E27FC236}">
                <a16:creationId xmlns:a16="http://schemas.microsoft.com/office/drawing/2014/main" id="{D3617899-4783-45CB-8146-D267BB6F320E}"/>
              </a:ext>
            </a:extLst>
          </p:cNvPr>
          <p:cNvSpPr txBox="1"/>
          <p:nvPr/>
        </p:nvSpPr>
        <p:spPr>
          <a:xfrm>
            <a:off x="1095375" y="5530314"/>
            <a:ext cx="2609850" cy="369332"/>
          </a:xfrm>
          <a:prstGeom prst="rect">
            <a:avLst/>
          </a:prstGeom>
          <a:noFill/>
        </p:spPr>
        <p:txBody>
          <a:bodyPr wrap="square">
            <a:spAutoFit/>
          </a:bodyPr>
          <a:lstStyle/>
          <a:p>
            <a:r>
              <a:rPr lang="cs-CZ" sz="1800" b="0" i="0" dirty="0">
                <a:solidFill>
                  <a:srgbClr val="333333"/>
                </a:solidFill>
                <a:effectLst/>
              </a:rPr>
              <a:t>rotační + translační pohyb</a:t>
            </a:r>
            <a:endParaRPr lang="cs-CZ" dirty="0"/>
          </a:p>
        </p:txBody>
      </p:sp>
      <p:sp>
        <p:nvSpPr>
          <p:cNvPr id="8" name="TextovéPole 7">
            <a:extLst>
              <a:ext uri="{FF2B5EF4-FFF2-40B4-BE49-F238E27FC236}">
                <a16:creationId xmlns:a16="http://schemas.microsoft.com/office/drawing/2014/main" id="{409A8894-F03C-4D3B-9EE9-B070BBB2F13A}"/>
              </a:ext>
            </a:extLst>
          </p:cNvPr>
          <p:cNvSpPr txBox="1"/>
          <p:nvPr/>
        </p:nvSpPr>
        <p:spPr>
          <a:xfrm>
            <a:off x="7141863" y="5372060"/>
            <a:ext cx="1780437" cy="369332"/>
          </a:xfrm>
          <a:prstGeom prst="rect">
            <a:avLst/>
          </a:prstGeom>
          <a:noFill/>
        </p:spPr>
        <p:txBody>
          <a:bodyPr wrap="square">
            <a:spAutoFit/>
          </a:bodyPr>
          <a:lstStyle/>
          <a:p>
            <a:r>
              <a:rPr lang="cs-CZ" sz="1800" b="0" i="0" dirty="0">
                <a:solidFill>
                  <a:srgbClr val="333333"/>
                </a:solidFill>
                <a:effectLst/>
              </a:rPr>
              <a:t>rotační pohyb</a:t>
            </a:r>
            <a:endParaRPr lang="cs-CZ" dirty="0"/>
          </a:p>
        </p:txBody>
      </p:sp>
    </p:spTree>
    <p:extLst>
      <p:ext uri="{BB962C8B-B14F-4D97-AF65-F5344CB8AC3E}">
        <p14:creationId xmlns:p14="http://schemas.microsoft.com/office/powerpoint/2010/main" val="497880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2AEDC7-E8EE-4311-BD21-243183FDE07F}"/>
              </a:ext>
            </a:extLst>
          </p:cNvPr>
          <p:cNvSpPr>
            <a:spLocks noGrp="1"/>
          </p:cNvSpPr>
          <p:nvPr>
            <p:ph type="title"/>
          </p:nvPr>
        </p:nvSpPr>
        <p:spPr>
          <a:xfrm>
            <a:off x="149077" y="605075"/>
            <a:ext cx="7886700" cy="406399"/>
          </a:xfrm>
        </p:spPr>
        <p:txBody>
          <a:bodyPr>
            <a:noAutofit/>
          </a:bodyPr>
          <a:lstStyle/>
          <a:p>
            <a:r>
              <a:rPr lang="cs-CZ" sz="2400" b="1" dirty="0">
                <a:latin typeface="+mn-lt"/>
              </a:rPr>
              <a:t>Derivace</a:t>
            </a:r>
          </a:p>
        </p:txBody>
      </p:sp>
      <p:pic>
        <p:nvPicPr>
          <p:cNvPr id="3" name="Picture 2">
            <a:extLst>
              <a:ext uri="{FF2B5EF4-FFF2-40B4-BE49-F238E27FC236}">
                <a16:creationId xmlns:a16="http://schemas.microsoft.com/office/drawing/2014/main" id="{D3ADE7CA-0CEE-402E-AEA0-B77992D3B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756" y="262227"/>
            <a:ext cx="3759558" cy="2366673"/>
          </a:xfrm>
          <a:prstGeom prst="rect">
            <a:avLst/>
          </a:prstGeom>
          <a:noFill/>
          <a:extLst>
            <a:ext uri="{909E8E84-426E-40DD-AFC4-6F175D3DCCD1}">
              <a14:hiddenFill xmlns:a14="http://schemas.microsoft.com/office/drawing/2010/main">
                <a:solidFill>
                  <a:srgbClr val="FFFFFF"/>
                </a:solidFill>
              </a14:hiddenFill>
            </a:ext>
          </a:extLst>
        </p:spPr>
      </p:pic>
      <p:pic>
        <p:nvPicPr>
          <p:cNvPr id="221186" name="Picture 2">
            <a:extLst>
              <a:ext uri="{FF2B5EF4-FFF2-40B4-BE49-F238E27FC236}">
                <a16:creationId xmlns:a16="http://schemas.microsoft.com/office/drawing/2014/main" id="{C5B6AFED-1144-4687-9027-C2FBE7B1E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00891"/>
            <a:ext cx="4152900" cy="485775"/>
          </a:xfrm>
          <a:prstGeom prst="rect">
            <a:avLst/>
          </a:prstGeom>
          <a:noFill/>
          <a:extLst>
            <a:ext uri="{909E8E84-426E-40DD-AFC4-6F175D3DCCD1}">
              <a14:hiddenFill xmlns:a14="http://schemas.microsoft.com/office/drawing/2010/main">
                <a:solidFill>
                  <a:srgbClr val="FFFFFF"/>
                </a:solidFill>
              </a14:hiddenFill>
            </a:ext>
          </a:extLst>
        </p:spPr>
      </p:pic>
      <p:pic>
        <p:nvPicPr>
          <p:cNvPr id="221188" name="Picture 4">
            <a:extLst>
              <a:ext uri="{FF2B5EF4-FFF2-40B4-BE49-F238E27FC236}">
                <a16:creationId xmlns:a16="http://schemas.microsoft.com/office/drawing/2014/main" id="{C9BBDE4B-3DA6-436A-8C9B-FF08B1AFF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7173" y="3790950"/>
            <a:ext cx="4003377" cy="2447925"/>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a:extLst>
              <a:ext uri="{FF2B5EF4-FFF2-40B4-BE49-F238E27FC236}">
                <a16:creationId xmlns:a16="http://schemas.microsoft.com/office/drawing/2014/main" id="{9ED4FD40-66FB-43E6-A62C-E266313760FC}"/>
              </a:ext>
            </a:extLst>
          </p:cNvPr>
          <p:cNvSpPr txBox="1">
            <a:spLocks/>
          </p:cNvSpPr>
          <p:nvPr/>
        </p:nvSpPr>
        <p:spPr>
          <a:xfrm>
            <a:off x="323478" y="4295578"/>
            <a:ext cx="7886700" cy="4063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400" b="1" dirty="0">
                <a:latin typeface="+mn-lt"/>
              </a:rPr>
              <a:t>Diferenciál</a:t>
            </a:r>
          </a:p>
        </p:txBody>
      </p:sp>
      <p:sp>
        <p:nvSpPr>
          <p:cNvPr id="6" name="Rectangle 5">
            <a:extLst>
              <a:ext uri="{FF2B5EF4-FFF2-40B4-BE49-F238E27FC236}">
                <a16:creationId xmlns:a16="http://schemas.microsoft.com/office/drawing/2014/main" id="{D492C0A8-2C6E-4A5E-BDA6-31D48B9091B0}"/>
              </a:ext>
            </a:extLst>
          </p:cNvPr>
          <p:cNvSpPr>
            <a:spLocks noChangeArrowheads="1"/>
          </p:cNvSpPr>
          <p:nvPr/>
        </p:nvSpPr>
        <p:spPr bwMode="auto">
          <a:xfrm>
            <a:off x="304800" y="4849476"/>
            <a:ext cx="417807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Diferenciál je přírůstek bodu tečny ke grafu funkce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f</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v bodě [x</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0</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,y</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0</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endParaRPr lang="cs-CZ" altLang="cs-CZ" sz="20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rgbClr val="000000"/>
              </a:solidFill>
              <a:effectLst/>
              <a:latin typeface="+mn-lt"/>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dy</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f</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(x</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0</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+h) -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f</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(x</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0</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A.h</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rgbClr val="000000"/>
              </a:solidFill>
              <a:effectLst/>
              <a:latin typeface="+mn-l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kde A =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f’</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(x</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0</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 h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dx</a:t>
            </a:r>
            <a:endParaRPr kumimoji="0" lang="cs-CZ" altLang="cs-CZ" sz="2000" b="0" i="0" u="none" strike="noStrike" cap="none" normalizeH="0" baseline="0" dirty="0">
              <a:ln>
                <a:noFill/>
              </a:ln>
              <a:solidFill>
                <a:schemeClr val="tx1"/>
              </a:solidFill>
              <a:effectLst/>
              <a:latin typeface="+mn-lt"/>
            </a:endParaRPr>
          </a:p>
        </p:txBody>
      </p:sp>
      <p:pic>
        <p:nvPicPr>
          <p:cNvPr id="221191" name="Picture 7">
            <a:extLst>
              <a:ext uri="{FF2B5EF4-FFF2-40B4-BE49-F238E27FC236}">
                <a16:creationId xmlns:a16="http://schemas.microsoft.com/office/drawing/2014/main" id="{8E92C751-7629-47FE-81F7-15DD3131E4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322" y="5965739"/>
            <a:ext cx="333032" cy="5106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FD860941-17D4-4F96-A717-72B7D1E0B086}"/>
              </a:ext>
            </a:extLst>
          </p:cNvPr>
          <p:cNvSpPr txBox="1"/>
          <p:nvPr/>
        </p:nvSpPr>
        <p:spPr>
          <a:xfrm>
            <a:off x="202904" y="2570051"/>
            <a:ext cx="4861000" cy="1015663"/>
          </a:xfrm>
          <a:prstGeom prst="rect">
            <a:avLst/>
          </a:prstGeom>
          <a:noFill/>
        </p:spPr>
        <p:txBody>
          <a:bodyPr wrap="square">
            <a:spAutoFit/>
          </a:bodyPr>
          <a:lstStyle/>
          <a:p>
            <a:r>
              <a:rPr lang="cs-CZ" sz="2000" b="0" i="0" dirty="0">
                <a:solidFill>
                  <a:srgbClr val="252525"/>
                </a:solidFill>
                <a:effectLst/>
              </a:rPr>
              <a:t>Pokud derivace funkce y=f(x) v bodě x</a:t>
            </a:r>
            <a:r>
              <a:rPr lang="cs-CZ" sz="2000" b="0" i="0" baseline="-25000" dirty="0">
                <a:solidFill>
                  <a:srgbClr val="252525"/>
                </a:solidFill>
                <a:effectLst/>
              </a:rPr>
              <a:t>0</a:t>
            </a:r>
            <a:r>
              <a:rPr lang="cs-CZ" sz="2000" b="0" i="0" dirty="0">
                <a:solidFill>
                  <a:srgbClr val="252525"/>
                </a:solidFill>
                <a:effectLst/>
              </a:rPr>
              <a:t> existuje, říkáme, že funkce f je v bodě x</a:t>
            </a:r>
            <a:r>
              <a:rPr lang="cs-CZ" sz="2000" b="0" i="0" baseline="-25000" dirty="0">
                <a:solidFill>
                  <a:srgbClr val="252525"/>
                </a:solidFill>
                <a:effectLst/>
              </a:rPr>
              <a:t>0</a:t>
            </a:r>
            <a:r>
              <a:rPr lang="cs-CZ" sz="2000" b="0" i="0" dirty="0">
                <a:solidFill>
                  <a:srgbClr val="252525"/>
                </a:solidFill>
                <a:effectLst/>
              </a:rPr>
              <a:t> </a:t>
            </a:r>
            <a:r>
              <a:rPr lang="cs-CZ" sz="2000" b="1" i="0" u="sng" dirty="0">
                <a:solidFill>
                  <a:srgbClr val="000000"/>
                </a:solidFill>
                <a:effectLst/>
              </a:rPr>
              <a:t>diferencovatelná</a:t>
            </a:r>
            <a:r>
              <a:rPr lang="cs-CZ" sz="2000" b="0" i="0" dirty="0">
                <a:solidFill>
                  <a:srgbClr val="252525"/>
                </a:solidFill>
                <a:effectLst/>
              </a:rPr>
              <a:t>.</a:t>
            </a:r>
            <a:endParaRPr lang="cs-CZ" sz="2000" dirty="0"/>
          </a:p>
        </p:txBody>
      </p:sp>
      <p:sp>
        <p:nvSpPr>
          <p:cNvPr id="15" name="TextovéPole 14">
            <a:extLst>
              <a:ext uri="{FF2B5EF4-FFF2-40B4-BE49-F238E27FC236}">
                <a16:creationId xmlns:a16="http://schemas.microsoft.com/office/drawing/2014/main" id="{60992C1E-06C7-48FE-9822-51394729E47E}"/>
              </a:ext>
            </a:extLst>
          </p:cNvPr>
          <p:cNvSpPr txBox="1"/>
          <p:nvPr/>
        </p:nvSpPr>
        <p:spPr>
          <a:xfrm>
            <a:off x="149077" y="1114092"/>
            <a:ext cx="4741506" cy="707886"/>
          </a:xfrm>
          <a:prstGeom prst="rect">
            <a:avLst/>
          </a:prstGeom>
          <a:noFill/>
        </p:spPr>
        <p:txBody>
          <a:bodyPr wrap="square">
            <a:spAutoFit/>
          </a:bodyPr>
          <a:lstStyle/>
          <a:p>
            <a:r>
              <a:rPr lang="cs-CZ" sz="2000" b="0" i="0" dirty="0">
                <a:solidFill>
                  <a:srgbClr val="000000"/>
                </a:solidFill>
                <a:effectLst/>
              </a:rPr>
              <a:t>   Derivace je směrnice tečny ke grafu dané funkce v daném bodě.</a:t>
            </a:r>
            <a:endParaRPr lang="cs-CZ" sz="2000" dirty="0"/>
          </a:p>
        </p:txBody>
      </p:sp>
    </p:spTree>
    <p:extLst>
      <p:ext uri="{BB962C8B-B14F-4D97-AF65-F5344CB8AC3E}">
        <p14:creationId xmlns:p14="http://schemas.microsoft.com/office/powerpoint/2010/main" val="3229430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a:extLst>
              <a:ext uri="{FF2B5EF4-FFF2-40B4-BE49-F238E27FC236}">
                <a16:creationId xmlns:a16="http://schemas.microsoft.com/office/drawing/2014/main" id="{EBA51B4F-4C05-4D7E-B353-E68022E2D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913" y="1477648"/>
            <a:ext cx="7045182" cy="1789427"/>
          </a:xfrm>
          <a:prstGeom prst="rect">
            <a:avLst/>
          </a:prstGeom>
          <a:noFill/>
          <a:extLst>
            <a:ext uri="{909E8E84-426E-40DD-AFC4-6F175D3DCCD1}">
              <a14:hiddenFill xmlns:a14="http://schemas.microsoft.com/office/drawing/2010/main">
                <a:solidFill>
                  <a:srgbClr val="FFFFFF"/>
                </a:solidFill>
              </a14:hiddenFill>
            </a:ext>
          </a:extLst>
        </p:spPr>
      </p:pic>
      <p:pic>
        <p:nvPicPr>
          <p:cNvPr id="222214" name="Picture 6" descr="Definice derivace - velký obrázek">
            <a:extLst>
              <a:ext uri="{FF2B5EF4-FFF2-40B4-BE49-F238E27FC236}">
                <a16:creationId xmlns:a16="http://schemas.microsoft.com/office/drawing/2014/main" id="{47F335C5-710F-4F99-95AD-E26CB0F33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612" y="3930439"/>
            <a:ext cx="33147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22216" name="Picture 8" descr="Definice derivace - velký obrázek">
            <a:extLst>
              <a:ext uri="{FF2B5EF4-FFF2-40B4-BE49-F238E27FC236}">
                <a16:creationId xmlns:a16="http://schemas.microsoft.com/office/drawing/2014/main" id="{5243821E-EB68-4CE3-9103-E6B25FCF4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13" y="4117552"/>
            <a:ext cx="2889156" cy="2098887"/>
          </a:xfrm>
          <a:prstGeom prst="rect">
            <a:avLst/>
          </a:prstGeom>
          <a:noFill/>
          <a:extLst>
            <a:ext uri="{909E8E84-426E-40DD-AFC4-6F175D3DCCD1}">
              <a14:hiddenFill xmlns:a14="http://schemas.microsoft.com/office/drawing/2010/main">
                <a:solidFill>
                  <a:srgbClr val="FFFFFF"/>
                </a:solidFill>
              </a14:hiddenFill>
            </a:ext>
          </a:extLst>
        </p:spPr>
      </p:pic>
      <p:sp>
        <p:nvSpPr>
          <p:cNvPr id="4" name="Šipka: doprava 3">
            <a:extLst>
              <a:ext uri="{FF2B5EF4-FFF2-40B4-BE49-F238E27FC236}">
                <a16:creationId xmlns:a16="http://schemas.microsoft.com/office/drawing/2014/main" id="{E7AAB30E-D7A7-4315-B4EA-1A1A3E63FA11}"/>
              </a:ext>
            </a:extLst>
          </p:cNvPr>
          <p:cNvSpPr/>
          <p:nvPr/>
        </p:nvSpPr>
        <p:spPr>
          <a:xfrm>
            <a:off x="4082796" y="499554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a:extLst>
              <a:ext uri="{FF2B5EF4-FFF2-40B4-BE49-F238E27FC236}">
                <a16:creationId xmlns:a16="http://schemas.microsoft.com/office/drawing/2014/main" id="{4FD1642B-7281-4BFA-91CB-DC16EFC06D4D}"/>
              </a:ext>
            </a:extLst>
          </p:cNvPr>
          <p:cNvSpPr txBox="1"/>
          <p:nvPr/>
        </p:nvSpPr>
        <p:spPr>
          <a:xfrm>
            <a:off x="489204" y="419223"/>
            <a:ext cx="4572000" cy="461665"/>
          </a:xfrm>
          <a:prstGeom prst="rect">
            <a:avLst/>
          </a:prstGeom>
          <a:noFill/>
        </p:spPr>
        <p:txBody>
          <a:bodyPr wrap="square">
            <a:spAutoFit/>
          </a:bodyPr>
          <a:lstStyle/>
          <a:p>
            <a:r>
              <a:rPr lang="cs-CZ" sz="2400" b="1" dirty="0">
                <a:latin typeface="+mn-lt"/>
              </a:rPr>
              <a:t>Derivace</a:t>
            </a:r>
            <a:endParaRPr lang="cs-CZ" sz="2400" dirty="0"/>
          </a:p>
        </p:txBody>
      </p:sp>
    </p:spTree>
    <p:extLst>
      <p:ext uri="{BB962C8B-B14F-4D97-AF65-F5344CB8AC3E}">
        <p14:creationId xmlns:p14="http://schemas.microsoft.com/office/powerpoint/2010/main" val="1170112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97545-AD35-451B-9626-6798EAC575A2}"/>
              </a:ext>
            </a:extLst>
          </p:cNvPr>
          <p:cNvSpPr>
            <a:spLocks noGrp="1"/>
          </p:cNvSpPr>
          <p:nvPr>
            <p:ph type="title"/>
          </p:nvPr>
        </p:nvSpPr>
        <p:spPr>
          <a:xfrm>
            <a:off x="168965" y="251019"/>
            <a:ext cx="7886700" cy="511174"/>
          </a:xfrm>
        </p:spPr>
        <p:txBody>
          <a:bodyPr>
            <a:normAutofit/>
          </a:bodyPr>
          <a:lstStyle/>
          <a:p>
            <a:r>
              <a:rPr lang="cs-CZ" sz="2400" b="1" dirty="0">
                <a:latin typeface="+mn-lt"/>
              </a:rPr>
              <a:t>Tečna a normála křivky</a:t>
            </a:r>
          </a:p>
        </p:txBody>
      </p:sp>
      <p:sp>
        <p:nvSpPr>
          <p:cNvPr id="5" name="TextovéPole 4">
            <a:extLst>
              <a:ext uri="{FF2B5EF4-FFF2-40B4-BE49-F238E27FC236}">
                <a16:creationId xmlns:a16="http://schemas.microsoft.com/office/drawing/2014/main" id="{3CF2660C-4B24-48C5-86F6-974BE12F593F}"/>
              </a:ext>
            </a:extLst>
          </p:cNvPr>
          <p:cNvSpPr txBox="1"/>
          <p:nvPr/>
        </p:nvSpPr>
        <p:spPr>
          <a:xfrm>
            <a:off x="168965" y="897968"/>
            <a:ext cx="6127060" cy="2862322"/>
          </a:xfrm>
          <a:prstGeom prst="rect">
            <a:avLst/>
          </a:prstGeom>
          <a:noFill/>
        </p:spPr>
        <p:txBody>
          <a:bodyPr wrap="square">
            <a:spAutoFit/>
          </a:bodyPr>
          <a:lstStyle/>
          <a:p>
            <a:pPr algn="just"/>
            <a:r>
              <a:rPr lang="cs-CZ" sz="2000" b="1" i="0" dirty="0">
                <a:solidFill>
                  <a:srgbClr val="000000"/>
                </a:solidFill>
                <a:effectLst/>
              </a:rPr>
              <a:t>Tečnu</a:t>
            </a:r>
            <a:r>
              <a:rPr lang="cs-CZ" sz="2000" b="0" i="0" dirty="0">
                <a:solidFill>
                  <a:srgbClr val="000000"/>
                </a:solidFill>
                <a:effectLst/>
              </a:rPr>
              <a:t> můžeme definovat jako přímku, která má s křivkou </a:t>
            </a:r>
            <a:r>
              <a:rPr lang="cs-CZ" sz="2000" b="0" i="0" u="sng" dirty="0">
                <a:solidFill>
                  <a:srgbClr val="000000"/>
                </a:solidFill>
                <a:effectLst/>
              </a:rPr>
              <a:t>jeden společný bod dotyku</a:t>
            </a:r>
            <a:r>
              <a:rPr lang="cs-CZ" sz="2000" b="0" i="0" dirty="0">
                <a:solidFill>
                  <a:srgbClr val="000000"/>
                </a:solidFill>
                <a:effectLst/>
              </a:rPr>
              <a:t>. Na rozdíl od průsečíku, leží všechny okolní body křivky v polorovině, která je určena přímkou. Pokud je křivka grafem nějaké funkce, pak první derivace funkce je směrnice tečny.</a:t>
            </a:r>
          </a:p>
          <a:p>
            <a:pPr algn="just"/>
            <a:r>
              <a:rPr kumimoji="0" lang="cs-CZ" altLang="cs-CZ" sz="2000" b="1" i="0" u="none" strike="noStrike" cap="none" normalizeH="0" baseline="0" dirty="0">
                <a:ln>
                  <a:noFill/>
                </a:ln>
                <a:solidFill>
                  <a:srgbClr val="000000"/>
                </a:solidFill>
                <a:effectLst/>
                <a:cs typeface="Times New Roman" panose="02020603050405020304" pitchFamily="18" charset="0"/>
              </a:rPr>
              <a:t>Tečný vektor</a:t>
            </a:r>
            <a:r>
              <a:rPr kumimoji="0" lang="cs-CZ" altLang="cs-CZ" sz="2000" b="0" i="0" u="none" strike="noStrike" cap="none" normalizeH="0" baseline="0" dirty="0">
                <a:ln>
                  <a:noFill/>
                </a:ln>
                <a:solidFill>
                  <a:srgbClr val="000000"/>
                </a:solidFill>
                <a:effectLst/>
                <a:cs typeface="Times New Roman" panose="02020603050405020304" pitchFamily="18" charset="0"/>
              </a:rPr>
              <a:t>, je vektor tečny křivky, jejíž body jsou určeny polohovým vektorem </a:t>
            </a:r>
            <a:r>
              <a:rPr kumimoji="0" lang="cs-CZ" altLang="cs-CZ" sz="2000" b="1" i="1" u="none" strike="noStrike" cap="none" normalizeH="0" baseline="0" dirty="0">
                <a:ln>
                  <a:noFill/>
                </a:ln>
                <a:solidFill>
                  <a:srgbClr val="000000"/>
                </a:solidFill>
                <a:effectLst/>
                <a:cs typeface="Times New Roman" panose="02020603050405020304" pitchFamily="18" charset="0"/>
              </a:rPr>
              <a:t>r</a:t>
            </a:r>
            <a:r>
              <a:rPr kumimoji="0" lang="cs-CZ" altLang="cs-CZ" sz="2000" b="0" i="1" u="none" strike="noStrike" cap="none" normalizeH="0" baseline="0" dirty="0">
                <a:ln>
                  <a:noFill/>
                </a:ln>
                <a:solidFill>
                  <a:srgbClr val="000000"/>
                </a:solidFill>
                <a:effectLst/>
                <a:cs typeface="Times New Roman" panose="02020603050405020304" pitchFamily="18" charset="0"/>
              </a:rPr>
              <a:t> = </a:t>
            </a:r>
            <a:r>
              <a:rPr kumimoji="0" lang="cs-CZ" altLang="cs-CZ" sz="2000" b="1" i="1" u="none" strike="noStrike" cap="none" normalizeH="0" baseline="0" dirty="0">
                <a:ln>
                  <a:noFill/>
                </a:ln>
                <a:solidFill>
                  <a:srgbClr val="000000"/>
                </a:solidFill>
                <a:effectLst/>
                <a:cs typeface="Times New Roman" panose="02020603050405020304" pitchFamily="18" charset="0"/>
              </a:rPr>
              <a:t>r</a:t>
            </a:r>
            <a:r>
              <a:rPr kumimoji="0" lang="cs-CZ" altLang="cs-CZ" sz="2000" b="0" i="1" u="none" strike="noStrike" cap="none" normalizeH="0" baseline="0" dirty="0">
                <a:ln>
                  <a:noFill/>
                </a:ln>
                <a:solidFill>
                  <a:srgbClr val="000000"/>
                </a:solidFill>
                <a:effectLst/>
                <a:cs typeface="Times New Roman" panose="02020603050405020304" pitchFamily="18" charset="0"/>
              </a:rPr>
              <a:t>(t)</a:t>
            </a:r>
            <a:r>
              <a:rPr kumimoji="0" lang="cs-CZ" altLang="cs-CZ" sz="2000" b="0" i="0" u="none" strike="noStrike" cap="none" normalizeH="0" baseline="0" dirty="0">
                <a:ln>
                  <a:noFill/>
                </a:ln>
                <a:solidFill>
                  <a:srgbClr val="000000"/>
                </a:solidFill>
                <a:effectLst/>
                <a:cs typeface="Times New Roman" panose="02020603050405020304" pitchFamily="18" charset="0"/>
              </a:rPr>
              <a:t>, která prochází bodem </a:t>
            </a:r>
            <a:r>
              <a:rPr kumimoji="0" lang="cs-CZ" altLang="cs-CZ" sz="2000" b="0" i="1" u="none" strike="noStrike" cap="none" normalizeH="0" baseline="0" dirty="0">
                <a:ln>
                  <a:noFill/>
                </a:ln>
                <a:solidFill>
                  <a:srgbClr val="000000"/>
                </a:solidFill>
                <a:effectLst/>
                <a:cs typeface="Times New Roman" panose="02020603050405020304" pitchFamily="18" charset="0"/>
              </a:rPr>
              <a:t>r</a:t>
            </a:r>
            <a:r>
              <a:rPr kumimoji="0" lang="cs-CZ" altLang="cs-CZ" sz="2000" b="0" i="1" u="none" strike="noStrike" cap="none" normalizeH="0" baseline="-30000" dirty="0">
                <a:ln>
                  <a:noFill/>
                </a:ln>
                <a:solidFill>
                  <a:srgbClr val="000000"/>
                </a:solidFill>
                <a:effectLst/>
                <a:cs typeface="Times New Roman" panose="02020603050405020304" pitchFamily="18" charset="0"/>
              </a:rPr>
              <a:t>0</a:t>
            </a:r>
            <a:r>
              <a:rPr kumimoji="0" lang="cs-CZ" altLang="cs-CZ" sz="2000" b="0" i="1" u="none" strike="noStrike" cap="none" normalizeH="0" baseline="0" dirty="0">
                <a:ln>
                  <a:noFill/>
                </a:ln>
                <a:solidFill>
                  <a:srgbClr val="000000"/>
                </a:solidFill>
                <a:effectLst/>
                <a:cs typeface="Times New Roman" panose="02020603050405020304" pitchFamily="18" charset="0"/>
              </a:rPr>
              <a:t>= [x</a:t>
            </a:r>
            <a:r>
              <a:rPr kumimoji="0" lang="cs-CZ" altLang="cs-CZ" sz="2000" b="0" i="1" u="none" strike="noStrike" cap="none" normalizeH="0" baseline="-30000" dirty="0">
                <a:ln>
                  <a:noFill/>
                </a:ln>
                <a:solidFill>
                  <a:srgbClr val="000000"/>
                </a:solidFill>
                <a:effectLst/>
                <a:cs typeface="Times New Roman" panose="02020603050405020304" pitchFamily="18" charset="0"/>
              </a:rPr>
              <a:t>0</a:t>
            </a:r>
            <a:r>
              <a:rPr kumimoji="0" lang="cs-CZ" altLang="cs-CZ" sz="2000" b="0" i="1" u="none" strike="noStrike" cap="none" normalizeH="0" baseline="0" dirty="0">
                <a:ln>
                  <a:noFill/>
                </a:ln>
                <a:solidFill>
                  <a:srgbClr val="000000"/>
                </a:solidFill>
                <a:effectLst/>
                <a:cs typeface="Times New Roman" panose="02020603050405020304" pitchFamily="18" charset="0"/>
              </a:rPr>
              <a:t>, y</a:t>
            </a:r>
            <a:r>
              <a:rPr kumimoji="0" lang="cs-CZ" altLang="cs-CZ" sz="2000" b="0" i="1" u="none" strike="noStrike" cap="none" normalizeH="0" baseline="-30000" dirty="0">
                <a:ln>
                  <a:noFill/>
                </a:ln>
                <a:solidFill>
                  <a:srgbClr val="000000"/>
                </a:solidFill>
                <a:effectLst/>
                <a:cs typeface="Times New Roman" panose="02020603050405020304" pitchFamily="18" charset="0"/>
              </a:rPr>
              <a:t>0, </a:t>
            </a:r>
            <a:r>
              <a:rPr kumimoji="0" lang="cs-CZ" altLang="cs-CZ" sz="2000" b="0" i="1" u="none" strike="noStrike" cap="none" normalizeH="0" baseline="0" dirty="0">
                <a:ln>
                  <a:noFill/>
                </a:ln>
                <a:solidFill>
                  <a:srgbClr val="000000"/>
                </a:solidFill>
                <a:effectLst/>
                <a:cs typeface="Times New Roman" panose="02020603050405020304" pitchFamily="18" charset="0"/>
              </a:rPr>
              <a:t>z</a:t>
            </a:r>
            <a:r>
              <a:rPr kumimoji="0" lang="cs-CZ" altLang="cs-CZ" sz="2000" b="0" i="1" u="none" strike="noStrike" cap="none" normalizeH="0" baseline="-30000" dirty="0">
                <a:ln>
                  <a:noFill/>
                </a:ln>
                <a:solidFill>
                  <a:srgbClr val="000000"/>
                </a:solidFill>
                <a:effectLst/>
                <a:cs typeface="Times New Roman" panose="02020603050405020304" pitchFamily="18" charset="0"/>
              </a:rPr>
              <a:t>0</a:t>
            </a:r>
            <a:r>
              <a:rPr kumimoji="0" lang="cs-CZ" altLang="cs-CZ" sz="2000" b="0" i="1" u="none" strike="noStrike" cap="none" normalizeH="0" baseline="0" dirty="0">
                <a:ln>
                  <a:noFill/>
                </a:ln>
                <a:solidFill>
                  <a:srgbClr val="000000"/>
                </a:solidFill>
                <a:effectLst/>
                <a:cs typeface="Times New Roman" panose="02020603050405020304" pitchFamily="18" charset="0"/>
              </a:rPr>
              <a:t>]</a:t>
            </a:r>
            <a:r>
              <a:rPr kumimoji="0" lang="cs-CZ" altLang="cs-CZ" sz="2000" b="0" i="0" u="none" strike="noStrike" cap="none" normalizeH="0" baseline="0" dirty="0">
                <a:ln>
                  <a:noFill/>
                </a:ln>
                <a:solidFill>
                  <a:srgbClr val="000000"/>
                </a:solidFill>
                <a:effectLst/>
                <a:cs typeface="Times New Roman" panose="02020603050405020304" pitchFamily="18" charset="0"/>
              </a:rPr>
              <a:t> dané křivky, tedy bodem, v němž má </a:t>
            </a:r>
            <a:r>
              <a:rPr kumimoji="0" lang="cs-CZ" altLang="cs-CZ" sz="2000" b="0" i="1" u="none" strike="noStrike" cap="none" normalizeH="0" baseline="0" dirty="0">
                <a:ln>
                  <a:noFill/>
                </a:ln>
                <a:solidFill>
                  <a:srgbClr val="000000"/>
                </a:solidFill>
                <a:effectLst/>
                <a:cs typeface="Times New Roman" panose="02020603050405020304" pitchFamily="18" charset="0"/>
              </a:rPr>
              <a:t>t = t</a:t>
            </a:r>
            <a:r>
              <a:rPr kumimoji="0" lang="cs-CZ" altLang="cs-CZ" sz="2000" b="0" i="1" u="none" strike="noStrike" cap="none" normalizeH="0" baseline="-30000" dirty="0">
                <a:ln>
                  <a:noFill/>
                </a:ln>
                <a:solidFill>
                  <a:srgbClr val="000000"/>
                </a:solidFill>
                <a:effectLst/>
                <a:cs typeface="Times New Roman" panose="02020603050405020304" pitchFamily="18" charset="0"/>
              </a:rPr>
              <a:t>0</a:t>
            </a:r>
            <a:r>
              <a:rPr kumimoji="0" lang="cs-CZ" altLang="cs-CZ" sz="2000" b="0" i="0" u="none" strike="noStrike" cap="none" normalizeH="0" baseline="0" dirty="0">
                <a:ln>
                  <a:noFill/>
                </a:ln>
                <a:solidFill>
                  <a:srgbClr val="000000"/>
                </a:solidFill>
                <a:effectLst/>
                <a:cs typeface="Times New Roman" panose="02020603050405020304" pitchFamily="18" charset="0"/>
              </a:rPr>
              <a:t> směr určený vektorem</a:t>
            </a:r>
            <a:endParaRPr lang="cs-CZ" sz="2000" dirty="0"/>
          </a:p>
        </p:txBody>
      </p:sp>
      <p:pic>
        <p:nvPicPr>
          <p:cNvPr id="260098" name="Picture 2" descr="obrázek tečny">
            <a:extLst>
              <a:ext uri="{FF2B5EF4-FFF2-40B4-BE49-F238E27FC236}">
                <a16:creationId xmlns:a16="http://schemas.microsoft.com/office/drawing/2014/main" id="{F5872F01-2116-4900-9CD5-B7DF35B75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025" y="332564"/>
            <a:ext cx="2634929" cy="25582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47573583-4E6E-4760-8AAB-7516074C68D5}"/>
              </a:ext>
            </a:extLst>
          </p:cNvPr>
          <p:cNvSpPr>
            <a:spLocks noChangeArrowheads="1"/>
          </p:cNvSpPr>
          <p:nvPr/>
        </p:nvSpPr>
        <p:spPr bwMode="auto">
          <a:xfrm>
            <a:off x="295275" y="4540063"/>
            <a:ext cx="7105650" cy="112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dirty="0">
                <a:ln>
                  <a:noFill/>
                </a:ln>
                <a:solidFill>
                  <a:schemeClr val="tx1"/>
                </a:solidFill>
                <a:effectLst/>
              </a:rPr>
            </a:b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cs-CZ" altLang="cs-CZ" sz="31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260100" name="Picture 4" descr="tečný vektor">
            <a:extLst>
              <a:ext uri="{FF2B5EF4-FFF2-40B4-BE49-F238E27FC236}">
                <a16:creationId xmlns:a16="http://schemas.microsoft.com/office/drawing/2014/main" id="{458D3ABE-07B7-4496-BF1F-C0AD02A65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515" y="3812817"/>
            <a:ext cx="2926660" cy="5744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EC4546D7-FB0F-4832-9445-E5CF64D843B7}"/>
              </a:ext>
            </a:extLst>
          </p:cNvPr>
          <p:cNvSpPr txBox="1"/>
          <p:nvPr/>
        </p:nvSpPr>
        <p:spPr>
          <a:xfrm>
            <a:off x="168965" y="4621735"/>
            <a:ext cx="6536635" cy="1631216"/>
          </a:xfrm>
          <a:prstGeom prst="rect">
            <a:avLst/>
          </a:prstGeom>
          <a:noFill/>
        </p:spPr>
        <p:txBody>
          <a:bodyPr wrap="square">
            <a:spAutoFit/>
          </a:bodyPr>
          <a:lstStyle/>
          <a:p>
            <a:r>
              <a:rPr lang="cs-CZ" sz="2000" b="0" i="0" dirty="0">
                <a:solidFill>
                  <a:srgbClr val="000000"/>
                </a:solidFill>
                <a:effectLst/>
              </a:rPr>
              <a:t>Všechny přímky, které prochází daným bodem křivky </a:t>
            </a:r>
            <a:r>
              <a:rPr lang="cs-CZ" sz="2000" b="0" i="1" dirty="0">
                <a:solidFill>
                  <a:srgbClr val="000000"/>
                </a:solidFill>
                <a:effectLst/>
              </a:rPr>
              <a:t>r = r(s)</a:t>
            </a:r>
            <a:r>
              <a:rPr lang="cs-CZ" sz="2000" b="0" i="0" dirty="0">
                <a:solidFill>
                  <a:srgbClr val="000000"/>
                </a:solidFill>
                <a:effectLst/>
              </a:rPr>
              <a:t>,kde </a:t>
            </a:r>
            <a:r>
              <a:rPr lang="cs-CZ" sz="2000" b="0" i="1" dirty="0">
                <a:solidFill>
                  <a:srgbClr val="000000"/>
                </a:solidFill>
                <a:effectLst/>
              </a:rPr>
              <a:t>s</a:t>
            </a:r>
            <a:r>
              <a:rPr lang="cs-CZ" sz="2000" b="0" i="0" dirty="0">
                <a:solidFill>
                  <a:srgbClr val="000000"/>
                </a:solidFill>
                <a:effectLst/>
              </a:rPr>
              <a:t> je oblouk křivky, a jsou kolmé na tečný vektor </a:t>
            </a:r>
            <a:r>
              <a:rPr lang="cs-CZ" sz="2000" b="0" i="1" dirty="0">
                <a:solidFill>
                  <a:srgbClr val="000000"/>
                </a:solidFill>
                <a:effectLst/>
              </a:rPr>
              <a:t>t</a:t>
            </a:r>
            <a:r>
              <a:rPr lang="cs-CZ" sz="2000" b="0" i="0" dirty="0">
                <a:solidFill>
                  <a:srgbClr val="000000"/>
                </a:solidFill>
                <a:effectLst/>
              </a:rPr>
              <a:t> v tomto bodě, se označují jako </a:t>
            </a:r>
            <a:r>
              <a:rPr lang="cs-CZ" sz="2000" b="1" i="0" dirty="0">
                <a:solidFill>
                  <a:srgbClr val="000000"/>
                </a:solidFill>
                <a:effectLst/>
              </a:rPr>
              <a:t>normály</a:t>
            </a:r>
            <a:r>
              <a:rPr lang="cs-CZ" sz="2000" b="0" i="0" dirty="0">
                <a:solidFill>
                  <a:srgbClr val="000000"/>
                </a:solidFill>
                <a:effectLst/>
              </a:rPr>
              <a:t> křivky v daném bodě.</a:t>
            </a:r>
          </a:p>
          <a:p>
            <a:r>
              <a:rPr lang="cs-CZ" sz="2000" b="0" i="0" dirty="0">
                <a:solidFill>
                  <a:srgbClr val="000000"/>
                </a:solidFill>
                <a:effectLst/>
              </a:rPr>
              <a:t>Jednotkový vektor </a:t>
            </a:r>
            <a:r>
              <a:rPr lang="cs-CZ" sz="2000" b="0" i="1" dirty="0">
                <a:solidFill>
                  <a:srgbClr val="000000"/>
                </a:solidFill>
                <a:effectLst/>
              </a:rPr>
              <a:t>n</a:t>
            </a:r>
            <a:r>
              <a:rPr lang="cs-CZ" sz="2000" b="0" i="0" dirty="0">
                <a:solidFill>
                  <a:srgbClr val="000000"/>
                </a:solidFill>
                <a:effectLst/>
              </a:rPr>
              <a:t>, který má stejný směr jako vektor </a:t>
            </a:r>
            <a:r>
              <a:rPr lang="cs-CZ" sz="2000" b="0" i="1" dirty="0" err="1">
                <a:solidFill>
                  <a:srgbClr val="000000"/>
                </a:solidFill>
                <a:effectLst/>
              </a:rPr>
              <a:t>dt</a:t>
            </a:r>
            <a:r>
              <a:rPr lang="cs-CZ" sz="2000" b="0" i="1" dirty="0">
                <a:solidFill>
                  <a:srgbClr val="000000"/>
                </a:solidFill>
                <a:effectLst/>
              </a:rPr>
              <a:t> / </a:t>
            </a:r>
            <a:r>
              <a:rPr lang="cs-CZ" sz="2000" b="0" i="1" dirty="0" err="1">
                <a:solidFill>
                  <a:srgbClr val="000000"/>
                </a:solidFill>
                <a:effectLst/>
              </a:rPr>
              <a:t>ds</a:t>
            </a:r>
            <a:r>
              <a:rPr lang="cs-CZ" sz="2000" b="0" i="0" dirty="0">
                <a:solidFill>
                  <a:srgbClr val="000000"/>
                </a:solidFill>
                <a:effectLst/>
              </a:rPr>
              <a:t>, se nazývá jednotkový vektor hlavní normály.</a:t>
            </a:r>
            <a:endParaRPr lang="cs-CZ" sz="2000" dirty="0"/>
          </a:p>
        </p:txBody>
      </p:sp>
      <p:pic>
        <p:nvPicPr>
          <p:cNvPr id="260102" name="Picture 6" descr="obrázek normály">
            <a:extLst>
              <a:ext uri="{FF2B5EF4-FFF2-40B4-BE49-F238E27FC236}">
                <a16:creationId xmlns:a16="http://schemas.microsoft.com/office/drawing/2014/main" id="{83105897-8F13-4C11-8106-1CBF6C401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340" y="2924336"/>
            <a:ext cx="2847975" cy="2286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402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68484B7-F3FF-45AC-9C79-FB4EBDE6145D}"/>
              </a:ext>
            </a:extLst>
          </p:cNvPr>
          <p:cNvSpPr txBox="1"/>
          <p:nvPr/>
        </p:nvSpPr>
        <p:spPr>
          <a:xfrm>
            <a:off x="276225" y="4474934"/>
            <a:ext cx="5553076" cy="1938992"/>
          </a:xfrm>
          <a:prstGeom prst="rect">
            <a:avLst/>
          </a:prstGeom>
          <a:noFill/>
        </p:spPr>
        <p:txBody>
          <a:bodyPr wrap="square">
            <a:spAutoFit/>
          </a:bodyPr>
          <a:lstStyle/>
          <a:p>
            <a:pPr algn="just"/>
            <a:r>
              <a:rPr lang="cs-CZ" sz="2000" b="1" i="0" dirty="0">
                <a:effectLst/>
              </a:rPr>
              <a:t>Oskulační kružnice </a:t>
            </a:r>
            <a:r>
              <a:rPr lang="cs-CZ" sz="2000" b="0" i="0" dirty="0">
                <a:effectLst/>
              </a:rPr>
              <a:t>rovinné křivky v určitém bodě je kružnice, která tímto bodem prochází, </a:t>
            </a:r>
            <a:r>
              <a:rPr lang="cs-CZ" sz="2000" b="0" i="0" u="sng" dirty="0">
                <a:effectLst/>
              </a:rPr>
              <a:t>má zde s danou rovinnou křivkou společnou první derivaci a rovněž i druhou derivaci</a:t>
            </a:r>
            <a:r>
              <a:rPr lang="cs-CZ" sz="2000" b="0" i="0" dirty="0">
                <a:effectLst/>
              </a:rPr>
              <a:t>. Poloměr oskulační kružnice rovinné křivky v určitém bodě se nazývá </a:t>
            </a:r>
            <a:r>
              <a:rPr lang="cs-CZ" sz="2000" b="1" i="0" dirty="0">
                <a:effectLst/>
              </a:rPr>
              <a:t>poloměr křivosti</a:t>
            </a:r>
            <a:r>
              <a:rPr lang="cs-CZ" sz="2000" b="0" i="0" dirty="0">
                <a:effectLst/>
              </a:rPr>
              <a:t>.</a:t>
            </a:r>
            <a:endParaRPr lang="cs-CZ" sz="2000" dirty="0"/>
          </a:p>
        </p:txBody>
      </p:sp>
      <p:sp>
        <p:nvSpPr>
          <p:cNvPr id="7" name="TextovéPole 6">
            <a:extLst>
              <a:ext uri="{FF2B5EF4-FFF2-40B4-BE49-F238E27FC236}">
                <a16:creationId xmlns:a16="http://schemas.microsoft.com/office/drawing/2014/main" id="{091A6416-528A-42F6-9AE9-BD5812DE63F6}"/>
              </a:ext>
            </a:extLst>
          </p:cNvPr>
          <p:cNvSpPr txBox="1"/>
          <p:nvPr/>
        </p:nvSpPr>
        <p:spPr>
          <a:xfrm>
            <a:off x="352425" y="331272"/>
            <a:ext cx="4572000" cy="461665"/>
          </a:xfrm>
          <a:prstGeom prst="rect">
            <a:avLst/>
          </a:prstGeom>
          <a:noFill/>
        </p:spPr>
        <p:txBody>
          <a:bodyPr wrap="square">
            <a:spAutoFit/>
          </a:bodyPr>
          <a:lstStyle/>
          <a:p>
            <a:r>
              <a:rPr lang="cs-CZ" sz="2400" b="1" i="0" dirty="0">
                <a:effectLst/>
              </a:rPr>
              <a:t>Oskulační kružnice </a:t>
            </a:r>
            <a:endParaRPr lang="cs-CZ" sz="2400" dirty="0"/>
          </a:p>
        </p:txBody>
      </p:sp>
      <p:pic>
        <p:nvPicPr>
          <p:cNvPr id="261122" name="Picture 2">
            <a:extLst>
              <a:ext uri="{FF2B5EF4-FFF2-40B4-BE49-F238E27FC236}">
                <a16:creationId xmlns:a16="http://schemas.microsoft.com/office/drawing/2014/main" id="{421073F1-6DF6-451D-BA23-48F23C47C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7923" y="694680"/>
            <a:ext cx="2547938" cy="2628642"/>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110D802B-EA30-4D1E-B703-254CCFE52EB2}"/>
              </a:ext>
            </a:extLst>
          </p:cNvPr>
          <p:cNvPicPr>
            <a:picLocks noChangeAspect="1"/>
          </p:cNvPicPr>
          <p:nvPr/>
        </p:nvPicPr>
        <p:blipFill>
          <a:blip r:embed="rId3"/>
          <a:stretch>
            <a:fillRect/>
          </a:stretch>
        </p:blipFill>
        <p:spPr>
          <a:xfrm>
            <a:off x="6448425" y="3943350"/>
            <a:ext cx="2305050" cy="2705100"/>
          </a:xfrm>
          <a:prstGeom prst="rect">
            <a:avLst/>
          </a:prstGeom>
        </p:spPr>
      </p:pic>
      <p:pic>
        <p:nvPicPr>
          <p:cNvPr id="261124" name="Picture 4">
            <a:extLst>
              <a:ext uri="{FF2B5EF4-FFF2-40B4-BE49-F238E27FC236}">
                <a16:creationId xmlns:a16="http://schemas.microsoft.com/office/drawing/2014/main" id="{9E0574FA-ED12-4A77-B168-8F029FB479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837" y="3157162"/>
            <a:ext cx="1681163" cy="9405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8F2DEF6D-9C24-4520-9B5E-D27F712BFEC7}"/>
              </a:ext>
            </a:extLst>
          </p:cNvPr>
          <p:cNvSpPr txBox="1"/>
          <p:nvPr/>
        </p:nvSpPr>
        <p:spPr>
          <a:xfrm>
            <a:off x="209551" y="983814"/>
            <a:ext cx="5915024" cy="2246769"/>
          </a:xfrm>
          <a:prstGeom prst="rect">
            <a:avLst/>
          </a:prstGeom>
          <a:noFill/>
        </p:spPr>
        <p:txBody>
          <a:bodyPr wrap="square">
            <a:spAutoFit/>
          </a:bodyPr>
          <a:lstStyle/>
          <a:p>
            <a:pPr algn="just"/>
            <a:r>
              <a:rPr lang="cs-CZ" sz="2000" b="0" i="0" dirty="0">
                <a:effectLst/>
              </a:rPr>
              <a:t> </a:t>
            </a:r>
            <a:r>
              <a:rPr lang="cs-CZ" sz="2000" b="1" i="0" dirty="0">
                <a:effectLst/>
              </a:rPr>
              <a:t>Křivost křivky</a:t>
            </a:r>
            <a:r>
              <a:rPr lang="cs-CZ" sz="2000" b="0" i="0" dirty="0">
                <a:effectLst/>
              </a:rPr>
              <a:t> </a:t>
            </a:r>
            <a:r>
              <a:rPr lang="cs-CZ" sz="2000" b="0" i="1" dirty="0">
                <a:effectLst/>
              </a:rPr>
              <a:t>k</a:t>
            </a:r>
            <a:r>
              <a:rPr lang="cs-CZ" sz="2000" b="0" i="0" dirty="0">
                <a:effectLst/>
              </a:rPr>
              <a:t> je funkcí jejího parametru t. V daném bodu určuje míru vychýlení křivky od tečny. Je-li křivka parametrizována obloukem, pak je </a:t>
            </a:r>
            <a:r>
              <a:rPr lang="cs-CZ" sz="2000" b="0" i="0" u="sng" dirty="0">
                <a:effectLst/>
              </a:rPr>
              <a:t>křivost přímo rovna velikosti vektoru druhé derivace</a:t>
            </a:r>
            <a:r>
              <a:rPr lang="cs-CZ" sz="2000" b="0" i="0" dirty="0">
                <a:effectLst/>
              </a:rPr>
              <a:t>. Převrácená hodnota křivosti 1/</a:t>
            </a:r>
            <a:r>
              <a:rPr lang="cs-CZ" sz="2000" b="0" i="1" dirty="0">
                <a:effectLst/>
              </a:rPr>
              <a:t>k</a:t>
            </a:r>
            <a:r>
              <a:rPr lang="cs-CZ" sz="2000" b="0" i="0" dirty="0">
                <a:effectLst/>
              </a:rPr>
              <a:t> určuje </a:t>
            </a:r>
            <a:r>
              <a:rPr lang="cs-CZ" sz="2000" b="1" i="0" dirty="0">
                <a:effectLst/>
              </a:rPr>
              <a:t>poloměr křivosti </a:t>
            </a:r>
            <a:r>
              <a:rPr lang="cs-CZ" sz="2000" b="0" i="0" dirty="0">
                <a:effectLst/>
              </a:rPr>
              <a:t>křivky v daném bodě, tj. poloměr </a:t>
            </a:r>
            <a:r>
              <a:rPr lang="cs-CZ" sz="2000" b="1" i="0" dirty="0">
                <a:effectLst/>
              </a:rPr>
              <a:t>oskulační kružnice</a:t>
            </a:r>
            <a:r>
              <a:rPr lang="cs-CZ" sz="2000" b="0" i="0" dirty="0">
                <a:effectLst/>
              </a:rPr>
              <a:t> sestrojené ke křivce v daném bodě.</a:t>
            </a:r>
          </a:p>
        </p:txBody>
      </p:sp>
    </p:spTree>
    <p:extLst>
      <p:ext uri="{BB962C8B-B14F-4D97-AF65-F5344CB8AC3E}">
        <p14:creationId xmlns:p14="http://schemas.microsoft.com/office/powerpoint/2010/main" val="19535418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5DCEBE9-6DE5-4A2B-82D1-5F95D5A19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838" y="3762884"/>
            <a:ext cx="6110288" cy="205910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4432D78-5946-41BE-8C95-EC0718DEC5E5}"/>
              </a:ext>
            </a:extLst>
          </p:cNvPr>
          <p:cNvSpPr txBox="1"/>
          <p:nvPr/>
        </p:nvSpPr>
        <p:spPr>
          <a:xfrm>
            <a:off x="238125" y="320046"/>
            <a:ext cx="8734425" cy="3600986"/>
          </a:xfrm>
          <a:prstGeom prst="rect">
            <a:avLst/>
          </a:prstGeom>
          <a:noFill/>
        </p:spPr>
        <p:txBody>
          <a:bodyPr wrap="square">
            <a:spAutoFit/>
          </a:bodyPr>
          <a:lstStyle/>
          <a:p>
            <a:pPr algn="just"/>
            <a:r>
              <a:rPr lang="cs-CZ" sz="2000" b="1" dirty="0"/>
              <a:t>Spojitá funkce </a:t>
            </a:r>
            <a:r>
              <a:rPr lang="cs-CZ" sz="2000" dirty="0"/>
              <a:t>je taková matematická funkce, jejíž hodnoty se mění plynule, tedy při dostatečně malé změně hodnoty x se hodnota f(x) změní libovolně málo. Intuitivní (ne zcela přesná) představa spojité funkce spočívá ve funkci, jejíž graf lze nakreslit jedním tahem, aniž by se tužka zvedla z papíru. Funkce, která není spojitá, se označuje jako </a:t>
            </a:r>
            <a:r>
              <a:rPr lang="cs-CZ" sz="2000" b="1" dirty="0"/>
              <a:t>nespojitá</a:t>
            </a:r>
            <a:r>
              <a:rPr lang="cs-CZ" sz="2000" dirty="0"/>
              <a:t>.</a:t>
            </a:r>
          </a:p>
          <a:p>
            <a:pPr algn="just"/>
            <a:endParaRPr lang="cs-CZ" sz="800" dirty="0"/>
          </a:p>
          <a:p>
            <a:pPr algn="just"/>
            <a:r>
              <a:rPr lang="cs-CZ" sz="2000" b="1" dirty="0"/>
              <a:t>Diferencovatelná funkce </a:t>
            </a:r>
            <a:r>
              <a:rPr lang="cs-CZ" sz="2000" dirty="0"/>
              <a:t>je funkce, jejíž derivace existuje v každém bodě její domény: pokud x</a:t>
            </a:r>
            <a:r>
              <a:rPr lang="cs-CZ" sz="2000" baseline="-25000" dirty="0"/>
              <a:t>0</a:t>
            </a:r>
            <a:r>
              <a:rPr lang="cs-CZ" sz="2000" dirty="0"/>
              <a:t> je vnitřní bod v doméně funkce f(x), pak se říká, že f(x) je diferencovatelné na x</a:t>
            </a:r>
            <a:r>
              <a:rPr lang="cs-CZ" sz="2000" baseline="-25000" dirty="0"/>
              <a:t>0</a:t>
            </a:r>
            <a:r>
              <a:rPr lang="cs-CZ" sz="2000" dirty="0"/>
              <a:t>, pokud existuje derivace f′(x</a:t>
            </a:r>
            <a:r>
              <a:rPr lang="cs-CZ" sz="2000" baseline="-25000" dirty="0"/>
              <a:t>0</a:t>
            </a:r>
            <a:r>
              <a:rPr lang="cs-CZ" sz="2000" dirty="0"/>
              <a:t>). V důsledku toho graf diferencovatelné funkce musí mít tečny (ne vertikální !) v každém bodu ve svém oboru, průběh funkce je poměrně hladký a nemůže obsahovat žádné přerušení, úhel nebo hrot.</a:t>
            </a:r>
          </a:p>
        </p:txBody>
      </p:sp>
      <p:sp>
        <p:nvSpPr>
          <p:cNvPr id="8" name="TextovéPole 7">
            <a:extLst>
              <a:ext uri="{FF2B5EF4-FFF2-40B4-BE49-F238E27FC236}">
                <a16:creationId xmlns:a16="http://schemas.microsoft.com/office/drawing/2014/main" id="{1535F16D-6E6E-4BC0-B3EE-A363181800C7}"/>
              </a:ext>
            </a:extLst>
          </p:cNvPr>
          <p:cNvSpPr txBox="1"/>
          <p:nvPr/>
        </p:nvSpPr>
        <p:spPr>
          <a:xfrm>
            <a:off x="457199" y="6239560"/>
            <a:ext cx="6181725" cy="400110"/>
          </a:xfrm>
          <a:prstGeom prst="rect">
            <a:avLst/>
          </a:prstGeom>
          <a:noFill/>
        </p:spPr>
        <p:txBody>
          <a:bodyPr wrap="square">
            <a:spAutoFit/>
          </a:bodyPr>
          <a:lstStyle/>
          <a:p>
            <a:r>
              <a:rPr lang="cs-CZ" sz="2000" i="0" dirty="0">
                <a:solidFill>
                  <a:srgbClr val="333333"/>
                </a:solidFill>
                <a:effectLst/>
              </a:rPr>
              <a:t>Křivka je </a:t>
            </a:r>
            <a:r>
              <a:rPr lang="cs-CZ" sz="2000" b="1" i="0" dirty="0">
                <a:solidFill>
                  <a:srgbClr val="333333"/>
                </a:solidFill>
                <a:effectLst/>
              </a:rPr>
              <a:t>hladká</a:t>
            </a:r>
            <a:r>
              <a:rPr lang="cs-CZ" sz="2000" i="0" dirty="0">
                <a:solidFill>
                  <a:srgbClr val="333333"/>
                </a:solidFill>
                <a:effectLst/>
              </a:rPr>
              <a:t> tehdy a jen tehdy, má-li spojitou derivaci.</a:t>
            </a:r>
            <a:endParaRPr lang="cs-CZ" sz="2000" dirty="0"/>
          </a:p>
        </p:txBody>
      </p:sp>
    </p:spTree>
    <p:extLst>
      <p:ext uri="{BB962C8B-B14F-4D97-AF65-F5344CB8AC3E}">
        <p14:creationId xmlns:p14="http://schemas.microsoft.com/office/powerpoint/2010/main" val="4781692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8DE527F-C9D4-4EA1-956D-36AD986AD0CF}"/>
              </a:ext>
            </a:extLst>
          </p:cNvPr>
          <p:cNvPicPr>
            <a:picLocks noChangeAspect="1"/>
          </p:cNvPicPr>
          <p:nvPr/>
        </p:nvPicPr>
        <p:blipFill>
          <a:blip r:embed="rId2"/>
          <a:stretch>
            <a:fillRect/>
          </a:stretch>
        </p:blipFill>
        <p:spPr>
          <a:xfrm>
            <a:off x="819150" y="937835"/>
            <a:ext cx="7681613" cy="5543688"/>
          </a:xfrm>
          <a:prstGeom prst="rect">
            <a:avLst/>
          </a:prstGeom>
        </p:spPr>
      </p:pic>
      <p:sp>
        <p:nvSpPr>
          <p:cNvPr id="8" name="TextovéPole 7">
            <a:extLst>
              <a:ext uri="{FF2B5EF4-FFF2-40B4-BE49-F238E27FC236}">
                <a16:creationId xmlns:a16="http://schemas.microsoft.com/office/drawing/2014/main" id="{3A0970E8-39DC-4785-9D47-4D47EE0FB35C}"/>
              </a:ext>
            </a:extLst>
          </p:cNvPr>
          <p:cNvSpPr txBox="1"/>
          <p:nvPr/>
        </p:nvSpPr>
        <p:spPr>
          <a:xfrm>
            <a:off x="219075" y="186035"/>
            <a:ext cx="8686799" cy="400110"/>
          </a:xfrm>
          <a:prstGeom prst="rect">
            <a:avLst/>
          </a:prstGeom>
          <a:noFill/>
        </p:spPr>
        <p:txBody>
          <a:bodyPr wrap="square">
            <a:spAutoFit/>
          </a:bodyPr>
          <a:lstStyle/>
          <a:p>
            <a:r>
              <a:rPr lang="cs-CZ" sz="2000" i="0" dirty="0">
                <a:solidFill>
                  <a:srgbClr val="333333"/>
                </a:solidFill>
                <a:effectLst/>
              </a:rPr>
              <a:t>Pokud je derivace spojitá, původní (nederivovaná) funkce byla hladká.</a:t>
            </a:r>
            <a:endParaRPr lang="cs-CZ" sz="2000" dirty="0"/>
          </a:p>
        </p:txBody>
      </p:sp>
    </p:spTree>
    <p:extLst>
      <p:ext uri="{BB962C8B-B14F-4D97-AF65-F5344CB8AC3E}">
        <p14:creationId xmlns:p14="http://schemas.microsoft.com/office/powerpoint/2010/main" val="3889144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A64651-F4ED-4A7B-9554-7C4FDEA1D4F2}"/>
              </a:ext>
            </a:extLst>
          </p:cNvPr>
          <p:cNvSpPr>
            <a:spLocks noGrp="1"/>
          </p:cNvSpPr>
          <p:nvPr>
            <p:ph type="title"/>
          </p:nvPr>
        </p:nvSpPr>
        <p:spPr>
          <a:xfrm>
            <a:off x="5648323" y="3604310"/>
            <a:ext cx="3467099" cy="463549"/>
          </a:xfrm>
        </p:spPr>
        <p:txBody>
          <a:bodyPr>
            <a:noAutofit/>
          </a:bodyPr>
          <a:lstStyle/>
          <a:p>
            <a:pPr algn="ctr"/>
            <a:r>
              <a:rPr lang="en-US" sz="2400" b="1" i="1" dirty="0" err="1">
                <a:latin typeface="+mn-lt"/>
              </a:rPr>
              <a:t>Kochova</a:t>
            </a:r>
            <a:r>
              <a:rPr lang="en-US" sz="2400" b="1" i="1" dirty="0">
                <a:latin typeface="+mn-lt"/>
              </a:rPr>
              <a:t> k</a:t>
            </a:r>
            <a:r>
              <a:rPr lang="cs-CZ" sz="2400" b="1" i="1" dirty="0">
                <a:latin typeface="+mn-lt"/>
              </a:rPr>
              <a:t>ř</a:t>
            </a:r>
            <a:r>
              <a:rPr lang="en-US" sz="2400" b="1" i="1" dirty="0" err="1">
                <a:latin typeface="+mn-lt"/>
              </a:rPr>
              <a:t>ivka</a:t>
            </a:r>
            <a:endParaRPr lang="cs-CZ" sz="2400" b="1" i="1" dirty="0">
              <a:latin typeface="+mn-lt"/>
            </a:endParaRPr>
          </a:p>
        </p:txBody>
      </p:sp>
      <p:pic>
        <p:nvPicPr>
          <p:cNvPr id="6146" name="Picture 2" descr="See the source image">
            <a:extLst>
              <a:ext uri="{FF2B5EF4-FFF2-40B4-BE49-F238E27FC236}">
                <a16:creationId xmlns:a16="http://schemas.microsoft.com/office/drawing/2014/main" id="{7837ADF7-B858-44BC-A048-D0D45F917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553" y="4135072"/>
            <a:ext cx="2478779" cy="25447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8B693D5-DACB-4F5B-ADBC-7B08AFBC1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55" y="3174410"/>
            <a:ext cx="5700297" cy="3620943"/>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1">
            <a:extLst>
              <a:ext uri="{FF2B5EF4-FFF2-40B4-BE49-F238E27FC236}">
                <a16:creationId xmlns:a16="http://schemas.microsoft.com/office/drawing/2014/main" id="{EFC24769-EAE2-4763-B065-82EDA53EA92D}"/>
              </a:ext>
            </a:extLst>
          </p:cNvPr>
          <p:cNvSpPr txBox="1">
            <a:spLocks/>
          </p:cNvSpPr>
          <p:nvPr/>
        </p:nvSpPr>
        <p:spPr>
          <a:xfrm>
            <a:off x="709867" y="1611829"/>
            <a:ext cx="4286250" cy="4890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1" dirty="0" err="1">
                <a:latin typeface="+mn-lt"/>
              </a:rPr>
              <a:t>Weierstrassova</a:t>
            </a:r>
            <a:r>
              <a:rPr lang="en-US" sz="2400" b="1" i="1" dirty="0">
                <a:latin typeface="+mn-lt"/>
              </a:rPr>
              <a:t> </a:t>
            </a:r>
            <a:r>
              <a:rPr lang="en-US" sz="2400" b="1" i="1" dirty="0" err="1">
                <a:latin typeface="+mn-lt"/>
              </a:rPr>
              <a:t>funkce</a:t>
            </a:r>
            <a:endParaRPr lang="cs-CZ" sz="2400" b="1" i="1" dirty="0">
              <a:latin typeface="+mn-lt"/>
            </a:endParaRPr>
          </a:p>
        </p:txBody>
      </p:sp>
      <p:pic>
        <p:nvPicPr>
          <p:cNvPr id="1032" name="Picture 8" descr="See the source image">
            <a:extLst>
              <a:ext uri="{FF2B5EF4-FFF2-40B4-BE49-F238E27FC236}">
                <a16:creationId xmlns:a16="http://schemas.microsoft.com/office/drawing/2014/main" id="{43325FD5-CC87-4488-A95B-4726F9289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029" y="2247058"/>
            <a:ext cx="2747523" cy="589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99858FDA-693F-433C-B8E4-5EF15102B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052" y="742863"/>
            <a:ext cx="3515783" cy="2345796"/>
          </a:xfrm>
          <a:prstGeom prst="rect">
            <a:avLst/>
          </a:prstGeom>
          <a:noFill/>
          <a:extLst>
            <a:ext uri="{909E8E84-426E-40DD-AFC4-6F175D3DCCD1}">
              <a14:hiddenFill xmlns:a14="http://schemas.microsoft.com/office/drawing/2010/main">
                <a:solidFill>
                  <a:srgbClr val="FFFFFF"/>
                </a:solidFill>
              </a14:hiddenFill>
            </a:ext>
          </a:extLst>
        </p:spPr>
      </p:pic>
      <p:sp>
        <p:nvSpPr>
          <p:cNvPr id="11" name="Nadpis 1">
            <a:extLst>
              <a:ext uri="{FF2B5EF4-FFF2-40B4-BE49-F238E27FC236}">
                <a16:creationId xmlns:a16="http://schemas.microsoft.com/office/drawing/2014/main" id="{0F624A5E-2BBC-45E0-BBD8-5505A4D94C49}"/>
              </a:ext>
            </a:extLst>
          </p:cNvPr>
          <p:cNvSpPr txBox="1">
            <a:spLocks/>
          </p:cNvSpPr>
          <p:nvPr/>
        </p:nvSpPr>
        <p:spPr>
          <a:xfrm>
            <a:off x="5656710" y="178175"/>
            <a:ext cx="3467099" cy="4635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1" dirty="0" err="1">
                <a:latin typeface="+mn-lt"/>
              </a:rPr>
              <a:t>Peanova</a:t>
            </a:r>
            <a:r>
              <a:rPr lang="en-US" sz="2400" b="1" i="1" dirty="0">
                <a:latin typeface="+mn-lt"/>
              </a:rPr>
              <a:t> k</a:t>
            </a:r>
            <a:r>
              <a:rPr lang="cs-CZ" sz="2400" b="1" i="1" dirty="0">
                <a:latin typeface="+mn-lt"/>
              </a:rPr>
              <a:t>ř</a:t>
            </a:r>
            <a:r>
              <a:rPr lang="en-US" sz="2400" b="1" i="1" dirty="0" err="1">
                <a:latin typeface="+mn-lt"/>
              </a:rPr>
              <a:t>ivka</a:t>
            </a:r>
            <a:endParaRPr lang="cs-CZ" sz="2400" b="1" i="1" dirty="0">
              <a:latin typeface="+mn-lt"/>
            </a:endParaRPr>
          </a:p>
        </p:txBody>
      </p:sp>
      <p:sp>
        <p:nvSpPr>
          <p:cNvPr id="4" name="TextovéPole 3">
            <a:extLst>
              <a:ext uri="{FF2B5EF4-FFF2-40B4-BE49-F238E27FC236}">
                <a16:creationId xmlns:a16="http://schemas.microsoft.com/office/drawing/2014/main" id="{77AD0291-4916-48D3-9806-81C8CC713726}"/>
              </a:ext>
            </a:extLst>
          </p:cNvPr>
          <p:cNvSpPr txBox="1"/>
          <p:nvPr/>
        </p:nvSpPr>
        <p:spPr>
          <a:xfrm>
            <a:off x="283256" y="226225"/>
            <a:ext cx="4465070" cy="830997"/>
          </a:xfrm>
          <a:prstGeom prst="rect">
            <a:avLst/>
          </a:prstGeom>
          <a:noFill/>
        </p:spPr>
        <p:txBody>
          <a:bodyPr wrap="square" rtlCol="0">
            <a:spAutoFit/>
          </a:bodyPr>
          <a:lstStyle/>
          <a:p>
            <a:r>
              <a:rPr lang="en-US" sz="2400" dirty="0" err="1">
                <a:solidFill>
                  <a:srgbClr val="0070C0"/>
                </a:solidFill>
              </a:rPr>
              <a:t>Spojit</a:t>
            </a:r>
            <a:r>
              <a:rPr lang="cs-CZ" sz="2400" dirty="0">
                <a:solidFill>
                  <a:srgbClr val="0070C0"/>
                </a:solidFill>
              </a:rPr>
              <a:t>é křivky nemající v žádném svém bodě derivaci.</a:t>
            </a:r>
          </a:p>
        </p:txBody>
      </p:sp>
    </p:spTree>
    <p:extLst>
      <p:ext uri="{BB962C8B-B14F-4D97-AF65-F5344CB8AC3E}">
        <p14:creationId xmlns:p14="http://schemas.microsoft.com/office/powerpoint/2010/main" val="3428277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BE4F54-62CC-4947-8F36-4ADF9640CA2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6B63366-54A0-4A7B-81F2-CE9C3F155047}"/>
              </a:ext>
            </a:extLst>
          </p:cNvPr>
          <p:cNvSpPr>
            <a:spLocks noGrp="1"/>
          </p:cNvSpPr>
          <p:nvPr>
            <p:ph idx="1"/>
          </p:nvPr>
        </p:nvSpPr>
        <p:spPr/>
        <p:txBody>
          <a:bodyPr/>
          <a:lstStyle/>
          <a:p>
            <a:endParaRPr lang="cs-CZ"/>
          </a:p>
        </p:txBody>
      </p:sp>
      <p:pic>
        <p:nvPicPr>
          <p:cNvPr id="122882" name="Picture 2" descr="See the source image">
            <a:extLst>
              <a:ext uri="{FF2B5EF4-FFF2-40B4-BE49-F238E27FC236}">
                <a16:creationId xmlns:a16="http://schemas.microsoft.com/office/drawing/2014/main" id="{32232CC1-F18D-4151-BBD4-990729605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342899"/>
            <a:ext cx="8058150" cy="6043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261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a:extLst>
              <a:ext uri="{FF2B5EF4-FFF2-40B4-BE49-F238E27FC236}">
                <a16:creationId xmlns:a16="http://schemas.microsoft.com/office/drawing/2014/main" id="{84A03AFA-BA1A-4425-903E-0D078ACADBC2}"/>
              </a:ext>
            </a:extLst>
          </p:cNvPr>
          <p:cNvSpPr>
            <a:spLocks noGrp="1" noChangeArrowheads="1"/>
          </p:cNvSpPr>
          <p:nvPr>
            <p:ph type="title"/>
          </p:nvPr>
        </p:nvSpPr>
        <p:spPr>
          <a:xfrm>
            <a:off x="250825" y="365126"/>
            <a:ext cx="8569325" cy="463549"/>
          </a:xfrm>
        </p:spPr>
        <p:txBody>
          <a:bodyPr>
            <a:normAutofit/>
          </a:bodyPr>
          <a:lstStyle/>
          <a:p>
            <a:r>
              <a:rPr lang="cs-CZ" altLang="cs-CZ" sz="2400" b="1" dirty="0">
                <a:latin typeface="+mn-lt"/>
              </a:rPr>
              <a:t>Vektorová funkce skalárního argumentu</a:t>
            </a:r>
          </a:p>
        </p:txBody>
      </p:sp>
      <p:sp>
        <p:nvSpPr>
          <p:cNvPr id="92165" name="Text Box 5">
            <a:extLst>
              <a:ext uri="{FF2B5EF4-FFF2-40B4-BE49-F238E27FC236}">
                <a16:creationId xmlns:a16="http://schemas.microsoft.com/office/drawing/2014/main" id="{0E7EF42F-610F-4583-85EB-79DFDA187CE4}"/>
              </a:ext>
            </a:extLst>
          </p:cNvPr>
          <p:cNvSpPr txBox="1">
            <a:spLocks noChangeArrowheads="1"/>
          </p:cNvSpPr>
          <p:nvPr/>
        </p:nvSpPr>
        <p:spPr bwMode="auto">
          <a:xfrm>
            <a:off x="250824" y="1089022"/>
            <a:ext cx="85693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cs-CZ" altLang="cs-CZ" sz="2000" dirty="0"/>
              <a:t>Když každému číslu z daného intervalu I  přiřadíme vektor </a:t>
            </a:r>
            <a:r>
              <a:rPr lang="cs-CZ" altLang="cs-CZ" sz="2000" b="1" dirty="0"/>
              <a:t>v</a:t>
            </a:r>
            <a:r>
              <a:rPr lang="cs-CZ" altLang="cs-CZ" sz="2000" i="1" dirty="0"/>
              <a:t>, </a:t>
            </a:r>
            <a:r>
              <a:rPr lang="cs-CZ" altLang="cs-CZ" sz="2000" dirty="0"/>
              <a:t>říkáme, že na intervalu je definována vektorová funkce skalárního argumentu, kterou zapisujeme jako  </a:t>
            </a:r>
            <a:r>
              <a:rPr lang="cs-CZ" altLang="cs-CZ" sz="2000" b="1" dirty="0"/>
              <a:t>v</a:t>
            </a:r>
            <a:r>
              <a:rPr lang="cs-CZ" altLang="cs-CZ" sz="2000" i="1" dirty="0"/>
              <a:t>(t).</a:t>
            </a:r>
          </a:p>
        </p:txBody>
      </p:sp>
      <p:sp>
        <p:nvSpPr>
          <p:cNvPr id="92166" name="Line 6">
            <a:extLst>
              <a:ext uri="{FF2B5EF4-FFF2-40B4-BE49-F238E27FC236}">
                <a16:creationId xmlns:a16="http://schemas.microsoft.com/office/drawing/2014/main" id="{D4DB1930-A085-4D67-8E6F-1FA73D151FBF}"/>
              </a:ext>
            </a:extLst>
          </p:cNvPr>
          <p:cNvSpPr>
            <a:spLocks noChangeShapeType="1"/>
          </p:cNvSpPr>
          <p:nvPr/>
        </p:nvSpPr>
        <p:spPr bwMode="auto">
          <a:xfrm>
            <a:off x="6989548" y="2090433"/>
            <a:ext cx="287337" cy="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167" name="Line 7">
            <a:extLst>
              <a:ext uri="{FF2B5EF4-FFF2-40B4-BE49-F238E27FC236}">
                <a16:creationId xmlns:a16="http://schemas.microsoft.com/office/drawing/2014/main" id="{5D19E340-0FDE-4EC9-AE92-893D1EBCB58D}"/>
              </a:ext>
            </a:extLst>
          </p:cNvPr>
          <p:cNvSpPr>
            <a:spLocks noChangeShapeType="1"/>
          </p:cNvSpPr>
          <p:nvPr/>
        </p:nvSpPr>
        <p:spPr bwMode="auto">
          <a:xfrm>
            <a:off x="4589391" y="2225371"/>
            <a:ext cx="217487" cy="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168" name="Rectangle 8">
            <a:extLst>
              <a:ext uri="{FF2B5EF4-FFF2-40B4-BE49-F238E27FC236}">
                <a16:creationId xmlns:a16="http://schemas.microsoft.com/office/drawing/2014/main" id="{20AF08E8-AB56-4C75-9599-0A820D8ECF10}"/>
              </a:ext>
            </a:extLst>
          </p:cNvPr>
          <p:cNvSpPr>
            <a:spLocks noChangeArrowheads="1"/>
          </p:cNvSpPr>
          <p:nvPr/>
        </p:nvSpPr>
        <p:spPr bwMode="auto">
          <a:xfrm>
            <a:off x="4589391" y="1922331"/>
            <a:ext cx="3924300" cy="1888704"/>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169" name="Freeform 9">
            <a:extLst>
              <a:ext uri="{FF2B5EF4-FFF2-40B4-BE49-F238E27FC236}">
                <a16:creationId xmlns:a16="http://schemas.microsoft.com/office/drawing/2014/main" id="{05840CEA-A7ED-48A0-9FAF-269AE219E0FA}"/>
              </a:ext>
            </a:extLst>
          </p:cNvPr>
          <p:cNvSpPr>
            <a:spLocks/>
          </p:cNvSpPr>
          <p:nvPr/>
        </p:nvSpPr>
        <p:spPr bwMode="auto">
          <a:xfrm>
            <a:off x="6283252" y="2171147"/>
            <a:ext cx="1750872" cy="1511300"/>
          </a:xfrm>
          <a:custGeom>
            <a:avLst/>
            <a:gdLst>
              <a:gd name="T0" fmla="*/ 0 w 1112"/>
              <a:gd name="T1" fmla="*/ 0 h 952"/>
              <a:gd name="T2" fmla="*/ 953 w 1112"/>
              <a:gd name="T3" fmla="*/ 499 h 952"/>
              <a:gd name="T4" fmla="*/ 953 w 1112"/>
              <a:gd name="T5" fmla="*/ 952 h 952"/>
            </a:gdLst>
            <a:ahLst/>
            <a:cxnLst>
              <a:cxn ang="0">
                <a:pos x="T0" y="T1"/>
              </a:cxn>
              <a:cxn ang="0">
                <a:pos x="T2" y="T3"/>
              </a:cxn>
              <a:cxn ang="0">
                <a:pos x="T4" y="T5"/>
              </a:cxn>
            </a:cxnLst>
            <a:rect l="0" t="0" r="r" b="b"/>
            <a:pathLst>
              <a:path w="1112" h="952">
                <a:moveTo>
                  <a:pt x="0" y="0"/>
                </a:moveTo>
                <a:cubicBezTo>
                  <a:pt x="397" y="170"/>
                  <a:pt x="794" y="340"/>
                  <a:pt x="953" y="499"/>
                </a:cubicBezTo>
                <a:cubicBezTo>
                  <a:pt x="1112" y="658"/>
                  <a:pt x="1032" y="805"/>
                  <a:pt x="953" y="952"/>
                </a:cubicBezTo>
              </a:path>
            </a:pathLst>
          </a:custGeom>
          <a:noFill/>
          <a:ln w="1905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170" name="Line 10">
            <a:extLst>
              <a:ext uri="{FF2B5EF4-FFF2-40B4-BE49-F238E27FC236}">
                <a16:creationId xmlns:a16="http://schemas.microsoft.com/office/drawing/2014/main" id="{5544B644-5138-4C53-ADF1-DB20192DFA68}"/>
              </a:ext>
            </a:extLst>
          </p:cNvPr>
          <p:cNvSpPr>
            <a:spLocks noChangeShapeType="1"/>
          </p:cNvSpPr>
          <p:nvPr/>
        </p:nvSpPr>
        <p:spPr bwMode="auto">
          <a:xfrm flipV="1">
            <a:off x="4914827" y="2458483"/>
            <a:ext cx="1999647" cy="576263"/>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171" name="Line 11">
            <a:extLst>
              <a:ext uri="{FF2B5EF4-FFF2-40B4-BE49-F238E27FC236}">
                <a16:creationId xmlns:a16="http://schemas.microsoft.com/office/drawing/2014/main" id="{1E1A9B3D-A1A9-4AA6-885C-8D5910E23B22}"/>
              </a:ext>
            </a:extLst>
          </p:cNvPr>
          <p:cNvSpPr>
            <a:spLocks noChangeShapeType="1"/>
          </p:cNvSpPr>
          <p:nvPr/>
        </p:nvSpPr>
        <p:spPr bwMode="auto">
          <a:xfrm>
            <a:off x="4914828" y="2890284"/>
            <a:ext cx="72428" cy="2159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172" name="Text Box 12">
            <a:extLst>
              <a:ext uri="{FF2B5EF4-FFF2-40B4-BE49-F238E27FC236}">
                <a16:creationId xmlns:a16="http://schemas.microsoft.com/office/drawing/2014/main" id="{1FCC9C26-1719-4847-85E8-16F0AA13C1FA}"/>
              </a:ext>
            </a:extLst>
          </p:cNvPr>
          <p:cNvSpPr txBox="1">
            <a:spLocks noChangeArrowheads="1"/>
          </p:cNvSpPr>
          <p:nvPr/>
        </p:nvSpPr>
        <p:spPr bwMode="auto">
          <a:xfrm>
            <a:off x="5203752" y="2171147"/>
            <a:ext cx="9273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b="1" dirty="0">
                <a:solidFill>
                  <a:srgbClr val="000000"/>
                </a:solidFill>
              </a:rPr>
              <a:t>V</a:t>
            </a:r>
            <a:r>
              <a:rPr lang="cs-CZ" altLang="cs-CZ" dirty="0">
                <a:solidFill>
                  <a:srgbClr val="000000"/>
                </a:solidFill>
              </a:rPr>
              <a:t>(t)</a:t>
            </a:r>
          </a:p>
        </p:txBody>
      </p:sp>
      <p:sp>
        <p:nvSpPr>
          <p:cNvPr id="92173" name="Line 13">
            <a:extLst>
              <a:ext uri="{FF2B5EF4-FFF2-40B4-BE49-F238E27FC236}">
                <a16:creationId xmlns:a16="http://schemas.microsoft.com/office/drawing/2014/main" id="{34AB6B91-9507-4C55-B719-6A8985A06F58}"/>
              </a:ext>
            </a:extLst>
          </p:cNvPr>
          <p:cNvSpPr>
            <a:spLocks noChangeShapeType="1"/>
          </p:cNvSpPr>
          <p:nvPr/>
        </p:nvSpPr>
        <p:spPr bwMode="auto">
          <a:xfrm>
            <a:off x="5346628" y="2171147"/>
            <a:ext cx="143282"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 name="TextovéPole 12">
            <a:extLst>
              <a:ext uri="{FF2B5EF4-FFF2-40B4-BE49-F238E27FC236}">
                <a16:creationId xmlns:a16="http://schemas.microsoft.com/office/drawing/2014/main" id="{57675EC6-ED37-4FF6-9328-17D2FF635362}"/>
              </a:ext>
            </a:extLst>
          </p:cNvPr>
          <p:cNvSpPr txBox="1"/>
          <p:nvPr/>
        </p:nvSpPr>
        <p:spPr>
          <a:xfrm>
            <a:off x="227874" y="2540169"/>
            <a:ext cx="4128947" cy="1015663"/>
          </a:xfrm>
          <a:prstGeom prst="rect">
            <a:avLst/>
          </a:prstGeom>
          <a:noFill/>
        </p:spPr>
        <p:txBody>
          <a:bodyPr wrap="square">
            <a:spAutoFit/>
          </a:bodyPr>
          <a:lstStyle/>
          <a:p>
            <a:pPr algn="just">
              <a:spcBef>
                <a:spcPct val="50000"/>
              </a:spcBef>
            </a:pPr>
            <a:r>
              <a:rPr lang="cs-CZ" altLang="cs-CZ" sz="2000" dirty="0"/>
              <a:t>Vektory můžeme při znázornění vynést z jednoho bodu, jak je to znázorněno na obrázku.</a:t>
            </a:r>
          </a:p>
        </p:txBody>
      </p:sp>
      <p:sp>
        <p:nvSpPr>
          <p:cNvPr id="3" name="Text Box 4">
            <a:extLst>
              <a:ext uri="{FF2B5EF4-FFF2-40B4-BE49-F238E27FC236}">
                <a16:creationId xmlns:a16="http://schemas.microsoft.com/office/drawing/2014/main" id="{854DE3EC-504E-4702-B690-9EF727853DD0}"/>
              </a:ext>
            </a:extLst>
          </p:cNvPr>
          <p:cNvSpPr txBox="1">
            <a:spLocks noChangeArrowheads="1"/>
          </p:cNvSpPr>
          <p:nvPr/>
        </p:nvSpPr>
        <p:spPr bwMode="auto">
          <a:xfrm>
            <a:off x="227874" y="3987633"/>
            <a:ext cx="882346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cs-CZ" altLang="cs-CZ" sz="2000" dirty="0"/>
              <a:t>Souřadnice takového vektoru jsou obyčejnými reálnými funkcemi téže proměnné. Pojem limity a spojitosti tak můžeme snadno přenést na vektorové funkce. Vektorová funkce </a:t>
            </a:r>
            <a:r>
              <a:rPr lang="cs-CZ" altLang="cs-CZ" sz="2000" b="1" dirty="0"/>
              <a:t>v</a:t>
            </a:r>
            <a:r>
              <a:rPr lang="cs-CZ" altLang="cs-CZ" sz="2000" i="1" dirty="0"/>
              <a:t>(t)  </a:t>
            </a:r>
            <a:r>
              <a:rPr lang="cs-CZ" altLang="cs-CZ" sz="2000" dirty="0"/>
              <a:t>má v bodě </a:t>
            </a:r>
            <a:r>
              <a:rPr lang="cs-CZ" altLang="cs-CZ" sz="2000" i="1" dirty="0"/>
              <a:t>t</a:t>
            </a:r>
            <a:r>
              <a:rPr lang="cs-CZ" altLang="cs-CZ" sz="2000" i="1" baseline="-25000" dirty="0"/>
              <a:t>0</a:t>
            </a:r>
            <a:r>
              <a:rPr lang="cs-CZ" altLang="cs-CZ" sz="2000" i="1" dirty="0"/>
              <a:t> </a:t>
            </a:r>
            <a:r>
              <a:rPr lang="cs-CZ" altLang="cs-CZ" sz="2000" dirty="0"/>
              <a:t>limitu </a:t>
            </a:r>
            <a:r>
              <a:rPr lang="cs-CZ" altLang="cs-CZ" sz="2000" b="1" dirty="0"/>
              <a:t>b</a:t>
            </a:r>
            <a:r>
              <a:rPr lang="cs-CZ" altLang="cs-CZ" sz="2000" i="1" dirty="0"/>
              <a:t> , </a:t>
            </a:r>
            <a:r>
              <a:rPr lang="cs-CZ" altLang="cs-CZ" sz="2000" dirty="0"/>
              <a:t>když mají limitu souřadnice a platí:</a:t>
            </a:r>
          </a:p>
        </p:txBody>
      </p:sp>
      <p:pic>
        <p:nvPicPr>
          <p:cNvPr id="4" name="Obrázek 3">
            <a:extLst>
              <a:ext uri="{FF2B5EF4-FFF2-40B4-BE49-F238E27FC236}">
                <a16:creationId xmlns:a16="http://schemas.microsoft.com/office/drawing/2014/main" id="{8556D77F-4A80-4331-B00A-B0088D74C8DB}"/>
              </a:ext>
            </a:extLst>
          </p:cNvPr>
          <p:cNvPicPr>
            <a:picLocks noChangeAspect="1"/>
          </p:cNvPicPr>
          <p:nvPr/>
        </p:nvPicPr>
        <p:blipFill>
          <a:blip r:embed="rId2"/>
          <a:stretch>
            <a:fillRect/>
          </a:stretch>
        </p:blipFill>
        <p:spPr>
          <a:xfrm>
            <a:off x="1884941" y="5263643"/>
            <a:ext cx="5248275" cy="573618"/>
          </a:xfrm>
          <a:prstGeom prst="rect">
            <a:avLst/>
          </a:prstGeom>
        </p:spPr>
      </p:pic>
      <p:sp>
        <p:nvSpPr>
          <p:cNvPr id="5" name="Text Box 8">
            <a:extLst>
              <a:ext uri="{FF2B5EF4-FFF2-40B4-BE49-F238E27FC236}">
                <a16:creationId xmlns:a16="http://schemas.microsoft.com/office/drawing/2014/main" id="{1615E1B8-19AF-4B5E-A950-4C1195182B80}"/>
              </a:ext>
            </a:extLst>
          </p:cNvPr>
          <p:cNvSpPr txBox="1">
            <a:spLocks noChangeArrowheads="1"/>
          </p:cNvSpPr>
          <p:nvPr/>
        </p:nvSpPr>
        <p:spPr bwMode="auto">
          <a:xfrm>
            <a:off x="227874" y="6123542"/>
            <a:ext cx="83541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000" dirty="0"/>
              <a:t>Podobně definujeme spojitost vektorové funkce.</a:t>
            </a:r>
          </a:p>
        </p:txBody>
      </p:sp>
    </p:spTree>
    <p:extLst>
      <p:ext uri="{BB962C8B-B14F-4D97-AF65-F5344CB8AC3E}">
        <p14:creationId xmlns:p14="http://schemas.microsoft.com/office/powerpoint/2010/main" val="2246883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a:extLst>
              <a:ext uri="{FF2B5EF4-FFF2-40B4-BE49-F238E27FC236}">
                <a16:creationId xmlns:a16="http://schemas.microsoft.com/office/drawing/2014/main" id="{DEC4217F-9AC4-4B54-8BB6-AA830A2E72E1}"/>
              </a:ext>
            </a:extLst>
          </p:cNvPr>
          <p:cNvSpPr>
            <a:spLocks noGrp="1" noChangeArrowheads="1"/>
          </p:cNvSpPr>
          <p:nvPr>
            <p:ph type="title"/>
          </p:nvPr>
        </p:nvSpPr>
        <p:spPr>
          <a:xfrm>
            <a:off x="505112" y="379412"/>
            <a:ext cx="7886700" cy="482599"/>
          </a:xfrm>
        </p:spPr>
        <p:txBody>
          <a:bodyPr>
            <a:normAutofit/>
          </a:bodyPr>
          <a:lstStyle/>
          <a:p>
            <a:r>
              <a:rPr lang="cs-CZ" altLang="cs-CZ" sz="2400" b="1" dirty="0">
                <a:latin typeface="+mn-lt"/>
              </a:rPr>
              <a:t>Derivace vektoru podle skalárního argumentu</a:t>
            </a:r>
          </a:p>
        </p:txBody>
      </p:sp>
      <p:sp>
        <p:nvSpPr>
          <p:cNvPr id="95237" name="Rectangle 5">
            <a:extLst>
              <a:ext uri="{FF2B5EF4-FFF2-40B4-BE49-F238E27FC236}">
                <a16:creationId xmlns:a16="http://schemas.microsoft.com/office/drawing/2014/main" id="{12C166E6-4CF0-476F-9284-BB6DEA37E11A}"/>
              </a:ext>
            </a:extLst>
          </p:cNvPr>
          <p:cNvSpPr>
            <a:spLocks noChangeArrowheads="1"/>
          </p:cNvSpPr>
          <p:nvPr/>
        </p:nvSpPr>
        <p:spPr bwMode="auto">
          <a:xfrm>
            <a:off x="4705350" y="1458118"/>
            <a:ext cx="3895725" cy="2389188"/>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altLang="cs-CZ"/>
          </a:p>
        </p:txBody>
      </p:sp>
      <p:sp>
        <p:nvSpPr>
          <p:cNvPr id="95240" name="Arc 8">
            <a:extLst>
              <a:ext uri="{FF2B5EF4-FFF2-40B4-BE49-F238E27FC236}">
                <a16:creationId xmlns:a16="http://schemas.microsoft.com/office/drawing/2014/main" id="{D94B691B-521A-4B7B-81E2-0D74ADA69705}"/>
              </a:ext>
            </a:extLst>
          </p:cNvPr>
          <p:cNvSpPr>
            <a:spLocks/>
          </p:cNvSpPr>
          <p:nvPr/>
        </p:nvSpPr>
        <p:spPr bwMode="auto">
          <a:xfrm>
            <a:off x="5608638" y="1589881"/>
            <a:ext cx="2881312" cy="2159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5241" name="Line 9">
            <a:extLst>
              <a:ext uri="{FF2B5EF4-FFF2-40B4-BE49-F238E27FC236}">
                <a16:creationId xmlns:a16="http://schemas.microsoft.com/office/drawing/2014/main" id="{7D3F3152-DA1C-4F4D-A436-0D8B9A5D1AA9}"/>
              </a:ext>
            </a:extLst>
          </p:cNvPr>
          <p:cNvSpPr>
            <a:spLocks noChangeShapeType="1"/>
          </p:cNvSpPr>
          <p:nvPr/>
        </p:nvSpPr>
        <p:spPr bwMode="auto">
          <a:xfrm flipV="1">
            <a:off x="5105400" y="1805781"/>
            <a:ext cx="1655763" cy="1485899"/>
          </a:xfrm>
          <a:prstGeom prst="line">
            <a:avLst/>
          </a:prstGeom>
          <a:noFill/>
          <a:ln w="1905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5242" name="Line 10">
            <a:extLst>
              <a:ext uri="{FF2B5EF4-FFF2-40B4-BE49-F238E27FC236}">
                <a16:creationId xmlns:a16="http://schemas.microsoft.com/office/drawing/2014/main" id="{AF96E2C7-2451-4E60-A54B-45A0508035D6}"/>
              </a:ext>
            </a:extLst>
          </p:cNvPr>
          <p:cNvSpPr>
            <a:spLocks noChangeShapeType="1"/>
          </p:cNvSpPr>
          <p:nvPr/>
        </p:nvSpPr>
        <p:spPr bwMode="auto">
          <a:xfrm flipV="1">
            <a:off x="5105400" y="2669381"/>
            <a:ext cx="3024188" cy="622299"/>
          </a:xfrm>
          <a:prstGeom prst="line">
            <a:avLst/>
          </a:prstGeom>
          <a:noFill/>
          <a:ln w="1905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5243" name="Text Box 11">
            <a:extLst>
              <a:ext uri="{FF2B5EF4-FFF2-40B4-BE49-F238E27FC236}">
                <a16:creationId xmlns:a16="http://schemas.microsoft.com/office/drawing/2014/main" id="{43C037BC-C89B-4F10-8FF1-46809D05B79E}"/>
              </a:ext>
            </a:extLst>
          </p:cNvPr>
          <p:cNvSpPr txBox="1">
            <a:spLocks noChangeArrowheads="1"/>
          </p:cNvSpPr>
          <p:nvPr/>
        </p:nvSpPr>
        <p:spPr bwMode="auto">
          <a:xfrm>
            <a:off x="5059898" y="2369668"/>
            <a:ext cx="720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i="1" dirty="0">
                <a:solidFill>
                  <a:srgbClr val="000000"/>
                </a:solidFill>
              </a:rPr>
              <a:t>a(t)</a:t>
            </a:r>
          </a:p>
        </p:txBody>
      </p:sp>
      <p:sp>
        <p:nvSpPr>
          <p:cNvPr id="95244" name="Text Box 12">
            <a:extLst>
              <a:ext uri="{FF2B5EF4-FFF2-40B4-BE49-F238E27FC236}">
                <a16:creationId xmlns:a16="http://schemas.microsoft.com/office/drawing/2014/main" id="{53BED3F0-86C5-4DCC-9DF8-21C148E0383A}"/>
              </a:ext>
            </a:extLst>
          </p:cNvPr>
          <p:cNvSpPr txBox="1">
            <a:spLocks noChangeArrowheads="1"/>
          </p:cNvSpPr>
          <p:nvPr/>
        </p:nvSpPr>
        <p:spPr bwMode="auto">
          <a:xfrm>
            <a:off x="5608638" y="3390106"/>
            <a:ext cx="1439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i="1" dirty="0">
                <a:solidFill>
                  <a:srgbClr val="000000"/>
                </a:solidFill>
              </a:rPr>
              <a:t>a(t+</a:t>
            </a:r>
            <a:r>
              <a:rPr lang="el-GR" altLang="cs-CZ" i="1" dirty="0">
                <a:solidFill>
                  <a:srgbClr val="000000"/>
                </a:solidFill>
                <a:cs typeface="Arial" panose="020B0604020202020204" pitchFamily="34" charset="0"/>
              </a:rPr>
              <a:t>Δ</a:t>
            </a:r>
            <a:r>
              <a:rPr lang="cs-CZ" altLang="cs-CZ" i="1" dirty="0">
                <a:solidFill>
                  <a:srgbClr val="000000"/>
                </a:solidFill>
                <a:cs typeface="Arial" panose="020B0604020202020204" pitchFamily="34" charset="0"/>
              </a:rPr>
              <a:t>t)</a:t>
            </a:r>
            <a:endParaRPr lang="el-GR" altLang="cs-CZ" i="1" dirty="0">
              <a:solidFill>
                <a:srgbClr val="000000"/>
              </a:solidFill>
              <a:cs typeface="Arial" panose="020B0604020202020204" pitchFamily="34" charset="0"/>
            </a:endParaRPr>
          </a:p>
        </p:txBody>
      </p:sp>
      <p:sp>
        <p:nvSpPr>
          <p:cNvPr id="95245" name="Line 13">
            <a:extLst>
              <a:ext uri="{FF2B5EF4-FFF2-40B4-BE49-F238E27FC236}">
                <a16:creationId xmlns:a16="http://schemas.microsoft.com/office/drawing/2014/main" id="{4E260287-973E-48E5-A847-6118C4EEFBAB}"/>
              </a:ext>
            </a:extLst>
          </p:cNvPr>
          <p:cNvSpPr>
            <a:spLocks noChangeShapeType="1"/>
          </p:cNvSpPr>
          <p:nvPr/>
        </p:nvSpPr>
        <p:spPr bwMode="auto">
          <a:xfrm>
            <a:off x="5176838" y="2385935"/>
            <a:ext cx="288925"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5247" name="Line 15">
            <a:extLst>
              <a:ext uri="{FF2B5EF4-FFF2-40B4-BE49-F238E27FC236}">
                <a16:creationId xmlns:a16="http://schemas.microsoft.com/office/drawing/2014/main" id="{6CFF9312-7293-4BD4-90D3-A03F2248FD1C}"/>
              </a:ext>
            </a:extLst>
          </p:cNvPr>
          <p:cNvSpPr>
            <a:spLocks noChangeShapeType="1"/>
          </p:cNvSpPr>
          <p:nvPr/>
        </p:nvSpPr>
        <p:spPr bwMode="auto">
          <a:xfrm>
            <a:off x="5680868" y="3461543"/>
            <a:ext cx="288925"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5248" name="Line 16">
            <a:extLst>
              <a:ext uri="{FF2B5EF4-FFF2-40B4-BE49-F238E27FC236}">
                <a16:creationId xmlns:a16="http://schemas.microsoft.com/office/drawing/2014/main" id="{509893BE-A2F5-4510-B138-548A7B9BE881}"/>
              </a:ext>
            </a:extLst>
          </p:cNvPr>
          <p:cNvSpPr>
            <a:spLocks noChangeShapeType="1"/>
          </p:cNvSpPr>
          <p:nvPr/>
        </p:nvSpPr>
        <p:spPr bwMode="auto">
          <a:xfrm>
            <a:off x="6761163" y="1805781"/>
            <a:ext cx="1368425" cy="863600"/>
          </a:xfrm>
          <a:prstGeom prst="line">
            <a:avLst/>
          </a:prstGeom>
          <a:noFill/>
          <a:ln w="28575">
            <a:solidFill>
              <a:srgbClr val="0099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5251" name="Text Box 19">
            <a:extLst>
              <a:ext uri="{FF2B5EF4-FFF2-40B4-BE49-F238E27FC236}">
                <a16:creationId xmlns:a16="http://schemas.microsoft.com/office/drawing/2014/main" id="{D53E0D70-0EDB-43B9-9FEA-80D65851550C}"/>
              </a:ext>
            </a:extLst>
          </p:cNvPr>
          <p:cNvSpPr txBox="1">
            <a:spLocks noChangeArrowheads="1"/>
          </p:cNvSpPr>
          <p:nvPr/>
        </p:nvSpPr>
        <p:spPr bwMode="auto">
          <a:xfrm>
            <a:off x="7429787" y="1648618"/>
            <a:ext cx="1008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cs-CZ" dirty="0">
                <a:solidFill>
                  <a:srgbClr val="000000"/>
                </a:solidFill>
                <a:cs typeface="Arial" panose="020B0604020202020204" pitchFamily="34" charset="0"/>
              </a:rPr>
              <a:t>Δ</a:t>
            </a:r>
            <a:r>
              <a:rPr lang="cs-CZ" altLang="cs-CZ" i="1" dirty="0">
                <a:solidFill>
                  <a:srgbClr val="000000"/>
                </a:solidFill>
                <a:cs typeface="Arial" panose="020B0604020202020204" pitchFamily="34" charset="0"/>
              </a:rPr>
              <a:t>a</a:t>
            </a:r>
            <a:endParaRPr lang="el-GR" altLang="cs-CZ" dirty="0">
              <a:solidFill>
                <a:srgbClr val="000000"/>
              </a:solidFill>
              <a:cs typeface="Arial" panose="020B0604020202020204" pitchFamily="34" charset="0"/>
            </a:endParaRPr>
          </a:p>
        </p:txBody>
      </p:sp>
      <p:sp>
        <p:nvSpPr>
          <p:cNvPr id="95253" name="Line 21">
            <a:extLst>
              <a:ext uri="{FF2B5EF4-FFF2-40B4-BE49-F238E27FC236}">
                <a16:creationId xmlns:a16="http://schemas.microsoft.com/office/drawing/2014/main" id="{349F3DB0-81FD-4EDA-B47B-E1440D1F9FC2}"/>
              </a:ext>
            </a:extLst>
          </p:cNvPr>
          <p:cNvSpPr>
            <a:spLocks noChangeShapeType="1"/>
          </p:cNvSpPr>
          <p:nvPr/>
        </p:nvSpPr>
        <p:spPr bwMode="auto">
          <a:xfrm>
            <a:off x="7445374" y="1672575"/>
            <a:ext cx="287338"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5254" name="Line 22">
            <a:extLst>
              <a:ext uri="{FF2B5EF4-FFF2-40B4-BE49-F238E27FC236}">
                <a16:creationId xmlns:a16="http://schemas.microsoft.com/office/drawing/2014/main" id="{7B2D43E3-6CEB-4EF3-B9A5-3E15E5476F16}"/>
              </a:ext>
            </a:extLst>
          </p:cNvPr>
          <p:cNvSpPr>
            <a:spLocks noChangeShapeType="1"/>
          </p:cNvSpPr>
          <p:nvPr/>
        </p:nvSpPr>
        <p:spPr bwMode="auto">
          <a:xfrm>
            <a:off x="5032375" y="3172618"/>
            <a:ext cx="144463" cy="2174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aphicFrame>
        <p:nvGraphicFramePr>
          <p:cNvPr id="95255" name="Object 23">
            <a:extLst>
              <a:ext uri="{FF2B5EF4-FFF2-40B4-BE49-F238E27FC236}">
                <a16:creationId xmlns:a16="http://schemas.microsoft.com/office/drawing/2014/main" id="{036A5D92-71C3-48A0-8401-62B8CA5B6AC9}"/>
              </a:ext>
            </a:extLst>
          </p:cNvPr>
          <p:cNvGraphicFramePr>
            <a:graphicFrameLocks noChangeAspect="1"/>
          </p:cNvGraphicFramePr>
          <p:nvPr>
            <p:extLst>
              <p:ext uri="{D42A27DB-BD31-4B8C-83A1-F6EECF244321}">
                <p14:modId xmlns:p14="http://schemas.microsoft.com/office/powerpoint/2010/main" val="2181987395"/>
              </p:ext>
            </p:extLst>
          </p:nvPr>
        </p:nvGraphicFramePr>
        <p:xfrm>
          <a:off x="1203364" y="1898180"/>
          <a:ext cx="1974875" cy="942975"/>
        </p:xfrm>
        <a:graphic>
          <a:graphicData uri="http://schemas.openxmlformats.org/presentationml/2006/ole">
            <mc:AlternateContent xmlns:mc="http://schemas.openxmlformats.org/markup-compatibility/2006">
              <mc:Choice xmlns:v="urn:schemas-microsoft-com:vml" Requires="v">
                <p:oleObj name="Equation" r:id="rId2" imgW="825480" imgH="393480" progId="Equation.DSMT4">
                  <p:embed/>
                </p:oleObj>
              </mc:Choice>
              <mc:Fallback>
                <p:oleObj name="Equation" r:id="rId2" imgW="825480" imgH="393480" progId="Equation.DSMT4">
                  <p:embed/>
                  <p:pic>
                    <p:nvPicPr>
                      <p:cNvPr id="95255" name="Object 23">
                        <a:extLst>
                          <a:ext uri="{FF2B5EF4-FFF2-40B4-BE49-F238E27FC236}">
                            <a16:creationId xmlns:a16="http://schemas.microsoft.com/office/drawing/2014/main" id="{036A5D92-71C3-48A0-8401-62B8CA5B6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364" y="1898180"/>
                        <a:ext cx="1974875" cy="942975"/>
                      </a:xfrm>
                      <a:prstGeom prst="rect">
                        <a:avLst/>
                      </a:prstGeom>
                      <a:noFill/>
                      <a:ln>
                        <a:noFill/>
                      </a:ln>
                      <a:effectLst/>
                    </p:spPr>
                  </p:pic>
                </p:oleObj>
              </mc:Fallback>
            </mc:AlternateContent>
          </a:graphicData>
        </a:graphic>
      </p:graphicFrame>
      <p:pic>
        <p:nvPicPr>
          <p:cNvPr id="5" name="Obrázek 4">
            <a:extLst>
              <a:ext uri="{FF2B5EF4-FFF2-40B4-BE49-F238E27FC236}">
                <a16:creationId xmlns:a16="http://schemas.microsoft.com/office/drawing/2014/main" id="{B3719D00-2128-449B-B212-DAF62B9A5EB8}"/>
              </a:ext>
            </a:extLst>
          </p:cNvPr>
          <p:cNvPicPr>
            <a:picLocks noChangeAspect="1"/>
          </p:cNvPicPr>
          <p:nvPr/>
        </p:nvPicPr>
        <p:blipFill>
          <a:blip r:embed="rId4"/>
          <a:stretch>
            <a:fillRect/>
          </a:stretch>
        </p:blipFill>
        <p:spPr>
          <a:xfrm>
            <a:off x="4448462" y="4293395"/>
            <a:ext cx="2831780" cy="2359817"/>
          </a:xfrm>
          <a:prstGeom prst="rect">
            <a:avLst/>
          </a:prstGeom>
        </p:spPr>
      </p:pic>
      <p:sp>
        <p:nvSpPr>
          <p:cNvPr id="20" name="Rectangle 4">
            <a:extLst>
              <a:ext uri="{FF2B5EF4-FFF2-40B4-BE49-F238E27FC236}">
                <a16:creationId xmlns:a16="http://schemas.microsoft.com/office/drawing/2014/main" id="{A7EB2223-56B0-4AB3-8647-C8E6C75D961E}"/>
              </a:ext>
            </a:extLst>
          </p:cNvPr>
          <p:cNvSpPr txBox="1">
            <a:spLocks noChangeArrowheads="1"/>
          </p:cNvSpPr>
          <p:nvPr/>
        </p:nvSpPr>
        <p:spPr>
          <a:xfrm>
            <a:off x="505112" y="4784727"/>
            <a:ext cx="2724150" cy="454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cs-CZ" sz="2400" dirty="0">
                <a:latin typeface="+mn-lt"/>
              </a:rPr>
              <a:t>Vlastnosti derivace:</a:t>
            </a:r>
          </a:p>
        </p:txBody>
      </p:sp>
    </p:spTree>
    <p:extLst>
      <p:ext uri="{BB962C8B-B14F-4D97-AF65-F5344CB8AC3E}">
        <p14:creationId xmlns:p14="http://schemas.microsoft.com/office/powerpoint/2010/main" val="919193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EB0A4679-3928-44D6-80F5-E3DBAE2413E9}"/>
              </a:ext>
            </a:extLst>
          </p:cNvPr>
          <p:cNvSpPr>
            <a:spLocks noGrp="1" noChangeArrowheads="1"/>
          </p:cNvSpPr>
          <p:nvPr>
            <p:ph type="title"/>
          </p:nvPr>
        </p:nvSpPr>
        <p:spPr>
          <a:xfrm>
            <a:off x="250825" y="243727"/>
            <a:ext cx="7886700" cy="620355"/>
          </a:xfrm>
        </p:spPr>
        <p:txBody>
          <a:bodyPr>
            <a:normAutofit/>
          </a:bodyPr>
          <a:lstStyle/>
          <a:p>
            <a:r>
              <a:rPr lang="cs-CZ" altLang="cs-CZ" sz="2400" b="1" dirty="0">
                <a:latin typeface="+mn-lt"/>
              </a:rPr>
              <a:t>Rovnice tečny k prostorové křivce </a:t>
            </a:r>
          </a:p>
        </p:txBody>
      </p:sp>
      <p:sp>
        <p:nvSpPr>
          <p:cNvPr id="101379" name="Text Box 3">
            <a:extLst>
              <a:ext uri="{FF2B5EF4-FFF2-40B4-BE49-F238E27FC236}">
                <a16:creationId xmlns:a16="http://schemas.microsoft.com/office/drawing/2014/main" id="{8BFE7C76-1188-4A78-95DC-F2A51763CAC0}"/>
              </a:ext>
            </a:extLst>
          </p:cNvPr>
          <p:cNvSpPr txBox="1">
            <a:spLocks noChangeArrowheads="1"/>
          </p:cNvSpPr>
          <p:nvPr/>
        </p:nvSpPr>
        <p:spPr bwMode="auto">
          <a:xfrm>
            <a:off x="140604" y="1109897"/>
            <a:ext cx="442475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cs-CZ" altLang="cs-CZ" sz="2000" dirty="0"/>
              <a:t>Na křivce zvolíme pevný bod A, tečnu sestrojíme v bodě P. polohu libovolného bodu křivky můžeme určit jeho </a:t>
            </a:r>
            <a:r>
              <a:rPr lang="cs-CZ" altLang="cs-CZ" sz="2000" b="1" dirty="0"/>
              <a:t>radiusvektorem</a:t>
            </a:r>
            <a:r>
              <a:rPr lang="cs-CZ" altLang="cs-CZ" sz="2000" dirty="0"/>
              <a:t> nebo jeho </a:t>
            </a:r>
            <a:r>
              <a:rPr lang="cs-CZ" altLang="cs-CZ" sz="2000" b="1" dirty="0"/>
              <a:t>vzdáleností</a:t>
            </a:r>
            <a:r>
              <a:rPr lang="cs-CZ" altLang="cs-CZ" sz="2000" dirty="0"/>
              <a:t> </a:t>
            </a:r>
            <a:r>
              <a:rPr lang="cs-CZ" altLang="cs-CZ" sz="2000" i="1" dirty="0"/>
              <a:t>s</a:t>
            </a:r>
            <a:r>
              <a:rPr lang="cs-CZ" altLang="cs-CZ" sz="2000" dirty="0"/>
              <a:t> od bodu A, měřenou na křivce. Radiusvektor je potom funkcí </a:t>
            </a:r>
            <a:r>
              <a:rPr lang="cs-CZ" altLang="cs-CZ" sz="2000" i="1" dirty="0"/>
              <a:t>s. </a:t>
            </a:r>
            <a:r>
              <a:rPr lang="cs-CZ" altLang="cs-CZ" sz="2000" dirty="0"/>
              <a:t>Tento parametr se nazývá přirozeným parametrem křivky </a:t>
            </a:r>
            <a:r>
              <a:rPr lang="cs-CZ" altLang="cs-CZ" sz="2000" i="1" dirty="0"/>
              <a:t>r = r(s)  .</a:t>
            </a:r>
            <a:endParaRPr lang="cs-CZ" altLang="cs-CZ" sz="2000" dirty="0"/>
          </a:p>
        </p:txBody>
      </p:sp>
      <p:sp>
        <p:nvSpPr>
          <p:cNvPr id="101383" name="Arc 7">
            <a:extLst>
              <a:ext uri="{FF2B5EF4-FFF2-40B4-BE49-F238E27FC236}">
                <a16:creationId xmlns:a16="http://schemas.microsoft.com/office/drawing/2014/main" id="{27DB6E4D-97D4-4FFA-A16E-647E95DCFCF8}"/>
              </a:ext>
            </a:extLst>
          </p:cNvPr>
          <p:cNvSpPr>
            <a:spLocks/>
          </p:cNvSpPr>
          <p:nvPr/>
        </p:nvSpPr>
        <p:spPr bwMode="auto">
          <a:xfrm>
            <a:off x="6185628" y="5012127"/>
            <a:ext cx="1548671" cy="13489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1384" name="Line 8">
            <a:extLst>
              <a:ext uri="{FF2B5EF4-FFF2-40B4-BE49-F238E27FC236}">
                <a16:creationId xmlns:a16="http://schemas.microsoft.com/office/drawing/2014/main" id="{10AD13B4-6043-417E-AE1D-1464C66FAC1C}"/>
              </a:ext>
            </a:extLst>
          </p:cNvPr>
          <p:cNvSpPr>
            <a:spLocks noChangeShapeType="1"/>
          </p:cNvSpPr>
          <p:nvPr/>
        </p:nvSpPr>
        <p:spPr bwMode="auto">
          <a:xfrm>
            <a:off x="5911642" y="4235134"/>
            <a:ext cx="2892633" cy="235775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1385" name="Line 9">
            <a:extLst>
              <a:ext uri="{FF2B5EF4-FFF2-40B4-BE49-F238E27FC236}">
                <a16:creationId xmlns:a16="http://schemas.microsoft.com/office/drawing/2014/main" id="{49B18D0E-A205-47F6-81BF-B5F503DB612C}"/>
              </a:ext>
            </a:extLst>
          </p:cNvPr>
          <p:cNvSpPr>
            <a:spLocks noChangeShapeType="1"/>
          </p:cNvSpPr>
          <p:nvPr/>
        </p:nvSpPr>
        <p:spPr bwMode="auto">
          <a:xfrm flipH="1">
            <a:off x="7192963" y="5292403"/>
            <a:ext cx="0" cy="4159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1386" name="Line 10">
            <a:extLst>
              <a:ext uri="{FF2B5EF4-FFF2-40B4-BE49-F238E27FC236}">
                <a16:creationId xmlns:a16="http://schemas.microsoft.com/office/drawing/2014/main" id="{D159C2A8-C4BB-4AEF-A5E0-FD2C41846FC2}"/>
              </a:ext>
            </a:extLst>
          </p:cNvPr>
          <p:cNvSpPr>
            <a:spLocks noChangeShapeType="1"/>
          </p:cNvSpPr>
          <p:nvPr/>
        </p:nvSpPr>
        <p:spPr bwMode="auto">
          <a:xfrm flipV="1">
            <a:off x="5094001" y="5375866"/>
            <a:ext cx="2144999" cy="842374"/>
          </a:xfrm>
          <a:prstGeom prst="line">
            <a:avLst/>
          </a:prstGeom>
          <a:noFill/>
          <a:ln w="9525">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1387" name="Text Box 11">
            <a:extLst>
              <a:ext uri="{FF2B5EF4-FFF2-40B4-BE49-F238E27FC236}">
                <a16:creationId xmlns:a16="http://schemas.microsoft.com/office/drawing/2014/main" id="{1B2DE89E-6883-4862-9ADF-7E6C9CCA4102}"/>
              </a:ext>
            </a:extLst>
          </p:cNvPr>
          <p:cNvSpPr txBox="1">
            <a:spLocks noChangeArrowheads="1"/>
          </p:cNvSpPr>
          <p:nvPr/>
        </p:nvSpPr>
        <p:spPr bwMode="auto">
          <a:xfrm>
            <a:off x="7221055" y="4937879"/>
            <a:ext cx="5473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dirty="0">
                <a:solidFill>
                  <a:srgbClr val="000000"/>
                </a:solidFill>
              </a:rPr>
              <a:t>P</a:t>
            </a:r>
          </a:p>
        </p:txBody>
      </p:sp>
      <p:sp>
        <p:nvSpPr>
          <p:cNvPr id="101388" name="Text Box 12">
            <a:extLst>
              <a:ext uri="{FF2B5EF4-FFF2-40B4-BE49-F238E27FC236}">
                <a16:creationId xmlns:a16="http://schemas.microsoft.com/office/drawing/2014/main" id="{0496C0FD-F684-4A0A-AAA2-5D738EDD63FD}"/>
              </a:ext>
            </a:extLst>
          </p:cNvPr>
          <p:cNvSpPr txBox="1">
            <a:spLocks noChangeArrowheads="1"/>
          </p:cNvSpPr>
          <p:nvPr/>
        </p:nvSpPr>
        <p:spPr bwMode="auto">
          <a:xfrm>
            <a:off x="5711461" y="5363329"/>
            <a:ext cx="6734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i="1">
                <a:solidFill>
                  <a:srgbClr val="000000"/>
                </a:solidFill>
              </a:rPr>
              <a:t>r</a:t>
            </a:r>
            <a:r>
              <a:rPr lang="cs-CZ" altLang="cs-CZ" i="1" baseline="-25000">
                <a:solidFill>
                  <a:srgbClr val="000000"/>
                </a:solidFill>
              </a:rPr>
              <a:t>P</a:t>
            </a:r>
            <a:endParaRPr lang="cs-CZ" altLang="cs-CZ" i="1">
              <a:solidFill>
                <a:srgbClr val="000000"/>
              </a:solidFill>
            </a:endParaRPr>
          </a:p>
        </p:txBody>
      </p:sp>
      <p:sp>
        <p:nvSpPr>
          <p:cNvPr id="101389" name="Line 13">
            <a:extLst>
              <a:ext uri="{FF2B5EF4-FFF2-40B4-BE49-F238E27FC236}">
                <a16:creationId xmlns:a16="http://schemas.microsoft.com/office/drawing/2014/main" id="{EBDED993-2426-4E3C-BE94-C244825930E3}"/>
              </a:ext>
            </a:extLst>
          </p:cNvPr>
          <p:cNvSpPr>
            <a:spLocks noChangeShapeType="1"/>
          </p:cNvSpPr>
          <p:nvPr/>
        </p:nvSpPr>
        <p:spPr bwMode="auto">
          <a:xfrm>
            <a:off x="5726347" y="5424490"/>
            <a:ext cx="252178"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1390" name="Line 14">
            <a:extLst>
              <a:ext uri="{FF2B5EF4-FFF2-40B4-BE49-F238E27FC236}">
                <a16:creationId xmlns:a16="http://schemas.microsoft.com/office/drawing/2014/main" id="{8408101F-6F86-4BCD-812D-DCE8F76B260A}"/>
              </a:ext>
            </a:extLst>
          </p:cNvPr>
          <p:cNvSpPr>
            <a:spLocks noChangeShapeType="1"/>
          </p:cNvSpPr>
          <p:nvPr/>
        </p:nvSpPr>
        <p:spPr bwMode="auto">
          <a:xfrm>
            <a:off x="5195444" y="6204125"/>
            <a:ext cx="3364355" cy="21096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1391" name="Line 15">
            <a:extLst>
              <a:ext uri="{FF2B5EF4-FFF2-40B4-BE49-F238E27FC236}">
                <a16:creationId xmlns:a16="http://schemas.microsoft.com/office/drawing/2014/main" id="{F7C35BB0-8B79-414F-A2B3-14AD7A299082}"/>
              </a:ext>
            </a:extLst>
          </p:cNvPr>
          <p:cNvSpPr>
            <a:spLocks noChangeShapeType="1"/>
          </p:cNvSpPr>
          <p:nvPr/>
        </p:nvSpPr>
        <p:spPr bwMode="auto">
          <a:xfrm>
            <a:off x="7231375" y="5321323"/>
            <a:ext cx="547375" cy="463529"/>
          </a:xfrm>
          <a:prstGeom prst="line">
            <a:avLst/>
          </a:prstGeom>
          <a:noFill/>
          <a:ln w="28575">
            <a:solidFill>
              <a:srgbClr val="0099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1392" name="Text Box 16">
            <a:extLst>
              <a:ext uri="{FF2B5EF4-FFF2-40B4-BE49-F238E27FC236}">
                <a16:creationId xmlns:a16="http://schemas.microsoft.com/office/drawing/2014/main" id="{ABC17F53-6264-45B6-A99F-CC3B4FDDFB93}"/>
              </a:ext>
            </a:extLst>
          </p:cNvPr>
          <p:cNvSpPr txBox="1">
            <a:spLocks noChangeArrowheads="1"/>
          </p:cNvSpPr>
          <p:nvPr/>
        </p:nvSpPr>
        <p:spPr bwMode="auto">
          <a:xfrm>
            <a:off x="7588717" y="5139491"/>
            <a:ext cx="5043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i="1">
                <a:solidFill>
                  <a:srgbClr val="000000"/>
                </a:solidFill>
              </a:rPr>
              <a:t>t</a:t>
            </a:r>
            <a:r>
              <a:rPr lang="cs-CZ" altLang="cs-CZ" i="1" baseline="30000">
                <a:solidFill>
                  <a:srgbClr val="000000"/>
                </a:solidFill>
              </a:rPr>
              <a:t>0</a:t>
            </a:r>
            <a:endParaRPr lang="cs-CZ" altLang="cs-CZ" i="1">
              <a:solidFill>
                <a:srgbClr val="000000"/>
              </a:solidFill>
            </a:endParaRPr>
          </a:p>
        </p:txBody>
      </p:sp>
      <p:sp>
        <p:nvSpPr>
          <p:cNvPr id="101393" name="Line 17">
            <a:extLst>
              <a:ext uri="{FF2B5EF4-FFF2-40B4-BE49-F238E27FC236}">
                <a16:creationId xmlns:a16="http://schemas.microsoft.com/office/drawing/2014/main" id="{18304364-6877-4238-91AB-666BD592FCA7}"/>
              </a:ext>
            </a:extLst>
          </p:cNvPr>
          <p:cNvSpPr>
            <a:spLocks noChangeShapeType="1"/>
          </p:cNvSpPr>
          <p:nvPr/>
        </p:nvSpPr>
        <p:spPr bwMode="auto">
          <a:xfrm>
            <a:off x="7617060" y="5167315"/>
            <a:ext cx="252178"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1394" name="Text Box 18">
            <a:extLst>
              <a:ext uri="{FF2B5EF4-FFF2-40B4-BE49-F238E27FC236}">
                <a16:creationId xmlns:a16="http://schemas.microsoft.com/office/drawing/2014/main" id="{410DD675-FBA4-43B7-B67D-8E68F6DC3887}"/>
              </a:ext>
            </a:extLst>
          </p:cNvPr>
          <p:cNvSpPr txBox="1">
            <a:spLocks noChangeArrowheads="1"/>
          </p:cNvSpPr>
          <p:nvPr/>
        </p:nvSpPr>
        <p:spPr bwMode="auto">
          <a:xfrm>
            <a:off x="6203950" y="6324603"/>
            <a:ext cx="719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i="1">
                <a:solidFill>
                  <a:srgbClr val="000000"/>
                </a:solidFill>
              </a:rPr>
              <a:t>r</a:t>
            </a:r>
          </a:p>
        </p:txBody>
      </p:sp>
      <p:sp>
        <p:nvSpPr>
          <p:cNvPr id="101395" name="Line 19">
            <a:extLst>
              <a:ext uri="{FF2B5EF4-FFF2-40B4-BE49-F238E27FC236}">
                <a16:creationId xmlns:a16="http://schemas.microsoft.com/office/drawing/2014/main" id="{FEB51729-41BF-40E5-A10E-363817770567}"/>
              </a:ext>
            </a:extLst>
          </p:cNvPr>
          <p:cNvSpPr>
            <a:spLocks noChangeShapeType="1"/>
          </p:cNvSpPr>
          <p:nvPr/>
        </p:nvSpPr>
        <p:spPr bwMode="auto">
          <a:xfrm>
            <a:off x="6227580" y="6415090"/>
            <a:ext cx="336733"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1396" name="Text Box 20">
            <a:extLst>
              <a:ext uri="{FF2B5EF4-FFF2-40B4-BE49-F238E27FC236}">
                <a16:creationId xmlns:a16="http://schemas.microsoft.com/office/drawing/2014/main" id="{8C13B63E-27A8-4CA8-9308-9FEBCA7E27BC}"/>
              </a:ext>
            </a:extLst>
          </p:cNvPr>
          <p:cNvSpPr txBox="1">
            <a:spLocks noChangeArrowheads="1"/>
          </p:cNvSpPr>
          <p:nvPr/>
        </p:nvSpPr>
        <p:spPr bwMode="auto">
          <a:xfrm>
            <a:off x="59531" y="5032719"/>
            <a:ext cx="38139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i="1" dirty="0">
                <a:solidFill>
                  <a:srgbClr val="000000"/>
                </a:solidFill>
              </a:rPr>
              <a:t>t</a:t>
            </a:r>
            <a:r>
              <a:rPr lang="cs-CZ" altLang="cs-CZ" i="1" baseline="30000" dirty="0">
                <a:solidFill>
                  <a:srgbClr val="000000"/>
                </a:solidFill>
              </a:rPr>
              <a:t>0 </a:t>
            </a:r>
            <a:r>
              <a:rPr lang="cs-CZ" altLang="cs-CZ" dirty="0">
                <a:solidFill>
                  <a:srgbClr val="000000"/>
                </a:solidFill>
              </a:rPr>
              <a:t>je jednotkový vektor ve směru tečny.</a:t>
            </a:r>
            <a:endParaRPr lang="cs-CZ" altLang="cs-CZ" i="1" dirty="0">
              <a:solidFill>
                <a:srgbClr val="000000"/>
              </a:solidFill>
            </a:endParaRPr>
          </a:p>
        </p:txBody>
      </p:sp>
      <p:graphicFrame>
        <p:nvGraphicFramePr>
          <p:cNvPr id="101399" name="Object 23">
            <a:extLst>
              <a:ext uri="{FF2B5EF4-FFF2-40B4-BE49-F238E27FC236}">
                <a16:creationId xmlns:a16="http://schemas.microsoft.com/office/drawing/2014/main" id="{1D9C0710-DA81-4F3B-9B76-1F9775523D7D}"/>
              </a:ext>
            </a:extLst>
          </p:cNvPr>
          <p:cNvGraphicFramePr>
            <a:graphicFrameLocks noChangeAspect="1"/>
          </p:cNvGraphicFramePr>
          <p:nvPr>
            <p:extLst>
              <p:ext uri="{D42A27DB-BD31-4B8C-83A1-F6EECF244321}">
                <p14:modId xmlns:p14="http://schemas.microsoft.com/office/powerpoint/2010/main" val="709587237"/>
              </p:ext>
            </p:extLst>
          </p:nvPr>
        </p:nvGraphicFramePr>
        <p:xfrm>
          <a:off x="1579563" y="3787420"/>
          <a:ext cx="1246981" cy="1016834"/>
        </p:xfrm>
        <a:graphic>
          <a:graphicData uri="http://schemas.openxmlformats.org/presentationml/2006/ole">
            <mc:AlternateContent xmlns:mc="http://schemas.openxmlformats.org/markup-compatibility/2006">
              <mc:Choice xmlns:v="urn:schemas-microsoft-com:vml" Requires="v">
                <p:oleObj name="Equation" r:id="rId2" imgW="482400" imgH="393480" progId="Equation.DSMT4">
                  <p:embed/>
                </p:oleObj>
              </mc:Choice>
              <mc:Fallback>
                <p:oleObj name="Equation" r:id="rId2" imgW="482400" imgH="393480" progId="Equation.DSMT4">
                  <p:embed/>
                  <p:pic>
                    <p:nvPicPr>
                      <p:cNvPr id="101399" name="Object 23">
                        <a:extLst>
                          <a:ext uri="{FF2B5EF4-FFF2-40B4-BE49-F238E27FC236}">
                            <a16:creationId xmlns:a16="http://schemas.microsoft.com/office/drawing/2014/main" id="{1D9C0710-DA81-4F3B-9B76-1F9775523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563" y="3787420"/>
                        <a:ext cx="1246981" cy="1016834"/>
                      </a:xfrm>
                      <a:prstGeom prst="rect">
                        <a:avLst/>
                      </a:prstGeom>
                      <a:noFill/>
                      <a:ln>
                        <a:noFill/>
                      </a:ln>
                      <a:effectLst/>
                    </p:spPr>
                  </p:pic>
                </p:oleObj>
              </mc:Fallback>
            </mc:AlternateContent>
          </a:graphicData>
        </a:graphic>
      </p:graphicFrame>
      <p:sp>
        <p:nvSpPr>
          <p:cNvPr id="101400" name="Text Box 24">
            <a:extLst>
              <a:ext uri="{FF2B5EF4-FFF2-40B4-BE49-F238E27FC236}">
                <a16:creationId xmlns:a16="http://schemas.microsoft.com/office/drawing/2014/main" id="{A2EF026E-C29F-438B-9CB9-5EA9262987CF}"/>
              </a:ext>
            </a:extLst>
          </p:cNvPr>
          <p:cNvSpPr txBox="1">
            <a:spLocks noChangeArrowheads="1"/>
          </p:cNvSpPr>
          <p:nvPr/>
        </p:nvSpPr>
        <p:spPr bwMode="auto">
          <a:xfrm>
            <a:off x="160338" y="5347993"/>
            <a:ext cx="44116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000" dirty="0">
                <a:solidFill>
                  <a:srgbClr val="000000"/>
                </a:solidFill>
              </a:rPr>
              <a:t>Rovnice tečny bude:</a:t>
            </a:r>
          </a:p>
        </p:txBody>
      </p:sp>
      <p:graphicFrame>
        <p:nvGraphicFramePr>
          <p:cNvPr id="101401" name="Object 25">
            <a:extLst>
              <a:ext uri="{FF2B5EF4-FFF2-40B4-BE49-F238E27FC236}">
                <a16:creationId xmlns:a16="http://schemas.microsoft.com/office/drawing/2014/main" id="{DA88EFA2-AB9C-4830-9998-8E5C2E017354}"/>
              </a:ext>
            </a:extLst>
          </p:cNvPr>
          <p:cNvGraphicFramePr>
            <a:graphicFrameLocks noChangeAspect="1"/>
          </p:cNvGraphicFramePr>
          <p:nvPr>
            <p:extLst>
              <p:ext uri="{D42A27DB-BD31-4B8C-83A1-F6EECF244321}">
                <p14:modId xmlns:p14="http://schemas.microsoft.com/office/powerpoint/2010/main" val="968456162"/>
              </p:ext>
            </p:extLst>
          </p:nvPr>
        </p:nvGraphicFramePr>
        <p:xfrm>
          <a:off x="909762" y="5976568"/>
          <a:ext cx="2586585" cy="662983"/>
        </p:xfrm>
        <a:graphic>
          <a:graphicData uri="http://schemas.openxmlformats.org/presentationml/2006/ole">
            <mc:AlternateContent xmlns:mc="http://schemas.openxmlformats.org/markup-compatibility/2006">
              <mc:Choice xmlns:v="urn:schemas-microsoft-com:vml" Requires="v">
                <p:oleObj name="Equation" r:id="rId4" imgW="939600" imgH="241200" progId="Equation.DSMT4">
                  <p:embed/>
                </p:oleObj>
              </mc:Choice>
              <mc:Fallback>
                <p:oleObj name="Equation" r:id="rId4" imgW="939600" imgH="241200" progId="Equation.DSMT4">
                  <p:embed/>
                  <p:pic>
                    <p:nvPicPr>
                      <p:cNvPr id="101401" name="Object 25">
                        <a:extLst>
                          <a:ext uri="{FF2B5EF4-FFF2-40B4-BE49-F238E27FC236}">
                            <a16:creationId xmlns:a16="http://schemas.microsoft.com/office/drawing/2014/main" id="{DA88EFA2-AB9C-4830-9998-8E5C2E017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762" y="5976568"/>
                        <a:ext cx="2586585" cy="662983"/>
                      </a:xfrm>
                      <a:prstGeom prst="rect">
                        <a:avLst/>
                      </a:prstGeom>
                      <a:noFill/>
                      <a:ln>
                        <a:noFill/>
                      </a:ln>
                      <a:effectLst/>
                    </p:spPr>
                  </p:pic>
                </p:oleObj>
              </mc:Fallback>
            </mc:AlternateContent>
          </a:graphicData>
        </a:graphic>
      </p:graphicFrame>
      <p:sp>
        <p:nvSpPr>
          <p:cNvPr id="3" name="Arc 8">
            <a:extLst>
              <a:ext uri="{FF2B5EF4-FFF2-40B4-BE49-F238E27FC236}">
                <a16:creationId xmlns:a16="http://schemas.microsoft.com/office/drawing/2014/main" id="{54102CBC-D816-4D25-889E-47A644730389}"/>
              </a:ext>
            </a:extLst>
          </p:cNvPr>
          <p:cNvSpPr>
            <a:spLocks/>
          </p:cNvSpPr>
          <p:nvPr/>
        </p:nvSpPr>
        <p:spPr bwMode="auto">
          <a:xfrm>
            <a:off x="5846763" y="1295399"/>
            <a:ext cx="2881312" cy="2159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 name="Line 9">
            <a:extLst>
              <a:ext uri="{FF2B5EF4-FFF2-40B4-BE49-F238E27FC236}">
                <a16:creationId xmlns:a16="http://schemas.microsoft.com/office/drawing/2014/main" id="{5DC656A2-9CF9-4C50-8B18-D86F48201B3C}"/>
              </a:ext>
            </a:extLst>
          </p:cNvPr>
          <p:cNvSpPr>
            <a:spLocks noChangeShapeType="1"/>
          </p:cNvSpPr>
          <p:nvPr/>
        </p:nvSpPr>
        <p:spPr bwMode="auto">
          <a:xfrm flipV="1">
            <a:off x="5127625" y="1511299"/>
            <a:ext cx="1871663" cy="1655762"/>
          </a:xfrm>
          <a:prstGeom prst="line">
            <a:avLst/>
          </a:prstGeom>
          <a:noFill/>
          <a:ln w="1905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 name="Line 10">
            <a:extLst>
              <a:ext uri="{FF2B5EF4-FFF2-40B4-BE49-F238E27FC236}">
                <a16:creationId xmlns:a16="http://schemas.microsoft.com/office/drawing/2014/main" id="{02F41056-F26A-4A2D-A750-339AF7950246}"/>
              </a:ext>
            </a:extLst>
          </p:cNvPr>
          <p:cNvSpPr>
            <a:spLocks noChangeShapeType="1"/>
          </p:cNvSpPr>
          <p:nvPr/>
        </p:nvSpPr>
        <p:spPr bwMode="auto">
          <a:xfrm flipV="1">
            <a:off x="5127625" y="2374899"/>
            <a:ext cx="3240088" cy="647700"/>
          </a:xfrm>
          <a:prstGeom prst="line">
            <a:avLst/>
          </a:prstGeom>
          <a:noFill/>
          <a:ln w="1905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 name="Line 16">
            <a:extLst>
              <a:ext uri="{FF2B5EF4-FFF2-40B4-BE49-F238E27FC236}">
                <a16:creationId xmlns:a16="http://schemas.microsoft.com/office/drawing/2014/main" id="{B1C1B35D-0D03-46AF-90B3-C05F62B97813}"/>
              </a:ext>
            </a:extLst>
          </p:cNvPr>
          <p:cNvSpPr>
            <a:spLocks noChangeShapeType="1"/>
          </p:cNvSpPr>
          <p:nvPr/>
        </p:nvSpPr>
        <p:spPr bwMode="auto">
          <a:xfrm>
            <a:off x="6999288" y="1511299"/>
            <a:ext cx="1368425" cy="863600"/>
          </a:xfrm>
          <a:prstGeom prst="line">
            <a:avLst/>
          </a:prstGeom>
          <a:noFill/>
          <a:ln w="28575">
            <a:solidFill>
              <a:srgbClr val="0099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 name="Text Box 19">
            <a:extLst>
              <a:ext uri="{FF2B5EF4-FFF2-40B4-BE49-F238E27FC236}">
                <a16:creationId xmlns:a16="http://schemas.microsoft.com/office/drawing/2014/main" id="{425ACD92-A335-4DDD-9660-1AB6D6940E40}"/>
              </a:ext>
            </a:extLst>
          </p:cNvPr>
          <p:cNvSpPr txBox="1">
            <a:spLocks noChangeArrowheads="1"/>
          </p:cNvSpPr>
          <p:nvPr/>
        </p:nvSpPr>
        <p:spPr bwMode="auto">
          <a:xfrm>
            <a:off x="7667912" y="1354136"/>
            <a:ext cx="10080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dirty="0">
                <a:solidFill>
                  <a:srgbClr val="000000"/>
                </a:solidFill>
                <a:cs typeface="Arial" panose="020B0604020202020204" pitchFamily="34" charset="0"/>
              </a:rPr>
              <a:t>s</a:t>
            </a:r>
            <a:endParaRPr lang="el-GR" altLang="cs-CZ" dirty="0">
              <a:solidFill>
                <a:srgbClr val="000000"/>
              </a:solidFill>
              <a:cs typeface="Arial" panose="020B0604020202020204" pitchFamily="34" charset="0"/>
            </a:endParaRPr>
          </a:p>
        </p:txBody>
      </p:sp>
      <p:sp>
        <p:nvSpPr>
          <p:cNvPr id="13" name="Line 22">
            <a:extLst>
              <a:ext uri="{FF2B5EF4-FFF2-40B4-BE49-F238E27FC236}">
                <a16:creationId xmlns:a16="http://schemas.microsoft.com/office/drawing/2014/main" id="{CAC8AE4A-3354-458F-AEB1-9B6EA8F326E9}"/>
              </a:ext>
            </a:extLst>
          </p:cNvPr>
          <p:cNvSpPr>
            <a:spLocks noChangeShapeType="1"/>
          </p:cNvSpPr>
          <p:nvPr/>
        </p:nvSpPr>
        <p:spPr bwMode="auto">
          <a:xfrm>
            <a:off x="5270500" y="2878136"/>
            <a:ext cx="144463" cy="2174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 name="Text Box 12">
            <a:extLst>
              <a:ext uri="{FF2B5EF4-FFF2-40B4-BE49-F238E27FC236}">
                <a16:creationId xmlns:a16="http://schemas.microsoft.com/office/drawing/2014/main" id="{6BF23F6D-E96C-461D-A4ED-513872A34834}"/>
              </a:ext>
            </a:extLst>
          </p:cNvPr>
          <p:cNvSpPr txBox="1">
            <a:spLocks noChangeArrowheads="1"/>
          </p:cNvSpPr>
          <p:nvPr/>
        </p:nvSpPr>
        <p:spPr bwMode="auto">
          <a:xfrm>
            <a:off x="5890849" y="1758433"/>
            <a:ext cx="6734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i="1">
                <a:solidFill>
                  <a:srgbClr val="000000"/>
                </a:solidFill>
              </a:rPr>
              <a:t>r</a:t>
            </a:r>
            <a:r>
              <a:rPr lang="cs-CZ" altLang="cs-CZ" i="1" baseline="-25000">
                <a:solidFill>
                  <a:srgbClr val="000000"/>
                </a:solidFill>
              </a:rPr>
              <a:t>P</a:t>
            </a:r>
            <a:endParaRPr lang="cs-CZ" altLang="cs-CZ" i="1">
              <a:solidFill>
                <a:srgbClr val="000000"/>
              </a:solidFill>
            </a:endParaRPr>
          </a:p>
        </p:txBody>
      </p:sp>
      <p:sp>
        <p:nvSpPr>
          <p:cNvPr id="15" name="Line 13">
            <a:extLst>
              <a:ext uri="{FF2B5EF4-FFF2-40B4-BE49-F238E27FC236}">
                <a16:creationId xmlns:a16="http://schemas.microsoft.com/office/drawing/2014/main" id="{0FF2CF6E-8436-4460-B2E7-C5337A42CB81}"/>
              </a:ext>
            </a:extLst>
          </p:cNvPr>
          <p:cNvSpPr>
            <a:spLocks noChangeShapeType="1"/>
          </p:cNvSpPr>
          <p:nvPr/>
        </p:nvSpPr>
        <p:spPr bwMode="auto">
          <a:xfrm>
            <a:off x="5905735" y="1819594"/>
            <a:ext cx="252178"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 name="Text Box 11">
            <a:extLst>
              <a:ext uri="{FF2B5EF4-FFF2-40B4-BE49-F238E27FC236}">
                <a16:creationId xmlns:a16="http://schemas.microsoft.com/office/drawing/2014/main" id="{9CA32D67-636C-431B-8B24-E3AB9C1EF0F7}"/>
              </a:ext>
            </a:extLst>
          </p:cNvPr>
          <p:cNvSpPr txBox="1">
            <a:spLocks noChangeArrowheads="1"/>
          </p:cNvSpPr>
          <p:nvPr/>
        </p:nvSpPr>
        <p:spPr bwMode="auto">
          <a:xfrm>
            <a:off x="6904636" y="1063386"/>
            <a:ext cx="5473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dirty="0">
                <a:solidFill>
                  <a:srgbClr val="000000"/>
                </a:solidFill>
              </a:rPr>
              <a:t>P</a:t>
            </a:r>
          </a:p>
        </p:txBody>
      </p:sp>
      <p:sp>
        <p:nvSpPr>
          <p:cNvPr id="17" name="Text Box 11">
            <a:extLst>
              <a:ext uri="{FF2B5EF4-FFF2-40B4-BE49-F238E27FC236}">
                <a16:creationId xmlns:a16="http://schemas.microsoft.com/office/drawing/2014/main" id="{61FC8223-1594-4E16-8D25-CBF3EE30DCFB}"/>
              </a:ext>
            </a:extLst>
          </p:cNvPr>
          <p:cNvSpPr txBox="1">
            <a:spLocks noChangeArrowheads="1"/>
          </p:cNvSpPr>
          <p:nvPr/>
        </p:nvSpPr>
        <p:spPr bwMode="auto">
          <a:xfrm>
            <a:off x="8398187" y="2045941"/>
            <a:ext cx="5473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dirty="0">
                <a:solidFill>
                  <a:srgbClr val="000000"/>
                </a:solidFill>
              </a:rPr>
              <a:t>A</a:t>
            </a:r>
          </a:p>
        </p:txBody>
      </p:sp>
      <p:sp>
        <p:nvSpPr>
          <p:cNvPr id="18" name="Text Box 18">
            <a:extLst>
              <a:ext uri="{FF2B5EF4-FFF2-40B4-BE49-F238E27FC236}">
                <a16:creationId xmlns:a16="http://schemas.microsoft.com/office/drawing/2014/main" id="{C12795E5-5BB7-4B32-897F-3C8929C4836A}"/>
              </a:ext>
            </a:extLst>
          </p:cNvPr>
          <p:cNvSpPr txBox="1">
            <a:spLocks noChangeArrowheads="1"/>
          </p:cNvSpPr>
          <p:nvPr/>
        </p:nvSpPr>
        <p:spPr bwMode="auto">
          <a:xfrm>
            <a:off x="6311458" y="2820987"/>
            <a:ext cx="719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i="1">
                <a:solidFill>
                  <a:srgbClr val="000000"/>
                </a:solidFill>
              </a:rPr>
              <a:t>r</a:t>
            </a:r>
          </a:p>
        </p:txBody>
      </p:sp>
      <p:sp>
        <p:nvSpPr>
          <p:cNvPr id="19" name="Line 19">
            <a:extLst>
              <a:ext uri="{FF2B5EF4-FFF2-40B4-BE49-F238E27FC236}">
                <a16:creationId xmlns:a16="http://schemas.microsoft.com/office/drawing/2014/main" id="{5EF28A46-9A03-4F5D-B6D7-62B8BDBA5D22}"/>
              </a:ext>
            </a:extLst>
          </p:cNvPr>
          <p:cNvSpPr>
            <a:spLocks noChangeShapeType="1"/>
          </p:cNvSpPr>
          <p:nvPr/>
        </p:nvSpPr>
        <p:spPr bwMode="auto">
          <a:xfrm>
            <a:off x="6335088" y="2911474"/>
            <a:ext cx="336733"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0" name="TextovéPole 19">
            <a:extLst>
              <a:ext uri="{FF2B5EF4-FFF2-40B4-BE49-F238E27FC236}">
                <a16:creationId xmlns:a16="http://schemas.microsoft.com/office/drawing/2014/main" id="{258592EA-6147-417F-BD1C-4EBA63CB0691}"/>
              </a:ext>
            </a:extLst>
          </p:cNvPr>
          <p:cNvSpPr txBox="1"/>
          <p:nvPr/>
        </p:nvSpPr>
        <p:spPr>
          <a:xfrm>
            <a:off x="6421929" y="2938804"/>
            <a:ext cx="274434" cy="276999"/>
          </a:xfrm>
          <a:prstGeom prst="rect">
            <a:avLst/>
          </a:prstGeom>
          <a:noFill/>
        </p:spPr>
        <p:txBody>
          <a:bodyPr wrap="none" rtlCol="0">
            <a:spAutoFit/>
          </a:bodyPr>
          <a:lstStyle/>
          <a:p>
            <a:r>
              <a:rPr lang="cs-CZ" sz="1200" dirty="0"/>
              <a:t>A</a:t>
            </a:r>
          </a:p>
        </p:txBody>
      </p:sp>
    </p:spTree>
    <p:extLst>
      <p:ext uri="{BB962C8B-B14F-4D97-AF65-F5344CB8AC3E}">
        <p14:creationId xmlns:p14="http://schemas.microsoft.com/office/powerpoint/2010/main" val="30566045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AD73B6-99EC-4FB2-B7F5-51B082EBC9B5}"/>
              </a:ext>
            </a:extLst>
          </p:cNvPr>
          <p:cNvSpPr>
            <a:spLocks noGrp="1"/>
          </p:cNvSpPr>
          <p:nvPr>
            <p:ph type="title"/>
          </p:nvPr>
        </p:nvSpPr>
        <p:spPr>
          <a:xfrm>
            <a:off x="619125" y="252751"/>
            <a:ext cx="1352550" cy="434974"/>
          </a:xfrm>
        </p:spPr>
        <p:txBody>
          <a:bodyPr>
            <a:normAutofit/>
          </a:bodyPr>
          <a:lstStyle/>
          <a:p>
            <a:r>
              <a:rPr lang="cs-CZ" sz="2400" b="1" dirty="0">
                <a:latin typeface="+mn-lt"/>
              </a:rPr>
              <a:t>Integrál</a:t>
            </a:r>
          </a:p>
        </p:txBody>
      </p:sp>
      <p:sp>
        <p:nvSpPr>
          <p:cNvPr id="5" name="TextovéPole 4">
            <a:extLst>
              <a:ext uri="{FF2B5EF4-FFF2-40B4-BE49-F238E27FC236}">
                <a16:creationId xmlns:a16="http://schemas.microsoft.com/office/drawing/2014/main" id="{6FB79BD1-7150-49E7-AB16-CBE90BD4A279}"/>
              </a:ext>
            </a:extLst>
          </p:cNvPr>
          <p:cNvSpPr txBox="1"/>
          <p:nvPr/>
        </p:nvSpPr>
        <p:spPr>
          <a:xfrm>
            <a:off x="195262" y="878562"/>
            <a:ext cx="8743951" cy="5509200"/>
          </a:xfrm>
          <a:prstGeom prst="rect">
            <a:avLst/>
          </a:prstGeom>
          <a:noFill/>
        </p:spPr>
        <p:txBody>
          <a:bodyPr wrap="square">
            <a:spAutoFit/>
          </a:bodyPr>
          <a:lstStyle/>
          <a:p>
            <a:pPr algn="just"/>
            <a:r>
              <a:rPr lang="cs-CZ" sz="2000" b="0" i="0" dirty="0">
                <a:solidFill>
                  <a:srgbClr val="000000"/>
                </a:solidFill>
                <a:effectLst/>
              </a:rPr>
              <a:t>Proces integrování funkce je opačný k procesu derivování funkce. Pojem integrálu je zobecněním pojmů jako plocha, objem, součet či suma.</a:t>
            </a:r>
          </a:p>
          <a:p>
            <a:pPr algn="just"/>
            <a:endParaRPr lang="cs-CZ" sz="2000" dirty="0">
              <a:solidFill>
                <a:srgbClr val="000000"/>
              </a:solidFill>
            </a:endParaRPr>
          </a:p>
          <a:p>
            <a:pPr algn="just"/>
            <a:endParaRPr lang="cs-CZ" sz="2000" dirty="0">
              <a:solidFill>
                <a:srgbClr val="000000"/>
              </a:solidFill>
            </a:endParaRPr>
          </a:p>
          <a:p>
            <a:pPr algn="just"/>
            <a:r>
              <a:rPr lang="cs-CZ" sz="2400" b="1" i="0" dirty="0">
                <a:solidFill>
                  <a:srgbClr val="000000"/>
                </a:solidFill>
                <a:effectLst/>
              </a:rPr>
              <a:t>Neurčitý integrál</a:t>
            </a:r>
          </a:p>
          <a:p>
            <a:pPr algn="just"/>
            <a:endParaRPr lang="cs-CZ" sz="800" dirty="0">
              <a:solidFill>
                <a:srgbClr val="000000"/>
              </a:solidFill>
            </a:endParaRPr>
          </a:p>
          <a:p>
            <a:pPr algn="just"/>
            <a:r>
              <a:rPr lang="cs-CZ" sz="2000" b="1" dirty="0"/>
              <a:t>   Primitivní funkce </a:t>
            </a:r>
            <a:r>
              <a:rPr lang="cs-CZ" sz="2000" dirty="0"/>
              <a:t>k funkci f(</a:t>
            </a:r>
            <a:r>
              <a:rPr lang="cs-CZ" sz="2000" i="1" dirty="0"/>
              <a:t>x</a:t>
            </a:r>
            <a:r>
              <a:rPr lang="cs-CZ" sz="2000" dirty="0"/>
              <a:t>) na intervalu (a, b) je taková funkce F(</a:t>
            </a:r>
            <a:r>
              <a:rPr lang="cs-CZ" sz="2000" i="1" dirty="0"/>
              <a:t>x</a:t>
            </a:r>
            <a:r>
              <a:rPr lang="cs-CZ" sz="2000" dirty="0"/>
              <a:t>), že pro každé </a:t>
            </a:r>
            <a:r>
              <a:rPr lang="cs-CZ" sz="2000" i="1" dirty="0"/>
              <a:t>x</a:t>
            </a:r>
            <a:r>
              <a:rPr lang="cs-CZ" sz="2000" dirty="0"/>
              <a:t> ∈ (a, b) je F‘(x) = f(</a:t>
            </a:r>
            <a:r>
              <a:rPr lang="cs-CZ" sz="2000" i="1" dirty="0"/>
              <a:t>x</a:t>
            </a:r>
            <a:r>
              <a:rPr lang="cs-CZ" sz="2000" dirty="0"/>
              <a:t>). Procesu hledání primitivní funkce se často říká </a:t>
            </a:r>
            <a:r>
              <a:rPr lang="cs-CZ" sz="2000" b="1" dirty="0"/>
              <a:t>integrování</a:t>
            </a:r>
            <a:r>
              <a:rPr lang="cs-CZ" sz="2000" dirty="0"/>
              <a:t> (integrace), jelikož primitivní funkce se používá při určování obsahu plochy pod křivkou (integrálu) podle základní věty integrálního počtu.</a:t>
            </a:r>
          </a:p>
          <a:p>
            <a:pPr algn="just"/>
            <a:r>
              <a:rPr lang="cs-CZ" sz="2000" dirty="0"/>
              <a:t>   Ke každé funkci f(x) spojité na (a, b) existuje v (a, b) primitivní funkce. Je jich dokonce </a:t>
            </a:r>
            <a:r>
              <a:rPr lang="cs-CZ" sz="2000" u="sng" dirty="0"/>
              <a:t>nekonečně mnoho</a:t>
            </a:r>
            <a:r>
              <a:rPr lang="cs-CZ" sz="2000" dirty="0"/>
              <a:t>. Je-li F(x) jedna z nich, pak všechny ostatní mají tvar </a:t>
            </a:r>
            <a:r>
              <a:rPr lang="cs-CZ" sz="2000" u="sng" dirty="0"/>
              <a:t>F(x) + C</a:t>
            </a:r>
            <a:r>
              <a:rPr lang="cs-CZ" sz="2000" dirty="0"/>
              <a:t>, kde C je integrační konstanta, která je libovolná. </a:t>
            </a:r>
          </a:p>
          <a:p>
            <a:pPr algn="just"/>
            <a:endParaRPr lang="cs-CZ" sz="2000" dirty="0"/>
          </a:p>
          <a:p>
            <a:pPr algn="just"/>
            <a:r>
              <a:rPr lang="cs-CZ" sz="2000" dirty="0"/>
              <a:t>Používáme formální zápis</a:t>
            </a:r>
          </a:p>
          <a:p>
            <a:pPr algn="ctr"/>
            <a:r>
              <a:rPr lang="cs-CZ" sz="2000" dirty="0"/>
              <a:t> ʃ f(x).</a:t>
            </a:r>
            <a:r>
              <a:rPr lang="cs-CZ" sz="2000" dirty="0" err="1"/>
              <a:t>dx</a:t>
            </a:r>
            <a:r>
              <a:rPr lang="cs-CZ" sz="2000" dirty="0"/>
              <a:t> = F(x) + C, </a:t>
            </a:r>
          </a:p>
          <a:p>
            <a:pPr algn="just"/>
            <a:r>
              <a:rPr lang="cs-CZ" sz="2000" dirty="0"/>
              <a:t>ʃ f(x) </a:t>
            </a:r>
            <a:r>
              <a:rPr lang="cs-CZ" sz="2000" dirty="0" err="1"/>
              <a:t>dx</a:t>
            </a:r>
            <a:r>
              <a:rPr lang="cs-CZ" sz="2000" dirty="0"/>
              <a:t> znamená množinu všech primitivních funkcí k funkce f(x) a nazývá se neurčitý integrál funkce f(x).</a:t>
            </a:r>
          </a:p>
        </p:txBody>
      </p:sp>
      <p:pic>
        <p:nvPicPr>
          <p:cNvPr id="231433" name="Picture 9" descr="\hspace{11mm} \displaystyle\int\limits_a^b k\cdot f(x)\,\mathrm{d}x">
            <a:extLst>
              <a:ext uri="{FF2B5EF4-FFF2-40B4-BE49-F238E27FC236}">
                <a16:creationId xmlns:a16="http://schemas.microsoft.com/office/drawing/2014/main" id="{4033E674-240B-4EFD-9C48-465885D63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483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See the source image">
            <a:extLst>
              <a:ext uri="{FF2B5EF4-FFF2-40B4-BE49-F238E27FC236}">
                <a16:creationId xmlns:a16="http://schemas.microsoft.com/office/drawing/2014/main" id="{42435351-F8DA-46B5-81F1-BC8B89359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530" y="962025"/>
            <a:ext cx="7178640" cy="565397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984FC64E-029A-46F0-B310-0EC1941B46BB}"/>
              </a:ext>
            </a:extLst>
          </p:cNvPr>
          <p:cNvSpPr txBox="1"/>
          <p:nvPr/>
        </p:nvSpPr>
        <p:spPr>
          <a:xfrm>
            <a:off x="137011" y="108652"/>
            <a:ext cx="2339038" cy="461665"/>
          </a:xfrm>
          <a:prstGeom prst="rect">
            <a:avLst/>
          </a:prstGeom>
          <a:noFill/>
        </p:spPr>
        <p:txBody>
          <a:bodyPr wrap="none" rtlCol="0">
            <a:spAutoFit/>
          </a:bodyPr>
          <a:lstStyle/>
          <a:p>
            <a:r>
              <a:rPr lang="cs-CZ" sz="2400" b="1" dirty="0"/>
              <a:t>Integrační vzorce</a:t>
            </a:r>
          </a:p>
        </p:txBody>
      </p:sp>
    </p:spTree>
    <p:extLst>
      <p:ext uri="{BB962C8B-B14F-4D97-AF65-F5344CB8AC3E}">
        <p14:creationId xmlns:p14="http://schemas.microsoft.com/office/powerpoint/2010/main" val="11047301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e the source image">
            <a:extLst>
              <a:ext uri="{FF2B5EF4-FFF2-40B4-BE49-F238E27FC236}">
                <a16:creationId xmlns:a16="http://schemas.microsoft.com/office/drawing/2014/main" id="{4897B03C-2FE1-4407-80A4-FAC7CC763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184" y="3818395"/>
            <a:ext cx="3267075" cy="2943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 descr="See the source image">
            <a:extLst>
              <a:ext uri="{FF2B5EF4-FFF2-40B4-BE49-F238E27FC236}">
                <a16:creationId xmlns:a16="http://schemas.microsoft.com/office/drawing/2014/main" id="{0AD24D11-4670-43CE-8158-EFB9E01F4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57" y="3818395"/>
            <a:ext cx="3803744" cy="2895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C2F73CDC-B821-499B-9FFD-018EB38AA4F4}"/>
              </a:ext>
            </a:extLst>
          </p:cNvPr>
          <p:cNvSpPr txBox="1"/>
          <p:nvPr/>
        </p:nvSpPr>
        <p:spPr>
          <a:xfrm>
            <a:off x="180975" y="302910"/>
            <a:ext cx="8686800" cy="3524042"/>
          </a:xfrm>
          <a:prstGeom prst="rect">
            <a:avLst/>
          </a:prstGeom>
          <a:noFill/>
        </p:spPr>
        <p:txBody>
          <a:bodyPr wrap="square">
            <a:spAutoFit/>
          </a:bodyPr>
          <a:lstStyle/>
          <a:p>
            <a:pPr algn="just"/>
            <a:r>
              <a:rPr lang="cs-CZ" sz="2400" b="1" i="0" dirty="0">
                <a:solidFill>
                  <a:srgbClr val="000000"/>
                </a:solidFill>
                <a:effectLst/>
              </a:rPr>
              <a:t>Určitý integrál</a:t>
            </a:r>
          </a:p>
          <a:p>
            <a:pPr algn="just"/>
            <a:endParaRPr lang="cs-CZ" sz="700" dirty="0">
              <a:solidFill>
                <a:srgbClr val="000000"/>
              </a:solidFill>
            </a:endParaRPr>
          </a:p>
          <a:p>
            <a:pPr algn="just">
              <a:defRPr/>
            </a:pPr>
            <a:r>
              <a:rPr lang="cs-CZ" sz="1800" b="1" dirty="0"/>
              <a:t> </a:t>
            </a:r>
          </a:p>
          <a:p>
            <a:pPr algn="just">
              <a:defRPr/>
            </a:pPr>
            <a:r>
              <a:rPr lang="cs-CZ" sz="2000" dirty="0">
                <a:cs typeface="Times New Roman" pitchFamily="18" charset="0"/>
              </a:rPr>
              <a:t>Určitý integrál nezáporné funkce </a:t>
            </a:r>
            <a:r>
              <a:rPr lang="cs-CZ" sz="2000" i="1" dirty="0">
                <a:cs typeface="Times New Roman" pitchFamily="18" charset="0"/>
              </a:rPr>
              <a:t>f</a:t>
            </a:r>
            <a:r>
              <a:rPr lang="cs-CZ" sz="2000" dirty="0">
                <a:cs typeface="Times New Roman" pitchFamily="18" charset="0"/>
              </a:rPr>
              <a:t>(</a:t>
            </a:r>
            <a:r>
              <a:rPr lang="cs-CZ" sz="2000" i="1" dirty="0">
                <a:cs typeface="Times New Roman" pitchFamily="18" charset="0"/>
              </a:rPr>
              <a:t>x</a:t>
            </a:r>
            <a:r>
              <a:rPr lang="cs-CZ" sz="2000" dirty="0">
                <a:cs typeface="Times New Roman" pitchFamily="18" charset="0"/>
              </a:rPr>
              <a:t>) mezi dvěma body </a:t>
            </a:r>
            <a:r>
              <a:rPr lang="cs-CZ" sz="2000" i="1" dirty="0">
                <a:cs typeface="Times New Roman" pitchFamily="18" charset="0"/>
              </a:rPr>
              <a:t>a</a:t>
            </a:r>
            <a:r>
              <a:rPr lang="cs-CZ" sz="2000" dirty="0">
                <a:cs typeface="Times New Roman" pitchFamily="18" charset="0"/>
              </a:rPr>
              <a:t>, </a:t>
            </a:r>
            <a:r>
              <a:rPr lang="cs-CZ" sz="2000" i="1" dirty="0">
                <a:cs typeface="Times New Roman" pitchFamily="18" charset="0"/>
              </a:rPr>
              <a:t>b</a:t>
            </a:r>
            <a:r>
              <a:rPr lang="cs-CZ" sz="2000" dirty="0">
                <a:cs typeface="Times New Roman" pitchFamily="18" charset="0"/>
              </a:rPr>
              <a:t> je roven ploše obrazce omezeného přímkami </a:t>
            </a:r>
            <a:r>
              <a:rPr lang="cs-CZ" sz="2000" i="1" dirty="0">
                <a:cs typeface="Times New Roman" pitchFamily="18" charset="0"/>
              </a:rPr>
              <a:t>x </a:t>
            </a:r>
            <a:r>
              <a:rPr lang="cs-CZ" sz="2000" dirty="0">
                <a:cs typeface="Times New Roman" pitchFamily="18" charset="0"/>
              </a:rPr>
              <a:t>= </a:t>
            </a:r>
            <a:r>
              <a:rPr lang="cs-CZ" sz="2000" i="1" dirty="0">
                <a:cs typeface="Times New Roman" pitchFamily="18" charset="0"/>
              </a:rPr>
              <a:t>a</a:t>
            </a:r>
            <a:r>
              <a:rPr lang="cs-CZ" sz="2000" dirty="0">
                <a:cs typeface="Times New Roman" pitchFamily="18" charset="0"/>
              </a:rPr>
              <a:t>, </a:t>
            </a:r>
            <a:r>
              <a:rPr lang="cs-CZ" sz="2000" i="1" dirty="0">
                <a:cs typeface="Times New Roman" pitchFamily="18" charset="0"/>
              </a:rPr>
              <a:t>x </a:t>
            </a:r>
            <a:r>
              <a:rPr lang="cs-CZ" sz="2000" dirty="0">
                <a:cs typeface="Times New Roman" pitchFamily="18" charset="0"/>
              </a:rPr>
              <a:t>= </a:t>
            </a:r>
            <a:r>
              <a:rPr lang="cs-CZ" sz="2000" i="1" dirty="0">
                <a:cs typeface="Times New Roman" pitchFamily="18" charset="0"/>
              </a:rPr>
              <a:t>b</a:t>
            </a:r>
            <a:r>
              <a:rPr lang="cs-CZ" sz="2000" dirty="0">
                <a:cs typeface="Times New Roman" pitchFamily="18" charset="0"/>
              </a:rPr>
              <a:t>, osou </a:t>
            </a:r>
            <a:r>
              <a:rPr lang="cs-CZ" sz="2000" i="1" dirty="0">
                <a:cs typeface="Times New Roman" pitchFamily="18" charset="0"/>
              </a:rPr>
              <a:t>x</a:t>
            </a:r>
            <a:r>
              <a:rPr lang="cs-CZ" sz="2000" dirty="0">
                <a:cs typeface="Times New Roman" pitchFamily="18" charset="0"/>
              </a:rPr>
              <a:t> a křivkou definovanou grafem funkce </a:t>
            </a:r>
            <a:r>
              <a:rPr lang="cs-CZ" sz="2000" i="1" dirty="0">
                <a:cs typeface="Times New Roman" pitchFamily="18" charset="0"/>
              </a:rPr>
              <a:t>f</a:t>
            </a:r>
            <a:r>
              <a:rPr lang="cs-CZ" sz="2000" dirty="0">
                <a:cs typeface="Times New Roman" pitchFamily="18" charset="0"/>
              </a:rPr>
              <a:t>(</a:t>
            </a:r>
            <a:r>
              <a:rPr lang="cs-CZ" sz="2000" i="1" dirty="0">
                <a:cs typeface="Times New Roman" pitchFamily="18" charset="0"/>
              </a:rPr>
              <a:t>x</a:t>
            </a:r>
            <a:r>
              <a:rPr lang="cs-CZ" sz="2000" dirty="0">
                <a:cs typeface="Times New Roman" pitchFamily="18" charset="0"/>
              </a:rPr>
              <a:t>). </a:t>
            </a:r>
            <a:r>
              <a:rPr lang="cs-CZ" altLang="cs-CZ" sz="2000" u="sng" dirty="0">
                <a:cs typeface="Times New Roman" panose="02020603050405020304" pitchFamily="18" charset="0"/>
              </a:rPr>
              <a:t>Určitý integrál </a:t>
            </a:r>
            <a:r>
              <a:rPr lang="cs-CZ" altLang="cs-CZ" sz="2000" dirty="0">
                <a:cs typeface="Times New Roman" panose="02020603050405020304" pitchFamily="18" charset="0"/>
              </a:rPr>
              <a:t>není funkce, ale </a:t>
            </a:r>
            <a:r>
              <a:rPr lang="cs-CZ" altLang="cs-CZ" sz="2000" u="sng" dirty="0">
                <a:cs typeface="Times New Roman" panose="02020603050405020304" pitchFamily="18" charset="0"/>
              </a:rPr>
              <a:t>číslo</a:t>
            </a:r>
            <a:r>
              <a:rPr lang="cs-CZ" altLang="cs-CZ" sz="2000" dirty="0">
                <a:cs typeface="Times New Roman" panose="02020603050405020304" pitchFamily="18" charset="0"/>
              </a:rPr>
              <a:t>.</a:t>
            </a:r>
          </a:p>
          <a:p>
            <a:pPr marL="0" indent="0" algn="just">
              <a:buFont typeface="Wingdings 2" panose="05020102010507070707" pitchFamily="18" charset="2"/>
              <a:buNone/>
              <a:defRPr/>
            </a:pPr>
            <a:endParaRPr lang="cs-CZ" sz="2000" dirty="0">
              <a:cs typeface="Times New Roman" pitchFamily="18" charset="0"/>
            </a:endParaRPr>
          </a:p>
          <a:p>
            <a:pPr algn="just"/>
            <a:endParaRPr lang="cs-CZ" sz="1800" b="1" dirty="0"/>
          </a:p>
          <a:p>
            <a:pPr algn="just"/>
            <a:endParaRPr lang="cs-CZ" b="1" dirty="0"/>
          </a:p>
          <a:p>
            <a:pPr algn="just"/>
            <a:endParaRPr lang="cs-CZ" sz="1800" b="1" dirty="0"/>
          </a:p>
          <a:p>
            <a:pPr algn="just"/>
            <a:r>
              <a:rPr lang="cs-CZ" sz="2000" b="0" i="0" dirty="0">
                <a:solidFill>
                  <a:srgbClr val="202122"/>
                </a:solidFill>
                <a:effectLst/>
              </a:rPr>
              <a:t>Určitý integrál z funkce je roven </a:t>
            </a:r>
            <a:r>
              <a:rPr lang="cs-CZ" sz="2000" b="0" i="0" u="sng" dirty="0">
                <a:solidFill>
                  <a:srgbClr val="202122"/>
                </a:solidFill>
                <a:effectLst/>
              </a:rPr>
              <a:t>obsahu plochy ohraničené touto funkcí </a:t>
            </a:r>
            <a:r>
              <a:rPr lang="cs-CZ" sz="2000" b="0" i="0" dirty="0">
                <a:solidFill>
                  <a:srgbClr val="202122"/>
                </a:solidFill>
                <a:effectLst/>
              </a:rPr>
              <a:t>nebo </a:t>
            </a:r>
            <a:r>
              <a:rPr lang="cs-CZ" sz="2000" b="0" i="0" u="sng" dirty="0">
                <a:solidFill>
                  <a:srgbClr val="202122"/>
                </a:solidFill>
                <a:effectLst/>
              </a:rPr>
              <a:t>dráze uražené tělesem</a:t>
            </a:r>
            <a:r>
              <a:rPr lang="cs-CZ" sz="2000" b="0" i="0" dirty="0">
                <a:solidFill>
                  <a:srgbClr val="202122"/>
                </a:solidFill>
                <a:effectLst/>
              </a:rPr>
              <a:t>, jehož rychlost je popsána touto funkcí.</a:t>
            </a:r>
            <a:endParaRPr lang="cs-CZ" sz="2000" dirty="0"/>
          </a:p>
        </p:txBody>
      </p:sp>
      <p:pic>
        <p:nvPicPr>
          <p:cNvPr id="10" name="Obrázek 9">
            <a:extLst>
              <a:ext uri="{FF2B5EF4-FFF2-40B4-BE49-F238E27FC236}">
                <a16:creationId xmlns:a16="http://schemas.microsoft.com/office/drawing/2014/main" id="{0179CAB9-328F-47C4-8A3C-ED52B8760F31}"/>
              </a:ext>
            </a:extLst>
          </p:cNvPr>
          <p:cNvPicPr>
            <a:picLocks noChangeAspect="1"/>
          </p:cNvPicPr>
          <p:nvPr/>
        </p:nvPicPr>
        <p:blipFill>
          <a:blip r:embed="rId4"/>
          <a:stretch>
            <a:fillRect/>
          </a:stretch>
        </p:blipFill>
        <p:spPr>
          <a:xfrm>
            <a:off x="3343977" y="2106475"/>
            <a:ext cx="1178765" cy="1003300"/>
          </a:xfrm>
          <a:prstGeom prst="rect">
            <a:avLst/>
          </a:prstGeom>
        </p:spPr>
      </p:pic>
      <p:sp>
        <p:nvSpPr>
          <p:cNvPr id="15" name="TextovéPole 14">
            <a:extLst>
              <a:ext uri="{FF2B5EF4-FFF2-40B4-BE49-F238E27FC236}">
                <a16:creationId xmlns:a16="http://schemas.microsoft.com/office/drawing/2014/main" id="{BBFDE571-3D26-47ED-BCF3-A0F15021EDE7}"/>
              </a:ext>
            </a:extLst>
          </p:cNvPr>
          <p:cNvSpPr txBox="1"/>
          <p:nvPr/>
        </p:nvSpPr>
        <p:spPr>
          <a:xfrm>
            <a:off x="5043488" y="2064931"/>
            <a:ext cx="3700462" cy="923330"/>
          </a:xfrm>
          <a:prstGeom prst="rect">
            <a:avLst/>
          </a:prstGeom>
          <a:noFill/>
        </p:spPr>
        <p:txBody>
          <a:bodyPr wrap="square">
            <a:spAutoFit/>
          </a:bodyPr>
          <a:lstStyle/>
          <a:p>
            <a:pPr marL="0" indent="0">
              <a:buFont typeface="Wingdings 2" pitchFamily="18" charset="2"/>
              <a:buNone/>
              <a:defRPr/>
            </a:pPr>
            <a:r>
              <a:rPr lang="cs-CZ" sz="1800" dirty="0">
                <a:solidFill>
                  <a:schemeClr val="tx2"/>
                </a:solidFill>
                <a:cs typeface="Times New Roman" pitchFamily="18" charset="0"/>
              </a:rPr>
              <a:t>(Určitý) integrál funkce </a:t>
            </a:r>
            <a:r>
              <a:rPr lang="cs-CZ" sz="1800" i="1" dirty="0">
                <a:solidFill>
                  <a:schemeClr val="tx2"/>
                </a:solidFill>
                <a:cs typeface="Times New Roman" pitchFamily="18" charset="0"/>
              </a:rPr>
              <a:t>f</a:t>
            </a:r>
            <a:r>
              <a:rPr lang="cs-CZ" sz="1800" dirty="0">
                <a:solidFill>
                  <a:schemeClr val="tx2"/>
                </a:solidFill>
                <a:cs typeface="Times New Roman" pitchFamily="18" charset="0"/>
              </a:rPr>
              <a:t>(</a:t>
            </a:r>
            <a:r>
              <a:rPr lang="cs-CZ" sz="1800" i="1" dirty="0">
                <a:solidFill>
                  <a:schemeClr val="tx2"/>
                </a:solidFill>
                <a:cs typeface="Times New Roman" pitchFamily="18" charset="0"/>
              </a:rPr>
              <a:t>x</a:t>
            </a:r>
            <a:r>
              <a:rPr lang="cs-CZ" sz="1800" dirty="0">
                <a:solidFill>
                  <a:schemeClr val="tx2"/>
                </a:solidFill>
                <a:cs typeface="Times New Roman" pitchFamily="18" charset="0"/>
              </a:rPr>
              <a:t>) od </a:t>
            </a:r>
            <a:r>
              <a:rPr lang="cs-CZ" sz="1800" i="1" dirty="0">
                <a:solidFill>
                  <a:schemeClr val="tx2"/>
                </a:solidFill>
                <a:cs typeface="Times New Roman" pitchFamily="18" charset="0"/>
              </a:rPr>
              <a:t>a</a:t>
            </a:r>
            <a:r>
              <a:rPr lang="cs-CZ" sz="1800" dirty="0">
                <a:solidFill>
                  <a:schemeClr val="tx2"/>
                </a:solidFill>
                <a:cs typeface="Times New Roman" pitchFamily="18" charset="0"/>
              </a:rPr>
              <a:t> do </a:t>
            </a:r>
            <a:r>
              <a:rPr lang="cs-CZ" sz="1800" i="1" dirty="0">
                <a:solidFill>
                  <a:schemeClr val="tx2"/>
                </a:solidFill>
                <a:cs typeface="Times New Roman" pitchFamily="18" charset="0"/>
              </a:rPr>
              <a:t>b</a:t>
            </a:r>
            <a:r>
              <a:rPr lang="cs-CZ" sz="1800" dirty="0">
                <a:solidFill>
                  <a:schemeClr val="tx2"/>
                </a:solidFill>
                <a:cs typeface="Times New Roman" pitchFamily="18" charset="0"/>
              </a:rPr>
              <a:t>. </a:t>
            </a:r>
          </a:p>
          <a:p>
            <a:pPr marL="0" indent="0">
              <a:spcBef>
                <a:spcPts val="0"/>
              </a:spcBef>
              <a:buFont typeface="Wingdings 2" pitchFamily="18" charset="2"/>
              <a:buNone/>
              <a:defRPr/>
            </a:pPr>
            <a:r>
              <a:rPr lang="cs-CZ" sz="1800" b="1" i="1" dirty="0">
                <a:solidFill>
                  <a:schemeClr val="tx2"/>
                </a:solidFill>
                <a:cs typeface="Times New Roman" pitchFamily="18" charset="0"/>
              </a:rPr>
              <a:t>a</a:t>
            </a:r>
            <a:r>
              <a:rPr lang="cs-CZ" sz="1800" dirty="0">
                <a:solidFill>
                  <a:schemeClr val="tx2"/>
                </a:solidFill>
                <a:cs typeface="Times New Roman" pitchFamily="18" charset="0"/>
              </a:rPr>
              <a:t> je </a:t>
            </a:r>
            <a:r>
              <a:rPr lang="cs-CZ" sz="1800" b="1" dirty="0">
                <a:solidFill>
                  <a:schemeClr val="tx2">
                    <a:lumMod val="60000"/>
                    <a:lumOff val="40000"/>
                  </a:schemeClr>
                </a:solidFill>
                <a:cs typeface="Times New Roman" pitchFamily="18" charset="0"/>
              </a:rPr>
              <a:t>DOLNÍ MEZ</a:t>
            </a:r>
            <a:r>
              <a:rPr lang="cs-CZ" sz="1800" dirty="0">
                <a:solidFill>
                  <a:schemeClr val="tx2"/>
                </a:solidFill>
                <a:cs typeface="Times New Roman" pitchFamily="18" charset="0"/>
              </a:rPr>
              <a:t>,</a:t>
            </a:r>
            <a:r>
              <a:rPr lang="cs-CZ" sz="1800" b="1" dirty="0">
                <a:solidFill>
                  <a:schemeClr val="tx2"/>
                </a:solidFill>
                <a:cs typeface="Times New Roman" pitchFamily="18" charset="0"/>
              </a:rPr>
              <a:t> </a:t>
            </a:r>
          </a:p>
          <a:p>
            <a:pPr marL="0" indent="0">
              <a:spcBef>
                <a:spcPts val="0"/>
              </a:spcBef>
              <a:buFont typeface="Wingdings 2" pitchFamily="18" charset="2"/>
              <a:buNone/>
              <a:defRPr/>
            </a:pPr>
            <a:r>
              <a:rPr lang="cs-CZ" sz="1800" b="1" i="1" dirty="0">
                <a:solidFill>
                  <a:schemeClr val="tx2"/>
                </a:solidFill>
                <a:cs typeface="Times New Roman" pitchFamily="18" charset="0"/>
              </a:rPr>
              <a:t>b</a:t>
            </a:r>
            <a:r>
              <a:rPr lang="cs-CZ" sz="1800" b="1" dirty="0">
                <a:solidFill>
                  <a:schemeClr val="tx2"/>
                </a:solidFill>
                <a:cs typeface="Times New Roman" pitchFamily="18" charset="0"/>
              </a:rPr>
              <a:t> </a:t>
            </a:r>
            <a:r>
              <a:rPr lang="cs-CZ" sz="1800" dirty="0">
                <a:solidFill>
                  <a:schemeClr val="tx2"/>
                </a:solidFill>
                <a:cs typeface="Times New Roman" pitchFamily="18" charset="0"/>
              </a:rPr>
              <a:t>je </a:t>
            </a:r>
            <a:r>
              <a:rPr lang="cs-CZ" sz="1800" b="1" dirty="0">
                <a:solidFill>
                  <a:schemeClr val="tx2">
                    <a:lumMod val="60000"/>
                    <a:lumOff val="40000"/>
                  </a:schemeClr>
                </a:solidFill>
                <a:cs typeface="Times New Roman" pitchFamily="18" charset="0"/>
              </a:rPr>
              <a:t>HORNÍ MEZ </a:t>
            </a:r>
            <a:r>
              <a:rPr lang="cs-CZ" sz="1800" dirty="0">
                <a:solidFill>
                  <a:schemeClr val="tx2"/>
                </a:solidFill>
                <a:cs typeface="Times New Roman" pitchFamily="18" charset="0"/>
              </a:rPr>
              <a:t>integrálu.</a:t>
            </a:r>
            <a:endParaRPr lang="cs-CZ" dirty="0"/>
          </a:p>
        </p:txBody>
      </p:sp>
    </p:spTree>
    <p:extLst>
      <p:ext uri="{BB962C8B-B14F-4D97-AF65-F5344CB8AC3E}">
        <p14:creationId xmlns:p14="http://schemas.microsoft.com/office/powerpoint/2010/main" val="40058416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CA93378C-2F7B-472F-BDC4-9B88F8CC4418}"/>
              </a:ext>
            </a:extLst>
          </p:cNvPr>
          <p:cNvSpPr>
            <a:spLocks noGrp="1"/>
          </p:cNvSpPr>
          <p:nvPr>
            <p:ph idx="1"/>
          </p:nvPr>
        </p:nvSpPr>
        <p:spPr>
          <a:xfrm>
            <a:off x="552450" y="773060"/>
            <a:ext cx="5976938" cy="503238"/>
          </a:xfrm>
        </p:spPr>
        <p:txBody>
          <a:bodyPr>
            <a:normAutofit/>
          </a:bodyPr>
          <a:lstStyle/>
          <a:p>
            <a:pPr marL="0" indent="0">
              <a:buNone/>
            </a:pPr>
            <a:r>
              <a:rPr lang="cs-CZ" altLang="cs-CZ" sz="2000" dirty="0">
                <a:cs typeface="Times New Roman" panose="02020603050405020304" pitchFamily="18" charset="0"/>
              </a:rPr>
              <a:t>Určitý integrál budeme počítat podle vzorce:</a:t>
            </a:r>
          </a:p>
        </p:txBody>
      </p:sp>
      <p:graphicFrame>
        <p:nvGraphicFramePr>
          <p:cNvPr id="5" name="Objekt 4">
            <a:extLst>
              <a:ext uri="{FF2B5EF4-FFF2-40B4-BE49-F238E27FC236}">
                <a16:creationId xmlns:a16="http://schemas.microsoft.com/office/drawing/2014/main" id="{5AB03C04-BA0C-4C5E-90BF-2AEF36981913}"/>
              </a:ext>
            </a:extLst>
          </p:cNvPr>
          <p:cNvGraphicFramePr>
            <a:graphicFrameLocks noChangeAspect="1"/>
          </p:cNvGraphicFramePr>
          <p:nvPr>
            <p:extLst>
              <p:ext uri="{D42A27DB-BD31-4B8C-83A1-F6EECF244321}">
                <p14:modId xmlns:p14="http://schemas.microsoft.com/office/powerpoint/2010/main" val="1482715657"/>
              </p:ext>
            </p:extLst>
          </p:nvPr>
        </p:nvGraphicFramePr>
        <p:xfrm>
          <a:off x="2676524" y="1154626"/>
          <a:ext cx="3646313" cy="854774"/>
        </p:xfrm>
        <a:graphic>
          <a:graphicData uri="http://schemas.openxmlformats.org/presentationml/2006/ole">
            <mc:AlternateContent xmlns:mc="http://schemas.openxmlformats.org/markup-compatibility/2006">
              <mc:Choice xmlns:v="urn:schemas-microsoft-com:vml" Requires="v">
                <p:oleObj name="Rovnice" r:id="rId2" imgW="2057400" imgH="482600" progId="Equation.3">
                  <p:embed/>
                </p:oleObj>
              </mc:Choice>
              <mc:Fallback>
                <p:oleObj name="Rovnice" r:id="rId2" imgW="2057400" imgH="482600" progId="Equation.3">
                  <p:embed/>
                  <p:pic>
                    <p:nvPicPr>
                      <p:cNvPr id="5" name="Objekt 4">
                        <a:extLst>
                          <a:ext uri="{FF2B5EF4-FFF2-40B4-BE49-F238E27FC236}">
                            <a16:creationId xmlns:a16="http://schemas.microsoft.com/office/drawing/2014/main" id="{5AB03C04-BA0C-4C5E-90BF-2AEF36981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524" y="1154626"/>
                        <a:ext cx="3646313" cy="854774"/>
                      </a:xfrm>
                      <a:prstGeom prst="rect">
                        <a:avLst/>
                      </a:prstGeom>
                      <a:solidFill>
                        <a:srgbClr val="C6D9F1"/>
                      </a:solidFill>
                      <a:ln w="9525">
                        <a:solidFill>
                          <a:schemeClr val="accent1"/>
                        </a:solidFill>
                        <a:miter lim="800000"/>
                        <a:headEnd/>
                        <a:tailEnd/>
                      </a:ln>
                    </p:spPr>
                  </p:pic>
                </p:oleObj>
              </mc:Fallback>
            </mc:AlternateContent>
          </a:graphicData>
        </a:graphic>
      </p:graphicFrame>
      <p:sp>
        <p:nvSpPr>
          <p:cNvPr id="6" name="Zástupný symbol pro obsah 2">
            <a:extLst>
              <a:ext uri="{FF2B5EF4-FFF2-40B4-BE49-F238E27FC236}">
                <a16:creationId xmlns:a16="http://schemas.microsoft.com/office/drawing/2014/main" id="{1BEB53D4-2B86-4C3F-9093-BB0CA4F8702E}"/>
              </a:ext>
            </a:extLst>
          </p:cNvPr>
          <p:cNvSpPr txBox="1">
            <a:spLocks/>
          </p:cNvSpPr>
          <p:nvPr/>
        </p:nvSpPr>
        <p:spPr bwMode="auto">
          <a:xfrm>
            <a:off x="88900" y="2098029"/>
            <a:ext cx="86677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600"/>
              </a:spcBef>
              <a:buClr>
                <a:schemeClr val="tx2"/>
              </a:buClr>
              <a:buSzPct val="73000"/>
              <a:buFont typeface="Wingdings 2" panose="05020102010507070707" pitchFamily="18" charset="2"/>
              <a:buNone/>
            </a:pPr>
            <a:r>
              <a:rPr lang="cs-CZ" altLang="cs-CZ" sz="2000" dirty="0">
                <a:latin typeface="+mn-lt"/>
                <a:cs typeface="Times New Roman" panose="02020603050405020304" pitchFamily="18" charset="0"/>
              </a:rPr>
              <a:t>Funkce </a:t>
            </a:r>
            <a:r>
              <a:rPr lang="cs-CZ" altLang="cs-CZ" sz="2000" i="1" dirty="0">
                <a:latin typeface="+mn-lt"/>
                <a:cs typeface="Times New Roman" panose="02020603050405020304" pitchFamily="18" charset="0"/>
              </a:rPr>
              <a:t>F</a:t>
            </a:r>
            <a:r>
              <a:rPr lang="cs-CZ" altLang="cs-CZ" sz="2000" dirty="0">
                <a:latin typeface="+mn-lt"/>
                <a:cs typeface="Times New Roman" panose="02020603050405020304" pitchFamily="18" charset="0"/>
              </a:rPr>
              <a:t>(</a:t>
            </a:r>
            <a:r>
              <a:rPr lang="cs-CZ" altLang="cs-CZ" sz="2000" i="1" dirty="0">
                <a:latin typeface="+mn-lt"/>
                <a:cs typeface="Times New Roman" panose="02020603050405020304" pitchFamily="18" charset="0"/>
              </a:rPr>
              <a:t>x</a:t>
            </a:r>
            <a:r>
              <a:rPr lang="cs-CZ" altLang="cs-CZ" sz="2000" dirty="0">
                <a:latin typeface="+mn-lt"/>
                <a:cs typeface="Times New Roman" panose="02020603050405020304" pitchFamily="18" charset="0"/>
              </a:rPr>
              <a:t>) je integrál (primitivní funkce) k </a:t>
            </a:r>
            <a:r>
              <a:rPr lang="cs-CZ" altLang="cs-CZ" sz="2000" i="1" dirty="0">
                <a:latin typeface="+mn-lt"/>
                <a:cs typeface="Times New Roman" panose="02020603050405020304" pitchFamily="18" charset="0"/>
              </a:rPr>
              <a:t>f</a:t>
            </a:r>
            <a:r>
              <a:rPr lang="cs-CZ" altLang="cs-CZ" sz="2000" dirty="0">
                <a:latin typeface="+mn-lt"/>
                <a:cs typeface="Times New Roman" panose="02020603050405020304" pitchFamily="18" charset="0"/>
              </a:rPr>
              <a:t>(</a:t>
            </a:r>
            <a:r>
              <a:rPr lang="cs-CZ" altLang="cs-CZ" sz="2000" i="1" dirty="0">
                <a:latin typeface="+mn-lt"/>
                <a:cs typeface="Times New Roman" panose="02020603050405020304" pitchFamily="18" charset="0"/>
              </a:rPr>
              <a:t>x</a:t>
            </a:r>
            <a:r>
              <a:rPr lang="cs-CZ" altLang="cs-CZ" sz="2000" dirty="0">
                <a:latin typeface="+mn-lt"/>
                <a:cs typeface="Times New Roman" panose="02020603050405020304" pitchFamily="18" charset="0"/>
              </a:rPr>
              <a:t>).</a:t>
            </a:r>
          </a:p>
          <a:p>
            <a:pPr>
              <a:spcBef>
                <a:spcPts val="600"/>
              </a:spcBef>
              <a:buClr>
                <a:schemeClr val="tx2"/>
              </a:buClr>
              <a:buSzPct val="73000"/>
              <a:buFont typeface="Wingdings 2" panose="05020102010507070707" pitchFamily="18" charset="2"/>
              <a:buNone/>
            </a:pPr>
            <a:endParaRPr lang="cs-CZ" altLang="cs-CZ" sz="2000" dirty="0">
              <a:latin typeface="+mn-lt"/>
              <a:cs typeface="Times New Roman" panose="02020603050405020304" pitchFamily="18" charset="0"/>
            </a:endParaRPr>
          </a:p>
          <a:p>
            <a:pPr>
              <a:spcBef>
                <a:spcPts val="600"/>
              </a:spcBef>
              <a:buClr>
                <a:schemeClr val="tx2"/>
              </a:buClr>
              <a:buSzPct val="73000"/>
              <a:buFont typeface="Wingdings 2" panose="05020102010507070707" pitchFamily="18" charset="2"/>
              <a:buNone/>
            </a:pPr>
            <a:r>
              <a:rPr lang="cs-CZ" altLang="cs-CZ" sz="2000" dirty="0">
                <a:latin typeface="+mn-lt"/>
                <a:cs typeface="Times New Roman" panose="02020603050405020304" pitchFamily="18" charset="0"/>
              </a:rPr>
              <a:t>Při výpočtu integrujeme funkci </a:t>
            </a:r>
            <a:r>
              <a:rPr lang="cs-CZ" altLang="cs-CZ" sz="2000" i="1" dirty="0">
                <a:latin typeface="+mn-lt"/>
                <a:cs typeface="Times New Roman" panose="02020603050405020304" pitchFamily="18" charset="0"/>
              </a:rPr>
              <a:t>f</a:t>
            </a:r>
            <a:r>
              <a:rPr lang="cs-CZ" altLang="cs-CZ" sz="2000" dirty="0">
                <a:latin typeface="+mn-lt"/>
                <a:cs typeface="Times New Roman" panose="02020603050405020304" pitchFamily="18" charset="0"/>
              </a:rPr>
              <a:t>(</a:t>
            </a:r>
            <a:r>
              <a:rPr lang="cs-CZ" altLang="cs-CZ" sz="2000" i="1" dirty="0">
                <a:latin typeface="+mn-lt"/>
                <a:cs typeface="Times New Roman" panose="02020603050405020304" pitchFamily="18" charset="0"/>
              </a:rPr>
              <a:t>x</a:t>
            </a:r>
            <a:r>
              <a:rPr lang="cs-CZ" altLang="cs-CZ" sz="2000" dirty="0">
                <a:latin typeface="+mn-lt"/>
                <a:cs typeface="Times New Roman" panose="02020603050405020304" pitchFamily="18" charset="0"/>
              </a:rPr>
              <a:t>) a odečteme od sebe funkční hodnoty v horní (</a:t>
            </a:r>
            <a:r>
              <a:rPr lang="cs-CZ" altLang="cs-CZ" sz="2000" i="1" dirty="0">
                <a:latin typeface="+mn-lt"/>
                <a:cs typeface="Times New Roman" panose="02020603050405020304" pitchFamily="18" charset="0"/>
              </a:rPr>
              <a:t>b</a:t>
            </a:r>
            <a:r>
              <a:rPr lang="cs-CZ" altLang="cs-CZ" sz="2000" dirty="0">
                <a:latin typeface="+mn-lt"/>
                <a:cs typeface="Times New Roman" panose="02020603050405020304" pitchFamily="18" charset="0"/>
              </a:rPr>
              <a:t>) a dolní (</a:t>
            </a:r>
            <a:r>
              <a:rPr lang="cs-CZ" altLang="cs-CZ" sz="2000" i="1" dirty="0">
                <a:latin typeface="+mn-lt"/>
                <a:cs typeface="Times New Roman" panose="02020603050405020304" pitchFamily="18" charset="0"/>
              </a:rPr>
              <a:t>a</a:t>
            </a:r>
            <a:r>
              <a:rPr lang="cs-CZ" altLang="cs-CZ" sz="2000" dirty="0">
                <a:latin typeface="+mn-lt"/>
                <a:cs typeface="Times New Roman" panose="02020603050405020304" pitchFamily="18" charset="0"/>
              </a:rPr>
              <a:t>) mezi.</a:t>
            </a:r>
          </a:p>
        </p:txBody>
      </p:sp>
      <p:graphicFrame>
        <p:nvGraphicFramePr>
          <p:cNvPr id="7" name="Objekt 6">
            <a:extLst>
              <a:ext uri="{FF2B5EF4-FFF2-40B4-BE49-F238E27FC236}">
                <a16:creationId xmlns:a16="http://schemas.microsoft.com/office/drawing/2014/main" id="{EBE01A4A-98EC-4721-A82B-0F987990AEBA}"/>
              </a:ext>
            </a:extLst>
          </p:cNvPr>
          <p:cNvGraphicFramePr>
            <a:graphicFrameLocks noChangeAspect="1"/>
          </p:cNvGraphicFramePr>
          <p:nvPr>
            <p:extLst>
              <p:ext uri="{D42A27DB-BD31-4B8C-83A1-F6EECF244321}">
                <p14:modId xmlns:p14="http://schemas.microsoft.com/office/powerpoint/2010/main" val="2988208636"/>
              </p:ext>
            </p:extLst>
          </p:nvPr>
        </p:nvGraphicFramePr>
        <p:xfrm>
          <a:off x="2837743" y="3310168"/>
          <a:ext cx="3237619" cy="804092"/>
        </p:xfrm>
        <a:graphic>
          <a:graphicData uri="http://schemas.openxmlformats.org/presentationml/2006/ole">
            <mc:AlternateContent xmlns:mc="http://schemas.openxmlformats.org/markup-compatibility/2006">
              <mc:Choice xmlns:v="urn:schemas-microsoft-com:vml" Requires="v">
                <p:oleObj name="Rovnice" r:id="rId4" imgW="1943100" imgH="482600" progId="Equation.3">
                  <p:embed/>
                </p:oleObj>
              </mc:Choice>
              <mc:Fallback>
                <p:oleObj name="Rovnice" r:id="rId4" imgW="1943100" imgH="482600" progId="Equation.3">
                  <p:embed/>
                  <p:pic>
                    <p:nvPicPr>
                      <p:cNvPr id="7" name="Objekt 6">
                        <a:extLst>
                          <a:ext uri="{FF2B5EF4-FFF2-40B4-BE49-F238E27FC236}">
                            <a16:creationId xmlns:a16="http://schemas.microsoft.com/office/drawing/2014/main" id="{EBE01A4A-98EC-4721-A82B-0F987990A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7743" y="3310168"/>
                        <a:ext cx="3237619" cy="804092"/>
                      </a:xfrm>
                      <a:prstGeom prst="rect">
                        <a:avLst/>
                      </a:prstGeom>
                      <a:noFill/>
                      <a:ln>
                        <a:noFill/>
                      </a:ln>
                    </p:spPr>
                  </p:pic>
                </p:oleObj>
              </mc:Fallback>
            </mc:AlternateContent>
          </a:graphicData>
        </a:graphic>
      </p:graphicFrame>
      <p:sp>
        <p:nvSpPr>
          <p:cNvPr id="11" name="TextovéPole 10">
            <a:extLst>
              <a:ext uri="{FF2B5EF4-FFF2-40B4-BE49-F238E27FC236}">
                <a16:creationId xmlns:a16="http://schemas.microsoft.com/office/drawing/2014/main" id="{71794ED5-8153-42B5-A708-51E5E3594306}"/>
              </a:ext>
            </a:extLst>
          </p:cNvPr>
          <p:cNvSpPr txBox="1"/>
          <p:nvPr/>
        </p:nvSpPr>
        <p:spPr>
          <a:xfrm>
            <a:off x="259556" y="151104"/>
            <a:ext cx="4681536" cy="461665"/>
          </a:xfrm>
          <a:prstGeom prst="rect">
            <a:avLst/>
          </a:prstGeom>
          <a:noFill/>
        </p:spPr>
        <p:txBody>
          <a:bodyPr wrap="square">
            <a:spAutoFit/>
          </a:bodyPr>
          <a:lstStyle/>
          <a:p>
            <a:pPr algn="just"/>
            <a:r>
              <a:rPr lang="cs-CZ" sz="2400" b="1" i="0" dirty="0">
                <a:solidFill>
                  <a:srgbClr val="000000"/>
                </a:solidFill>
                <a:effectLst/>
              </a:rPr>
              <a:t>Určitý integrál</a:t>
            </a:r>
          </a:p>
        </p:txBody>
      </p:sp>
      <p:sp>
        <p:nvSpPr>
          <p:cNvPr id="12" name="Zástupný symbol pro obsah 2">
            <a:extLst>
              <a:ext uri="{FF2B5EF4-FFF2-40B4-BE49-F238E27FC236}">
                <a16:creationId xmlns:a16="http://schemas.microsoft.com/office/drawing/2014/main" id="{AA19DDF8-D0B9-4795-AD85-F842B878177E}"/>
              </a:ext>
            </a:extLst>
          </p:cNvPr>
          <p:cNvSpPr txBox="1">
            <a:spLocks/>
          </p:cNvSpPr>
          <p:nvPr/>
        </p:nvSpPr>
        <p:spPr bwMode="auto">
          <a:xfrm>
            <a:off x="88901" y="4234768"/>
            <a:ext cx="7742237"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600"/>
              </a:spcBef>
              <a:buClr>
                <a:schemeClr val="tx2"/>
              </a:buClr>
              <a:buSzPct val="73000"/>
              <a:buFont typeface="Wingdings 2" panose="05020102010507070707" pitchFamily="18" charset="2"/>
              <a:buNone/>
            </a:pPr>
            <a:r>
              <a:rPr lang="cs-CZ" altLang="cs-CZ" sz="2000" dirty="0">
                <a:latin typeface="+mn-lt"/>
                <a:cs typeface="Times New Roman" panose="02020603050405020304" pitchFamily="18" charset="0"/>
              </a:rPr>
              <a:t>Při </a:t>
            </a:r>
            <a:r>
              <a:rPr lang="cs-CZ" altLang="cs-CZ" sz="2000" b="1" dirty="0">
                <a:latin typeface="+mn-lt"/>
                <a:cs typeface="Times New Roman" panose="02020603050405020304" pitchFamily="18" charset="0"/>
              </a:rPr>
              <a:t>záměně mezí </a:t>
            </a:r>
            <a:r>
              <a:rPr lang="cs-CZ" altLang="cs-CZ" sz="2000" dirty="0">
                <a:latin typeface="+mn-lt"/>
                <a:cs typeface="Times New Roman" panose="02020603050405020304" pitchFamily="18" charset="0"/>
              </a:rPr>
              <a:t>se mění znaménko určitého integrálu.</a:t>
            </a:r>
          </a:p>
        </p:txBody>
      </p:sp>
      <p:graphicFrame>
        <p:nvGraphicFramePr>
          <p:cNvPr id="13" name="Objekt 12">
            <a:extLst>
              <a:ext uri="{FF2B5EF4-FFF2-40B4-BE49-F238E27FC236}">
                <a16:creationId xmlns:a16="http://schemas.microsoft.com/office/drawing/2014/main" id="{A766187F-8997-418D-BEAD-0D4FB9C0A5AB}"/>
              </a:ext>
            </a:extLst>
          </p:cNvPr>
          <p:cNvGraphicFramePr>
            <a:graphicFrameLocks noChangeAspect="1"/>
          </p:cNvGraphicFramePr>
          <p:nvPr>
            <p:extLst>
              <p:ext uri="{D42A27DB-BD31-4B8C-83A1-F6EECF244321}">
                <p14:modId xmlns:p14="http://schemas.microsoft.com/office/powerpoint/2010/main" val="940528646"/>
              </p:ext>
            </p:extLst>
          </p:nvPr>
        </p:nvGraphicFramePr>
        <p:xfrm>
          <a:off x="2804760" y="4571397"/>
          <a:ext cx="2310518" cy="836187"/>
        </p:xfrm>
        <a:graphic>
          <a:graphicData uri="http://schemas.openxmlformats.org/presentationml/2006/ole">
            <mc:AlternateContent xmlns:mc="http://schemas.openxmlformats.org/markup-compatibility/2006">
              <mc:Choice xmlns:v="urn:schemas-microsoft-com:vml" Requires="v">
                <p:oleObj name="Rovnice" r:id="rId6" imgW="1333500" imgH="482600" progId="Equation.3">
                  <p:embed/>
                </p:oleObj>
              </mc:Choice>
              <mc:Fallback>
                <p:oleObj name="Rovnice" r:id="rId6" imgW="1333500" imgH="482600" progId="Equation.3">
                  <p:embed/>
                  <p:pic>
                    <p:nvPicPr>
                      <p:cNvPr id="13" name="Objekt 12">
                        <a:extLst>
                          <a:ext uri="{FF2B5EF4-FFF2-40B4-BE49-F238E27FC236}">
                            <a16:creationId xmlns:a16="http://schemas.microsoft.com/office/drawing/2014/main" id="{A766187F-8997-418D-BEAD-0D4FB9C0A5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4760" y="4571397"/>
                        <a:ext cx="2310518" cy="836187"/>
                      </a:xfrm>
                      <a:prstGeom prst="rect">
                        <a:avLst/>
                      </a:prstGeom>
                      <a:noFill/>
                      <a:ln>
                        <a:noFill/>
                      </a:ln>
                    </p:spPr>
                  </p:pic>
                </p:oleObj>
              </mc:Fallback>
            </mc:AlternateContent>
          </a:graphicData>
        </a:graphic>
      </p:graphicFrame>
      <p:sp>
        <p:nvSpPr>
          <p:cNvPr id="16" name="Zástupný symbol pro obsah 2">
            <a:extLst>
              <a:ext uri="{FF2B5EF4-FFF2-40B4-BE49-F238E27FC236}">
                <a16:creationId xmlns:a16="http://schemas.microsoft.com/office/drawing/2014/main" id="{9C4BAB48-7C42-4643-A3B3-3395A2A1AE53}"/>
              </a:ext>
            </a:extLst>
          </p:cNvPr>
          <p:cNvSpPr txBox="1">
            <a:spLocks/>
          </p:cNvSpPr>
          <p:nvPr/>
        </p:nvSpPr>
        <p:spPr bwMode="auto">
          <a:xfrm>
            <a:off x="88900" y="5422477"/>
            <a:ext cx="774223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600"/>
              </a:spcBef>
              <a:buClr>
                <a:schemeClr val="tx2"/>
              </a:buClr>
              <a:buSzPct val="73000"/>
              <a:buFont typeface="Wingdings 2" panose="05020102010507070707" pitchFamily="18" charset="2"/>
              <a:buNone/>
            </a:pPr>
            <a:r>
              <a:rPr lang="cs-CZ" altLang="cs-CZ" sz="2000" dirty="0">
                <a:latin typeface="+mn-lt"/>
                <a:cs typeface="Times New Roman" panose="02020603050405020304" pitchFamily="18" charset="0"/>
              </a:rPr>
              <a:t>Pokud je číslo </a:t>
            </a:r>
            <a:r>
              <a:rPr lang="cs-CZ" altLang="cs-CZ" sz="2000" i="1" dirty="0">
                <a:latin typeface="+mn-lt"/>
                <a:cs typeface="Times New Roman" panose="02020603050405020304" pitchFamily="18" charset="0"/>
              </a:rPr>
              <a:t>c</a:t>
            </a:r>
            <a:r>
              <a:rPr lang="cs-CZ" altLang="cs-CZ" sz="2000" dirty="0">
                <a:latin typeface="+mn-lt"/>
                <a:cs typeface="Times New Roman" panose="02020603050405020304" pitchFamily="18" charset="0"/>
              </a:rPr>
              <a:t> z intervalu (</a:t>
            </a:r>
            <a:r>
              <a:rPr lang="cs-CZ" altLang="cs-CZ" sz="2000" i="1" dirty="0" err="1">
                <a:latin typeface="+mn-lt"/>
                <a:cs typeface="Times New Roman" panose="02020603050405020304" pitchFamily="18" charset="0"/>
              </a:rPr>
              <a:t>a</a:t>
            </a:r>
            <a:r>
              <a:rPr lang="cs-CZ" altLang="cs-CZ" sz="2000" dirty="0" err="1">
                <a:latin typeface="+mn-lt"/>
                <a:cs typeface="Times New Roman" panose="02020603050405020304" pitchFamily="18" charset="0"/>
              </a:rPr>
              <a:t>,</a:t>
            </a:r>
            <a:r>
              <a:rPr lang="cs-CZ" altLang="cs-CZ" sz="2000" i="1" dirty="0" err="1">
                <a:latin typeface="+mn-lt"/>
                <a:cs typeface="Times New Roman" panose="02020603050405020304" pitchFamily="18" charset="0"/>
              </a:rPr>
              <a:t>b</a:t>
            </a:r>
            <a:r>
              <a:rPr lang="cs-CZ" altLang="cs-CZ" sz="2000" dirty="0">
                <a:latin typeface="+mn-lt"/>
                <a:cs typeface="Times New Roman" panose="02020603050405020304" pitchFamily="18" charset="0"/>
              </a:rPr>
              <a:t>), platí:</a:t>
            </a:r>
          </a:p>
        </p:txBody>
      </p:sp>
      <p:graphicFrame>
        <p:nvGraphicFramePr>
          <p:cNvPr id="17" name="Objekt 16">
            <a:extLst>
              <a:ext uri="{FF2B5EF4-FFF2-40B4-BE49-F238E27FC236}">
                <a16:creationId xmlns:a16="http://schemas.microsoft.com/office/drawing/2014/main" id="{FD6164B1-9C21-41E9-9251-BAFF318026C9}"/>
              </a:ext>
            </a:extLst>
          </p:cNvPr>
          <p:cNvGraphicFramePr>
            <a:graphicFrameLocks noChangeAspect="1"/>
          </p:cNvGraphicFramePr>
          <p:nvPr>
            <p:extLst>
              <p:ext uri="{D42A27DB-BD31-4B8C-83A1-F6EECF244321}">
                <p14:modId xmlns:p14="http://schemas.microsoft.com/office/powerpoint/2010/main" val="1965450679"/>
              </p:ext>
            </p:extLst>
          </p:nvPr>
        </p:nvGraphicFramePr>
        <p:xfrm>
          <a:off x="2770187" y="5798368"/>
          <a:ext cx="3305175" cy="842068"/>
        </p:xfrm>
        <a:graphic>
          <a:graphicData uri="http://schemas.openxmlformats.org/presentationml/2006/ole">
            <mc:AlternateContent xmlns:mc="http://schemas.openxmlformats.org/markup-compatibility/2006">
              <mc:Choice xmlns:v="urn:schemas-microsoft-com:vml" Requires="v">
                <p:oleObj name="Rovnice" r:id="rId8" imgW="1892300" imgH="482600" progId="Equation.3">
                  <p:embed/>
                </p:oleObj>
              </mc:Choice>
              <mc:Fallback>
                <p:oleObj name="Rovnice" r:id="rId8" imgW="1892300" imgH="482600" progId="Equation.3">
                  <p:embed/>
                  <p:pic>
                    <p:nvPicPr>
                      <p:cNvPr id="17" name="Objekt 16">
                        <a:extLst>
                          <a:ext uri="{FF2B5EF4-FFF2-40B4-BE49-F238E27FC236}">
                            <a16:creationId xmlns:a16="http://schemas.microsoft.com/office/drawing/2014/main" id="{FD6164B1-9C21-41E9-9251-BAFF318026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0187" y="5798368"/>
                        <a:ext cx="3305175" cy="842068"/>
                      </a:xfrm>
                      <a:prstGeom prst="rect">
                        <a:avLst/>
                      </a:prstGeom>
                      <a:noFill/>
                      <a:ln>
                        <a:noFill/>
                      </a:ln>
                    </p:spPr>
                  </p:pic>
                </p:oleObj>
              </mc:Fallback>
            </mc:AlternateContent>
          </a:graphicData>
        </a:graphic>
      </p:graphicFrame>
      <p:grpSp>
        <p:nvGrpSpPr>
          <p:cNvPr id="18" name="Skupina 17">
            <a:extLst>
              <a:ext uri="{FF2B5EF4-FFF2-40B4-BE49-F238E27FC236}">
                <a16:creationId xmlns:a16="http://schemas.microsoft.com/office/drawing/2014/main" id="{4C2A2B94-FB6B-485B-B9B1-89A497E85CF0}"/>
              </a:ext>
            </a:extLst>
          </p:cNvPr>
          <p:cNvGrpSpPr>
            <a:grpSpLocks/>
          </p:cNvGrpSpPr>
          <p:nvPr/>
        </p:nvGrpSpPr>
        <p:grpSpPr bwMode="auto">
          <a:xfrm>
            <a:off x="6480703" y="4345487"/>
            <a:ext cx="2310518" cy="2153980"/>
            <a:chOff x="251520" y="3789040"/>
            <a:chExt cx="3096344" cy="2765921"/>
          </a:xfrm>
        </p:grpSpPr>
        <p:pic>
          <p:nvPicPr>
            <p:cNvPr id="19" name="Picture 4">
              <a:extLst>
                <a:ext uri="{FF2B5EF4-FFF2-40B4-BE49-F238E27FC236}">
                  <a16:creationId xmlns:a16="http://schemas.microsoft.com/office/drawing/2014/main" id="{D3C35AAE-C39D-49B6-BDF9-AE2B43373F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520" y="3789040"/>
              <a:ext cx="3096344" cy="272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Přímá spojnice 19">
              <a:extLst>
                <a:ext uri="{FF2B5EF4-FFF2-40B4-BE49-F238E27FC236}">
                  <a16:creationId xmlns:a16="http://schemas.microsoft.com/office/drawing/2014/main" id="{0B26F882-F1E3-4D92-8974-48E1462CE1EF}"/>
                </a:ext>
              </a:extLst>
            </p:cNvPr>
            <p:cNvCxnSpPr/>
            <p:nvPr/>
          </p:nvCxnSpPr>
          <p:spPr>
            <a:xfrm>
              <a:off x="1800485" y="4868734"/>
              <a:ext cx="0" cy="129722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TextovéPole 12">
              <a:extLst>
                <a:ext uri="{FF2B5EF4-FFF2-40B4-BE49-F238E27FC236}">
                  <a16:creationId xmlns:a16="http://schemas.microsoft.com/office/drawing/2014/main" id="{3ACA7174-201E-4F86-95EB-004B161C09B3}"/>
                </a:ext>
              </a:extLst>
            </p:cNvPr>
            <p:cNvSpPr txBox="1">
              <a:spLocks noChangeArrowheads="1"/>
            </p:cNvSpPr>
            <p:nvPr/>
          </p:nvSpPr>
          <p:spPr bwMode="auto">
            <a:xfrm>
              <a:off x="1639231" y="6093296"/>
              <a:ext cx="320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cs-CZ" altLang="cs-CZ" b="1" i="1">
                  <a:solidFill>
                    <a:schemeClr val="tx2"/>
                  </a:solidFill>
                </a:rPr>
                <a:t>c</a:t>
              </a: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7E60D74F-A757-43EA-BE3B-D07B56B13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9610" y="3620497"/>
            <a:ext cx="2246313" cy="299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ástupný symbol pro obsah 2">
            <a:extLst>
              <a:ext uri="{FF2B5EF4-FFF2-40B4-BE49-F238E27FC236}">
                <a16:creationId xmlns:a16="http://schemas.microsoft.com/office/drawing/2014/main" id="{900D0293-EEA4-4418-A4B0-1C3CDBBB364F}"/>
              </a:ext>
            </a:extLst>
          </p:cNvPr>
          <p:cNvSpPr txBox="1">
            <a:spLocks/>
          </p:cNvSpPr>
          <p:nvPr/>
        </p:nvSpPr>
        <p:spPr bwMode="auto">
          <a:xfrm>
            <a:off x="217586" y="4394567"/>
            <a:ext cx="6561533"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600"/>
              </a:spcBef>
              <a:buClr>
                <a:schemeClr val="tx2"/>
              </a:buClr>
              <a:buSzPct val="73000"/>
              <a:buFont typeface="Wingdings 2" panose="05020102010507070707" pitchFamily="18" charset="2"/>
              <a:buNone/>
            </a:pPr>
            <a:r>
              <a:rPr lang="cs-CZ" altLang="cs-CZ" sz="2000" b="1" dirty="0">
                <a:latin typeface="+mn-lt"/>
                <a:cs typeface="Times New Roman" panose="02020603050405020304" pitchFamily="18" charset="0"/>
              </a:rPr>
              <a:t>Objem rotačního tělesa</a:t>
            </a:r>
            <a:r>
              <a:rPr lang="cs-CZ" altLang="cs-CZ" sz="2000" dirty="0">
                <a:latin typeface="+mn-lt"/>
                <a:cs typeface="Times New Roman" panose="02020603050405020304" pitchFamily="18" charset="0"/>
              </a:rPr>
              <a:t>, které vznikne rotací křivky dané funkcí </a:t>
            </a:r>
            <a:r>
              <a:rPr lang="cs-CZ" altLang="cs-CZ" sz="2000" i="1" dirty="0">
                <a:latin typeface="+mn-lt"/>
                <a:cs typeface="Times New Roman" panose="02020603050405020304" pitchFamily="18" charset="0"/>
              </a:rPr>
              <a:t>f</a:t>
            </a:r>
            <a:r>
              <a:rPr lang="cs-CZ" altLang="cs-CZ" sz="2000" dirty="0">
                <a:latin typeface="+mn-lt"/>
                <a:cs typeface="Times New Roman" panose="02020603050405020304" pitchFamily="18" charset="0"/>
              </a:rPr>
              <a:t>(</a:t>
            </a:r>
            <a:r>
              <a:rPr lang="cs-CZ" altLang="cs-CZ" sz="2000" i="1" dirty="0">
                <a:latin typeface="+mn-lt"/>
                <a:cs typeface="Times New Roman" panose="02020603050405020304" pitchFamily="18" charset="0"/>
              </a:rPr>
              <a:t>x</a:t>
            </a:r>
            <a:r>
              <a:rPr lang="cs-CZ" altLang="cs-CZ" sz="2000" dirty="0">
                <a:latin typeface="+mn-lt"/>
                <a:cs typeface="Times New Roman" panose="02020603050405020304" pitchFamily="18" charset="0"/>
              </a:rPr>
              <a:t>) je možné určit využitím určitého integrálu:</a:t>
            </a:r>
          </a:p>
        </p:txBody>
      </p:sp>
      <p:graphicFrame>
        <p:nvGraphicFramePr>
          <p:cNvPr id="4" name="Objekt 3">
            <a:extLst>
              <a:ext uri="{FF2B5EF4-FFF2-40B4-BE49-F238E27FC236}">
                <a16:creationId xmlns:a16="http://schemas.microsoft.com/office/drawing/2014/main" id="{53825A8E-D4B3-4039-9F33-017EFDEF5E5E}"/>
              </a:ext>
            </a:extLst>
          </p:cNvPr>
          <p:cNvGraphicFramePr>
            <a:graphicFrameLocks noChangeAspect="1"/>
          </p:cNvGraphicFramePr>
          <p:nvPr>
            <p:extLst>
              <p:ext uri="{D42A27DB-BD31-4B8C-83A1-F6EECF244321}">
                <p14:modId xmlns:p14="http://schemas.microsoft.com/office/powerpoint/2010/main" val="4038210036"/>
              </p:ext>
            </p:extLst>
          </p:nvPr>
        </p:nvGraphicFramePr>
        <p:xfrm>
          <a:off x="2494761" y="5376362"/>
          <a:ext cx="2165943" cy="1042408"/>
        </p:xfrm>
        <a:graphic>
          <a:graphicData uri="http://schemas.openxmlformats.org/presentationml/2006/ole">
            <mc:AlternateContent xmlns:mc="http://schemas.openxmlformats.org/markup-compatibility/2006">
              <mc:Choice xmlns:v="urn:schemas-microsoft-com:vml" Requires="v">
                <p:oleObj name="Rovnice" r:id="rId3" imgW="1002865" imgH="482391" progId="Equation.3">
                  <p:embed/>
                </p:oleObj>
              </mc:Choice>
              <mc:Fallback>
                <p:oleObj name="Rovnice" r:id="rId3" imgW="1002865" imgH="482391" progId="Equation.3">
                  <p:embed/>
                  <p:pic>
                    <p:nvPicPr>
                      <p:cNvPr id="4" name="Objekt 3">
                        <a:extLst>
                          <a:ext uri="{FF2B5EF4-FFF2-40B4-BE49-F238E27FC236}">
                            <a16:creationId xmlns:a16="http://schemas.microsoft.com/office/drawing/2014/main" id="{53825A8E-D4B3-4039-9F33-017EFDEF5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4761" y="5376362"/>
                        <a:ext cx="2165943" cy="1042408"/>
                      </a:xfrm>
                      <a:prstGeom prst="rect">
                        <a:avLst/>
                      </a:prstGeom>
                      <a:solidFill>
                        <a:srgbClr val="C6D9F1"/>
                      </a:solidFill>
                      <a:ln w="9525">
                        <a:solidFill>
                          <a:schemeClr val="accent1"/>
                        </a:solidFill>
                        <a:miter lim="800000"/>
                        <a:headEnd/>
                        <a:tailEnd/>
                      </a:ln>
                    </p:spPr>
                  </p:pic>
                </p:oleObj>
              </mc:Fallback>
            </mc:AlternateContent>
          </a:graphicData>
        </a:graphic>
      </p:graphicFrame>
      <p:sp>
        <p:nvSpPr>
          <p:cNvPr id="3" name="TextovéPole 2">
            <a:extLst>
              <a:ext uri="{FF2B5EF4-FFF2-40B4-BE49-F238E27FC236}">
                <a16:creationId xmlns:a16="http://schemas.microsoft.com/office/drawing/2014/main" id="{11BAF607-FB16-4920-AB45-4FEB2AA69BE0}"/>
              </a:ext>
            </a:extLst>
          </p:cNvPr>
          <p:cNvSpPr txBox="1"/>
          <p:nvPr/>
        </p:nvSpPr>
        <p:spPr>
          <a:xfrm>
            <a:off x="283369" y="251618"/>
            <a:ext cx="4681536" cy="461665"/>
          </a:xfrm>
          <a:prstGeom prst="rect">
            <a:avLst/>
          </a:prstGeom>
          <a:noFill/>
        </p:spPr>
        <p:txBody>
          <a:bodyPr wrap="square">
            <a:spAutoFit/>
          </a:bodyPr>
          <a:lstStyle/>
          <a:p>
            <a:pPr algn="just"/>
            <a:r>
              <a:rPr lang="cs-CZ" sz="2400" b="1" i="0" dirty="0">
                <a:solidFill>
                  <a:srgbClr val="000000"/>
                </a:solidFill>
                <a:effectLst/>
              </a:rPr>
              <a:t>Určitý integrál</a:t>
            </a:r>
          </a:p>
        </p:txBody>
      </p:sp>
      <p:graphicFrame>
        <p:nvGraphicFramePr>
          <p:cNvPr id="16" name="Objekt 15">
            <a:extLst>
              <a:ext uri="{FF2B5EF4-FFF2-40B4-BE49-F238E27FC236}">
                <a16:creationId xmlns:a16="http://schemas.microsoft.com/office/drawing/2014/main" id="{157544E9-EE6F-4670-97C8-894DE92DF119}"/>
              </a:ext>
            </a:extLst>
          </p:cNvPr>
          <p:cNvGraphicFramePr>
            <a:graphicFrameLocks noChangeAspect="1"/>
          </p:cNvGraphicFramePr>
          <p:nvPr>
            <p:extLst>
              <p:ext uri="{D42A27DB-BD31-4B8C-83A1-F6EECF244321}">
                <p14:modId xmlns:p14="http://schemas.microsoft.com/office/powerpoint/2010/main" val="2336738002"/>
              </p:ext>
            </p:extLst>
          </p:nvPr>
        </p:nvGraphicFramePr>
        <p:xfrm>
          <a:off x="2470943" y="2182298"/>
          <a:ext cx="2493962" cy="920037"/>
        </p:xfrm>
        <a:graphic>
          <a:graphicData uri="http://schemas.openxmlformats.org/presentationml/2006/ole">
            <mc:AlternateContent xmlns:mc="http://schemas.openxmlformats.org/markup-compatibility/2006">
              <mc:Choice xmlns:v="urn:schemas-microsoft-com:vml" Requires="v">
                <p:oleObj name="Rovnice" r:id="rId5" imgW="1307532" imgH="482391" progId="Equation.3">
                  <p:embed/>
                </p:oleObj>
              </mc:Choice>
              <mc:Fallback>
                <p:oleObj name="Rovnice" r:id="rId5" imgW="1307532" imgH="482391" progId="Equation.3">
                  <p:embed/>
                  <p:pic>
                    <p:nvPicPr>
                      <p:cNvPr id="16" name="Objekt 15">
                        <a:extLst>
                          <a:ext uri="{FF2B5EF4-FFF2-40B4-BE49-F238E27FC236}">
                            <a16:creationId xmlns:a16="http://schemas.microsoft.com/office/drawing/2014/main" id="{157544E9-EE6F-4670-97C8-894DE92DF1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943" y="2182298"/>
                        <a:ext cx="2493962" cy="920037"/>
                      </a:xfrm>
                      <a:prstGeom prst="rect">
                        <a:avLst/>
                      </a:prstGeom>
                      <a:solidFill>
                        <a:srgbClr val="C6D9F1"/>
                      </a:solidFill>
                      <a:ln w="9525">
                        <a:solidFill>
                          <a:schemeClr val="accent1"/>
                        </a:solidFill>
                        <a:miter lim="800000"/>
                        <a:headEnd/>
                        <a:tailEnd/>
                      </a:ln>
                    </p:spPr>
                  </p:pic>
                </p:oleObj>
              </mc:Fallback>
            </mc:AlternateContent>
          </a:graphicData>
        </a:graphic>
      </p:graphicFrame>
      <p:sp>
        <p:nvSpPr>
          <p:cNvPr id="17" name="Zástupný symbol pro obsah 2">
            <a:extLst>
              <a:ext uri="{FF2B5EF4-FFF2-40B4-BE49-F238E27FC236}">
                <a16:creationId xmlns:a16="http://schemas.microsoft.com/office/drawing/2014/main" id="{65A633BE-30A4-4984-A73E-531EAAF23E0D}"/>
              </a:ext>
            </a:extLst>
          </p:cNvPr>
          <p:cNvSpPr txBox="1">
            <a:spLocks/>
          </p:cNvSpPr>
          <p:nvPr/>
        </p:nvSpPr>
        <p:spPr bwMode="auto">
          <a:xfrm>
            <a:off x="217587" y="1172788"/>
            <a:ext cx="6354664"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ts val="600"/>
              </a:spcBef>
              <a:buClr>
                <a:schemeClr val="tx2"/>
              </a:buClr>
              <a:buSzPct val="73000"/>
              <a:buFont typeface="Wingdings 2" panose="05020102010507070707" pitchFamily="18" charset="2"/>
              <a:buNone/>
            </a:pPr>
            <a:r>
              <a:rPr lang="cs-CZ" altLang="cs-CZ" sz="2000" b="1" dirty="0">
                <a:latin typeface="+mn-lt"/>
                <a:cs typeface="Times New Roman" panose="02020603050405020304" pitchFamily="18" charset="0"/>
              </a:rPr>
              <a:t>Obsah plochy </a:t>
            </a:r>
            <a:r>
              <a:rPr lang="cs-CZ" altLang="cs-CZ" sz="2000" i="1" dirty="0">
                <a:latin typeface="+mn-lt"/>
                <a:cs typeface="Times New Roman" panose="02020603050405020304" pitchFamily="18" charset="0"/>
              </a:rPr>
              <a:t>U </a:t>
            </a:r>
            <a:r>
              <a:rPr lang="cs-CZ" altLang="cs-CZ" sz="2000" b="1" dirty="0">
                <a:latin typeface="+mn-lt"/>
                <a:cs typeface="Times New Roman" panose="02020603050405020304" pitchFamily="18" charset="0"/>
              </a:rPr>
              <a:t>mezi dvěma křivkami</a:t>
            </a:r>
            <a:r>
              <a:rPr lang="cs-CZ" altLang="cs-CZ" sz="2000" dirty="0">
                <a:latin typeface="+mn-lt"/>
                <a:cs typeface="Times New Roman" panose="02020603050405020304" pitchFamily="18" charset="0"/>
              </a:rPr>
              <a:t> danými grafy funkcí </a:t>
            </a:r>
            <a:r>
              <a:rPr lang="cs-CZ" altLang="cs-CZ" sz="2000" i="1" dirty="0">
                <a:latin typeface="+mn-lt"/>
                <a:cs typeface="Times New Roman" panose="02020603050405020304" pitchFamily="18" charset="0"/>
              </a:rPr>
              <a:t>f</a:t>
            </a:r>
            <a:r>
              <a:rPr lang="cs-CZ" altLang="cs-CZ" sz="2000" dirty="0">
                <a:latin typeface="+mn-lt"/>
                <a:cs typeface="Times New Roman" panose="02020603050405020304" pitchFamily="18" charset="0"/>
              </a:rPr>
              <a:t>(</a:t>
            </a:r>
            <a:r>
              <a:rPr lang="cs-CZ" altLang="cs-CZ" sz="2000" i="1" dirty="0">
                <a:latin typeface="+mn-lt"/>
                <a:cs typeface="Times New Roman" panose="02020603050405020304" pitchFamily="18" charset="0"/>
              </a:rPr>
              <a:t>x</a:t>
            </a:r>
            <a:r>
              <a:rPr lang="cs-CZ" altLang="cs-CZ" sz="2000" dirty="0">
                <a:latin typeface="+mn-lt"/>
                <a:cs typeface="Times New Roman" panose="02020603050405020304" pitchFamily="18" charset="0"/>
              </a:rPr>
              <a:t>) a </a:t>
            </a:r>
            <a:r>
              <a:rPr lang="cs-CZ" altLang="cs-CZ" sz="2000" i="1" dirty="0">
                <a:latin typeface="+mn-lt"/>
                <a:cs typeface="Times New Roman" panose="02020603050405020304" pitchFamily="18" charset="0"/>
              </a:rPr>
              <a:t>g</a:t>
            </a:r>
            <a:r>
              <a:rPr lang="cs-CZ" altLang="cs-CZ" sz="2000" dirty="0">
                <a:latin typeface="+mn-lt"/>
                <a:cs typeface="Times New Roman" panose="02020603050405020304" pitchFamily="18" charset="0"/>
              </a:rPr>
              <a:t>(</a:t>
            </a:r>
            <a:r>
              <a:rPr lang="cs-CZ" altLang="cs-CZ" sz="2000" i="1" dirty="0">
                <a:latin typeface="+mn-lt"/>
                <a:cs typeface="Times New Roman" panose="02020603050405020304" pitchFamily="18" charset="0"/>
              </a:rPr>
              <a:t>x</a:t>
            </a:r>
            <a:r>
              <a:rPr lang="cs-CZ" altLang="cs-CZ" sz="2000" dirty="0">
                <a:latin typeface="+mn-lt"/>
                <a:cs typeface="Times New Roman" panose="02020603050405020304" pitchFamily="18" charset="0"/>
              </a:rPr>
              <a:t>) při využití určitého integrálu řešíme podle vztahu:</a:t>
            </a:r>
          </a:p>
        </p:txBody>
      </p:sp>
      <p:pic>
        <p:nvPicPr>
          <p:cNvPr id="18" name="Picture 2">
            <a:extLst>
              <a:ext uri="{FF2B5EF4-FFF2-40B4-BE49-F238E27FC236}">
                <a16:creationId xmlns:a16="http://schemas.microsoft.com/office/drawing/2014/main" id="{5917A5AC-5143-45B5-943F-E6BD60A9B0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0101" y="1074839"/>
            <a:ext cx="2354162" cy="2354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ovéPole 19">
            <a:extLst>
              <a:ext uri="{FF2B5EF4-FFF2-40B4-BE49-F238E27FC236}">
                <a16:creationId xmlns:a16="http://schemas.microsoft.com/office/drawing/2014/main" id="{8A103D28-215E-48A5-B2EF-0E19BF14ABAC}"/>
              </a:ext>
            </a:extLst>
          </p:cNvPr>
          <p:cNvSpPr txBox="1"/>
          <p:nvPr/>
        </p:nvSpPr>
        <p:spPr>
          <a:xfrm>
            <a:off x="238174" y="3234879"/>
            <a:ext cx="6470848" cy="646331"/>
          </a:xfrm>
          <a:prstGeom prst="rect">
            <a:avLst/>
          </a:prstGeom>
          <a:noFill/>
        </p:spPr>
        <p:txBody>
          <a:bodyPr wrap="square">
            <a:spAutoFit/>
          </a:bodyPr>
          <a:lstStyle/>
          <a:p>
            <a:pPr>
              <a:spcBef>
                <a:spcPts val="600"/>
              </a:spcBef>
              <a:buClr>
                <a:schemeClr val="tx2"/>
              </a:buClr>
              <a:buSzPct val="73000"/>
              <a:buFont typeface="Wingdings 2" panose="05020102010507070707" pitchFamily="18" charset="2"/>
              <a:buNone/>
            </a:pPr>
            <a:r>
              <a:rPr lang="cs-CZ" altLang="cs-CZ" dirty="0">
                <a:cs typeface="Times New Roman" panose="02020603050405020304" pitchFamily="18" charset="0"/>
              </a:rPr>
              <a:t>Pokud se grafy obou křivek protínají, nejsou většinou zadány meze, ty dopočítáme jako průsečíky grafů funkcí.</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2C6D0F7-FA99-4607-834B-2371E497B8C8}"/>
              </a:ext>
            </a:extLst>
          </p:cNvPr>
          <p:cNvSpPr txBox="1"/>
          <p:nvPr/>
        </p:nvSpPr>
        <p:spPr>
          <a:xfrm>
            <a:off x="283369" y="251618"/>
            <a:ext cx="4681536" cy="461665"/>
          </a:xfrm>
          <a:prstGeom prst="rect">
            <a:avLst/>
          </a:prstGeom>
          <a:noFill/>
        </p:spPr>
        <p:txBody>
          <a:bodyPr wrap="square">
            <a:spAutoFit/>
          </a:bodyPr>
          <a:lstStyle/>
          <a:p>
            <a:pPr algn="just"/>
            <a:r>
              <a:rPr lang="cs-CZ" sz="2400" b="1" i="0" dirty="0">
                <a:solidFill>
                  <a:srgbClr val="000000"/>
                </a:solidFill>
                <a:effectLst/>
              </a:rPr>
              <a:t>Určitý integrál</a:t>
            </a:r>
          </a:p>
        </p:txBody>
      </p:sp>
      <p:pic>
        <p:nvPicPr>
          <p:cNvPr id="245762" name="Picture 2" descr="The Pythagorean Theorem is the key to the arc length formula.">
            <a:extLst>
              <a:ext uri="{FF2B5EF4-FFF2-40B4-BE49-F238E27FC236}">
                <a16:creationId xmlns:a16="http://schemas.microsoft.com/office/drawing/2014/main" id="{7AB39022-4DAB-41AE-BD56-23A87FC9C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277" y="2414126"/>
            <a:ext cx="2865147" cy="1215679"/>
          </a:xfrm>
          <a:prstGeom prst="rect">
            <a:avLst/>
          </a:prstGeom>
          <a:noFill/>
          <a:extLst>
            <a:ext uri="{909E8E84-426E-40DD-AFC4-6F175D3DCCD1}">
              <a14:hiddenFill xmlns:a14="http://schemas.microsoft.com/office/drawing/2010/main">
                <a:solidFill>
                  <a:srgbClr val="FFFFFF"/>
                </a:solidFill>
              </a14:hiddenFill>
            </a:ext>
          </a:extLst>
        </p:spPr>
      </p:pic>
      <p:pic>
        <p:nvPicPr>
          <p:cNvPr id="245764" name="Picture 4" descr="See the source image">
            <a:extLst>
              <a:ext uri="{FF2B5EF4-FFF2-40B4-BE49-F238E27FC236}">
                <a16:creationId xmlns:a16="http://schemas.microsoft.com/office/drawing/2014/main" id="{09CCC4BD-839E-4760-B0EA-FFA7F4E31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126" y="2414126"/>
            <a:ext cx="2409825" cy="135552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C4343900-7A18-4D2D-92C7-60C90E5D3E6F}"/>
              </a:ext>
            </a:extLst>
          </p:cNvPr>
          <p:cNvSpPr txBox="1"/>
          <p:nvPr/>
        </p:nvSpPr>
        <p:spPr>
          <a:xfrm>
            <a:off x="377177" y="1067485"/>
            <a:ext cx="4572000" cy="400110"/>
          </a:xfrm>
          <a:prstGeom prst="rect">
            <a:avLst/>
          </a:prstGeom>
          <a:noFill/>
        </p:spPr>
        <p:txBody>
          <a:bodyPr wrap="square">
            <a:spAutoFit/>
          </a:bodyPr>
          <a:lstStyle/>
          <a:p>
            <a:r>
              <a:rPr lang="cs-CZ" altLang="cs-CZ" sz="2000" b="1" dirty="0">
                <a:latin typeface="+mn-lt"/>
                <a:cs typeface="Times New Roman" panose="02020603050405020304" pitchFamily="18" charset="0"/>
              </a:rPr>
              <a:t>Délka rovinné křivky</a:t>
            </a:r>
            <a:endParaRPr lang="cs-CZ" sz="2000" dirty="0"/>
          </a:p>
        </p:txBody>
      </p:sp>
      <p:pic>
        <p:nvPicPr>
          <p:cNvPr id="245768" name="Picture 8" descr="arc length between points">
            <a:extLst>
              <a:ext uri="{FF2B5EF4-FFF2-40B4-BE49-F238E27FC236}">
                <a16:creationId xmlns:a16="http://schemas.microsoft.com/office/drawing/2014/main" id="{F2A69B08-59DA-4109-94FF-2768FE2D89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880" y="131907"/>
            <a:ext cx="3113943" cy="20673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CDCC4DA0-4536-47E0-A9CB-C58388B66AE3}"/>
              </a:ext>
            </a:extLst>
          </p:cNvPr>
          <p:cNvSpPr txBox="1"/>
          <p:nvPr/>
        </p:nvSpPr>
        <p:spPr>
          <a:xfrm>
            <a:off x="267640" y="1792659"/>
            <a:ext cx="4856809" cy="1015663"/>
          </a:xfrm>
          <a:prstGeom prst="rect">
            <a:avLst/>
          </a:prstGeom>
          <a:noFill/>
        </p:spPr>
        <p:txBody>
          <a:bodyPr wrap="square">
            <a:spAutoFit/>
          </a:bodyPr>
          <a:lstStyle/>
          <a:p>
            <a:pPr algn="just"/>
            <a:r>
              <a:rPr lang="pt-BR" sz="2000" dirty="0"/>
              <a:t>Nechť je funkce f(x) definovaná na intervalu &lt;a</a:t>
            </a:r>
            <a:r>
              <a:rPr lang="cs-CZ" sz="2000" dirty="0"/>
              <a:t>,</a:t>
            </a:r>
            <a:r>
              <a:rPr lang="pt-BR" sz="2000" dirty="0"/>
              <a:t>b&gt; a má zde spojitou derivaci. Pak </a:t>
            </a:r>
            <a:r>
              <a:rPr lang="cs-CZ" sz="2000" dirty="0"/>
              <a:t>je </a:t>
            </a:r>
            <a:r>
              <a:rPr lang="pt-BR" sz="2000" dirty="0"/>
              <a:t>délka této křivky</a:t>
            </a:r>
            <a:endParaRPr lang="cs-CZ" sz="2000" dirty="0"/>
          </a:p>
        </p:txBody>
      </p:sp>
      <p:sp>
        <p:nvSpPr>
          <p:cNvPr id="13" name="TextovéPole 12">
            <a:extLst>
              <a:ext uri="{FF2B5EF4-FFF2-40B4-BE49-F238E27FC236}">
                <a16:creationId xmlns:a16="http://schemas.microsoft.com/office/drawing/2014/main" id="{049AE258-58A9-45A6-A174-8FFDB2FC0767}"/>
              </a:ext>
            </a:extLst>
          </p:cNvPr>
          <p:cNvSpPr txBox="1"/>
          <p:nvPr/>
        </p:nvSpPr>
        <p:spPr>
          <a:xfrm>
            <a:off x="171450" y="3850883"/>
            <a:ext cx="8801099" cy="707886"/>
          </a:xfrm>
          <a:prstGeom prst="rect">
            <a:avLst/>
          </a:prstGeom>
          <a:noFill/>
        </p:spPr>
        <p:txBody>
          <a:bodyPr wrap="square">
            <a:spAutoFit/>
          </a:bodyPr>
          <a:lstStyle/>
          <a:p>
            <a:pPr algn="just"/>
            <a:r>
              <a:rPr lang="cs-CZ" sz="2000" dirty="0"/>
              <a:t>Křivka nemusí být vždy zadána explicitní funkcí y = f(x) , může být dána rovněž parametrickými rovnicemi x = x</a:t>
            </a:r>
            <a:r>
              <a:rPr lang="el-GR" sz="2000" dirty="0"/>
              <a:t>(</a:t>
            </a:r>
            <a:r>
              <a:rPr lang="cs-CZ" sz="2000" dirty="0"/>
              <a:t>t), y =y</a:t>
            </a:r>
            <a:r>
              <a:rPr lang="el-GR" sz="2000" dirty="0"/>
              <a:t>(</a:t>
            </a:r>
            <a:r>
              <a:rPr lang="cs-CZ" sz="2000" dirty="0"/>
              <a:t>t</a:t>
            </a:r>
            <a:r>
              <a:rPr lang="el-GR" sz="2000" dirty="0"/>
              <a:t>), </a:t>
            </a:r>
            <a:r>
              <a:rPr lang="cs-CZ" sz="2000" dirty="0"/>
              <a:t>t ∈&lt; a</a:t>
            </a:r>
            <a:r>
              <a:rPr lang="el-GR" sz="2000" dirty="0"/>
              <a:t>, </a:t>
            </a:r>
            <a:r>
              <a:rPr lang="cs-CZ" sz="2000" dirty="0"/>
              <a:t>b</a:t>
            </a:r>
            <a:r>
              <a:rPr lang="el-GR" sz="2000" dirty="0"/>
              <a:t> &gt; . </a:t>
            </a:r>
            <a:endParaRPr lang="cs-CZ" sz="2000" dirty="0"/>
          </a:p>
        </p:txBody>
      </p:sp>
      <p:pic>
        <p:nvPicPr>
          <p:cNvPr id="245770" name="Picture 10" descr="See the source image">
            <a:extLst>
              <a:ext uri="{FF2B5EF4-FFF2-40B4-BE49-F238E27FC236}">
                <a16:creationId xmlns:a16="http://schemas.microsoft.com/office/drawing/2014/main" id="{CAC81ED7-0877-4695-B56B-3EC2353B6C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8942" y="4694182"/>
            <a:ext cx="4946114" cy="181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6148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7C18560-CE03-43EC-B826-5185FAAE4BD1}"/>
              </a:ext>
            </a:extLst>
          </p:cNvPr>
          <p:cNvSpPr txBox="1"/>
          <p:nvPr/>
        </p:nvSpPr>
        <p:spPr>
          <a:xfrm>
            <a:off x="276225" y="342900"/>
            <a:ext cx="4774833" cy="461665"/>
          </a:xfrm>
          <a:prstGeom prst="rect">
            <a:avLst/>
          </a:prstGeom>
          <a:noFill/>
        </p:spPr>
        <p:txBody>
          <a:bodyPr wrap="none" rtlCol="0">
            <a:spAutoFit/>
          </a:bodyPr>
          <a:lstStyle/>
          <a:p>
            <a:r>
              <a:rPr lang="cs-CZ" sz="2400" b="1" dirty="0"/>
              <a:t>Střední hodnota funkce na intervalu</a:t>
            </a:r>
          </a:p>
        </p:txBody>
      </p:sp>
      <p:pic>
        <p:nvPicPr>
          <p:cNvPr id="282628" name="Picture 4" descr="See the source image">
            <a:extLst>
              <a:ext uri="{FF2B5EF4-FFF2-40B4-BE49-F238E27FC236}">
                <a16:creationId xmlns:a16="http://schemas.microsoft.com/office/drawing/2014/main" id="{473BBCEA-F5FA-4E4C-8803-B5D908F23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78" y="2707942"/>
            <a:ext cx="3400425" cy="1912739"/>
          </a:xfrm>
          <a:prstGeom prst="rect">
            <a:avLst/>
          </a:prstGeom>
          <a:noFill/>
          <a:extLst>
            <a:ext uri="{909E8E84-426E-40DD-AFC4-6F175D3DCCD1}">
              <a14:hiddenFill xmlns:a14="http://schemas.microsoft.com/office/drawing/2010/main">
                <a:solidFill>
                  <a:srgbClr val="FFFFFF"/>
                </a:solidFill>
              </a14:hiddenFill>
            </a:ext>
          </a:extLst>
        </p:spPr>
      </p:pic>
      <p:pic>
        <p:nvPicPr>
          <p:cNvPr id="282630" name="Picture 6" descr="Visual of the average value theorem">
            <a:extLst>
              <a:ext uri="{FF2B5EF4-FFF2-40B4-BE49-F238E27FC236}">
                <a16:creationId xmlns:a16="http://schemas.microsoft.com/office/drawing/2014/main" id="{35981B96-B8BE-4EA8-8899-DCE763544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2103" y="2765227"/>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1E36B1FF-BD1B-4740-8EBD-8F8CC3B85551}"/>
              </a:ext>
            </a:extLst>
          </p:cNvPr>
          <p:cNvSpPr txBox="1"/>
          <p:nvPr/>
        </p:nvSpPr>
        <p:spPr>
          <a:xfrm>
            <a:off x="885825" y="3053431"/>
            <a:ext cx="662361" cy="369332"/>
          </a:xfrm>
          <a:prstGeom prst="rect">
            <a:avLst/>
          </a:prstGeom>
          <a:noFill/>
        </p:spPr>
        <p:txBody>
          <a:bodyPr wrap="none" rtlCol="0">
            <a:spAutoFit/>
          </a:bodyPr>
          <a:lstStyle/>
          <a:p>
            <a:r>
              <a:rPr lang="cs-CZ" i="1" dirty="0"/>
              <a:t>f(</a:t>
            </a:r>
            <a:r>
              <a:rPr lang="cs-CZ" i="1" dirty="0">
                <a:solidFill>
                  <a:schemeClr val="accent2">
                    <a:lumMod val="75000"/>
                  </a:schemeClr>
                </a:solidFill>
              </a:rPr>
              <a:t>c</a:t>
            </a:r>
            <a:r>
              <a:rPr lang="cs-CZ" i="1" dirty="0"/>
              <a:t>)</a:t>
            </a:r>
            <a:r>
              <a:rPr lang="cs-CZ" dirty="0"/>
              <a:t> =</a:t>
            </a:r>
          </a:p>
        </p:txBody>
      </p:sp>
      <p:sp>
        <p:nvSpPr>
          <p:cNvPr id="4" name="TextovéPole 3">
            <a:extLst>
              <a:ext uri="{FF2B5EF4-FFF2-40B4-BE49-F238E27FC236}">
                <a16:creationId xmlns:a16="http://schemas.microsoft.com/office/drawing/2014/main" id="{581643D1-505B-4F1D-9460-E78C29F5EDFC}"/>
              </a:ext>
            </a:extLst>
          </p:cNvPr>
          <p:cNvSpPr txBox="1"/>
          <p:nvPr/>
        </p:nvSpPr>
        <p:spPr>
          <a:xfrm>
            <a:off x="276225" y="5684297"/>
            <a:ext cx="8553449" cy="707886"/>
          </a:xfrm>
          <a:prstGeom prst="rect">
            <a:avLst/>
          </a:prstGeom>
          <a:noFill/>
        </p:spPr>
        <p:txBody>
          <a:bodyPr wrap="square" rtlCol="0">
            <a:spAutoFit/>
          </a:bodyPr>
          <a:lstStyle/>
          <a:p>
            <a:r>
              <a:rPr lang="cs-CZ" sz="2000" dirty="0"/>
              <a:t>Např. pokud je </a:t>
            </a:r>
            <a:r>
              <a:rPr lang="cs-CZ" sz="2000" i="1" dirty="0"/>
              <a:t>f(x) </a:t>
            </a:r>
            <a:r>
              <a:rPr lang="cs-CZ" sz="2000" dirty="0"/>
              <a:t>funkce charakterizující rychlost, odpovídá </a:t>
            </a:r>
            <a:r>
              <a:rPr lang="cs-CZ" sz="2000" i="1" dirty="0"/>
              <a:t>f(</a:t>
            </a:r>
            <a:r>
              <a:rPr lang="cs-CZ" sz="2000" i="1" dirty="0">
                <a:solidFill>
                  <a:schemeClr val="accent2">
                    <a:lumMod val="75000"/>
                  </a:schemeClr>
                </a:solidFill>
              </a:rPr>
              <a:t>c</a:t>
            </a:r>
            <a:r>
              <a:rPr lang="cs-CZ" sz="2000" i="1" dirty="0"/>
              <a:t>) </a:t>
            </a:r>
            <a:r>
              <a:rPr lang="cs-CZ" sz="2000" dirty="0"/>
              <a:t>střední hodnotě rychlosti. </a:t>
            </a:r>
          </a:p>
        </p:txBody>
      </p:sp>
      <p:sp>
        <p:nvSpPr>
          <p:cNvPr id="5" name="TextovéPole 4">
            <a:extLst>
              <a:ext uri="{FF2B5EF4-FFF2-40B4-BE49-F238E27FC236}">
                <a16:creationId xmlns:a16="http://schemas.microsoft.com/office/drawing/2014/main" id="{7D71883E-B204-405B-845B-CB440662662C}"/>
              </a:ext>
            </a:extLst>
          </p:cNvPr>
          <p:cNvSpPr txBox="1"/>
          <p:nvPr/>
        </p:nvSpPr>
        <p:spPr>
          <a:xfrm>
            <a:off x="4810125" y="1469052"/>
            <a:ext cx="3814523" cy="1323439"/>
          </a:xfrm>
          <a:prstGeom prst="rect">
            <a:avLst/>
          </a:prstGeom>
          <a:noFill/>
        </p:spPr>
        <p:txBody>
          <a:bodyPr wrap="square" rtlCol="0">
            <a:spAutoFit/>
          </a:bodyPr>
          <a:lstStyle/>
          <a:p>
            <a:r>
              <a:rPr lang="cs-CZ" i="1" dirty="0"/>
              <a:t>f(</a:t>
            </a:r>
            <a:r>
              <a:rPr lang="cs-CZ" i="1" dirty="0">
                <a:solidFill>
                  <a:schemeClr val="accent2">
                    <a:lumMod val="75000"/>
                  </a:schemeClr>
                </a:solidFill>
              </a:rPr>
              <a:t>c</a:t>
            </a:r>
            <a:r>
              <a:rPr lang="cs-CZ" i="1" dirty="0"/>
              <a:t>)</a:t>
            </a:r>
            <a:r>
              <a:rPr lang="cs-CZ" dirty="0"/>
              <a:t> je střední hodnota funkce </a:t>
            </a:r>
            <a:r>
              <a:rPr lang="en-US" i="1" dirty="0"/>
              <a:t>f</a:t>
            </a:r>
            <a:r>
              <a:rPr lang="en-US" dirty="0"/>
              <a:t> </a:t>
            </a:r>
            <a:r>
              <a:rPr lang="cs-CZ" dirty="0"/>
              <a:t>na intervalu </a:t>
            </a:r>
            <a:r>
              <a:rPr lang="en-US" dirty="0"/>
              <a:t>[</a:t>
            </a:r>
            <a:r>
              <a:rPr lang="cs-CZ" dirty="0"/>
              <a:t>a, b</a:t>
            </a:r>
            <a:r>
              <a:rPr lang="en-US" dirty="0"/>
              <a:t>]</a:t>
            </a:r>
          </a:p>
          <a:p>
            <a:endParaRPr lang="en-US" sz="800" dirty="0"/>
          </a:p>
          <a:p>
            <a:r>
              <a:rPr lang="cs-CZ" i="1" dirty="0">
                <a:solidFill>
                  <a:schemeClr val="accent2">
                    <a:lumMod val="75000"/>
                  </a:schemeClr>
                </a:solidFill>
              </a:rPr>
              <a:t>c</a:t>
            </a:r>
            <a:r>
              <a:rPr lang="cs-CZ" dirty="0"/>
              <a:t> je</a:t>
            </a:r>
            <a:r>
              <a:rPr lang="en-US" dirty="0"/>
              <a:t> </a:t>
            </a:r>
            <a:r>
              <a:rPr lang="en-US" dirty="0" err="1"/>
              <a:t>hodnota</a:t>
            </a:r>
            <a:r>
              <a:rPr lang="en-US" dirty="0"/>
              <a:t> x, </a:t>
            </a:r>
            <a:r>
              <a:rPr lang="en-US" dirty="0" err="1"/>
              <a:t>odpov</a:t>
            </a:r>
            <a:r>
              <a:rPr lang="cs-CZ" dirty="0"/>
              <a:t>í</a:t>
            </a:r>
            <a:r>
              <a:rPr lang="en-US" dirty="0" err="1"/>
              <a:t>daj</a:t>
            </a:r>
            <a:r>
              <a:rPr lang="cs-CZ" dirty="0" err="1"/>
              <a:t>ící</a:t>
            </a:r>
            <a:r>
              <a:rPr lang="en-US" dirty="0"/>
              <a:t> </a:t>
            </a:r>
            <a:r>
              <a:rPr lang="cs-CZ" dirty="0"/>
              <a:t>střední hodnotě </a:t>
            </a:r>
            <a:r>
              <a:rPr lang="cs-CZ" i="1" dirty="0"/>
              <a:t>f(</a:t>
            </a:r>
            <a:r>
              <a:rPr lang="cs-CZ" i="1" dirty="0">
                <a:solidFill>
                  <a:schemeClr val="accent2">
                    <a:lumMod val="75000"/>
                  </a:schemeClr>
                </a:solidFill>
              </a:rPr>
              <a:t>c</a:t>
            </a:r>
            <a:r>
              <a:rPr lang="cs-CZ" i="1" dirty="0"/>
              <a:t>)</a:t>
            </a:r>
            <a:endParaRPr lang="cs-CZ" dirty="0"/>
          </a:p>
        </p:txBody>
      </p:sp>
      <p:sp>
        <p:nvSpPr>
          <p:cNvPr id="11" name="TextovéPole 10">
            <a:extLst>
              <a:ext uri="{FF2B5EF4-FFF2-40B4-BE49-F238E27FC236}">
                <a16:creationId xmlns:a16="http://schemas.microsoft.com/office/drawing/2014/main" id="{2FB524F2-A9D3-48A7-8FE3-6386BDF6CCB5}"/>
              </a:ext>
            </a:extLst>
          </p:cNvPr>
          <p:cNvSpPr txBox="1"/>
          <p:nvPr/>
        </p:nvSpPr>
        <p:spPr>
          <a:xfrm>
            <a:off x="419100" y="1469052"/>
            <a:ext cx="3814524" cy="1015663"/>
          </a:xfrm>
          <a:prstGeom prst="rect">
            <a:avLst/>
          </a:prstGeom>
          <a:noFill/>
        </p:spPr>
        <p:txBody>
          <a:bodyPr wrap="square">
            <a:spAutoFit/>
          </a:bodyPr>
          <a:lstStyle/>
          <a:p>
            <a:pPr algn="just"/>
            <a:r>
              <a:rPr lang="cs-CZ" sz="2000" dirty="0"/>
              <a:t>Nechť je funkce f(x) spojitá na intervalu &lt;a, b&gt; . Pak existuje číslo c</a:t>
            </a:r>
            <a:r>
              <a:rPr lang="el-GR" sz="2000" dirty="0"/>
              <a:t> ∈</a:t>
            </a:r>
            <a:r>
              <a:rPr lang="cs-CZ" sz="2000" dirty="0"/>
              <a:t> </a:t>
            </a:r>
            <a:r>
              <a:rPr lang="el-GR" sz="2000" dirty="0"/>
              <a:t>&lt; </a:t>
            </a:r>
            <a:r>
              <a:rPr lang="cs-CZ" sz="2000" dirty="0"/>
              <a:t>a b, &gt; takové, že platí </a:t>
            </a:r>
          </a:p>
        </p:txBody>
      </p:sp>
    </p:spTree>
    <p:extLst>
      <p:ext uri="{BB962C8B-B14F-4D97-AF65-F5344CB8AC3E}">
        <p14:creationId xmlns:p14="http://schemas.microsoft.com/office/powerpoint/2010/main" val="2142156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C0CF807-1C0D-4CF0-9A18-4908E13F1E47}"/>
              </a:ext>
            </a:extLst>
          </p:cNvPr>
          <p:cNvSpPr txBox="1"/>
          <p:nvPr/>
        </p:nvSpPr>
        <p:spPr>
          <a:xfrm>
            <a:off x="161925" y="478185"/>
            <a:ext cx="8820149" cy="830997"/>
          </a:xfrm>
          <a:prstGeom prst="rect">
            <a:avLst/>
          </a:prstGeom>
          <a:noFill/>
        </p:spPr>
        <p:txBody>
          <a:bodyPr wrap="square">
            <a:spAutoFit/>
          </a:bodyPr>
          <a:lstStyle/>
          <a:p>
            <a:pPr algn="just"/>
            <a:r>
              <a:rPr lang="cs-CZ" sz="2400" dirty="0"/>
              <a:t>Násobné a dílčí jednotky tvoří se ze základních a odvozených jednotek </a:t>
            </a:r>
            <a:r>
              <a:rPr lang="cs-CZ" sz="2400" u="sng" dirty="0"/>
              <a:t>pomocí mocnin o základu 10</a:t>
            </a:r>
            <a:r>
              <a:rPr lang="en-US" sz="2400" u="sng" dirty="0"/>
              <a:t>:</a:t>
            </a:r>
            <a:r>
              <a:rPr lang="cs-CZ" sz="2400" dirty="0"/>
              <a:t> </a:t>
            </a:r>
            <a:endParaRPr lang="en-US" sz="2400" dirty="0"/>
          </a:p>
        </p:txBody>
      </p:sp>
      <p:pic>
        <p:nvPicPr>
          <p:cNvPr id="7" name="Obrázek 6">
            <a:extLst>
              <a:ext uri="{FF2B5EF4-FFF2-40B4-BE49-F238E27FC236}">
                <a16:creationId xmlns:a16="http://schemas.microsoft.com/office/drawing/2014/main" id="{6F462B03-8D8A-4BFC-A112-F8F042F1849E}"/>
              </a:ext>
            </a:extLst>
          </p:cNvPr>
          <p:cNvPicPr>
            <a:picLocks noChangeAspect="1"/>
          </p:cNvPicPr>
          <p:nvPr/>
        </p:nvPicPr>
        <p:blipFill>
          <a:blip r:embed="rId2"/>
          <a:stretch>
            <a:fillRect/>
          </a:stretch>
        </p:blipFill>
        <p:spPr>
          <a:xfrm>
            <a:off x="4181475" y="1031216"/>
            <a:ext cx="4619625" cy="2990055"/>
          </a:xfrm>
          <a:prstGeom prst="rect">
            <a:avLst/>
          </a:prstGeom>
        </p:spPr>
      </p:pic>
      <p:sp>
        <p:nvSpPr>
          <p:cNvPr id="9" name="TextovéPole 8">
            <a:extLst>
              <a:ext uri="{FF2B5EF4-FFF2-40B4-BE49-F238E27FC236}">
                <a16:creationId xmlns:a16="http://schemas.microsoft.com/office/drawing/2014/main" id="{614F5904-478E-45B6-8F0B-9C93CFB2B1C3}"/>
              </a:ext>
            </a:extLst>
          </p:cNvPr>
          <p:cNvSpPr txBox="1"/>
          <p:nvPr/>
        </p:nvSpPr>
        <p:spPr>
          <a:xfrm>
            <a:off x="447676" y="5592544"/>
            <a:ext cx="8167686" cy="830997"/>
          </a:xfrm>
          <a:prstGeom prst="rect">
            <a:avLst/>
          </a:prstGeom>
          <a:noFill/>
        </p:spPr>
        <p:txBody>
          <a:bodyPr wrap="square">
            <a:spAutoFit/>
          </a:bodyPr>
          <a:lstStyle/>
          <a:p>
            <a:pPr algn="just"/>
            <a:r>
              <a:rPr lang="cs-CZ" sz="2400" dirty="0"/>
              <a:t>Pozor! Je zde jedna výjimka: </a:t>
            </a:r>
            <a:r>
              <a:rPr lang="cs-CZ" sz="2400" u="sng" dirty="0"/>
              <a:t>kilogram je jednotka základní, nikoli násobná </a:t>
            </a:r>
            <a:r>
              <a:rPr lang="en-US" sz="2400" u="sng" dirty="0"/>
              <a:t>!!!</a:t>
            </a:r>
            <a:endParaRPr lang="cs-CZ" sz="2400" u="sng" dirty="0"/>
          </a:p>
        </p:txBody>
      </p:sp>
      <p:sp>
        <p:nvSpPr>
          <p:cNvPr id="8" name="TextovéPole 7">
            <a:extLst>
              <a:ext uri="{FF2B5EF4-FFF2-40B4-BE49-F238E27FC236}">
                <a16:creationId xmlns:a16="http://schemas.microsoft.com/office/drawing/2014/main" id="{410F921D-0BE7-4B75-8AFF-8A6326EFE0DA}"/>
              </a:ext>
            </a:extLst>
          </p:cNvPr>
          <p:cNvSpPr txBox="1"/>
          <p:nvPr/>
        </p:nvSpPr>
        <p:spPr>
          <a:xfrm>
            <a:off x="528637" y="4144919"/>
            <a:ext cx="8086724" cy="1200329"/>
          </a:xfrm>
          <a:prstGeom prst="rect">
            <a:avLst/>
          </a:prstGeom>
          <a:noFill/>
        </p:spPr>
        <p:txBody>
          <a:bodyPr wrap="square">
            <a:spAutoFit/>
          </a:bodyPr>
          <a:lstStyle/>
          <a:p>
            <a:pPr algn="just"/>
            <a:r>
              <a:rPr lang="cs-CZ" sz="2400" dirty="0"/>
              <a:t>V některých případech je možné též použít předpon </a:t>
            </a:r>
            <a:r>
              <a:rPr lang="cs-CZ" sz="2400" i="1" dirty="0" err="1"/>
              <a:t>centi</a:t>
            </a:r>
            <a:r>
              <a:rPr lang="cs-CZ" sz="2400" dirty="0"/>
              <a:t>- (se značkou c), </a:t>
            </a:r>
            <a:r>
              <a:rPr lang="cs-CZ" sz="2400" i="1" dirty="0"/>
              <a:t>deci</a:t>
            </a:r>
            <a:r>
              <a:rPr lang="cs-CZ" sz="2400" dirty="0"/>
              <a:t>- (d) a </a:t>
            </a:r>
            <a:r>
              <a:rPr lang="cs-CZ" sz="2400" i="1" dirty="0"/>
              <a:t>hekto</a:t>
            </a:r>
            <a:r>
              <a:rPr lang="cs-CZ" sz="2400" dirty="0"/>
              <a:t>- (h) - např. 1 cm = 0,01 m, 1 dm = 0,1 m, 1 hl = 100 l, … </a:t>
            </a:r>
            <a:endParaRPr lang="en-US" sz="2400" dirty="0"/>
          </a:p>
        </p:txBody>
      </p:sp>
    </p:spTree>
    <p:extLst>
      <p:ext uri="{BB962C8B-B14F-4D97-AF65-F5344CB8AC3E}">
        <p14:creationId xmlns:p14="http://schemas.microsoft.com/office/powerpoint/2010/main" val="29567135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7F3DC8FE-74E9-4366-A747-120D5C7769C5}"/>
              </a:ext>
            </a:extLst>
          </p:cNvPr>
          <p:cNvSpPr>
            <a:spLocks noChangeArrowheads="1"/>
          </p:cNvSpPr>
          <p:nvPr/>
        </p:nvSpPr>
        <p:spPr bwMode="auto">
          <a:xfrm>
            <a:off x="95250" y="277101"/>
            <a:ext cx="8858249" cy="28180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202122"/>
                </a:solidFill>
                <a:effectLst/>
                <a:latin typeface="+mn-lt"/>
                <a:cs typeface="Arial" panose="020B0604020202020204" pitchFamily="34" charset="0"/>
              </a:rPr>
              <a:t>Určitý integrál z rychlosti podle času je roven změně polohy</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během časového úseku od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1" u="none" strike="noStrike" cap="none" normalizeH="0" baseline="-30000" dirty="0">
                <a:ln>
                  <a:noFill/>
                </a:ln>
                <a:solidFill>
                  <a:srgbClr val="202122"/>
                </a:solidFill>
                <a:effectLst/>
                <a:latin typeface="+mn-lt"/>
                <a:cs typeface="Arial" panose="020B0604020202020204" pitchFamily="34" charset="0"/>
              </a:rPr>
              <a:t>1</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do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1" u="none" strike="noStrike" cap="none" normalizeH="0" baseline="-30000" dirty="0">
                <a:ln>
                  <a:noFill/>
                </a:ln>
                <a:solidFill>
                  <a:srgbClr val="202122"/>
                </a:solidFill>
                <a:effectLst/>
                <a:latin typeface="+mn-lt"/>
                <a:cs typeface="Arial" panose="020B0604020202020204" pitchFamily="34" charset="0"/>
              </a:rPr>
              <a:t>2</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Pokud polohu v závislosti na čase označíme x(t), platí tedy</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000" dirty="0">
              <a:solidFill>
                <a:srgbClr val="202122"/>
              </a:solidFill>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latin typeface="+mn-lt"/>
            </a:endParaRPr>
          </a:p>
          <a:p>
            <a:pPr marL="1371600" marR="0" lvl="3" indent="-13716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Tento vzorec je zobecněním známého vztahu pro pohyb konstantní rychlostí</a:t>
            </a:r>
            <a:endParaRPr kumimoji="0" lang="cs-CZ" altLang="cs-CZ" sz="2000" b="0" i="0" u="none" strike="noStrike" cap="none" normalizeH="0" baseline="0" dirty="0">
              <a:ln>
                <a:noFill/>
              </a:ln>
              <a:solidFill>
                <a:schemeClr val="tx1"/>
              </a:solidFill>
              <a:effectLst/>
              <a:latin typeface="+mn-lt"/>
            </a:endParaRPr>
          </a:p>
          <a:p>
            <a:pPr marL="1371600" marR="0" lvl="3" indent="-137160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Tyto vzorce se liší pouze v tom, že ten, který využívá integrál, lze použít i pro pohyb proměnlivou rychlostí.</a:t>
            </a:r>
            <a:endParaRPr kumimoji="0" lang="cs-CZ" altLang="cs-CZ" sz="2000" b="0" i="0" u="none" strike="noStrike" cap="none" normalizeH="0" baseline="0" dirty="0">
              <a:ln>
                <a:noFill/>
              </a:ln>
              <a:solidFill>
                <a:schemeClr val="tx1"/>
              </a:solidFill>
              <a:effectLst/>
              <a:latin typeface="+mn-lt"/>
            </a:endParaRPr>
          </a:p>
        </p:txBody>
      </p:sp>
      <p:sp>
        <p:nvSpPr>
          <p:cNvPr id="9" name="AutoShape 2" descr="{\displaystyle x(t)\,\!}">
            <a:extLst>
              <a:ext uri="{FF2B5EF4-FFF2-40B4-BE49-F238E27FC236}">
                <a16:creationId xmlns:a16="http://schemas.microsoft.com/office/drawing/2014/main" id="{0680501C-B63D-4C2D-9DF1-BAA0B141E144}"/>
              </a:ext>
            </a:extLst>
          </p:cNvPr>
          <p:cNvSpPr>
            <a:spLocks noChangeAspect="1" noChangeArrowheads="1"/>
          </p:cNvSpPr>
          <p:nvPr/>
        </p:nvSpPr>
        <p:spPr bwMode="auto">
          <a:xfrm>
            <a:off x="8477250" y="2620962"/>
            <a:ext cx="26733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0" name="AutoShape 3" descr="{\displaystyle x(t_{2})-x(t_{1})=\int \limits _{t_{1}}^{t_{2}}v(t)\,\mathrm {d} t\,\!}">
            <a:extLst>
              <a:ext uri="{FF2B5EF4-FFF2-40B4-BE49-F238E27FC236}">
                <a16:creationId xmlns:a16="http://schemas.microsoft.com/office/drawing/2014/main" id="{4B5F126F-A637-4641-AE13-3AB96177B973}"/>
              </a:ext>
            </a:extLst>
          </p:cNvPr>
          <p:cNvSpPr>
            <a:spLocks noChangeAspect="1" noChangeArrowheads="1"/>
          </p:cNvSpPr>
          <p:nvPr/>
        </p:nvSpPr>
        <p:spPr bwMode="auto">
          <a:xfrm>
            <a:off x="339725" y="2911475"/>
            <a:ext cx="26733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AutoShape 4" descr="{\displaystyle x(t_{2})-x(t_{1})=v\cdot (t_{2}-t_{1})\,\!}">
            <a:extLst>
              <a:ext uri="{FF2B5EF4-FFF2-40B4-BE49-F238E27FC236}">
                <a16:creationId xmlns:a16="http://schemas.microsoft.com/office/drawing/2014/main" id="{E2980FDB-B85D-4022-BA8E-6E920C7A21BA}"/>
              </a:ext>
            </a:extLst>
          </p:cNvPr>
          <p:cNvSpPr>
            <a:spLocks noChangeAspect="1" noChangeArrowheads="1"/>
          </p:cNvSpPr>
          <p:nvPr/>
        </p:nvSpPr>
        <p:spPr bwMode="auto">
          <a:xfrm>
            <a:off x="339725" y="3352800"/>
            <a:ext cx="26733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AutoShape 5" descr="{\displaystyle \triangle x=v\cdot \triangle t\,\!}">
            <a:extLst>
              <a:ext uri="{FF2B5EF4-FFF2-40B4-BE49-F238E27FC236}">
                <a16:creationId xmlns:a16="http://schemas.microsoft.com/office/drawing/2014/main" id="{A9952626-30A1-4DA7-B4FB-8DD7FC1A1860}"/>
              </a:ext>
            </a:extLst>
          </p:cNvPr>
          <p:cNvSpPr>
            <a:spLocks noChangeAspect="1" noChangeArrowheads="1"/>
          </p:cNvSpPr>
          <p:nvPr/>
        </p:nvSpPr>
        <p:spPr bwMode="auto">
          <a:xfrm>
            <a:off x="1149350" y="3352800"/>
            <a:ext cx="26733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3" name="AutoShape 7" descr="{\displaystyle x(t_{2})-x(t_{1})=\int \limits _{t_{1}}^{t_{2}}v(t)\,\mathrm {d} t\,\!}">
            <a:extLst>
              <a:ext uri="{FF2B5EF4-FFF2-40B4-BE49-F238E27FC236}">
                <a16:creationId xmlns:a16="http://schemas.microsoft.com/office/drawing/2014/main" id="{F9E48DC7-EB79-4880-BDB7-1E888B93B7C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5" name="Grafický objekt 14">
            <a:extLst>
              <a:ext uri="{FF2B5EF4-FFF2-40B4-BE49-F238E27FC236}">
                <a16:creationId xmlns:a16="http://schemas.microsoft.com/office/drawing/2014/main" id="{13080C8D-F49B-4892-8695-29CD9E6632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3694" y="878095"/>
            <a:ext cx="2168944" cy="808038"/>
          </a:xfrm>
          <a:prstGeom prst="rect">
            <a:avLst/>
          </a:prstGeom>
        </p:spPr>
      </p:pic>
      <p:pic>
        <p:nvPicPr>
          <p:cNvPr id="17" name="Grafický objekt 16">
            <a:extLst>
              <a:ext uri="{FF2B5EF4-FFF2-40B4-BE49-F238E27FC236}">
                <a16:creationId xmlns:a16="http://schemas.microsoft.com/office/drawing/2014/main" id="{ACFE4329-C46B-4CE6-8376-580886B632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3017" y="2200819"/>
            <a:ext cx="2419850" cy="247816"/>
          </a:xfrm>
          <a:prstGeom prst="rect">
            <a:avLst/>
          </a:prstGeom>
        </p:spPr>
      </p:pic>
      <p:pic>
        <p:nvPicPr>
          <p:cNvPr id="19" name="Grafický objekt 18">
            <a:extLst>
              <a:ext uri="{FF2B5EF4-FFF2-40B4-BE49-F238E27FC236}">
                <a16:creationId xmlns:a16="http://schemas.microsoft.com/office/drawing/2014/main" id="{97980541-67A1-4E24-BDE1-AA13F46D34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3016" y="2176337"/>
            <a:ext cx="1252901" cy="214312"/>
          </a:xfrm>
          <a:prstGeom prst="rect">
            <a:avLst/>
          </a:prstGeom>
        </p:spPr>
      </p:pic>
      <p:sp>
        <p:nvSpPr>
          <p:cNvPr id="21" name="TextovéPole 20">
            <a:extLst>
              <a:ext uri="{FF2B5EF4-FFF2-40B4-BE49-F238E27FC236}">
                <a16:creationId xmlns:a16="http://schemas.microsoft.com/office/drawing/2014/main" id="{30A585A5-64F8-4C50-AE72-D92FEBDFA68D}"/>
              </a:ext>
            </a:extLst>
          </p:cNvPr>
          <p:cNvSpPr txBox="1"/>
          <p:nvPr/>
        </p:nvSpPr>
        <p:spPr>
          <a:xfrm>
            <a:off x="234552" y="4590640"/>
            <a:ext cx="8760618" cy="1938992"/>
          </a:xfrm>
          <a:prstGeom prst="rect">
            <a:avLst/>
          </a:prstGeom>
          <a:noFill/>
        </p:spPr>
        <p:txBody>
          <a:bodyPr wrap="square">
            <a:spAutoFit/>
          </a:bodyPr>
          <a:lstStyle/>
          <a:p>
            <a:pPr algn="just"/>
            <a:r>
              <a:rPr lang="cs-CZ" sz="2000" b="1" i="0" dirty="0">
                <a:solidFill>
                  <a:srgbClr val="202122"/>
                </a:solidFill>
                <a:effectLst/>
              </a:rPr>
              <a:t>Neurčitý integrál z rychlosti podle času je poloha.</a:t>
            </a:r>
            <a:r>
              <a:rPr lang="cs-CZ" sz="2000" b="0" i="0" dirty="0">
                <a:solidFill>
                  <a:srgbClr val="202122"/>
                </a:solidFill>
                <a:effectLst/>
              </a:rPr>
              <a:t> Argumentem integrálu je zde funkce představující závislost rychlosti na čase; výsledkem je množina primitivních funkcí, které představují závislost polohy na čase. Těchto funkcí je nekonečně mnoho, jedna pro každou možnou počáteční polohu objektu. (To odpovídá fyzikální realitě, že ze znalosti rychlosti lze spočítat polohu objektu v čase </a:t>
            </a:r>
            <a:r>
              <a:rPr lang="cs-CZ" sz="2000" b="0" i="1" dirty="0">
                <a:solidFill>
                  <a:srgbClr val="202122"/>
                </a:solidFill>
                <a:effectLst/>
              </a:rPr>
              <a:t>t</a:t>
            </a:r>
            <a:r>
              <a:rPr lang="cs-CZ" sz="2000" b="0" i="0" dirty="0">
                <a:solidFill>
                  <a:srgbClr val="202122"/>
                </a:solidFill>
                <a:effectLst/>
              </a:rPr>
              <a:t>, jen pokud známe jeho polohu v nějakém čase </a:t>
            </a:r>
            <a:r>
              <a:rPr lang="cs-CZ" sz="2000" b="0" i="1" dirty="0">
                <a:solidFill>
                  <a:srgbClr val="202122"/>
                </a:solidFill>
                <a:effectLst/>
              </a:rPr>
              <a:t>t</a:t>
            </a:r>
            <a:r>
              <a:rPr lang="cs-CZ" sz="2000" b="0" i="1" baseline="-25000" dirty="0">
                <a:solidFill>
                  <a:srgbClr val="202122"/>
                </a:solidFill>
                <a:effectLst/>
              </a:rPr>
              <a:t>0</a:t>
            </a:r>
            <a:r>
              <a:rPr lang="cs-CZ" sz="2000" b="0" i="0" dirty="0">
                <a:solidFill>
                  <a:srgbClr val="202122"/>
                </a:solidFill>
                <a:effectLst/>
              </a:rPr>
              <a:t> odpovídající integrační konstantě).</a:t>
            </a:r>
            <a:endParaRPr lang="cs-CZ" sz="2000" dirty="0"/>
          </a:p>
        </p:txBody>
      </p:sp>
      <p:sp>
        <p:nvSpPr>
          <p:cNvPr id="23" name="TextovéPole 22">
            <a:extLst>
              <a:ext uri="{FF2B5EF4-FFF2-40B4-BE49-F238E27FC236}">
                <a16:creationId xmlns:a16="http://schemas.microsoft.com/office/drawing/2014/main" id="{131C782D-0182-4ECD-9569-66A9E2E56D42}"/>
              </a:ext>
            </a:extLst>
          </p:cNvPr>
          <p:cNvSpPr txBox="1"/>
          <p:nvPr/>
        </p:nvSpPr>
        <p:spPr>
          <a:xfrm>
            <a:off x="276224" y="3276600"/>
            <a:ext cx="8677275" cy="923330"/>
          </a:xfrm>
          <a:prstGeom prst="rect">
            <a:avLst/>
          </a:prstGeom>
          <a:noFill/>
        </p:spPr>
        <p:txBody>
          <a:bodyPr wrap="square">
            <a:spAutoFit/>
          </a:bodyPr>
          <a:lstStyle/>
          <a:p>
            <a:pPr algn="just"/>
            <a:r>
              <a:rPr lang="cs-CZ" sz="1800" b="0" i="0" dirty="0">
                <a:solidFill>
                  <a:srgbClr val="202122"/>
                </a:solidFill>
                <a:effectLst/>
              </a:rPr>
              <a:t>Určitý integrál se využívá v řadě fyzikálních definic – například určitý integrál síly podle polohy je </a:t>
            </a:r>
            <a:r>
              <a:rPr lang="cs-CZ" sz="1800" b="0" i="0" u="sng" dirty="0">
                <a:solidFill>
                  <a:srgbClr val="202122"/>
                </a:solidFill>
                <a:effectLst/>
              </a:rPr>
              <a:t>vykonaná práce</a:t>
            </a:r>
            <a:r>
              <a:rPr lang="cs-CZ" sz="1800" b="0" i="0" dirty="0">
                <a:solidFill>
                  <a:srgbClr val="202122"/>
                </a:solidFill>
                <a:effectLst/>
              </a:rPr>
              <a:t>, určitý integrál ze zrychlení je </a:t>
            </a:r>
            <a:r>
              <a:rPr lang="cs-CZ" sz="1800" b="0" i="0" u="sng" dirty="0">
                <a:solidFill>
                  <a:srgbClr val="202122"/>
                </a:solidFill>
                <a:effectLst/>
              </a:rPr>
              <a:t>změna rychlosti</a:t>
            </a:r>
            <a:r>
              <a:rPr lang="cs-CZ" sz="1800" b="0" i="0" dirty="0">
                <a:solidFill>
                  <a:srgbClr val="202122"/>
                </a:solidFill>
                <a:effectLst/>
              </a:rPr>
              <a:t>, objemový integrál z hustoty je </a:t>
            </a:r>
            <a:r>
              <a:rPr lang="cs-CZ" sz="1800" b="0" i="0" u="sng" dirty="0">
                <a:solidFill>
                  <a:srgbClr val="202122"/>
                </a:solidFill>
                <a:effectLst/>
              </a:rPr>
              <a:t>hmotnost</a:t>
            </a:r>
            <a:r>
              <a:rPr lang="cs-CZ" sz="1800" b="0" i="0" dirty="0">
                <a:solidFill>
                  <a:srgbClr val="202122"/>
                </a:solidFill>
                <a:effectLst/>
              </a:rPr>
              <a:t> tělesa apod.</a:t>
            </a:r>
            <a:endParaRPr lang="cs-CZ" sz="1800" dirty="0"/>
          </a:p>
        </p:txBody>
      </p:sp>
    </p:spTree>
    <p:extLst>
      <p:ext uri="{BB962C8B-B14F-4D97-AF65-F5344CB8AC3E}">
        <p14:creationId xmlns:p14="http://schemas.microsoft.com/office/powerpoint/2010/main" val="12346523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D4FCB51E-28AE-4523-BEEE-74933240FA71}"/>
              </a:ext>
            </a:extLst>
          </p:cNvPr>
          <p:cNvSpPr txBox="1"/>
          <p:nvPr/>
        </p:nvSpPr>
        <p:spPr>
          <a:xfrm>
            <a:off x="223838" y="327363"/>
            <a:ext cx="8696324" cy="5878532"/>
          </a:xfrm>
          <a:prstGeom prst="rect">
            <a:avLst/>
          </a:prstGeom>
          <a:noFill/>
        </p:spPr>
        <p:txBody>
          <a:bodyPr wrap="square">
            <a:spAutoFit/>
          </a:bodyPr>
          <a:lstStyle/>
          <a:p>
            <a:r>
              <a:rPr lang="cs-CZ" sz="2400" b="1" dirty="0"/>
              <a:t>Příklad </a:t>
            </a:r>
          </a:p>
          <a:p>
            <a:endParaRPr lang="cs-CZ" sz="2000" dirty="0"/>
          </a:p>
          <a:p>
            <a:r>
              <a:rPr lang="cs-CZ" sz="2000" dirty="0"/>
              <a:t>Pokud se těleso pohybuje </a:t>
            </a:r>
            <a:r>
              <a:rPr lang="cs-CZ" sz="2000" b="1" dirty="0"/>
              <a:t>volným pádem</a:t>
            </a:r>
            <a:r>
              <a:rPr lang="cs-CZ" sz="2000" dirty="0"/>
              <a:t>, pak jeho rychlost je </a:t>
            </a:r>
          </a:p>
          <a:p>
            <a:endParaRPr lang="cs-CZ" sz="2000" dirty="0"/>
          </a:p>
          <a:p>
            <a:r>
              <a:rPr lang="cs-CZ" sz="2000" dirty="0"/>
              <a:t>kde  </a:t>
            </a:r>
            <a:r>
              <a:rPr lang="cs-CZ" sz="2000" b="1" dirty="0"/>
              <a:t>g</a:t>
            </a:r>
            <a:r>
              <a:rPr lang="cs-CZ" sz="2000" dirty="0"/>
              <a:t> je tíhové zrychlení a znaménko mínus vyjadřuje směr dolů. Pro polohu pak platí:</a:t>
            </a:r>
          </a:p>
          <a:p>
            <a:pPr algn="ctr"/>
            <a:endParaRPr lang="cs-CZ" sz="2000" dirty="0"/>
          </a:p>
          <a:p>
            <a:pPr algn="just"/>
            <a:r>
              <a:rPr lang="cs-CZ" sz="2000" dirty="0"/>
              <a:t>Číslo </a:t>
            </a:r>
            <a:r>
              <a:rPr lang="cs-CZ" sz="2000" i="1" dirty="0"/>
              <a:t>c</a:t>
            </a:r>
            <a:r>
              <a:rPr lang="cs-CZ" sz="2000" dirty="0"/>
              <a:t> se nazývá integrační konstanta, za níž dosazením různých hodnot dostaneme různé možné závislosti polohy na čase. Například funkce</a:t>
            </a:r>
          </a:p>
          <a:p>
            <a:pPr algn="just"/>
            <a:endParaRPr lang="cs-CZ" sz="800" dirty="0"/>
          </a:p>
          <a:p>
            <a:pPr algn="just"/>
            <a:endParaRPr lang="pl-PL" sz="800" b="0" i="0" dirty="0">
              <a:solidFill>
                <a:srgbClr val="202122"/>
              </a:solidFill>
              <a:effectLst/>
            </a:endParaRPr>
          </a:p>
          <a:p>
            <a:pPr algn="just"/>
            <a:endParaRPr lang="pl-PL" sz="800" dirty="0">
              <a:solidFill>
                <a:srgbClr val="202122"/>
              </a:solidFill>
            </a:endParaRPr>
          </a:p>
          <a:p>
            <a:pPr algn="just"/>
            <a:endParaRPr lang="pl-PL" sz="800" b="0" i="0" dirty="0">
              <a:solidFill>
                <a:srgbClr val="202122"/>
              </a:solidFill>
              <a:effectLst/>
            </a:endParaRPr>
          </a:p>
          <a:p>
            <a:pPr algn="just"/>
            <a:r>
              <a:rPr lang="pl-PL" sz="2000" b="0" i="0" dirty="0">
                <a:solidFill>
                  <a:srgbClr val="202122"/>
                </a:solidFill>
                <a:effectLst/>
              </a:rPr>
              <a:t>popisuje volný pád z výšky 50 metrů.</a:t>
            </a:r>
          </a:p>
          <a:p>
            <a:pPr algn="just"/>
            <a:endParaRPr lang="pl-PL" sz="2000" b="0" i="0" dirty="0">
              <a:solidFill>
                <a:srgbClr val="202122"/>
              </a:solidFill>
              <a:effectLst/>
            </a:endParaRPr>
          </a:p>
          <a:p>
            <a:pPr algn="just"/>
            <a:r>
              <a:rPr lang="cs-CZ" sz="2000" i="0" dirty="0">
                <a:solidFill>
                  <a:srgbClr val="202122"/>
                </a:solidFill>
                <a:effectLst/>
              </a:rPr>
              <a:t>Určitý integrál lze spočítat jako rozdíl dvou hodnot neurčitého integrálu. </a:t>
            </a:r>
            <a:r>
              <a:rPr lang="cs-CZ" sz="2000" b="0" i="0" dirty="0">
                <a:solidFill>
                  <a:srgbClr val="202122"/>
                </a:solidFill>
                <a:effectLst/>
              </a:rPr>
              <a:t>Například výpočet dráhy uražené mezi časem 3 sekundy a 5 sekund se spočte tak, že zvolíme libovolnou z primitivních funkcí (zde je nejpřirozenější volit                       a spočteme její rozdíl v obou časových mezích:</a:t>
            </a:r>
          </a:p>
          <a:p>
            <a:pPr algn="just"/>
            <a:r>
              <a:rPr lang="cs-CZ" sz="2000" dirty="0">
                <a:solidFill>
                  <a:srgbClr val="202122"/>
                </a:solidFill>
              </a:rPr>
              <a:t>                                            </a:t>
            </a:r>
          </a:p>
          <a:p>
            <a:pPr algn="just"/>
            <a:r>
              <a:rPr lang="cs-CZ" sz="2000" dirty="0">
                <a:solidFill>
                  <a:srgbClr val="202122"/>
                </a:solidFill>
              </a:rPr>
              <a:t>                                        </a:t>
            </a:r>
            <a:r>
              <a:rPr lang="cs-CZ" sz="2000" i="1" dirty="0"/>
              <a:t>x(t) </a:t>
            </a:r>
            <a:r>
              <a:rPr lang="cs-CZ" sz="2000" dirty="0"/>
              <a:t>=</a:t>
            </a:r>
          </a:p>
        </p:txBody>
      </p:sp>
      <p:pic>
        <p:nvPicPr>
          <p:cNvPr id="13" name="Grafický objekt 12">
            <a:extLst>
              <a:ext uri="{FF2B5EF4-FFF2-40B4-BE49-F238E27FC236}">
                <a16:creationId xmlns:a16="http://schemas.microsoft.com/office/drawing/2014/main" id="{6B3B4A22-18D9-46C6-A188-6A77A2F266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5224" y="1338262"/>
            <a:ext cx="1190067" cy="280988"/>
          </a:xfrm>
          <a:prstGeom prst="rect">
            <a:avLst/>
          </a:prstGeom>
        </p:spPr>
      </p:pic>
      <p:pic>
        <p:nvPicPr>
          <p:cNvPr id="15" name="Grafický objekt 14">
            <a:extLst>
              <a:ext uri="{FF2B5EF4-FFF2-40B4-BE49-F238E27FC236}">
                <a16:creationId xmlns:a16="http://schemas.microsoft.com/office/drawing/2014/main" id="{0B41D152-8319-4AE0-B015-15F8C90404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62247" y="1928813"/>
            <a:ext cx="4094621" cy="533399"/>
          </a:xfrm>
          <a:prstGeom prst="rect">
            <a:avLst/>
          </a:prstGeom>
        </p:spPr>
      </p:pic>
      <p:pic>
        <p:nvPicPr>
          <p:cNvPr id="17" name="Grafický objekt 16">
            <a:extLst>
              <a:ext uri="{FF2B5EF4-FFF2-40B4-BE49-F238E27FC236}">
                <a16:creationId xmlns:a16="http://schemas.microsoft.com/office/drawing/2014/main" id="{D5029396-3BC6-48E0-8949-C0B4100679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99743" y="4886773"/>
            <a:ext cx="1258284" cy="453568"/>
          </a:xfrm>
          <a:prstGeom prst="rect">
            <a:avLst/>
          </a:prstGeom>
        </p:spPr>
      </p:pic>
      <p:pic>
        <p:nvPicPr>
          <p:cNvPr id="19" name="Grafický objekt 18">
            <a:extLst>
              <a:ext uri="{FF2B5EF4-FFF2-40B4-BE49-F238E27FC236}">
                <a16:creationId xmlns:a16="http://schemas.microsoft.com/office/drawing/2014/main" id="{21FB804B-3E84-4BA8-8978-75C296BFC0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37572" y="5508859"/>
            <a:ext cx="4710212" cy="794667"/>
          </a:xfrm>
          <a:prstGeom prst="rect">
            <a:avLst/>
          </a:prstGeom>
        </p:spPr>
      </p:pic>
      <p:pic>
        <p:nvPicPr>
          <p:cNvPr id="23" name="Grafický objekt 22">
            <a:extLst>
              <a:ext uri="{FF2B5EF4-FFF2-40B4-BE49-F238E27FC236}">
                <a16:creationId xmlns:a16="http://schemas.microsoft.com/office/drawing/2014/main" id="{9271970C-0D7C-4333-9388-C603F621E5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00257" y="3289540"/>
            <a:ext cx="1751213" cy="463997"/>
          </a:xfrm>
          <a:prstGeom prst="rect">
            <a:avLst/>
          </a:prstGeom>
        </p:spPr>
      </p:pic>
    </p:spTree>
    <p:extLst>
      <p:ext uri="{BB962C8B-B14F-4D97-AF65-F5344CB8AC3E}">
        <p14:creationId xmlns:p14="http://schemas.microsoft.com/office/powerpoint/2010/main" val="17983197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FFD440CF-71DC-4464-A342-E2167E4EDF47}"/>
              </a:ext>
            </a:extLst>
          </p:cNvPr>
          <p:cNvSpPr txBox="1">
            <a:spLocks/>
          </p:cNvSpPr>
          <p:nvPr/>
        </p:nvSpPr>
        <p:spPr>
          <a:xfrm>
            <a:off x="528637" y="452870"/>
            <a:ext cx="3609975" cy="646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400" b="1" dirty="0">
                <a:latin typeface="+mn-lt"/>
              </a:rPr>
              <a:t>Rychlost hmotného bodu</a:t>
            </a:r>
          </a:p>
        </p:txBody>
      </p:sp>
      <p:sp>
        <p:nvSpPr>
          <p:cNvPr id="6" name="TextovéPole 5">
            <a:extLst>
              <a:ext uri="{FF2B5EF4-FFF2-40B4-BE49-F238E27FC236}">
                <a16:creationId xmlns:a16="http://schemas.microsoft.com/office/drawing/2014/main" id="{33854C14-820B-485C-A00E-A0FB60A770B6}"/>
              </a:ext>
            </a:extLst>
          </p:cNvPr>
          <p:cNvSpPr txBox="1"/>
          <p:nvPr/>
        </p:nvSpPr>
        <p:spPr>
          <a:xfrm>
            <a:off x="366845" y="1313248"/>
            <a:ext cx="8634280" cy="646331"/>
          </a:xfrm>
          <a:prstGeom prst="rect">
            <a:avLst/>
          </a:prstGeom>
          <a:noFill/>
        </p:spPr>
        <p:txBody>
          <a:bodyPr wrap="square">
            <a:spAutoFit/>
          </a:bodyPr>
          <a:lstStyle/>
          <a:p>
            <a:pPr algn="just"/>
            <a:r>
              <a:rPr lang="cs-CZ" b="0" i="0" dirty="0">
                <a:solidFill>
                  <a:srgbClr val="000000"/>
                </a:solidFill>
                <a:effectLst/>
                <a:latin typeface="Arial" panose="020B0604020202020204" pitchFamily="34" charset="0"/>
              </a:rPr>
              <a:t>Rychlost je charakteristika pohybu, která nám sděluje, jakým způsobem se mění poloha hmotného bodu v čase. </a:t>
            </a:r>
            <a:endParaRPr lang="cs-CZ" dirty="0"/>
          </a:p>
        </p:txBody>
      </p:sp>
      <p:pic>
        <p:nvPicPr>
          <p:cNvPr id="230404" name="Picture 4" descr="See the source image">
            <a:extLst>
              <a:ext uri="{FF2B5EF4-FFF2-40B4-BE49-F238E27FC236}">
                <a16:creationId xmlns:a16="http://schemas.microsoft.com/office/drawing/2014/main" id="{8E2553D2-E65B-42F0-AF88-B2BACF3DA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7" y="2344043"/>
            <a:ext cx="5724525" cy="429339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F8F9CC9-160A-4259-A81B-4473EEAED9CB}"/>
              </a:ext>
            </a:extLst>
          </p:cNvPr>
          <p:cNvSpPr txBox="1"/>
          <p:nvPr/>
        </p:nvSpPr>
        <p:spPr>
          <a:xfrm>
            <a:off x="6724650" y="3782627"/>
            <a:ext cx="1355179" cy="461665"/>
          </a:xfrm>
          <a:prstGeom prst="rect">
            <a:avLst/>
          </a:prstGeom>
          <a:noFill/>
        </p:spPr>
        <p:txBody>
          <a:bodyPr wrap="none" rtlCol="0">
            <a:spAutoFit/>
          </a:bodyPr>
          <a:lstStyle/>
          <a:p>
            <a:r>
              <a:rPr lang="cs-CZ" sz="2400" i="1" dirty="0"/>
              <a:t>v </a:t>
            </a:r>
            <a:r>
              <a:rPr lang="cs-CZ" sz="2400" dirty="0"/>
              <a:t>(skalár)</a:t>
            </a:r>
          </a:p>
        </p:txBody>
      </p:sp>
      <p:sp>
        <p:nvSpPr>
          <p:cNvPr id="3" name="TextovéPole 2">
            <a:extLst>
              <a:ext uri="{FF2B5EF4-FFF2-40B4-BE49-F238E27FC236}">
                <a16:creationId xmlns:a16="http://schemas.microsoft.com/office/drawing/2014/main" id="{64F9F664-954C-490A-A104-C21A9AC1DB8F}"/>
              </a:ext>
            </a:extLst>
          </p:cNvPr>
          <p:cNvSpPr txBox="1"/>
          <p:nvPr/>
        </p:nvSpPr>
        <p:spPr>
          <a:xfrm>
            <a:off x="6724650" y="5544752"/>
            <a:ext cx="1382623" cy="461665"/>
          </a:xfrm>
          <a:prstGeom prst="rect">
            <a:avLst/>
          </a:prstGeom>
          <a:noFill/>
        </p:spPr>
        <p:txBody>
          <a:bodyPr wrap="none" rtlCol="0">
            <a:spAutoFit/>
          </a:bodyPr>
          <a:lstStyle/>
          <a:p>
            <a:r>
              <a:rPr lang="cs-CZ" sz="2400" b="1" dirty="0"/>
              <a:t>v </a:t>
            </a:r>
            <a:r>
              <a:rPr lang="cs-CZ" sz="2400" dirty="0"/>
              <a:t>(vektor)</a:t>
            </a:r>
          </a:p>
        </p:txBody>
      </p:sp>
      <p:sp>
        <p:nvSpPr>
          <p:cNvPr id="4" name="TextovéPole 3">
            <a:extLst>
              <a:ext uri="{FF2B5EF4-FFF2-40B4-BE49-F238E27FC236}">
                <a16:creationId xmlns:a16="http://schemas.microsoft.com/office/drawing/2014/main" id="{58C12BBA-F01F-4F22-B936-DDC2EBCE1311}"/>
              </a:ext>
            </a:extLst>
          </p:cNvPr>
          <p:cNvSpPr txBox="1"/>
          <p:nvPr/>
        </p:nvSpPr>
        <p:spPr>
          <a:xfrm>
            <a:off x="6724650" y="3382517"/>
            <a:ext cx="1915589" cy="400110"/>
          </a:xfrm>
          <a:prstGeom prst="rect">
            <a:avLst/>
          </a:prstGeom>
          <a:noFill/>
        </p:spPr>
        <p:txBody>
          <a:bodyPr wrap="none" rtlCol="0">
            <a:spAutoFit/>
          </a:bodyPr>
          <a:lstStyle/>
          <a:p>
            <a:r>
              <a:rPr lang="cs-CZ" sz="2000" i="1" dirty="0"/>
              <a:t>Velikost rychlosti</a:t>
            </a:r>
          </a:p>
        </p:txBody>
      </p:sp>
      <p:sp>
        <p:nvSpPr>
          <p:cNvPr id="8" name="TextovéPole 7">
            <a:extLst>
              <a:ext uri="{FF2B5EF4-FFF2-40B4-BE49-F238E27FC236}">
                <a16:creationId xmlns:a16="http://schemas.microsoft.com/office/drawing/2014/main" id="{6D12D63D-BCDA-4E31-9CF7-BB86485C1FC9}"/>
              </a:ext>
            </a:extLst>
          </p:cNvPr>
          <p:cNvSpPr txBox="1"/>
          <p:nvPr/>
        </p:nvSpPr>
        <p:spPr>
          <a:xfrm>
            <a:off x="6724650" y="5060119"/>
            <a:ext cx="1048107" cy="400110"/>
          </a:xfrm>
          <a:prstGeom prst="rect">
            <a:avLst/>
          </a:prstGeom>
          <a:noFill/>
        </p:spPr>
        <p:txBody>
          <a:bodyPr wrap="none" rtlCol="0">
            <a:spAutoFit/>
          </a:bodyPr>
          <a:lstStyle/>
          <a:p>
            <a:r>
              <a:rPr lang="cs-CZ" sz="2000" i="1" dirty="0"/>
              <a:t>Rychlost</a:t>
            </a:r>
          </a:p>
        </p:txBody>
      </p:sp>
    </p:spTree>
    <p:extLst>
      <p:ext uri="{BB962C8B-B14F-4D97-AF65-F5344CB8AC3E}">
        <p14:creationId xmlns:p14="http://schemas.microsoft.com/office/powerpoint/2010/main" val="42344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CEC888-316D-4F2E-A428-E8B2F190D883}"/>
              </a:ext>
            </a:extLst>
          </p:cNvPr>
          <p:cNvSpPr>
            <a:spLocks noGrp="1"/>
          </p:cNvSpPr>
          <p:nvPr>
            <p:ph type="title"/>
          </p:nvPr>
        </p:nvSpPr>
        <p:spPr>
          <a:xfrm>
            <a:off x="295274" y="126304"/>
            <a:ext cx="4676776" cy="646332"/>
          </a:xfrm>
        </p:spPr>
        <p:txBody>
          <a:bodyPr>
            <a:noAutofit/>
          </a:bodyPr>
          <a:lstStyle/>
          <a:p>
            <a:r>
              <a:rPr lang="cs-CZ" sz="2400" b="1" dirty="0">
                <a:latin typeface="+mn-lt"/>
              </a:rPr>
              <a:t>Okamžitá rychlost hmotného bodu</a:t>
            </a:r>
          </a:p>
        </p:txBody>
      </p:sp>
      <p:sp>
        <p:nvSpPr>
          <p:cNvPr id="13" name="TextovéPole 12">
            <a:extLst>
              <a:ext uri="{FF2B5EF4-FFF2-40B4-BE49-F238E27FC236}">
                <a16:creationId xmlns:a16="http://schemas.microsoft.com/office/drawing/2014/main" id="{02D3FC83-FD6C-424D-B367-DBBFE1F77719}"/>
              </a:ext>
            </a:extLst>
          </p:cNvPr>
          <p:cNvSpPr txBox="1"/>
          <p:nvPr/>
        </p:nvSpPr>
        <p:spPr>
          <a:xfrm>
            <a:off x="295274" y="866106"/>
            <a:ext cx="8610601" cy="707886"/>
          </a:xfrm>
          <a:prstGeom prst="rect">
            <a:avLst/>
          </a:prstGeom>
          <a:noFill/>
        </p:spPr>
        <p:txBody>
          <a:bodyPr wrap="square" rtlCol="0">
            <a:spAutoFit/>
          </a:bodyPr>
          <a:lstStyle/>
          <a:p>
            <a:r>
              <a:rPr lang="cs-CZ" sz="2000" dirty="0"/>
              <a:t>Okamžitá rychlost (</a:t>
            </a:r>
            <a:r>
              <a:rPr lang="cs-CZ" sz="2000" b="1" dirty="0"/>
              <a:t>v</a:t>
            </a:r>
            <a:r>
              <a:rPr lang="cs-CZ" sz="2000" dirty="0"/>
              <a:t>) je </a:t>
            </a:r>
            <a:r>
              <a:rPr lang="cs-CZ" sz="2000" u="sng" dirty="0"/>
              <a:t>vektor</a:t>
            </a:r>
            <a:r>
              <a:rPr lang="cs-CZ" sz="2000" dirty="0"/>
              <a:t> </a:t>
            </a:r>
            <a:r>
              <a:rPr lang="cs-CZ" sz="2000" u="sng" dirty="0"/>
              <a:t>charakterizující změnu polohového vektoru </a:t>
            </a:r>
            <a:r>
              <a:rPr lang="cs-CZ" sz="2000" b="1" u="sng" dirty="0"/>
              <a:t>r </a:t>
            </a:r>
            <a:r>
              <a:rPr lang="cs-CZ" sz="2000" u="sng" dirty="0"/>
              <a:t>za velmi krátký časový interval</a:t>
            </a:r>
            <a:r>
              <a:rPr lang="cs-CZ" sz="2000" dirty="0"/>
              <a:t>.</a:t>
            </a:r>
          </a:p>
        </p:txBody>
      </p:sp>
      <p:pic>
        <p:nvPicPr>
          <p:cNvPr id="16" name="Obrázek 15">
            <a:extLst>
              <a:ext uri="{FF2B5EF4-FFF2-40B4-BE49-F238E27FC236}">
                <a16:creationId xmlns:a16="http://schemas.microsoft.com/office/drawing/2014/main" id="{CB7DFAE1-4DD4-48AB-9F19-0CA8FEB52C26}"/>
              </a:ext>
            </a:extLst>
          </p:cNvPr>
          <p:cNvPicPr>
            <a:picLocks noChangeAspect="1"/>
          </p:cNvPicPr>
          <p:nvPr/>
        </p:nvPicPr>
        <p:blipFill>
          <a:blip r:embed="rId2"/>
          <a:stretch>
            <a:fillRect/>
          </a:stretch>
        </p:blipFill>
        <p:spPr>
          <a:xfrm>
            <a:off x="5468748" y="1425676"/>
            <a:ext cx="3177219" cy="1885150"/>
          </a:xfrm>
          <a:prstGeom prst="rect">
            <a:avLst/>
          </a:prstGeom>
        </p:spPr>
      </p:pic>
      <p:pic>
        <p:nvPicPr>
          <p:cNvPr id="7" name="Grafický objekt 6">
            <a:extLst>
              <a:ext uri="{FF2B5EF4-FFF2-40B4-BE49-F238E27FC236}">
                <a16:creationId xmlns:a16="http://schemas.microsoft.com/office/drawing/2014/main" id="{71467217-2CD3-4EA8-8C26-B44ACFABE8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027" y="4828917"/>
            <a:ext cx="744286" cy="481597"/>
          </a:xfrm>
          <a:prstGeom prst="rect">
            <a:avLst/>
          </a:prstGeom>
        </p:spPr>
      </p:pic>
      <p:pic>
        <p:nvPicPr>
          <p:cNvPr id="10" name="Grafický objekt 9">
            <a:extLst>
              <a:ext uri="{FF2B5EF4-FFF2-40B4-BE49-F238E27FC236}">
                <a16:creationId xmlns:a16="http://schemas.microsoft.com/office/drawing/2014/main" id="{D806A7F8-1D3E-4C35-ACAC-5587384F59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6027" y="5476616"/>
            <a:ext cx="744286" cy="481597"/>
          </a:xfrm>
          <a:prstGeom prst="rect">
            <a:avLst/>
          </a:prstGeom>
        </p:spPr>
      </p:pic>
      <p:pic>
        <p:nvPicPr>
          <p:cNvPr id="12" name="Grafický objekt 11">
            <a:extLst>
              <a:ext uri="{FF2B5EF4-FFF2-40B4-BE49-F238E27FC236}">
                <a16:creationId xmlns:a16="http://schemas.microsoft.com/office/drawing/2014/main" id="{DCDEEFCC-A7AE-4A8C-8901-B523B8E710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6027" y="4211254"/>
            <a:ext cx="725235" cy="451561"/>
          </a:xfrm>
          <a:prstGeom prst="rect">
            <a:avLst/>
          </a:prstGeom>
        </p:spPr>
      </p:pic>
      <p:sp>
        <p:nvSpPr>
          <p:cNvPr id="14" name="TextovéPole 13">
            <a:extLst>
              <a:ext uri="{FF2B5EF4-FFF2-40B4-BE49-F238E27FC236}">
                <a16:creationId xmlns:a16="http://schemas.microsoft.com/office/drawing/2014/main" id="{2729F5CE-5183-4EAF-9619-308488DEA82E}"/>
              </a:ext>
            </a:extLst>
          </p:cNvPr>
          <p:cNvSpPr txBox="1"/>
          <p:nvPr/>
        </p:nvSpPr>
        <p:spPr>
          <a:xfrm>
            <a:off x="152515" y="3448804"/>
            <a:ext cx="1707390" cy="646331"/>
          </a:xfrm>
          <a:prstGeom prst="rect">
            <a:avLst/>
          </a:prstGeom>
          <a:noFill/>
        </p:spPr>
        <p:txBody>
          <a:bodyPr wrap="none" rtlCol="0">
            <a:spAutoFit/>
          </a:bodyPr>
          <a:lstStyle/>
          <a:p>
            <a:r>
              <a:rPr lang="cs-CZ" i="1" dirty="0"/>
              <a:t>Složky okamžité </a:t>
            </a:r>
          </a:p>
          <a:p>
            <a:r>
              <a:rPr lang="cs-CZ" i="1" dirty="0"/>
              <a:t>rychlosti</a:t>
            </a:r>
          </a:p>
        </p:txBody>
      </p:sp>
      <p:sp>
        <p:nvSpPr>
          <p:cNvPr id="15" name="TextovéPole 14">
            <a:extLst>
              <a:ext uri="{FF2B5EF4-FFF2-40B4-BE49-F238E27FC236}">
                <a16:creationId xmlns:a16="http://schemas.microsoft.com/office/drawing/2014/main" id="{06726963-2794-416D-ACD4-382E0EAA993D}"/>
              </a:ext>
            </a:extLst>
          </p:cNvPr>
          <p:cNvSpPr txBox="1"/>
          <p:nvPr/>
        </p:nvSpPr>
        <p:spPr>
          <a:xfrm>
            <a:off x="295274" y="6222853"/>
            <a:ext cx="4943405" cy="369332"/>
          </a:xfrm>
          <a:prstGeom prst="rect">
            <a:avLst/>
          </a:prstGeom>
          <a:noFill/>
        </p:spPr>
        <p:txBody>
          <a:bodyPr wrap="none" rtlCol="0">
            <a:spAutoFit/>
          </a:bodyPr>
          <a:lstStyle/>
          <a:p>
            <a:r>
              <a:rPr lang="cs-CZ" i="1" dirty="0"/>
              <a:t>Velikost okamžité rychlosti</a:t>
            </a:r>
            <a:r>
              <a:rPr lang="cs-CZ" dirty="0"/>
              <a:t>: |</a:t>
            </a:r>
            <a:r>
              <a:rPr lang="cs-CZ" b="1" dirty="0"/>
              <a:t>v</a:t>
            </a:r>
            <a:r>
              <a:rPr lang="cs-CZ" dirty="0"/>
              <a:t>| = v = √v</a:t>
            </a:r>
            <a:r>
              <a:rPr lang="cs-CZ" baseline="-25000" dirty="0"/>
              <a:t>x</a:t>
            </a:r>
            <a:r>
              <a:rPr lang="cs-CZ" baseline="30000" dirty="0"/>
              <a:t>2</a:t>
            </a:r>
            <a:r>
              <a:rPr lang="cs-CZ" dirty="0"/>
              <a:t> + v</a:t>
            </a:r>
            <a:r>
              <a:rPr lang="cs-CZ" baseline="-25000" dirty="0"/>
              <a:t>y</a:t>
            </a:r>
            <a:r>
              <a:rPr lang="cs-CZ" baseline="30000" dirty="0"/>
              <a:t>2</a:t>
            </a:r>
            <a:r>
              <a:rPr lang="cs-CZ" dirty="0"/>
              <a:t> + v</a:t>
            </a:r>
            <a:r>
              <a:rPr lang="cs-CZ" baseline="-25000" dirty="0"/>
              <a:t>z</a:t>
            </a:r>
            <a:r>
              <a:rPr lang="cs-CZ" baseline="30000" dirty="0"/>
              <a:t>2</a:t>
            </a:r>
          </a:p>
        </p:txBody>
      </p:sp>
      <p:cxnSp>
        <p:nvCxnSpPr>
          <p:cNvPr id="19" name="Přímá spojnice 18">
            <a:extLst>
              <a:ext uri="{FF2B5EF4-FFF2-40B4-BE49-F238E27FC236}">
                <a16:creationId xmlns:a16="http://schemas.microsoft.com/office/drawing/2014/main" id="{CB43C2F9-375E-4227-B664-B2AE250A389A}"/>
              </a:ext>
            </a:extLst>
          </p:cNvPr>
          <p:cNvCxnSpPr/>
          <p:nvPr/>
        </p:nvCxnSpPr>
        <p:spPr>
          <a:xfrm>
            <a:off x="3919537" y="6316293"/>
            <a:ext cx="11620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ovéPole 19">
            <a:extLst>
              <a:ext uri="{FF2B5EF4-FFF2-40B4-BE49-F238E27FC236}">
                <a16:creationId xmlns:a16="http://schemas.microsoft.com/office/drawing/2014/main" id="{A9AD4DD5-9AA1-4CC3-83D4-441D04B66609}"/>
              </a:ext>
            </a:extLst>
          </p:cNvPr>
          <p:cNvSpPr txBox="1"/>
          <p:nvPr/>
        </p:nvSpPr>
        <p:spPr>
          <a:xfrm>
            <a:off x="2105225" y="3656757"/>
            <a:ext cx="1640385" cy="369332"/>
          </a:xfrm>
          <a:prstGeom prst="rect">
            <a:avLst/>
          </a:prstGeom>
          <a:noFill/>
        </p:spPr>
        <p:txBody>
          <a:bodyPr wrap="none" rtlCol="0">
            <a:spAutoFit/>
          </a:bodyPr>
          <a:lstStyle/>
          <a:p>
            <a:r>
              <a:rPr lang="cs-CZ" i="1" dirty="0"/>
              <a:t>Směrové kosiny</a:t>
            </a:r>
          </a:p>
        </p:txBody>
      </p:sp>
      <p:sp>
        <p:nvSpPr>
          <p:cNvPr id="21" name="TextovéPole 20">
            <a:extLst>
              <a:ext uri="{FF2B5EF4-FFF2-40B4-BE49-F238E27FC236}">
                <a16:creationId xmlns:a16="http://schemas.microsoft.com/office/drawing/2014/main" id="{4838C725-3804-46AC-8338-2CBA20E4F22E}"/>
              </a:ext>
            </a:extLst>
          </p:cNvPr>
          <p:cNvSpPr txBox="1"/>
          <p:nvPr/>
        </p:nvSpPr>
        <p:spPr>
          <a:xfrm>
            <a:off x="2185435" y="4244141"/>
            <a:ext cx="1399166" cy="1169551"/>
          </a:xfrm>
          <a:prstGeom prst="rect">
            <a:avLst/>
          </a:prstGeom>
          <a:noFill/>
        </p:spPr>
        <p:txBody>
          <a:bodyPr wrap="none" rtlCol="0">
            <a:spAutoFit/>
          </a:bodyPr>
          <a:lstStyle/>
          <a:p>
            <a:r>
              <a:rPr lang="cs-CZ" dirty="0"/>
              <a:t>cos(</a:t>
            </a:r>
            <a:r>
              <a:rPr lang="el-GR" dirty="0"/>
              <a:t>α</a:t>
            </a:r>
            <a:r>
              <a:rPr lang="cs-CZ" dirty="0"/>
              <a:t>) = </a:t>
            </a:r>
            <a:r>
              <a:rPr lang="cs-CZ" dirty="0" err="1"/>
              <a:t>v</a:t>
            </a:r>
            <a:r>
              <a:rPr lang="cs-CZ" baseline="-25000" dirty="0" err="1"/>
              <a:t>x</a:t>
            </a:r>
            <a:r>
              <a:rPr lang="cs-CZ" dirty="0"/>
              <a:t>/v</a:t>
            </a:r>
          </a:p>
          <a:p>
            <a:endParaRPr lang="cs-CZ" sz="800" dirty="0"/>
          </a:p>
          <a:p>
            <a:r>
              <a:rPr lang="cs-CZ" dirty="0"/>
              <a:t> cos(</a:t>
            </a:r>
            <a:r>
              <a:rPr lang="el-GR" dirty="0"/>
              <a:t>β</a:t>
            </a:r>
            <a:r>
              <a:rPr lang="cs-CZ" dirty="0"/>
              <a:t>) = v</a:t>
            </a:r>
            <a:r>
              <a:rPr lang="cs-CZ" baseline="-25000" dirty="0"/>
              <a:t>y</a:t>
            </a:r>
            <a:r>
              <a:rPr lang="cs-CZ" dirty="0"/>
              <a:t>/v</a:t>
            </a:r>
          </a:p>
          <a:p>
            <a:endParaRPr lang="cs-CZ" sz="800" dirty="0"/>
          </a:p>
          <a:p>
            <a:r>
              <a:rPr lang="cs-CZ" dirty="0"/>
              <a:t>cos(</a:t>
            </a:r>
            <a:r>
              <a:rPr lang="el-GR" dirty="0"/>
              <a:t>γ</a:t>
            </a:r>
            <a:r>
              <a:rPr lang="cs-CZ" dirty="0"/>
              <a:t>) = </a:t>
            </a:r>
            <a:r>
              <a:rPr lang="cs-CZ" dirty="0" err="1"/>
              <a:t>v</a:t>
            </a:r>
            <a:r>
              <a:rPr lang="cs-CZ" baseline="-25000" dirty="0" err="1"/>
              <a:t>z</a:t>
            </a:r>
            <a:r>
              <a:rPr lang="cs-CZ" dirty="0"/>
              <a:t>/v</a:t>
            </a:r>
          </a:p>
        </p:txBody>
      </p:sp>
      <p:pic>
        <p:nvPicPr>
          <p:cNvPr id="279558" name="Picture 6">
            <a:extLst>
              <a:ext uri="{FF2B5EF4-FFF2-40B4-BE49-F238E27FC236}">
                <a16:creationId xmlns:a16="http://schemas.microsoft.com/office/drawing/2014/main" id="{25CE21C3-9EB1-4EE5-BC40-277D72F88F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6704" y="3547174"/>
            <a:ext cx="2345392" cy="2623431"/>
          </a:xfrm>
          <a:prstGeom prst="rect">
            <a:avLst/>
          </a:prstGeom>
          <a:noFill/>
          <a:extLst>
            <a:ext uri="{909E8E84-426E-40DD-AFC4-6F175D3DCCD1}">
              <a14:hiddenFill xmlns:a14="http://schemas.microsoft.com/office/drawing/2010/main">
                <a:solidFill>
                  <a:srgbClr val="FFFFFF"/>
                </a:solidFill>
              </a14:hiddenFill>
            </a:ext>
          </a:extLst>
        </p:spPr>
      </p:pic>
      <p:pic>
        <p:nvPicPr>
          <p:cNvPr id="26" name="Obrázek 25">
            <a:extLst>
              <a:ext uri="{FF2B5EF4-FFF2-40B4-BE49-F238E27FC236}">
                <a16:creationId xmlns:a16="http://schemas.microsoft.com/office/drawing/2014/main" id="{F1BC3793-1642-4ECB-A4F3-D9D8A87087B5}"/>
              </a:ext>
            </a:extLst>
          </p:cNvPr>
          <p:cNvPicPr>
            <a:picLocks noChangeAspect="1"/>
          </p:cNvPicPr>
          <p:nvPr/>
        </p:nvPicPr>
        <p:blipFill>
          <a:blip r:embed="rId10"/>
          <a:stretch>
            <a:fillRect/>
          </a:stretch>
        </p:blipFill>
        <p:spPr>
          <a:xfrm>
            <a:off x="6849502" y="3590721"/>
            <a:ext cx="1999224" cy="2885837"/>
          </a:xfrm>
          <a:prstGeom prst="rect">
            <a:avLst/>
          </a:prstGeom>
        </p:spPr>
      </p:pic>
      <p:pic>
        <p:nvPicPr>
          <p:cNvPr id="28" name="Grafický objekt 27">
            <a:extLst>
              <a:ext uri="{FF2B5EF4-FFF2-40B4-BE49-F238E27FC236}">
                <a16:creationId xmlns:a16="http://schemas.microsoft.com/office/drawing/2014/main" id="{7227E0F4-8266-4C9E-90B1-E562BA23AAE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56440" y="2249296"/>
            <a:ext cx="1325147" cy="643643"/>
          </a:xfrm>
          <a:prstGeom prst="rect">
            <a:avLst/>
          </a:prstGeom>
        </p:spPr>
      </p:pic>
      <p:pic>
        <p:nvPicPr>
          <p:cNvPr id="30" name="Grafický objekt 29">
            <a:extLst>
              <a:ext uri="{FF2B5EF4-FFF2-40B4-BE49-F238E27FC236}">
                <a16:creationId xmlns:a16="http://schemas.microsoft.com/office/drawing/2014/main" id="{6BCE7E5F-682C-4BDC-ACCA-8D47BEFB3C0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0590" y="2237153"/>
            <a:ext cx="2376218" cy="646331"/>
          </a:xfrm>
          <a:prstGeom prst="rect">
            <a:avLst/>
          </a:prstGeom>
        </p:spPr>
      </p:pic>
    </p:spTree>
    <p:extLst>
      <p:ext uri="{BB962C8B-B14F-4D97-AF65-F5344CB8AC3E}">
        <p14:creationId xmlns:p14="http://schemas.microsoft.com/office/powerpoint/2010/main" val="16154773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C17859C-AEC1-40F8-8417-A77858BB8D1A}"/>
              </a:ext>
            </a:extLst>
          </p:cNvPr>
          <p:cNvSpPr txBox="1"/>
          <p:nvPr/>
        </p:nvSpPr>
        <p:spPr>
          <a:xfrm>
            <a:off x="590548" y="427620"/>
            <a:ext cx="6819900" cy="461665"/>
          </a:xfrm>
          <a:prstGeom prst="rect">
            <a:avLst/>
          </a:prstGeom>
          <a:noFill/>
        </p:spPr>
        <p:txBody>
          <a:bodyPr wrap="square">
            <a:spAutoFit/>
          </a:bodyPr>
          <a:lstStyle/>
          <a:p>
            <a:pPr marL="0" lvl="1"/>
            <a:r>
              <a:rPr lang="cs-CZ" altLang="cs-CZ" sz="2400" b="1" dirty="0"/>
              <a:t>Velikost okamžité rychlosti hmotného bodu</a:t>
            </a:r>
          </a:p>
        </p:txBody>
      </p:sp>
      <p:sp>
        <p:nvSpPr>
          <p:cNvPr id="7" name="TextovéPole 6">
            <a:extLst>
              <a:ext uri="{FF2B5EF4-FFF2-40B4-BE49-F238E27FC236}">
                <a16:creationId xmlns:a16="http://schemas.microsoft.com/office/drawing/2014/main" id="{C7CE233F-1467-439F-869C-8D3F22B8CF90}"/>
              </a:ext>
            </a:extLst>
          </p:cNvPr>
          <p:cNvSpPr txBox="1"/>
          <p:nvPr/>
        </p:nvSpPr>
        <p:spPr>
          <a:xfrm>
            <a:off x="481012" y="962177"/>
            <a:ext cx="8662988" cy="1938992"/>
          </a:xfrm>
          <a:prstGeom prst="rect">
            <a:avLst/>
          </a:prstGeom>
          <a:noFill/>
        </p:spPr>
        <p:txBody>
          <a:bodyPr wrap="square">
            <a:spAutoFit/>
          </a:bodyPr>
          <a:lstStyle/>
          <a:p>
            <a:r>
              <a:rPr lang="cs-CZ" sz="2000" b="0" i="0" dirty="0">
                <a:solidFill>
                  <a:srgbClr val="000000"/>
                </a:solidFill>
                <a:effectLst/>
              </a:rPr>
              <a:t>Velikost okamžité rychlosti (</a:t>
            </a:r>
            <a:r>
              <a:rPr lang="cs-CZ" sz="2000" b="0" i="1" dirty="0">
                <a:solidFill>
                  <a:srgbClr val="000000"/>
                </a:solidFill>
                <a:effectLst/>
              </a:rPr>
              <a:t>v</a:t>
            </a:r>
            <a:r>
              <a:rPr lang="cs-CZ" sz="2000" b="0" i="0" dirty="0">
                <a:solidFill>
                  <a:srgbClr val="000000"/>
                </a:solidFill>
                <a:effectLst/>
              </a:rPr>
              <a:t>) je dána podílem velikosti změny polohového vektoru a časového intervalu, který změna polohy trvala. </a:t>
            </a:r>
          </a:p>
          <a:p>
            <a:endParaRPr lang="cs-CZ" sz="2000" dirty="0">
              <a:solidFill>
                <a:srgbClr val="000000"/>
              </a:solidFill>
              <a:latin typeface="Times New Roman" panose="02020603050405020304" pitchFamily="18" charset="0"/>
            </a:endParaRPr>
          </a:p>
          <a:p>
            <a:endParaRPr lang="cs-CZ" sz="2000" dirty="0">
              <a:solidFill>
                <a:srgbClr val="000000"/>
              </a:solidFill>
              <a:latin typeface="Times New Roman" panose="02020603050405020304" pitchFamily="18" charset="0"/>
            </a:endParaRPr>
          </a:p>
          <a:p>
            <a:r>
              <a:rPr lang="cs-CZ" sz="2000" dirty="0"/>
              <a:t>Je to vlastně </a:t>
            </a:r>
            <a:r>
              <a:rPr lang="cs-CZ" sz="2000" b="1" dirty="0"/>
              <a:t>průměrná rychlost </a:t>
            </a:r>
            <a:r>
              <a:rPr lang="cs-CZ" sz="2000" dirty="0"/>
              <a:t>na velmi krátkém úseku trajektorie a ve velmi malém časovém intervalu.</a:t>
            </a:r>
          </a:p>
        </p:txBody>
      </p:sp>
      <p:pic>
        <p:nvPicPr>
          <p:cNvPr id="9" name="Picture 2">
            <a:extLst>
              <a:ext uri="{FF2B5EF4-FFF2-40B4-BE49-F238E27FC236}">
                <a16:creationId xmlns:a16="http://schemas.microsoft.com/office/drawing/2014/main" id="{3F3B3D20-38C2-4ABB-82D5-7E56111FF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5" y="1357802"/>
            <a:ext cx="1461300" cy="793793"/>
          </a:xfrm>
          <a:prstGeom prst="rect">
            <a:avLst/>
          </a:prstGeom>
          <a:noFill/>
          <a:extLst>
            <a:ext uri="{909E8E84-426E-40DD-AFC4-6F175D3DCCD1}">
              <a14:hiddenFill xmlns:a14="http://schemas.microsoft.com/office/drawing/2010/main">
                <a:solidFill>
                  <a:srgbClr val="FFFFFF"/>
                </a:solidFill>
              </a14:hiddenFill>
            </a:ext>
          </a:extLst>
        </p:spPr>
      </p:pic>
      <p:pic>
        <p:nvPicPr>
          <p:cNvPr id="277506" name="Picture 2" descr="Poznámky k pojmu rychlost ve středoškolské fyzice">
            <a:extLst>
              <a:ext uri="{FF2B5EF4-FFF2-40B4-BE49-F238E27FC236}">
                <a16:creationId xmlns:a16="http://schemas.microsoft.com/office/drawing/2014/main" id="{19901F83-4B22-4434-8330-21A0F28A8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4" y="3520266"/>
            <a:ext cx="5547867" cy="2452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6130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a:extLst>
              <a:ext uri="{FF2B5EF4-FFF2-40B4-BE49-F238E27FC236}">
                <a16:creationId xmlns:a16="http://schemas.microsoft.com/office/drawing/2014/main" id="{8EA13747-C3BA-4525-857C-EC761A4A740F}"/>
              </a:ext>
            </a:extLst>
          </p:cNvPr>
          <p:cNvSpPr>
            <a:spLocks noGrp="1" noRot="1" noChangeArrowheads="1"/>
          </p:cNvSpPr>
          <p:nvPr>
            <p:ph type="title" idx="4294967295"/>
          </p:nvPr>
        </p:nvSpPr>
        <p:spPr>
          <a:xfrm>
            <a:off x="146050" y="295275"/>
            <a:ext cx="8451850" cy="762000"/>
          </a:xfrm>
        </p:spPr>
        <p:txBody>
          <a:bodyPr>
            <a:normAutofit/>
          </a:bodyPr>
          <a:lstStyle/>
          <a:p>
            <a:r>
              <a:rPr lang="cs-CZ" altLang="cs-CZ" sz="2400" b="1" dirty="0">
                <a:latin typeface="+mn-lt"/>
              </a:rPr>
              <a:t>Průměrná rychlost hmotného bodu</a:t>
            </a:r>
          </a:p>
        </p:txBody>
      </p:sp>
      <p:graphicFrame>
        <p:nvGraphicFramePr>
          <p:cNvPr id="2052" name="Object 4">
            <a:extLst>
              <a:ext uri="{FF2B5EF4-FFF2-40B4-BE49-F238E27FC236}">
                <a16:creationId xmlns:a16="http://schemas.microsoft.com/office/drawing/2014/main" id="{D394C46C-6C8E-4D40-8F1F-B71EE5C68E67}"/>
              </a:ext>
            </a:extLst>
          </p:cNvPr>
          <p:cNvGraphicFramePr>
            <a:graphicFrameLocks noChangeAspect="1"/>
          </p:cNvGraphicFramePr>
          <p:nvPr>
            <p:extLst>
              <p:ext uri="{D42A27DB-BD31-4B8C-83A1-F6EECF244321}">
                <p14:modId xmlns:p14="http://schemas.microsoft.com/office/powerpoint/2010/main" val="3571150339"/>
              </p:ext>
            </p:extLst>
          </p:nvPr>
        </p:nvGraphicFramePr>
        <p:xfrm>
          <a:off x="3082549" y="1475251"/>
          <a:ext cx="1060826" cy="707886"/>
        </p:xfrm>
        <a:graphic>
          <a:graphicData uri="http://schemas.openxmlformats.org/presentationml/2006/ole">
            <mc:AlternateContent xmlns:mc="http://schemas.openxmlformats.org/markup-compatibility/2006">
              <mc:Choice xmlns:v="urn:schemas-microsoft-com:vml" Requires="v">
                <p:oleObj name="Rovnice" r:id="rId2" imgW="431640" imgH="393480" progId="Equation.3">
                  <p:embed/>
                </p:oleObj>
              </mc:Choice>
              <mc:Fallback>
                <p:oleObj name="Rovnice" r:id="rId2" imgW="431640" imgH="393480" progId="Equation.3">
                  <p:embed/>
                  <p:pic>
                    <p:nvPicPr>
                      <p:cNvPr id="2052" name="Object 4">
                        <a:extLst>
                          <a:ext uri="{FF2B5EF4-FFF2-40B4-BE49-F238E27FC236}">
                            <a16:creationId xmlns:a16="http://schemas.microsoft.com/office/drawing/2014/main" id="{D394C46C-6C8E-4D40-8F1F-B71EE5C68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549" y="1475251"/>
                        <a:ext cx="1060826" cy="707886"/>
                      </a:xfrm>
                      <a:prstGeom prst="rect">
                        <a:avLst/>
                      </a:prstGeom>
                      <a:solidFill>
                        <a:schemeClr val="bg1"/>
                      </a:solidFill>
                      <a:ln>
                        <a:noFill/>
                      </a:ln>
                      <a:effectLst/>
                    </p:spPr>
                  </p:pic>
                </p:oleObj>
              </mc:Fallback>
            </mc:AlternateContent>
          </a:graphicData>
        </a:graphic>
      </p:graphicFrame>
      <p:sp>
        <p:nvSpPr>
          <p:cNvPr id="10" name="TextovéPole 9">
            <a:extLst>
              <a:ext uri="{FF2B5EF4-FFF2-40B4-BE49-F238E27FC236}">
                <a16:creationId xmlns:a16="http://schemas.microsoft.com/office/drawing/2014/main" id="{56B0BB51-43CF-4099-BBE2-2C7FCD6A16C9}"/>
              </a:ext>
            </a:extLst>
          </p:cNvPr>
          <p:cNvSpPr txBox="1"/>
          <p:nvPr/>
        </p:nvSpPr>
        <p:spPr>
          <a:xfrm>
            <a:off x="146051" y="1109553"/>
            <a:ext cx="8855074" cy="707886"/>
          </a:xfrm>
          <a:prstGeom prst="rect">
            <a:avLst/>
          </a:prstGeom>
          <a:noFill/>
        </p:spPr>
        <p:txBody>
          <a:bodyPr wrap="square">
            <a:spAutoFit/>
          </a:bodyPr>
          <a:lstStyle/>
          <a:p>
            <a:r>
              <a:rPr lang="cs-CZ" altLang="cs-CZ" sz="2000" b="1" dirty="0"/>
              <a:t>Průměrná rychlost </a:t>
            </a:r>
            <a:r>
              <a:rPr lang="cs-CZ" altLang="cs-CZ" sz="2000" dirty="0"/>
              <a:t>(</a:t>
            </a:r>
            <a:r>
              <a:rPr lang="cs-CZ" altLang="cs-CZ" sz="2000" i="1" dirty="0" err="1">
                <a:solidFill>
                  <a:schemeClr val="tx1"/>
                </a:solidFill>
              </a:rPr>
              <a:t>v</a:t>
            </a:r>
            <a:r>
              <a:rPr lang="cs-CZ" altLang="cs-CZ" sz="2000" baseline="-25000" dirty="0" err="1">
                <a:solidFill>
                  <a:schemeClr val="tx1"/>
                </a:solidFill>
              </a:rPr>
              <a:t>p</a:t>
            </a:r>
            <a:r>
              <a:rPr lang="cs-CZ" altLang="cs-CZ" sz="2000" dirty="0">
                <a:solidFill>
                  <a:schemeClr val="tx1"/>
                </a:solidFill>
              </a:rPr>
              <a:t>) podíl celkové dráhy s a doby t, za kterou hmotný bod tuto dráhu urazí.</a:t>
            </a:r>
          </a:p>
        </p:txBody>
      </p:sp>
      <p:sp>
        <p:nvSpPr>
          <p:cNvPr id="5" name="TextovéPole 4">
            <a:extLst>
              <a:ext uri="{FF2B5EF4-FFF2-40B4-BE49-F238E27FC236}">
                <a16:creationId xmlns:a16="http://schemas.microsoft.com/office/drawing/2014/main" id="{B65304C7-5877-46E1-98D1-1A971CCDEA3F}"/>
              </a:ext>
            </a:extLst>
          </p:cNvPr>
          <p:cNvSpPr txBox="1"/>
          <p:nvPr/>
        </p:nvSpPr>
        <p:spPr>
          <a:xfrm>
            <a:off x="146051" y="2171382"/>
            <a:ext cx="8855074" cy="2062103"/>
          </a:xfrm>
          <a:prstGeom prst="rect">
            <a:avLst/>
          </a:prstGeom>
          <a:noFill/>
        </p:spPr>
        <p:txBody>
          <a:bodyPr wrap="square" rtlCol="0">
            <a:spAutoFit/>
          </a:bodyPr>
          <a:lstStyle/>
          <a:p>
            <a:r>
              <a:rPr lang="cs-CZ" sz="2000" dirty="0"/>
              <a:t>Průměrná rychlost je </a:t>
            </a:r>
            <a:r>
              <a:rPr lang="cs-CZ" sz="2000" u="sng" dirty="0"/>
              <a:t>skalár</a:t>
            </a:r>
            <a:r>
              <a:rPr lang="cs-CZ" sz="2000" dirty="0"/>
              <a:t>, hlavní jednotkou je m.s</a:t>
            </a:r>
            <a:r>
              <a:rPr lang="cs-CZ" sz="2000" baseline="30000" dirty="0"/>
              <a:t>-1</a:t>
            </a:r>
            <a:r>
              <a:rPr lang="cs-CZ" sz="2000" dirty="0"/>
              <a:t>. U dopravních prostředků se používá jednotka km.h</a:t>
            </a:r>
            <a:r>
              <a:rPr lang="cs-CZ" sz="2000" baseline="30000" dirty="0"/>
              <a:t>-1</a:t>
            </a:r>
            <a:r>
              <a:rPr lang="cs-CZ" sz="2000" dirty="0"/>
              <a:t>.</a:t>
            </a:r>
          </a:p>
          <a:p>
            <a:endParaRPr lang="cs-CZ" sz="800" dirty="0"/>
          </a:p>
          <a:p>
            <a:r>
              <a:rPr lang="cs-CZ" sz="2000" dirty="0"/>
              <a:t>Pro jednoznačný popis pohybu hmotného bodu není průměrná rychlost dostačující. Během pohybu po dané dráze </a:t>
            </a:r>
            <a:r>
              <a:rPr lang="cs-CZ" sz="2000" i="1" dirty="0"/>
              <a:t>s</a:t>
            </a:r>
            <a:r>
              <a:rPr lang="cs-CZ" sz="2000" dirty="0"/>
              <a:t> se velikost rychlosti může měnit. </a:t>
            </a:r>
            <a:r>
              <a:rPr lang="cs-CZ" sz="2000" b="0" i="0" dirty="0">
                <a:solidFill>
                  <a:srgbClr val="000000"/>
                </a:solidFill>
                <a:effectLst/>
              </a:rPr>
              <a:t>Průměrná rychlost tedy závisí na dráze </a:t>
            </a:r>
            <a:r>
              <a:rPr lang="cs-CZ" sz="2000" b="0" i="1" dirty="0">
                <a:solidFill>
                  <a:srgbClr val="000000"/>
                </a:solidFill>
                <a:effectLst/>
              </a:rPr>
              <a:t>s</a:t>
            </a:r>
            <a:r>
              <a:rPr lang="cs-CZ" sz="2000" b="0" i="0" dirty="0">
                <a:solidFill>
                  <a:srgbClr val="000000"/>
                </a:solidFill>
                <a:effectLst/>
              </a:rPr>
              <a:t>, na níž byla změřena.</a:t>
            </a:r>
          </a:p>
          <a:p>
            <a:endParaRPr lang="cs-CZ" sz="2000" dirty="0"/>
          </a:p>
        </p:txBody>
      </p:sp>
      <p:pic>
        <p:nvPicPr>
          <p:cNvPr id="6" name="Picture 24" descr="Kinematika hmotného bodu">
            <a:extLst>
              <a:ext uri="{FF2B5EF4-FFF2-40B4-BE49-F238E27FC236}">
                <a16:creationId xmlns:a16="http://schemas.microsoft.com/office/drawing/2014/main" id="{6B363B58-7399-4AC8-900C-365E1AD44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7368" y="4161109"/>
            <a:ext cx="366143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715E3378-C4B8-481A-B472-CE923B13B90B}"/>
              </a:ext>
            </a:extLst>
          </p:cNvPr>
          <p:cNvPicPr>
            <a:picLocks noChangeAspect="1"/>
          </p:cNvPicPr>
          <p:nvPr/>
        </p:nvPicPr>
        <p:blipFill>
          <a:blip r:embed="rId5"/>
          <a:stretch>
            <a:fillRect/>
          </a:stretch>
        </p:blipFill>
        <p:spPr>
          <a:xfrm>
            <a:off x="7176531" y="4083593"/>
            <a:ext cx="1421369" cy="2479132"/>
          </a:xfrm>
          <a:prstGeom prst="rect">
            <a:avLst/>
          </a:prstGeom>
        </p:spPr>
      </p:pic>
      <p:sp>
        <p:nvSpPr>
          <p:cNvPr id="11" name="TextovéPole 10">
            <a:extLst>
              <a:ext uri="{FF2B5EF4-FFF2-40B4-BE49-F238E27FC236}">
                <a16:creationId xmlns:a16="http://schemas.microsoft.com/office/drawing/2014/main" id="{6C2E1333-E190-43EC-9FCB-B1DADC461F3E}"/>
              </a:ext>
            </a:extLst>
          </p:cNvPr>
          <p:cNvSpPr txBox="1"/>
          <p:nvPr/>
        </p:nvSpPr>
        <p:spPr>
          <a:xfrm>
            <a:off x="278418" y="5451083"/>
            <a:ext cx="2625725" cy="1200329"/>
          </a:xfrm>
          <a:prstGeom prst="rect">
            <a:avLst/>
          </a:prstGeom>
          <a:noFill/>
        </p:spPr>
        <p:txBody>
          <a:bodyPr wrap="square">
            <a:spAutoFit/>
          </a:bodyPr>
          <a:lstStyle/>
          <a:p>
            <a:pPr algn="just">
              <a:spcBef>
                <a:spcPts val="100"/>
              </a:spcBef>
              <a:spcAft>
                <a:spcPts val="100"/>
              </a:spcAft>
            </a:pPr>
            <a:r>
              <a:rPr lang="cs-CZ" b="1" i="0" dirty="0">
                <a:solidFill>
                  <a:srgbClr val="0070C0"/>
                </a:solidFill>
                <a:effectLst/>
                <a:latin typeface="Tahoma" panose="020B0604030504040204" pitchFamily="34" charset="0"/>
              </a:rPr>
              <a:t>Pozor!!!</a:t>
            </a:r>
            <a:r>
              <a:rPr lang="cs-CZ" b="0" i="0" dirty="0">
                <a:solidFill>
                  <a:srgbClr val="0070C0"/>
                </a:solidFill>
                <a:effectLst/>
                <a:latin typeface="Tahoma" panose="020B0604030504040204" pitchFamily="34" charset="0"/>
              </a:rPr>
              <a:t> Průměrnou rychlost nelze počítat jako aritmetický průměr rychlostí!</a:t>
            </a:r>
            <a:endParaRPr lang="en-US" b="0" i="0" dirty="0">
              <a:solidFill>
                <a:srgbClr val="0070C0"/>
              </a:solidFill>
              <a:effectLst/>
              <a:latin typeface="Tahoma" panose="020B0604030504040204" pitchFamily="34" charset="0"/>
            </a:endParaRPr>
          </a:p>
        </p:txBody>
      </p:sp>
      <p:pic>
        <p:nvPicPr>
          <p:cNvPr id="3" name="Obrázek 2">
            <a:extLst>
              <a:ext uri="{FF2B5EF4-FFF2-40B4-BE49-F238E27FC236}">
                <a16:creationId xmlns:a16="http://schemas.microsoft.com/office/drawing/2014/main" id="{83C245AF-847A-F6CC-F54F-54FF937D1C0B}"/>
              </a:ext>
            </a:extLst>
          </p:cNvPr>
          <p:cNvPicPr>
            <a:picLocks noChangeAspect="1"/>
          </p:cNvPicPr>
          <p:nvPr/>
        </p:nvPicPr>
        <p:blipFill>
          <a:blip r:embed="rId6"/>
          <a:stretch>
            <a:fillRect/>
          </a:stretch>
        </p:blipFill>
        <p:spPr>
          <a:xfrm>
            <a:off x="994169" y="4139215"/>
            <a:ext cx="1254508" cy="1196769"/>
          </a:xfrm>
          <a:prstGeom prst="rect">
            <a:avLst/>
          </a:prstGeom>
        </p:spPr>
      </p:pic>
    </p:spTree>
    <p:extLst>
      <p:ext uri="{BB962C8B-B14F-4D97-AF65-F5344CB8AC3E}">
        <p14:creationId xmlns:p14="http://schemas.microsoft.com/office/powerpoint/2010/main" val="30463590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4" name="Picture 4">
            <a:extLst>
              <a:ext uri="{FF2B5EF4-FFF2-40B4-BE49-F238E27FC236}">
                <a16:creationId xmlns:a16="http://schemas.microsoft.com/office/drawing/2014/main" id="{2ACA4FA7-27A6-47B8-BD2C-6F3F17AC9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25" y="3869488"/>
            <a:ext cx="4305466" cy="279376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537A784E-7174-44F2-BD34-B9FE1C83AAEA}"/>
              </a:ext>
            </a:extLst>
          </p:cNvPr>
          <p:cNvSpPr txBox="1"/>
          <p:nvPr/>
        </p:nvSpPr>
        <p:spPr>
          <a:xfrm>
            <a:off x="342901" y="797510"/>
            <a:ext cx="6011682" cy="923330"/>
          </a:xfrm>
          <a:prstGeom prst="rect">
            <a:avLst/>
          </a:prstGeom>
          <a:noFill/>
        </p:spPr>
        <p:txBody>
          <a:bodyPr wrap="square">
            <a:spAutoFit/>
          </a:bodyPr>
          <a:lstStyle/>
          <a:p>
            <a:r>
              <a:rPr lang="cs-CZ" b="0" i="0" dirty="0">
                <a:effectLst/>
                <a:latin typeface="Tahoma" panose="020B0604030504040204" pitchFamily="34" charset="0"/>
              </a:rPr>
              <a:t>Průměrná rychlost cyklisty jedoucího v hornatém terénu bude jiná po ujetí prvních 5 kilometrů do kopce a jiná po ujetí dalších 10 kilometrů z kopce.</a:t>
            </a:r>
            <a:r>
              <a:rPr lang="en-US" b="0" i="0" dirty="0">
                <a:effectLst/>
                <a:latin typeface="Tahoma" panose="020B0604030504040204" pitchFamily="34" charset="0"/>
              </a:rPr>
              <a:t> </a:t>
            </a:r>
            <a:endParaRPr lang="cs-CZ" dirty="0"/>
          </a:p>
        </p:txBody>
      </p:sp>
      <p:pic>
        <p:nvPicPr>
          <p:cNvPr id="10" name="Obrázek 9">
            <a:extLst>
              <a:ext uri="{FF2B5EF4-FFF2-40B4-BE49-F238E27FC236}">
                <a16:creationId xmlns:a16="http://schemas.microsoft.com/office/drawing/2014/main" id="{5F16ADD3-AAFC-407E-BFDD-D9E23C1B7A53}"/>
              </a:ext>
            </a:extLst>
          </p:cNvPr>
          <p:cNvPicPr>
            <a:picLocks noChangeAspect="1"/>
          </p:cNvPicPr>
          <p:nvPr/>
        </p:nvPicPr>
        <p:blipFill>
          <a:blip r:embed="rId3"/>
          <a:stretch>
            <a:fillRect/>
          </a:stretch>
        </p:blipFill>
        <p:spPr>
          <a:xfrm>
            <a:off x="6686550" y="225869"/>
            <a:ext cx="2143125" cy="2179449"/>
          </a:xfrm>
          <a:prstGeom prst="rect">
            <a:avLst/>
          </a:prstGeom>
        </p:spPr>
      </p:pic>
      <p:sp>
        <p:nvSpPr>
          <p:cNvPr id="13" name="TextovéPole 12">
            <a:extLst>
              <a:ext uri="{FF2B5EF4-FFF2-40B4-BE49-F238E27FC236}">
                <a16:creationId xmlns:a16="http://schemas.microsoft.com/office/drawing/2014/main" id="{0970773F-E436-446D-A739-882F08D5F0A9}"/>
              </a:ext>
            </a:extLst>
          </p:cNvPr>
          <p:cNvSpPr txBox="1"/>
          <p:nvPr/>
        </p:nvSpPr>
        <p:spPr>
          <a:xfrm>
            <a:off x="246243" y="294411"/>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pic>
        <p:nvPicPr>
          <p:cNvPr id="12" name="Picture 232" descr="cochranmath / Displacement, velocity, and acceleration for linear motion">
            <a:extLst>
              <a:ext uri="{FF2B5EF4-FFF2-40B4-BE49-F238E27FC236}">
                <a16:creationId xmlns:a16="http://schemas.microsoft.com/office/drawing/2014/main" id="{69603490-A60B-44D5-B191-79CF92F70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8973" y="4668466"/>
            <a:ext cx="2119552" cy="10551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1466187B-2B6B-4560-BCC5-12D7F7B817CA}"/>
              </a:ext>
            </a:extLst>
          </p:cNvPr>
          <p:cNvSpPr txBox="1"/>
          <p:nvPr/>
        </p:nvSpPr>
        <p:spPr>
          <a:xfrm>
            <a:off x="246243" y="3421203"/>
            <a:ext cx="8668805" cy="707886"/>
          </a:xfrm>
          <a:prstGeom prst="rect">
            <a:avLst/>
          </a:prstGeom>
          <a:noFill/>
        </p:spPr>
        <p:txBody>
          <a:bodyPr wrap="square">
            <a:spAutoFit/>
          </a:bodyPr>
          <a:lstStyle/>
          <a:p>
            <a:r>
              <a:rPr lang="cs-CZ" sz="2000" dirty="0"/>
              <a:t>Pokud lze rychlost na intervalu t ∈ &lt;a, b&gt; popsat </a:t>
            </a:r>
            <a:r>
              <a:rPr lang="cs-CZ" sz="2000" u="sng" dirty="0"/>
              <a:t>spojitou funkcí </a:t>
            </a:r>
            <a:r>
              <a:rPr lang="cs-CZ" sz="2000" dirty="0"/>
              <a:t>v(t), je </a:t>
            </a:r>
            <a:r>
              <a:rPr lang="cs-CZ" sz="2000" b="1" dirty="0"/>
              <a:t>průměrná rychlost</a:t>
            </a:r>
            <a:r>
              <a:rPr lang="cs-CZ" sz="2000" dirty="0"/>
              <a:t> rovna</a:t>
            </a:r>
          </a:p>
        </p:txBody>
      </p:sp>
      <p:sp>
        <p:nvSpPr>
          <p:cNvPr id="19" name="Obdélník 18">
            <a:extLst>
              <a:ext uri="{FF2B5EF4-FFF2-40B4-BE49-F238E27FC236}">
                <a16:creationId xmlns:a16="http://schemas.microsoft.com/office/drawing/2014/main" id="{2CB4A5CF-4DEA-4C86-A138-81D963C603C0}"/>
              </a:ext>
            </a:extLst>
          </p:cNvPr>
          <p:cNvSpPr/>
          <p:nvPr/>
        </p:nvSpPr>
        <p:spPr>
          <a:xfrm>
            <a:off x="7457610" y="4809173"/>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a:extLst>
              <a:ext uri="{FF2B5EF4-FFF2-40B4-BE49-F238E27FC236}">
                <a16:creationId xmlns:a16="http://schemas.microsoft.com/office/drawing/2014/main" id="{4A065605-363E-4DC9-AFD3-57C85C749156}"/>
              </a:ext>
            </a:extLst>
          </p:cNvPr>
          <p:cNvSpPr txBox="1"/>
          <p:nvPr/>
        </p:nvSpPr>
        <p:spPr>
          <a:xfrm>
            <a:off x="246243" y="2881826"/>
            <a:ext cx="5381625" cy="461665"/>
          </a:xfrm>
          <a:prstGeom prst="rect">
            <a:avLst/>
          </a:prstGeom>
          <a:noFill/>
        </p:spPr>
        <p:txBody>
          <a:bodyPr wrap="square">
            <a:spAutoFit/>
          </a:bodyPr>
          <a:lstStyle/>
          <a:p>
            <a:r>
              <a:rPr lang="cs-CZ" altLang="cs-CZ" sz="2400" b="1" dirty="0">
                <a:latin typeface="+mn-lt"/>
              </a:rPr>
              <a:t>Průměrná rychlost hmotného bodu</a:t>
            </a:r>
            <a:endParaRPr lang="cs-CZ" sz="2400" dirty="0"/>
          </a:p>
        </p:txBody>
      </p:sp>
    </p:spTree>
    <p:extLst>
      <p:ext uri="{BB962C8B-B14F-4D97-AF65-F5344CB8AC3E}">
        <p14:creationId xmlns:p14="http://schemas.microsoft.com/office/powerpoint/2010/main" val="32338548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E9B1E8-C4F1-44D0-A9FE-CFEA6E27592B}"/>
              </a:ext>
            </a:extLst>
          </p:cNvPr>
          <p:cNvSpPr>
            <a:spLocks noGrp="1"/>
          </p:cNvSpPr>
          <p:nvPr>
            <p:ph type="title"/>
          </p:nvPr>
        </p:nvSpPr>
        <p:spPr>
          <a:xfrm>
            <a:off x="457200" y="187012"/>
            <a:ext cx="7886700" cy="646331"/>
          </a:xfrm>
        </p:spPr>
        <p:txBody>
          <a:bodyPr>
            <a:normAutofit/>
          </a:bodyPr>
          <a:lstStyle/>
          <a:p>
            <a:r>
              <a:rPr lang="cs-CZ" sz="2400" b="1" dirty="0">
                <a:latin typeface="+mn-lt"/>
              </a:rPr>
              <a:t>Zrychlení hmotného bodu</a:t>
            </a:r>
          </a:p>
        </p:txBody>
      </p:sp>
      <p:sp>
        <p:nvSpPr>
          <p:cNvPr id="4" name="TextovéPole 3">
            <a:extLst>
              <a:ext uri="{FF2B5EF4-FFF2-40B4-BE49-F238E27FC236}">
                <a16:creationId xmlns:a16="http://schemas.microsoft.com/office/drawing/2014/main" id="{730A98F1-E2CD-44B4-AF8C-94D773D562EF}"/>
              </a:ext>
            </a:extLst>
          </p:cNvPr>
          <p:cNvSpPr txBox="1"/>
          <p:nvPr/>
        </p:nvSpPr>
        <p:spPr>
          <a:xfrm>
            <a:off x="390524" y="1051034"/>
            <a:ext cx="8753476" cy="707886"/>
          </a:xfrm>
          <a:prstGeom prst="rect">
            <a:avLst/>
          </a:prstGeom>
          <a:noFill/>
        </p:spPr>
        <p:txBody>
          <a:bodyPr wrap="square">
            <a:spAutoFit/>
          </a:bodyPr>
          <a:lstStyle/>
          <a:p>
            <a:r>
              <a:rPr lang="cs-CZ" sz="2000" b="0" i="0" dirty="0">
                <a:solidFill>
                  <a:srgbClr val="000000"/>
                </a:solidFill>
                <a:effectLst/>
              </a:rPr>
              <a:t>Zrychlení (akcelerace) je charakteristika pohybu, která popisuje, jakým způsobem se mění rychlost tělesa (hmotného bodu) v čase.</a:t>
            </a:r>
            <a:endParaRPr lang="cs-CZ" sz="2000" dirty="0"/>
          </a:p>
        </p:txBody>
      </p:sp>
      <p:pic>
        <p:nvPicPr>
          <p:cNvPr id="3" name="Picture 1">
            <a:extLst>
              <a:ext uri="{FF2B5EF4-FFF2-40B4-BE49-F238E27FC236}">
                <a16:creationId xmlns:a16="http://schemas.microsoft.com/office/drawing/2014/main" id="{3EDAAD26-8004-4249-BF13-7198AF6C7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2" y="3549477"/>
            <a:ext cx="7953376" cy="28735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Obrázek 7">
            <a:extLst>
              <a:ext uri="{FF2B5EF4-FFF2-40B4-BE49-F238E27FC236}">
                <a16:creationId xmlns:a16="http://schemas.microsoft.com/office/drawing/2014/main" id="{F525F1E4-48B3-4513-A04A-2A715BD0915E}"/>
              </a:ext>
            </a:extLst>
          </p:cNvPr>
          <p:cNvPicPr>
            <a:picLocks noChangeAspect="1"/>
          </p:cNvPicPr>
          <p:nvPr/>
        </p:nvPicPr>
        <p:blipFill>
          <a:blip r:embed="rId3"/>
          <a:stretch>
            <a:fillRect/>
          </a:stretch>
        </p:blipFill>
        <p:spPr>
          <a:xfrm>
            <a:off x="457200" y="1976611"/>
            <a:ext cx="4800598" cy="1572866"/>
          </a:xfrm>
          <a:prstGeom prst="rect">
            <a:avLst/>
          </a:prstGeom>
        </p:spPr>
      </p:pic>
    </p:spTree>
    <p:extLst>
      <p:ext uri="{BB962C8B-B14F-4D97-AF65-F5344CB8AC3E}">
        <p14:creationId xmlns:p14="http://schemas.microsoft.com/office/powerpoint/2010/main" val="2461212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a:extLst>
              <a:ext uri="{FF2B5EF4-FFF2-40B4-BE49-F238E27FC236}">
                <a16:creationId xmlns:a16="http://schemas.microsoft.com/office/drawing/2014/main" id="{E4C45ABA-E056-4B29-9A1E-E84082759FF6}"/>
              </a:ext>
            </a:extLst>
          </p:cNvPr>
          <p:cNvSpPr>
            <a:spLocks noGrp="1" noRot="1" noChangeArrowheads="1"/>
          </p:cNvSpPr>
          <p:nvPr>
            <p:ph type="title"/>
          </p:nvPr>
        </p:nvSpPr>
        <p:spPr>
          <a:xfrm>
            <a:off x="457200" y="157559"/>
            <a:ext cx="8229600" cy="714375"/>
          </a:xfrm>
        </p:spPr>
        <p:txBody>
          <a:bodyPr>
            <a:normAutofit/>
          </a:bodyPr>
          <a:lstStyle/>
          <a:p>
            <a:r>
              <a:rPr lang="cs-CZ" altLang="cs-CZ" sz="2400" b="1" dirty="0">
                <a:latin typeface="+mn-lt"/>
              </a:rPr>
              <a:t>Zrychlení</a:t>
            </a:r>
          </a:p>
        </p:txBody>
      </p:sp>
      <p:sp>
        <p:nvSpPr>
          <p:cNvPr id="3076" name="Rectangle 3">
            <a:extLst>
              <a:ext uri="{FF2B5EF4-FFF2-40B4-BE49-F238E27FC236}">
                <a16:creationId xmlns:a16="http://schemas.microsoft.com/office/drawing/2014/main" id="{5BF3AC93-C19B-47F9-9C56-5C5ACAD27AAB}"/>
              </a:ext>
            </a:extLst>
          </p:cNvPr>
          <p:cNvSpPr>
            <a:spLocks noGrp="1" noChangeArrowheads="1"/>
          </p:cNvSpPr>
          <p:nvPr>
            <p:ph type="body" sz="half" idx="1"/>
          </p:nvPr>
        </p:nvSpPr>
        <p:spPr>
          <a:xfrm>
            <a:off x="297306" y="919440"/>
            <a:ext cx="8636141" cy="2847975"/>
          </a:xfrm>
        </p:spPr>
        <p:txBody>
          <a:bodyPr>
            <a:normAutofit/>
          </a:bodyPr>
          <a:lstStyle/>
          <a:p>
            <a:pPr marL="0" indent="0">
              <a:buNone/>
            </a:pPr>
            <a:r>
              <a:rPr lang="cs-CZ" altLang="cs-CZ" sz="2000" dirty="0"/>
              <a:t>Změny rychlosti charakterizuje vektorová veličina </a:t>
            </a:r>
            <a:r>
              <a:rPr lang="cs-CZ" altLang="cs-CZ" sz="2000" b="1" dirty="0"/>
              <a:t>zrychlení</a:t>
            </a:r>
            <a:r>
              <a:rPr lang="cs-CZ" altLang="cs-CZ" sz="2000" dirty="0"/>
              <a:t> </a:t>
            </a:r>
            <a:r>
              <a:rPr lang="cs-CZ" altLang="cs-CZ" sz="2000" b="1" i="1" dirty="0"/>
              <a:t>a. </a:t>
            </a:r>
            <a:r>
              <a:rPr lang="cs-CZ" altLang="cs-CZ" sz="2000" dirty="0">
                <a:sym typeface="Symbol" panose="05050102010706020507" pitchFamily="18" charset="2"/>
              </a:rPr>
              <a:t>Jednotkou je  m.s</a:t>
            </a:r>
            <a:r>
              <a:rPr lang="cs-CZ" altLang="cs-CZ" sz="2000" baseline="30000" dirty="0">
                <a:sym typeface="Symbol" panose="05050102010706020507" pitchFamily="18" charset="2"/>
              </a:rPr>
              <a:t>-2</a:t>
            </a:r>
            <a:endParaRPr lang="cs-CZ" altLang="cs-CZ" sz="2000" dirty="0"/>
          </a:p>
          <a:p>
            <a:pPr marL="0" indent="0">
              <a:buNone/>
            </a:pPr>
            <a:r>
              <a:rPr lang="cs-CZ" altLang="cs-CZ" sz="2000" b="1" dirty="0"/>
              <a:t>Okamžité zrychlení </a:t>
            </a:r>
            <a:r>
              <a:rPr lang="cs-CZ" altLang="cs-CZ" sz="2000" dirty="0"/>
              <a:t>je dáno změnou vektoru rychlosti za jednotku času</a:t>
            </a:r>
          </a:p>
          <a:p>
            <a:endParaRPr lang="cs-CZ" altLang="cs-CZ" sz="2000" dirty="0"/>
          </a:p>
          <a:p>
            <a:endParaRPr lang="cs-CZ" altLang="cs-CZ" sz="2000" dirty="0"/>
          </a:p>
          <a:p>
            <a:endParaRPr lang="cs-CZ" altLang="cs-CZ" sz="2000" dirty="0"/>
          </a:p>
          <a:p>
            <a:pPr marL="0" indent="0">
              <a:buNone/>
            </a:pPr>
            <a:endParaRPr lang="cs-CZ" altLang="cs-CZ" sz="2000" dirty="0">
              <a:solidFill>
                <a:srgbClr val="FFFF00"/>
              </a:solidFill>
            </a:endParaRPr>
          </a:p>
        </p:txBody>
      </p:sp>
      <p:pic>
        <p:nvPicPr>
          <p:cNvPr id="39952" name="Picture 16" descr="2. Kinematika pohybu hmotného bodu">
            <a:extLst>
              <a:ext uri="{FF2B5EF4-FFF2-40B4-BE49-F238E27FC236}">
                <a16:creationId xmlns:a16="http://schemas.microsoft.com/office/drawing/2014/main" id="{803E54F7-37E9-4BD5-867C-4AB5F2751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6402" y="1920904"/>
            <a:ext cx="3756648" cy="216464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616B5DE-FB7E-46E3-9A67-4F8308170488}"/>
              </a:ext>
            </a:extLst>
          </p:cNvPr>
          <p:cNvSpPr txBox="1"/>
          <p:nvPr/>
        </p:nvSpPr>
        <p:spPr>
          <a:xfrm>
            <a:off x="257149" y="4816385"/>
            <a:ext cx="8886851" cy="707886"/>
          </a:xfrm>
          <a:prstGeom prst="rect">
            <a:avLst/>
          </a:prstGeom>
          <a:noFill/>
        </p:spPr>
        <p:txBody>
          <a:bodyPr wrap="square">
            <a:spAutoFit/>
          </a:bodyPr>
          <a:lstStyle/>
          <a:p>
            <a:pPr algn="just"/>
            <a:r>
              <a:rPr lang="cs-CZ" altLang="cs-CZ" sz="2000" dirty="0"/>
              <a:t>U křivočarého pohybu bývá zvykem </a:t>
            </a:r>
            <a:r>
              <a:rPr lang="cs-CZ" altLang="cs-CZ" sz="2000" u="sng" dirty="0"/>
              <a:t>rozložení vektoru zrychlení </a:t>
            </a:r>
            <a:r>
              <a:rPr lang="cs-CZ" altLang="cs-CZ" sz="2000" b="1" u="sng" dirty="0"/>
              <a:t>a</a:t>
            </a:r>
            <a:r>
              <a:rPr lang="cs-CZ" altLang="cs-CZ" sz="2000" u="sng" dirty="0"/>
              <a:t> do dvou navzájem kolmých složek – tečné a normálové</a:t>
            </a:r>
            <a:r>
              <a:rPr lang="cs-CZ" altLang="cs-CZ" sz="2000" dirty="0"/>
              <a:t>.</a:t>
            </a:r>
          </a:p>
        </p:txBody>
      </p:sp>
      <p:pic>
        <p:nvPicPr>
          <p:cNvPr id="40315" name="Picture 379" descr="rovnice (1,18)">
            <a:extLst>
              <a:ext uri="{FF2B5EF4-FFF2-40B4-BE49-F238E27FC236}">
                <a16:creationId xmlns:a16="http://schemas.microsoft.com/office/drawing/2014/main" id="{D6CB88D4-6341-4FCB-9DE9-F66ED9224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0667" y="5785941"/>
            <a:ext cx="932308" cy="682583"/>
          </a:xfrm>
          <a:prstGeom prst="rect">
            <a:avLst/>
          </a:prstGeom>
          <a:noFill/>
          <a:extLst>
            <a:ext uri="{909E8E84-426E-40DD-AFC4-6F175D3DCCD1}">
              <a14:hiddenFill xmlns:a14="http://schemas.microsoft.com/office/drawing/2010/main">
                <a:solidFill>
                  <a:srgbClr val="FFFFFF"/>
                </a:solidFill>
              </a14:hiddenFill>
            </a:ext>
          </a:extLst>
        </p:spPr>
      </p:pic>
      <p:pic>
        <p:nvPicPr>
          <p:cNvPr id="280580" name="Picture 4" descr="Dynamics and Vibrations: Notes: Equations of Motion for Particles">
            <a:extLst>
              <a:ext uri="{FF2B5EF4-FFF2-40B4-BE49-F238E27FC236}">
                <a16:creationId xmlns:a16="http://schemas.microsoft.com/office/drawing/2014/main" id="{01085819-0DE5-4E3B-A091-41087B285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790847"/>
            <a:ext cx="4886038" cy="5916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4DB3E419-A3EF-4D84-A253-1D2FD8D4C222}"/>
              </a:ext>
            </a:extLst>
          </p:cNvPr>
          <p:cNvSpPr txBox="1"/>
          <p:nvPr/>
        </p:nvSpPr>
        <p:spPr>
          <a:xfrm>
            <a:off x="171950" y="5619402"/>
            <a:ext cx="7076576" cy="1015663"/>
          </a:xfrm>
          <a:prstGeom prst="rect">
            <a:avLst/>
          </a:prstGeom>
          <a:noFill/>
        </p:spPr>
        <p:txBody>
          <a:bodyPr wrap="square">
            <a:spAutoFit/>
          </a:bodyPr>
          <a:lstStyle/>
          <a:p>
            <a:pPr algn="just"/>
            <a:r>
              <a:rPr lang="cs-CZ" sz="2000" b="1" dirty="0"/>
              <a:t>Tečné (tangenciální) zrychlení </a:t>
            </a:r>
            <a:r>
              <a:rPr lang="cs-CZ" sz="2000" dirty="0"/>
              <a:t>(</a:t>
            </a:r>
            <a:r>
              <a:rPr lang="cs-CZ" sz="2000" b="1" dirty="0" err="1"/>
              <a:t>a</a:t>
            </a:r>
            <a:r>
              <a:rPr lang="cs-CZ" sz="2000" baseline="-25000" dirty="0" err="1"/>
              <a:t>t</a:t>
            </a:r>
            <a:r>
              <a:rPr lang="cs-CZ" sz="2000" dirty="0"/>
              <a:t>) charakterizuje změnu velikosti rychlosti (</a:t>
            </a:r>
            <a:r>
              <a:rPr lang="cs-CZ" sz="2000" b="1" dirty="0"/>
              <a:t>v</a:t>
            </a:r>
            <a:r>
              <a:rPr lang="cs-CZ" sz="2000" dirty="0"/>
              <a:t>) s časem. Tečné zrychlení je rovno časové derivaci velikosti rychlosti. </a:t>
            </a:r>
          </a:p>
        </p:txBody>
      </p:sp>
      <p:pic>
        <p:nvPicPr>
          <p:cNvPr id="7" name="Grafický objekt 6">
            <a:extLst>
              <a:ext uri="{FF2B5EF4-FFF2-40B4-BE49-F238E27FC236}">
                <a16:creationId xmlns:a16="http://schemas.microsoft.com/office/drawing/2014/main" id="{CFC4493B-3869-47DA-B56D-17080A6409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8650" y="1920904"/>
            <a:ext cx="2028163" cy="574646"/>
          </a:xfrm>
          <a:prstGeom prst="rect">
            <a:avLst/>
          </a:prstGeom>
        </p:spPr>
      </p:pic>
      <p:pic>
        <p:nvPicPr>
          <p:cNvPr id="10" name="Grafický objekt 9">
            <a:extLst>
              <a:ext uri="{FF2B5EF4-FFF2-40B4-BE49-F238E27FC236}">
                <a16:creationId xmlns:a16="http://schemas.microsoft.com/office/drawing/2014/main" id="{2FF625DC-8917-4312-8536-778D3362F1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8650" y="2841068"/>
            <a:ext cx="1565876" cy="606146"/>
          </a:xfrm>
          <a:prstGeom prst="rect">
            <a:avLst/>
          </a:prstGeom>
        </p:spPr>
      </p:pic>
      <p:pic>
        <p:nvPicPr>
          <p:cNvPr id="14" name="Grafický objekt 13">
            <a:extLst>
              <a:ext uri="{FF2B5EF4-FFF2-40B4-BE49-F238E27FC236}">
                <a16:creationId xmlns:a16="http://schemas.microsoft.com/office/drawing/2014/main" id="{5AC8FAC6-91CE-4182-B7BF-EE2E0F7937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23938" y="1920904"/>
            <a:ext cx="1176636" cy="606146"/>
          </a:xfrm>
          <a:prstGeom prst="rect">
            <a:avLst/>
          </a:prstGeom>
        </p:spPr>
      </p:pic>
    </p:spTree>
    <p:extLst>
      <p:ext uri="{BB962C8B-B14F-4D97-AF65-F5344CB8AC3E}">
        <p14:creationId xmlns:p14="http://schemas.microsoft.com/office/powerpoint/2010/main" val="2095257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2F03912-38A0-4E93-9F8A-0DB39D4054A9}"/>
              </a:ext>
            </a:extLst>
          </p:cNvPr>
          <p:cNvPicPr>
            <a:picLocks noChangeAspect="1"/>
          </p:cNvPicPr>
          <p:nvPr/>
        </p:nvPicPr>
        <p:blipFill>
          <a:blip r:embed="rId2"/>
          <a:stretch>
            <a:fillRect/>
          </a:stretch>
        </p:blipFill>
        <p:spPr>
          <a:xfrm>
            <a:off x="195286" y="672589"/>
            <a:ext cx="8753427" cy="5892459"/>
          </a:xfrm>
          <a:prstGeom prst="rect">
            <a:avLst/>
          </a:prstGeom>
        </p:spPr>
      </p:pic>
    </p:spTree>
    <p:extLst>
      <p:ext uri="{BB962C8B-B14F-4D97-AF65-F5344CB8AC3E}">
        <p14:creationId xmlns:p14="http://schemas.microsoft.com/office/powerpoint/2010/main" val="4258019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F4866DEB-953A-41AD-89E2-670928DD0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03" y="1076325"/>
            <a:ext cx="7021315" cy="4705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E4530599-4668-48C9-B51B-48BEA75223C4}"/>
              </a:ext>
            </a:extLst>
          </p:cNvPr>
          <p:cNvSpPr txBox="1"/>
          <p:nvPr/>
        </p:nvSpPr>
        <p:spPr>
          <a:xfrm>
            <a:off x="3219445" y="295275"/>
            <a:ext cx="2876557" cy="523220"/>
          </a:xfrm>
          <a:prstGeom prst="rect">
            <a:avLst/>
          </a:prstGeom>
          <a:noFill/>
        </p:spPr>
        <p:txBody>
          <a:bodyPr wrap="none" rtlCol="0">
            <a:spAutoFit/>
          </a:bodyPr>
          <a:lstStyle/>
          <a:p>
            <a:r>
              <a:rPr lang="cs-CZ" sz="2800" b="1" dirty="0"/>
              <a:t>Násobky jednotek</a:t>
            </a:r>
          </a:p>
        </p:txBody>
      </p:sp>
      <p:sp>
        <p:nvSpPr>
          <p:cNvPr id="5" name="TextovéPole 4">
            <a:extLst>
              <a:ext uri="{FF2B5EF4-FFF2-40B4-BE49-F238E27FC236}">
                <a16:creationId xmlns:a16="http://schemas.microsoft.com/office/drawing/2014/main" id="{9711EB32-F4BE-4F02-96BB-17DA9FADBB5D}"/>
              </a:ext>
            </a:extLst>
          </p:cNvPr>
          <p:cNvSpPr txBox="1"/>
          <p:nvPr/>
        </p:nvSpPr>
        <p:spPr>
          <a:xfrm>
            <a:off x="3681618" y="6111359"/>
            <a:ext cx="2681082" cy="369332"/>
          </a:xfrm>
          <a:prstGeom prst="rect">
            <a:avLst/>
          </a:prstGeom>
          <a:noFill/>
        </p:spPr>
        <p:txBody>
          <a:bodyPr wrap="square">
            <a:spAutoFit/>
          </a:bodyPr>
          <a:lstStyle/>
          <a:p>
            <a:r>
              <a:rPr lang="cs-CZ" dirty="0">
                <a:hlinkClick r:id="rId4"/>
              </a:rPr>
              <a:t>https://www.jednotky.cz/</a:t>
            </a:r>
            <a:endParaRPr lang="cs-CZ"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FC93DA1-6E79-4840-BC40-6A4FA43931B1}"/>
              </a:ext>
            </a:extLst>
          </p:cNvPr>
          <p:cNvSpPr txBox="1"/>
          <p:nvPr/>
        </p:nvSpPr>
        <p:spPr>
          <a:xfrm>
            <a:off x="182263" y="4490906"/>
            <a:ext cx="8801099" cy="1323439"/>
          </a:xfrm>
          <a:prstGeom prst="rect">
            <a:avLst/>
          </a:prstGeom>
          <a:noFill/>
        </p:spPr>
        <p:txBody>
          <a:bodyPr wrap="square">
            <a:spAutoFit/>
          </a:bodyPr>
          <a:lstStyle/>
          <a:p>
            <a:r>
              <a:rPr lang="cs-CZ" sz="2000" dirty="0"/>
              <a:t>Tečné zrychlení </a:t>
            </a:r>
            <a:r>
              <a:rPr lang="cs-CZ" sz="2000" b="1" dirty="0" err="1"/>
              <a:t>a</a:t>
            </a:r>
            <a:r>
              <a:rPr lang="cs-CZ" sz="2000" baseline="-25000" dirty="0" err="1"/>
              <a:t>t</a:t>
            </a:r>
            <a:r>
              <a:rPr lang="cs-CZ" sz="2000" dirty="0"/>
              <a:t> a normálové zrychlení </a:t>
            </a:r>
            <a:r>
              <a:rPr lang="cs-CZ" sz="2000" b="1" dirty="0" err="1"/>
              <a:t>a</a:t>
            </a:r>
            <a:r>
              <a:rPr lang="cs-CZ" sz="2000" baseline="-25000" dirty="0" err="1"/>
              <a:t>n</a:t>
            </a:r>
            <a:r>
              <a:rPr lang="cs-CZ" sz="2000" dirty="0"/>
              <a:t> představují rozklad vektoru zrychlení </a:t>
            </a:r>
            <a:r>
              <a:rPr lang="cs-CZ" sz="2000" b="1" dirty="0"/>
              <a:t>a</a:t>
            </a:r>
            <a:r>
              <a:rPr lang="cs-CZ" sz="2000" dirty="0"/>
              <a:t>. Platí tedy vztah</a:t>
            </a:r>
          </a:p>
          <a:p>
            <a:endParaRPr lang="cs-CZ" sz="2000" dirty="0"/>
          </a:p>
          <a:p>
            <a:r>
              <a:rPr lang="cs-CZ" sz="2000" b="0" i="0" dirty="0">
                <a:solidFill>
                  <a:srgbClr val="202122"/>
                </a:solidFill>
                <a:effectLst/>
              </a:rPr>
              <a:t>Pro velikost zrychlení pak platí</a:t>
            </a:r>
            <a:endParaRPr lang="cs-CZ" sz="2000" dirty="0"/>
          </a:p>
        </p:txBody>
      </p:sp>
      <p:pic>
        <p:nvPicPr>
          <p:cNvPr id="4" name="Grafický objekt 3">
            <a:extLst>
              <a:ext uri="{FF2B5EF4-FFF2-40B4-BE49-F238E27FC236}">
                <a16:creationId xmlns:a16="http://schemas.microsoft.com/office/drawing/2014/main" id="{5D544419-C432-4C47-85A6-7FB1D405C7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63741" y="5071125"/>
            <a:ext cx="1320295" cy="260340"/>
          </a:xfrm>
          <a:prstGeom prst="rect">
            <a:avLst/>
          </a:prstGeom>
        </p:spPr>
      </p:pic>
      <p:pic>
        <p:nvPicPr>
          <p:cNvPr id="10" name="Grafický objekt 9">
            <a:extLst>
              <a:ext uri="{FF2B5EF4-FFF2-40B4-BE49-F238E27FC236}">
                <a16:creationId xmlns:a16="http://schemas.microsoft.com/office/drawing/2014/main" id="{E4EAED7B-BDD3-4F61-9C29-7C3B05E92C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3741" y="5890267"/>
            <a:ext cx="1485747" cy="506902"/>
          </a:xfrm>
          <a:prstGeom prst="rect">
            <a:avLst/>
          </a:prstGeom>
        </p:spPr>
      </p:pic>
      <p:sp>
        <p:nvSpPr>
          <p:cNvPr id="11" name="TextovéPole 10">
            <a:extLst>
              <a:ext uri="{FF2B5EF4-FFF2-40B4-BE49-F238E27FC236}">
                <a16:creationId xmlns:a16="http://schemas.microsoft.com/office/drawing/2014/main" id="{0CBC1F53-AE92-4496-938A-B55A1221C4A7}"/>
              </a:ext>
            </a:extLst>
          </p:cNvPr>
          <p:cNvSpPr txBox="1"/>
          <p:nvPr/>
        </p:nvSpPr>
        <p:spPr>
          <a:xfrm>
            <a:off x="160806" y="1955592"/>
            <a:ext cx="8801099" cy="707886"/>
          </a:xfrm>
          <a:prstGeom prst="rect">
            <a:avLst/>
          </a:prstGeom>
          <a:noFill/>
        </p:spPr>
        <p:txBody>
          <a:bodyPr wrap="square">
            <a:spAutoFit/>
          </a:bodyPr>
          <a:lstStyle/>
          <a:p>
            <a:pPr algn="just"/>
            <a:r>
              <a:rPr lang="cs-CZ" sz="2000" dirty="0"/>
              <a:t>Velikost </a:t>
            </a:r>
            <a:r>
              <a:rPr lang="cs-CZ" sz="2000" b="1" dirty="0"/>
              <a:t>normálového zrychlení </a:t>
            </a:r>
            <a:r>
              <a:rPr lang="cs-CZ" sz="2000" dirty="0"/>
              <a:t>(</a:t>
            </a:r>
            <a:r>
              <a:rPr lang="cs-CZ" sz="2000" b="1" dirty="0" err="1"/>
              <a:t>a</a:t>
            </a:r>
            <a:r>
              <a:rPr lang="cs-CZ" sz="2000" baseline="-25000" dirty="0" err="1"/>
              <a:t>n</a:t>
            </a:r>
            <a:r>
              <a:rPr lang="cs-CZ" sz="2000" dirty="0"/>
              <a:t>) </a:t>
            </a:r>
            <a:r>
              <a:rPr lang="cs-CZ" sz="2000" b="0" i="0" dirty="0">
                <a:effectLst/>
              </a:rPr>
              <a:t>souvisí se zakřivením dráhy pohybu. Směřuje do středu křivosti oskulační kružnice.</a:t>
            </a:r>
            <a:endParaRPr lang="cs-CZ" sz="2000" dirty="0"/>
          </a:p>
        </p:txBody>
      </p:sp>
      <p:pic>
        <p:nvPicPr>
          <p:cNvPr id="6" name="Picture 377" descr="rovnice (1,19)">
            <a:extLst>
              <a:ext uri="{FF2B5EF4-FFF2-40B4-BE49-F238E27FC236}">
                <a16:creationId xmlns:a16="http://schemas.microsoft.com/office/drawing/2014/main" id="{3B6F8D99-0F85-4605-B93D-DEB06A2DBF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7995" y="2631712"/>
            <a:ext cx="883805" cy="71108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5883629-03A5-4A56-9A21-42E9CCFECEFA}"/>
              </a:ext>
            </a:extLst>
          </p:cNvPr>
          <p:cNvSpPr txBox="1"/>
          <p:nvPr/>
        </p:nvSpPr>
        <p:spPr>
          <a:xfrm>
            <a:off x="182263" y="3554109"/>
            <a:ext cx="8758184" cy="707886"/>
          </a:xfrm>
          <a:prstGeom prst="rect">
            <a:avLst/>
          </a:prstGeom>
          <a:noFill/>
        </p:spPr>
        <p:txBody>
          <a:bodyPr wrap="square">
            <a:spAutoFit/>
          </a:bodyPr>
          <a:lstStyle/>
          <a:p>
            <a:r>
              <a:rPr lang="cs-CZ" sz="2000" i="1" dirty="0"/>
              <a:t>R</a:t>
            </a:r>
            <a:r>
              <a:rPr lang="cs-CZ" sz="2000" dirty="0"/>
              <a:t> je poloměr oskulační kružnice dráhy bodu a  </a:t>
            </a:r>
            <a:r>
              <a:rPr lang="cs-CZ" sz="2000" i="1" dirty="0"/>
              <a:t>v</a:t>
            </a:r>
            <a:r>
              <a:rPr lang="cs-CZ" sz="2000" dirty="0"/>
              <a:t>  je velikost rychlosti bodu v místě, pro které je určena hodnota  </a:t>
            </a:r>
            <a:r>
              <a:rPr lang="cs-CZ" sz="2000" b="1" dirty="0" err="1"/>
              <a:t>a</a:t>
            </a:r>
            <a:r>
              <a:rPr lang="cs-CZ" sz="2000" baseline="-25000" dirty="0" err="1"/>
              <a:t>n</a:t>
            </a:r>
            <a:r>
              <a:rPr lang="cs-CZ" sz="2000" dirty="0"/>
              <a:t> .</a:t>
            </a:r>
          </a:p>
        </p:txBody>
      </p:sp>
      <p:sp>
        <p:nvSpPr>
          <p:cNvPr id="8" name="TextovéPole 7">
            <a:extLst>
              <a:ext uri="{FF2B5EF4-FFF2-40B4-BE49-F238E27FC236}">
                <a16:creationId xmlns:a16="http://schemas.microsoft.com/office/drawing/2014/main" id="{C2C66CDD-78E7-499A-853C-B8FC2B13DA40}"/>
              </a:ext>
            </a:extLst>
          </p:cNvPr>
          <p:cNvSpPr txBox="1"/>
          <p:nvPr/>
        </p:nvSpPr>
        <p:spPr>
          <a:xfrm>
            <a:off x="160806" y="286128"/>
            <a:ext cx="8636141" cy="1015663"/>
          </a:xfrm>
          <a:prstGeom prst="rect">
            <a:avLst/>
          </a:prstGeom>
          <a:noFill/>
        </p:spPr>
        <p:txBody>
          <a:bodyPr wrap="square">
            <a:spAutoFit/>
          </a:bodyPr>
          <a:lstStyle/>
          <a:p>
            <a:pPr algn="just"/>
            <a:r>
              <a:rPr lang="cs-CZ" sz="2000" dirty="0"/>
              <a:t>Roste-li velikost rychlosti, je </a:t>
            </a:r>
            <a:r>
              <a:rPr lang="cs-CZ" sz="2000" b="1" dirty="0"/>
              <a:t>tečné zrychlení </a:t>
            </a:r>
            <a:r>
              <a:rPr lang="cs-CZ" sz="2000" dirty="0"/>
              <a:t>orientováno souhlasně se směrem rychlosti, klesá-li velikost rychlosti, jsou orientace tečného zrychlení a rychlosti opačné. </a:t>
            </a:r>
          </a:p>
        </p:txBody>
      </p:sp>
    </p:spTree>
    <p:extLst>
      <p:ext uri="{BB962C8B-B14F-4D97-AF65-F5344CB8AC3E}">
        <p14:creationId xmlns:p14="http://schemas.microsoft.com/office/powerpoint/2010/main" val="18342000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224D47A-C2A5-4326-98AA-F78056B78B4D}"/>
              </a:ext>
            </a:extLst>
          </p:cNvPr>
          <p:cNvSpPr txBox="1"/>
          <p:nvPr/>
        </p:nvSpPr>
        <p:spPr>
          <a:xfrm>
            <a:off x="180974" y="890855"/>
            <a:ext cx="8782051" cy="1323439"/>
          </a:xfrm>
          <a:prstGeom prst="rect">
            <a:avLst/>
          </a:prstGeom>
          <a:noFill/>
        </p:spPr>
        <p:txBody>
          <a:bodyPr wrap="square" rtlCol="0">
            <a:spAutoFit/>
          </a:bodyPr>
          <a:lstStyle/>
          <a:p>
            <a:pPr algn="just"/>
            <a:r>
              <a:rPr lang="cs-CZ" sz="2000" dirty="0"/>
              <a:t>V reálném světě se obvykle vyskytují pohyby zahrnující různé základní druhy pohybů. Např. pohyb automobilu se skládá z pohybu rovnoměrně zrychleného (rozjíždění), pohybu rovnoměrného (jízda konstantní rychlostí) a pohybu rovnoměrně zpomaleného (brzdění).</a:t>
            </a:r>
          </a:p>
        </p:txBody>
      </p:sp>
      <p:sp>
        <p:nvSpPr>
          <p:cNvPr id="7" name="TextovéPole 6">
            <a:extLst>
              <a:ext uri="{FF2B5EF4-FFF2-40B4-BE49-F238E27FC236}">
                <a16:creationId xmlns:a16="http://schemas.microsoft.com/office/drawing/2014/main" id="{9EFCAE2F-B1C3-4AC9-BD10-AD176A1BC329}"/>
              </a:ext>
            </a:extLst>
          </p:cNvPr>
          <p:cNvSpPr txBox="1"/>
          <p:nvPr/>
        </p:nvSpPr>
        <p:spPr>
          <a:xfrm>
            <a:off x="104774" y="348396"/>
            <a:ext cx="1072730" cy="461665"/>
          </a:xfrm>
          <a:prstGeom prst="rect">
            <a:avLst/>
          </a:prstGeom>
          <a:noFill/>
        </p:spPr>
        <p:txBody>
          <a:bodyPr wrap="none" rtlCol="0">
            <a:spAutoFit/>
          </a:bodyPr>
          <a:lstStyle/>
          <a:p>
            <a:r>
              <a:rPr lang="cs-CZ" sz="2400" b="1" dirty="0"/>
              <a:t>Příklad</a:t>
            </a:r>
          </a:p>
        </p:txBody>
      </p:sp>
      <p:pic>
        <p:nvPicPr>
          <p:cNvPr id="9" name="Picture 2" descr="See the source image">
            <a:extLst>
              <a:ext uri="{FF2B5EF4-FFF2-40B4-BE49-F238E27FC236}">
                <a16:creationId xmlns:a16="http://schemas.microsoft.com/office/drawing/2014/main" id="{5EB42400-2702-442B-AA62-E20B3D6F2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2695138"/>
            <a:ext cx="3257550" cy="2443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Velocity-Time Graphs - 1.4 Graphing Motion: Distance, Velocity, and  AccelerationBy Jessica Wilslev">
            <a:extLst>
              <a:ext uri="{FF2B5EF4-FFF2-40B4-BE49-F238E27FC236}">
                <a16:creationId xmlns:a16="http://schemas.microsoft.com/office/drawing/2014/main" id="{85B480A8-68E9-41D0-910F-71FF6A2BE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6" y="2695138"/>
            <a:ext cx="4095749" cy="246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7074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ACBAB2C-A7BA-4F58-A043-4CE27843CDE7}"/>
              </a:ext>
            </a:extLst>
          </p:cNvPr>
          <p:cNvSpPr>
            <a:spLocks noGrp="1" noRot="1" noChangeArrowheads="1"/>
          </p:cNvSpPr>
          <p:nvPr>
            <p:ph type="title"/>
          </p:nvPr>
        </p:nvSpPr>
        <p:spPr>
          <a:xfrm>
            <a:off x="361950" y="393535"/>
            <a:ext cx="7886700" cy="473074"/>
          </a:xfrm>
        </p:spPr>
        <p:txBody>
          <a:bodyPr>
            <a:normAutofit/>
          </a:bodyPr>
          <a:lstStyle/>
          <a:p>
            <a:r>
              <a:rPr lang="cs-CZ" altLang="cs-CZ" sz="2400" b="1" dirty="0">
                <a:latin typeface="+mn-lt"/>
              </a:rPr>
              <a:t>Rozdělení pohybů podle rychlosti</a:t>
            </a:r>
          </a:p>
        </p:txBody>
      </p:sp>
      <p:sp>
        <p:nvSpPr>
          <p:cNvPr id="45059" name="Rectangle 3">
            <a:extLst>
              <a:ext uri="{FF2B5EF4-FFF2-40B4-BE49-F238E27FC236}">
                <a16:creationId xmlns:a16="http://schemas.microsoft.com/office/drawing/2014/main" id="{A0BAD76D-AA41-4035-BCAA-8B3BBA092927}"/>
              </a:ext>
            </a:extLst>
          </p:cNvPr>
          <p:cNvSpPr>
            <a:spLocks noGrp="1" noChangeArrowheads="1"/>
          </p:cNvSpPr>
          <p:nvPr>
            <p:ph type="body" idx="1"/>
          </p:nvPr>
        </p:nvSpPr>
        <p:spPr>
          <a:xfrm>
            <a:off x="361950" y="1185863"/>
            <a:ext cx="8562975" cy="2243137"/>
          </a:xfrm>
        </p:spPr>
        <p:txBody>
          <a:bodyPr>
            <a:normAutofit lnSpcReduction="10000"/>
          </a:bodyPr>
          <a:lstStyle/>
          <a:p>
            <a:pPr algn="just"/>
            <a:r>
              <a:rPr lang="cs-CZ" altLang="cs-CZ" sz="2000" b="1" dirty="0"/>
              <a:t>Přímočarý pohyb: </a:t>
            </a:r>
            <a:r>
              <a:rPr lang="cs-CZ" altLang="cs-CZ" sz="2000" u="sng" dirty="0"/>
              <a:t>směr rychlosti </a:t>
            </a:r>
            <a:r>
              <a:rPr lang="cs-CZ" altLang="cs-CZ" sz="2000" dirty="0"/>
              <a:t>je po celou dobu pohybu </a:t>
            </a:r>
            <a:r>
              <a:rPr lang="cs-CZ" altLang="cs-CZ" sz="2000" u="sng" dirty="0"/>
              <a:t>stálý</a:t>
            </a:r>
            <a:r>
              <a:rPr lang="cs-CZ" altLang="cs-CZ" sz="2000" dirty="0"/>
              <a:t> (konstantní).</a:t>
            </a:r>
          </a:p>
          <a:p>
            <a:pPr algn="just"/>
            <a:r>
              <a:rPr lang="cs-CZ" altLang="cs-CZ" sz="2000" b="1" dirty="0"/>
              <a:t>Křivočarý pohyb: </a:t>
            </a:r>
            <a:r>
              <a:rPr lang="cs-CZ" altLang="cs-CZ" sz="2000" u="sng" dirty="0"/>
              <a:t>směr rychlosti se </a:t>
            </a:r>
            <a:r>
              <a:rPr lang="cs-CZ" altLang="cs-CZ" sz="2000" dirty="0"/>
              <a:t>během pohybu </a:t>
            </a:r>
            <a:r>
              <a:rPr lang="cs-CZ" altLang="cs-CZ" sz="2000" u="sng" dirty="0"/>
              <a:t>mění</a:t>
            </a:r>
            <a:r>
              <a:rPr lang="cs-CZ" altLang="cs-CZ" sz="2000" dirty="0"/>
              <a:t>.</a:t>
            </a:r>
          </a:p>
          <a:p>
            <a:pPr algn="just"/>
            <a:endParaRPr lang="cs-CZ" altLang="cs-CZ" sz="2000" b="1" dirty="0"/>
          </a:p>
          <a:p>
            <a:pPr algn="just"/>
            <a:r>
              <a:rPr lang="cs-CZ" altLang="cs-CZ" sz="2000" b="1" dirty="0"/>
              <a:t>Rovnoměrný pohyb:</a:t>
            </a:r>
            <a:r>
              <a:rPr lang="cs-CZ" altLang="cs-CZ" sz="2000" dirty="0"/>
              <a:t> </a:t>
            </a:r>
            <a:r>
              <a:rPr lang="cs-CZ" altLang="cs-CZ" sz="2000" u="sng" dirty="0"/>
              <a:t>velikost rychlosti je</a:t>
            </a:r>
            <a:r>
              <a:rPr lang="cs-CZ" altLang="cs-CZ" sz="2000" dirty="0"/>
              <a:t> po celou dobu pohybu </a:t>
            </a:r>
            <a:r>
              <a:rPr lang="cs-CZ" altLang="cs-CZ" sz="2000" u="sng" dirty="0"/>
              <a:t>stálá</a:t>
            </a:r>
            <a:r>
              <a:rPr lang="cs-CZ" altLang="cs-CZ" sz="2000" dirty="0"/>
              <a:t> (konstantní).</a:t>
            </a:r>
          </a:p>
          <a:p>
            <a:pPr algn="just"/>
            <a:r>
              <a:rPr lang="cs-CZ" altLang="cs-CZ" sz="2000" b="1" dirty="0"/>
              <a:t>Nerovnoměrný pohyb:</a:t>
            </a:r>
            <a:r>
              <a:rPr lang="cs-CZ" altLang="cs-CZ" sz="2000" dirty="0"/>
              <a:t> </a:t>
            </a:r>
            <a:r>
              <a:rPr lang="cs-CZ" altLang="cs-CZ" sz="2000" u="sng" dirty="0"/>
              <a:t>velikost rychlosti se</a:t>
            </a:r>
            <a:r>
              <a:rPr lang="cs-CZ" altLang="cs-CZ" sz="2000" dirty="0"/>
              <a:t> během pohybu </a:t>
            </a:r>
            <a:r>
              <a:rPr lang="cs-CZ" altLang="cs-CZ" sz="2000" u="sng" dirty="0"/>
              <a:t>mění</a:t>
            </a:r>
            <a:r>
              <a:rPr lang="cs-CZ" altLang="cs-CZ" sz="2000" dirty="0"/>
              <a:t>.</a:t>
            </a:r>
          </a:p>
        </p:txBody>
      </p:sp>
    </p:spTree>
    <p:extLst>
      <p:ext uri="{BB962C8B-B14F-4D97-AF65-F5344CB8AC3E}">
        <p14:creationId xmlns:p14="http://schemas.microsoft.com/office/powerpoint/2010/main" val="287400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6658D8-D073-4776-AC7E-1105A87595E3}"/>
              </a:ext>
            </a:extLst>
          </p:cNvPr>
          <p:cNvSpPr>
            <a:spLocks noGrp="1"/>
          </p:cNvSpPr>
          <p:nvPr>
            <p:ph type="title"/>
          </p:nvPr>
        </p:nvSpPr>
        <p:spPr>
          <a:xfrm>
            <a:off x="457200" y="274638"/>
            <a:ext cx="8229600" cy="487362"/>
          </a:xfrm>
        </p:spPr>
        <p:txBody>
          <a:bodyPr>
            <a:normAutofit/>
          </a:bodyPr>
          <a:lstStyle/>
          <a:p>
            <a:r>
              <a:rPr lang="cs-CZ" sz="2400" b="1" i="0" dirty="0">
                <a:solidFill>
                  <a:srgbClr val="000000"/>
                </a:solidFill>
                <a:effectLst/>
                <a:latin typeface="+mn-lt"/>
              </a:rPr>
              <a:t>Přímočarý pohyb</a:t>
            </a:r>
            <a:r>
              <a:rPr lang="en-US" sz="2400" b="1" i="0" dirty="0">
                <a:solidFill>
                  <a:srgbClr val="000000"/>
                </a:solidFill>
                <a:effectLst/>
                <a:latin typeface="+mn-lt"/>
              </a:rPr>
              <a:t> (</a:t>
            </a:r>
            <a:r>
              <a:rPr lang="en-US" sz="2400" b="1" i="0" dirty="0" err="1">
                <a:solidFill>
                  <a:srgbClr val="000000"/>
                </a:solidFill>
                <a:effectLst/>
                <a:latin typeface="+mn-lt"/>
              </a:rPr>
              <a:t>rovnom</a:t>
            </a:r>
            <a:r>
              <a:rPr lang="cs-CZ" sz="2400" b="1" i="0" dirty="0">
                <a:solidFill>
                  <a:srgbClr val="000000"/>
                </a:solidFill>
                <a:effectLst/>
                <a:latin typeface="+mn-lt"/>
              </a:rPr>
              <a:t>ě</a:t>
            </a:r>
            <a:r>
              <a:rPr lang="en-US" sz="2400" b="1" i="0" dirty="0" err="1">
                <a:solidFill>
                  <a:srgbClr val="000000"/>
                </a:solidFill>
                <a:effectLst/>
                <a:latin typeface="+mn-lt"/>
              </a:rPr>
              <a:t>rn</a:t>
            </a:r>
            <a:r>
              <a:rPr lang="cs-CZ" sz="2400" b="1" i="0" dirty="0">
                <a:solidFill>
                  <a:srgbClr val="000000"/>
                </a:solidFill>
                <a:effectLst/>
                <a:latin typeface="+mn-lt"/>
              </a:rPr>
              <a:t>ý +</a:t>
            </a:r>
            <a:r>
              <a:rPr lang="en-US" sz="2400" b="1" i="0" dirty="0">
                <a:solidFill>
                  <a:srgbClr val="000000"/>
                </a:solidFill>
                <a:effectLst/>
                <a:latin typeface="+mn-lt"/>
              </a:rPr>
              <a:t> </a:t>
            </a:r>
            <a:r>
              <a:rPr lang="cs-CZ" sz="2400" b="1" i="0" dirty="0">
                <a:solidFill>
                  <a:srgbClr val="000000"/>
                </a:solidFill>
                <a:effectLst/>
                <a:latin typeface="+mn-lt"/>
              </a:rPr>
              <a:t>nerovnoměrný</a:t>
            </a:r>
            <a:r>
              <a:rPr lang="en-US" sz="2400" b="1" i="0" dirty="0">
                <a:solidFill>
                  <a:srgbClr val="000000"/>
                </a:solidFill>
                <a:effectLst/>
                <a:latin typeface="+mn-lt"/>
              </a:rPr>
              <a:t>)</a:t>
            </a:r>
            <a:endParaRPr lang="cs-CZ" sz="2400" b="1" dirty="0">
              <a:latin typeface="+mn-lt"/>
            </a:endParaRPr>
          </a:p>
        </p:txBody>
      </p:sp>
      <p:sp>
        <p:nvSpPr>
          <p:cNvPr id="6" name="TextovéPole 5">
            <a:extLst>
              <a:ext uri="{FF2B5EF4-FFF2-40B4-BE49-F238E27FC236}">
                <a16:creationId xmlns:a16="http://schemas.microsoft.com/office/drawing/2014/main" id="{EA27FD6C-9FD8-4FD3-A212-CFB4FA30E01C}"/>
              </a:ext>
            </a:extLst>
          </p:cNvPr>
          <p:cNvSpPr txBox="1"/>
          <p:nvPr/>
        </p:nvSpPr>
        <p:spPr>
          <a:xfrm>
            <a:off x="233362" y="865138"/>
            <a:ext cx="8677275" cy="1631216"/>
          </a:xfrm>
          <a:prstGeom prst="rect">
            <a:avLst/>
          </a:prstGeom>
          <a:noFill/>
        </p:spPr>
        <p:txBody>
          <a:bodyPr wrap="square">
            <a:spAutoFit/>
          </a:bodyPr>
          <a:lstStyle/>
          <a:p>
            <a:r>
              <a:rPr lang="cs-CZ" sz="2000" dirty="0"/>
              <a:t>Při přímočarém pohybu</a:t>
            </a:r>
            <a:r>
              <a:rPr lang="cs-CZ" sz="2000" u="sng" dirty="0"/>
              <a:t> se nemění směr vektoru rychlosti, ale může se měnit velikost rychlosti</a:t>
            </a:r>
            <a:r>
              <a:rPr lang="cs-CZ" sz="2000" dirty="0"/>
              <a:t>. To znamená, že </a:t>
            </a:r>
            <a:r>
              <a:rPr lang="cs-CZ" sz="2000" u="sng" dirty="0"/>
              <a:t>se nemění směr vektoru zrychlení</a:t>
            </a:r>
            <a:r>
              <a:rPr lang="cs-CZ" sz="2000" dirty="0"/>
              <a:t>, který musí být souhlasný se směrem vstupní rychlost, je-li nenulová, avšak velikost vektoru zrychlení se měnit může. Pro přímočarý pohyb platí, že </a:t>
            </a:r>
            <a:r>
              <a:rPr lang="cs-CZ" sz="2000" u="sng" dirty="0"/>
              <a:t>normálové zrychlení je nulové</a:t>
            </a:r>
            <a:r>
              <a:rPr lang="cs-CZ" sz="2000" dirty="0"/>
              <a:t>.</a:t>
            </a:r>
          </a:p>
        </p:txBody>
      </p:sp>
      <p:sp>
        <p:nvSpPr>
          <p:cNvPr id="13" name="TextovéPole 12">
            <a:extLst>
              <a:ext uri="{FF2B5EF4-FFF2-40B4-BE49-F238E27FC236}">
                <a16:creationId xmlns:a16="http://schemas.microsoft.com/office/drawing/2014/main" id="{96C76901-DCB5-4925-8582-DBCFBC3FB279}"/>
              </a:ext>
            </a:extLst>
          </p:cNvPr>
          <p:cNvSpPr txBox="1"/>
          <p:nvPr/>
        </p:nvSpPr>
        <p:spPr>
          <a:xfrm>
            <a:off x="233362" y="2599492"/>
            <a:ext cx="8453438" cy="2246769"/>
          </a:xfrm>
          <a:prstGeom prst="rect">
            <a:avLst/>
          </a:prstGeom>
          <a:noFill/>
        </p:spPr>
        <p:txBody>
          <a:bodyPr wrap="square">
            <a:spAutoFit/>
          </a:bodyPr>
          <a:lstStyle/>
          <a:p>
            <a:pPr algn="just"/>
            <a:r>
              <a:rPr lang="en-US" sz="2000" b="0" i="0" dirty="0">
                <a:solidFill>
                  <a:srgbClr val="202122"/>
                </a:solidFill>
                <a:effectLst/>
              </a:rPr>
              <a:t>   </a:t>
            </a:r>
            <a:r>
              <a:rPr lang="cs-CZ" sz="2000" b="0" i="0" dirty="0">
                <a:solidFill>
                  <a:srgbClr val="202122"/>
                </a:solidFill>
                <a:effectLst/>
              </a:rPr>
              <a:t>Pro přímočarý pohyb hmotného bodu platí definice velikosti průměrné rychlosti na určitém časovém úseku:</a:t>
            </a:r>
            <a:endParaRPr lang="en-US" sz="2000" b="0" i="0" dirty="0">
              <a:solidFill>
                <a:srgbClr val="202122"/>
              </a:solidFill>
              <a:effectLst/>
            </a:endParaRPr>
          </a:p>
          <a:p>
            <a:pPr algn="just"/>
            <a:endParaRPr lang="en-US" sz="2000" dirty="0">
              <a:solidFill>
                <a:srgbClr val="202122"/>
              </a:solidFill>
            </a:endParaRPr>
          </a:p>
          <a:p>
            <a:pPr algn="just"/>
            <a:r>
              <a:rPr lang="cs-CZ" sz="2000" b="0" i="0" dirty="0">
                <a:solidFill>
                  <a:srgbClr val="202122"/>
                </a:solidFill>
                <a:effectLst/>
              </a:rPr>
              <a:t>kde </a:t>
            </a:r>
            <a:r>
              <a:rPr lang="el-GR" sz="2000" b="1" i="1" dirty="0">
                <a:solidFill>
                  <a:srgbClr val="202122"/>
                </a:solidFill>
                <a:effectLst/>
              </a:rPr>
              <a:t>Δ</a:t>
            </a:r>
            <a:r>
              <a:rPr lang="cs-CZ" sz="2000" b="1" i="1" dirty="0">
                <a:solidFill>
                  <a:srgbClr val="202122"/>
                </a:solidFill>
                <a:effectLst/>
              </a:rPr>
              <a:t>s je změna dráhy</a:t>
            </a:r>
            <a:r>
              <a:rPr lang="cs-CZ" sz="2000" b="0" i="0" dirty="0">
                <a:solidFill>
                  <a:srgbClr val="202122"/>
                </a:solidFill>
                <a:effectLst/>
              </a:rPr>
              <a:t> a </a:t>
            </a:r>
            <a:r>
              <a:rPr lang="el-GR" sz="2000" b="1" i="1" dirty="0">
                <a:solidFill>
                  <a:srgbClr val="202122"/>
                </a:solidFill>
                <a:effectLst/>
              </a:rPr>
              <a:t>Δ</a:t>
            </a:r>
            <a:r>
              <a:rPr lang="cs-CZ" sz="2000" b="1" i="1" dirty="0">
                <a:solidFill>
                  <a:srgbClr val="202122"/>
                </a:solidFill>
                <a:effectLst/>
              </a:rPr>
              <a:t>t změna času</a:t>
            </a:r>
            <a:r>
              <a:rPr lang="cs-CZ" sz="2000" b="0" i="0" dirty="0">
                <a:solidFill>
                  <a:srgbClr val="202122"/>
                </a:solidFill>
                <a:effectLst/>
              </a:rPr>
              <a:t>.</a:t>
            </a:r>
            <a:endParaRPr lang="en-US" sz="2000" b="0" i="0" dirty="0">
              <a:solidFill>
                <a:srgbClr val="202122"/>
              </a:solidFill>
              <a:effectLst/>
            </a:endParaRPr>
          </a:p>
          <a:p>
            <a:pPr algn="just"/>
            <a:r>
              <a:rPr lang="en-US" sz="2000" b="0" i="0" dirty="0">
                <a:solidFill>
                  <a:srgbClr val="202122"/>
                </a:solidFill>
                <a:effectLst/>
              </a:rPr>
              <a:t>   </a:t>
            </a:r>
            <a:r>
              <a:rPr lang="cs-CZ" sz="2000" b="0" i="0" dirty="0">
                <a:solidFill>
                  <a:srgbClr val="202122"/>
                </a:solidFill>
                <a:effectLst/>
              </a:rPr>
              <a:t>Čím menší bude tento časový úsek, tím více se bude hodnota průměrné rychlosti blížit hodnotě okamžité rychlosti, matematicky to lze vyjádřit limitou (resp. derivací):</a:t>
            </a:r>
            <a:endParaRPr lang="cs-CZ" sz="2000" dirty="0"/>
          </a:p>
        </p:txBody>
      </p:sp>
      <p:pic>
        <p:nvPicPr>
          <p:cNvPr id="16" name="Grafický objekt 15">
            <a:extLst>
              <a:ext uri="{FF2B5EF4-FFF2-40B4-BE49-F238E27FC236}">
                <a16:creationId xmlns:a16="http://schemas.microsoft.com/office/drawing/2014/main" id="{AFE9ED8A-BF75-4FB5-A904-CC343C7F86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33862" y="3090206"/>
            <a:ext cx="852488" cy="511493"/>
          </a:xfrm>
          <a:prstGeom prst="rect">
            <a:avLst/>
          </a:prstGeom>
        </p:spPr>
      </p:pic>
      <p:pic>
        <p:nvPicPr>
          <p:cNvPr id="18" name="Grafický objekt 17">
            <a:extLst>
              <a:ext uri="{FF2B5EF4-FFF2-40B4-BE49-F238E27FC236}">
                <a16:creationId xmlns:a16="http://schemas.microsoft.com/office/drawing/2014/main" id="{3D0504A8-5033-4B2A-A548-B8839FA10F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74848" y="4483328"/>
            <a:ext cx="2194301" cy="596979"/>
          </a:xfrm>
          <a:prstGeom prst="rect">
            <a:avLst/>
          </a:prstGeom>
        </p:spPr>
      </p:pic>
      <p:sp>
        <p:nvSpPr>
          <p:cNvPr id="20" name="TextovéPole 19">
            <a:extLst>
              <a:ext uri="{FF2B5EF4-FFF2-40B4-BE49-F238E27FC236}">
                <a16:creationId xmlns:a16="http://schemas.microsoft.com/office/drawing/2014/main" id="{0B06613F-C40F-45A0-9FB1-BE1B90A10B76}"/>
              </a:ext>
            </a:extLst>
          </p:cNvPr>
          <p:cNvSpPr txBox="1"/>
          <p:nvPr/>
        </p:nvSpPr>
        <p:spPr>
          <a:xfrm>
            <a:off x="142875" y="5080307"/>
            <a:ext cx="6096000" cy="400110"/>
          </a:xfrm>
          <a:prstGeom prst="rect">
            <a:avLst/>
          </a:prstGeom>
          <a:noFill/>
        </p:spPr>
        <p:txBody>
          <a:bodyPr wrap="square">
            <a:spAutoFit/>
          </a:bodyPr>
          <a:lstStyle/>
          <a:p>
            <a:r>
              <a:rPr lang="cs-CZ" sz="2000" b="0" i="0" dirty="0">
                <a:solidFill>
                  <a:srgbClr val="202122"/>
                </a:solidFill>
                <a:effectLst/>
              </a:rPr>
              <a:t>Stejné pravidlo můžeme zavést z definice zrychlení:</a:t>
            </a:r>
            <a:endParaRPr lang="cs-CZ" sz="2000" dirty="0"/>
          </a:p>
        </p:txBody>
      </p:sp>
      <p:pic>
        <p:nvPicPr>
          <p:cNvPr id="22" name="Grafický objekt 21">
            <a:extLst>
              <a:ext uri="{FF2B5EF4-FFF2-40B4-BE49-F238E27FC236}">
                <a16:creationId xmlns:a16="http://schemas.microsoft.com/office/drawing/2014/main" id="{BFC489C3-980D-41FD-9350-F526366964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39270" y="5465980"/>
            <a:ext cx="841622" cy="495956"/>
          </a:xfrm>
          <a:prstGeom prst="rect">
            <a:avLst/>
          </a:prstGeom>
        </p:spPr>
      </p:pic>
      <p:sp>
        <p:nvSpPr>
          <p:cNvPr id="24" name="TextovéPole 23">
            <a:extLst>
              <a:ext uri="{FF2B5EF4-FFF2-40B4-BE49-F238E27FC236}">
                <a16:creationId xmlns:a16="http://schemas.microsoft.com/office/drawing/2014/main" id="{B9F2BCFC-467A-42B5-93BE-7A315CE9DC4D}"/>
              </a:ext>
            </a:extLst>
          </p:cNvPr>
          <p:cNvSpPr txBox="1"/>
          <p:nvPr/>
        </p:nvSpPr>
        <p:spPr>
          <a:xfrm>
            <a:off x="88106" y="5713958"/>
            <a:ext cx="4572000" cy="369332"/>
          </a:xfrm>
          <a:prstGeom prst="rect">
            <a:avLst/>
          </a:prstGeom>
          <a:noFill/>
        </p:spPr>
        <p:txBody>
          <a:bodyPr wrap="square">
            <a:spAutoFit/>
          </a:bodyPr>
          <a:lstStyle/>
          <a:p>
            <a:r>
              <a:rPr lang="cs-CZ" b="0" i="0" dirty="0">
                <a:solidFill>
                  <a:srgbClr val="202122"/>
                </a:solidFill>
                <a:effectLst/>
                <a:latin typeface="Arial" panose="020B0604020202020204" pitchFamily="34" charset="0"/>
              </a:rPr>
              <a:t>kde </a:t>
            </a:r>
            <a:r>
              <a:rPr lang="el-GR" b="1" i="1" dirty="0">
                <a:solidFill>
                  <a:srgbClr val="202122"/>
                </a:solidFill>
                <a:effectLst/>
                <a:latin typeface="Arial" panose="020B0604020202020204" pitchFamily="34" charset="0"/>
              </a:rPr>
              <a:t>Δ</a:t>
            </a:r>
            <a:r>
              <a:rPr lang="cs-CZ" b="1" i="1" dirty="0">
                <a:solidFill>
                  <a:srgbClr val="202122"/>
                </a:solidFill>
                <a:effectLst/>
                <a:latin typeface="Arial" panose="020B0604020202020204" pitchFamily="34" charset="0"/>
              </a:rPr>
              <a:t>v je změna rychlosti</a:t>
            </a:r>
            <a:r>
              <a:rPr lang="cs-CZ" b="0" i="0" dirty="0">
                <a:solidFill>
                  <a:srgbClr val="202122"/>
                </a:solidFill>
                <a:effectLst/>
                <a:latin typeface="Arial" panose="020B0604020202020204" pitchFamily="34" charset="0"/>
              </a:rPr>
              <a:t>.</a:t>
            </a:r>
            <a:endParaRPr lang="cs-CZ" dirty="0"/>
          </a:p>
        </p:txBody>
      </p:sp>
      <p:pic>
        <p:nvPicPr>
          <p:cNvPr id="28" name="Grafický objekt 27">
            <a:extLst>
              <a:ext uri="{FF2B5EF4-FFF2-40B4-BE49-F238E27FC236}">
                <a16:creationId xmlns:a16="http://schemas.microsoft.com/office/drawing/2014/main" id="{B9D05A71-F648-498D-BBDE-95517CC1BD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4848" y="6120779"/>
            <a:ext cx="2030872" cy="548484"/>
          </a:xfrm>
          <a:prstGeom prst="rect">
            <a:avLst/>
          </a:prstGeom>
        </p:spPr>
      </p:pic>
    </p:spTree>
    <p:extLst>
      <p:ext uri="{BB962C8B-B14F-4D97-AF65-F5344CB8AC3E}">
        <p14:creationId xmlns:p14="http://schemas.microsoft.com/office/powerpoint/2010/main" val="25559497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93DD5C3-4C20-42C3-890F-A7C05C98F377}"/>
              </a:ext>
            </a:extLst>
          </p:cNvPr>
          <p:cNvSpPr txBox="1"/>
          <p:nvPr/>
        </p:nvSpPr>
        <p:spPr>
          <a:xfrm>
            <a:off x="200025" y="329684"/>
            <a:ext cx="4572000" cy="400110"/>
          </a:xfrm>
          <a:prstGeom prst="rect">
            <a:avLst/>
          </a:prstGeom>
          <a:noFill/>
        </p:spPr>
        <p:txBody>
          <a:bodyPr wrap="square">
            <a:spAutoFit/>
          </a:bodyPr>
          <a:lstStyle/>
          <a:p>
            <a:r>
              <a:rPr lang="cs-CZ" sz="2000" b="0" i="0" dirty="0">
                <a:solidFill>
                  <a:srgbClr val="202122"/>
                </a:solidFill>
                <a:effectLst/>
              </a:rPr>
              <a:t>Opačné vztahy lze získat integrací:</a:t>
            </a:r>
            <a:endParaRPr lang="cs-CZ" sz="2000" dirty="0"/>
          </a:p>
        </p:txBody>
      </p:sp>
      <p:pic>
        <p:nvPicPr>
          <p:cNvPr id="7" name="Grafický objekt 6">
            <a:extLst>
              <a:ext uri="{FF2B5EF4-FFF2-40B4-BE49-F238E27FC236}">
                <a16:creationId xmlns:a16="http://schemas.microsoft.com/office/drawing/2014/main" id="{A94B223C-ECB4-4FEB-B3C9-FA60E6952B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3967" y="1549606"/>
            <a:ext cx="1523674" cy="672791"/>
          </a:xfrm>
          <a:prstGeom prst="rect">
            <a:avLst/>
          </a:prstGeom>
        </p:spPr>
      </p:pic>
      <p:pic>
        <p:nvPicPr>
          <p:cNvPr id="11" name="Grafický objekt 10">
            <a:extLst>
              <a:ext uri="{FF2B5EF4-FFF2-40B4-BE49-F238E27FC236}">
                <a16:creationId xmlns:a16="http://schemas.microsoft.com/office/drawing/2014/main" id="{DC64F02F-7B00-442D-B0A3-149D3390D9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43252" y="2359239"/>
            <a:ext cx="1725105" cy="672791"/>
          </a:xfrm>
          <a:prstGeom prst="rect">
            <a:avLst/>
          </a:prstGeom>
        </p:spPr>
      </p:pic>
      <p:sp>
        <p:nvSpPr>
          <p:cNvPr id="14" name="TextovéPole 13">
            <a:extLst>
              <a:ext uri="{FF2B5EF4-FFF2-40B4-BE49-F238E27FC236}">
                <a16:creationId xmlns:a16="http://schemas.microsoft.com/office/drawing/2014/main" id="{F5D94CF8-3ADE-47C0-ADC2-F9B58E16A1B8}"/>
              </a:ext>
            </a:extLst>
          </p:cNvPr>
          <p:cNvSpPr txBox="1"/>
          <p:nvPr/>
        </p:nvSpPr>
        <p:spPr>
          <a:xfrm>
            <a:off x="200025" y="1180274"/>
            <a:ext cx="4572000" cy="369332"/>
          </a:xfrm>
          <a:prstGeom prst="rect">
            <a:avLst/>
          </a:prstGeom>
          <a:noFill/>
        </p:spPr>
        <p:txBody>
          <a:bodyPr wrap="square">
            <a:spAutoFit/>
          </a:bodyPr>
          <a:lstStyle/>
          <a:p>
            <a:pPr algn="l"/>
            <a:r>
              <a:rPr lang="cs-CZ" b="1" i="0" dirty="0">
                <a:solidFill>
                  <a:srgbClr val="000000"/>
                </a:solidFill>
                <a:effectLst/>
              </a:rPr>
              <a:t>Rychlost</a:t>
            </a:r>
          </a:p>
        </p:txBody>
      </p:sp>
      <p:sp>
        <p:nvSpPr>
          <p:cNvPr id="16" name="TextovéPole 15">
            <a:extLst>
              <a:ext uri="{FF2B5EF4-FFF2-40B4-BE49-F238E27FC236}">
                <a16:creationId xmlns:a16="http://schemas.microsoft.com/office/drawing/2014/main" id="{6266FE69-A137-4B2F-8442-6E2236B22104}"/>
              </a:ext>
            </a:extLst>
          </p:cNvPr>
          <p:cNvSpPr txBox="1"/>
          <p:nvPr/>
        </p:nvSpPr>
        <p:spPr>
          <a:xfrm>
            <a:off x="200025" y="3358634"/>
            <a:ext cx="4572000" cy="369332"/>
          </a:xfrm>
          <a:prstGeom prst="rect">
            <a:avLst/>
          </a:prstGeom>
          <a:noFill/>
        </p:spPr>
        <p:txBody>
          <a:bodyPr wrap="square">
            <a:spAutoFit/>
          </a:bodyPr>
          <a:lstStyle/>
          <a:p>
            <a:pPr algn="l"/>
            <a:r>
              <a:rPr lang="cs-CZ" b="1" i="0" dirty="0">
                <a:solidFill>
                  <a:srgbClr val="000000"/>
                </a:solidFill>
                <a:effectLst/>
              </a:rPr>
              <a:t>Dráha pohybu tělesa</a:t>
            </a:r>
          </a:p>
        </p:txBody>
      </p:sp>
      <p:pic>
        <p:nvPicPr>
          <p:cNvPr id="17" name="Grafický objekt 16">
            <a:extLst>
              <a:ext uri="{FF2B5EF4-FFF2-40B4-BE49-F238E27FC236}">
                <a16:creationId xmlns:a16="http://schemas.microsoft.com/office/drawing/2014/main" id="{3041F6AB-D87A-4EF4-A552-419F519FBD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43967" y="4061897"/>
            <a:ext cx="1430007" cy="639740"/>
          </a:xfrm>
          <a:prstGeom prst="rect">
            <a:avLst/>
          </a:prstGeom>
        </p:spPr>
      </p:pic>
      <p:pic>
        <p:nvPicPr>
          <p:cNvPr id="19" name="Grafický objekt 18">
            <a:extLst>
              <a:ext uri="{FF2B5EF4-FFF2-40B4-BE49-F238E27FC236}">
                <a16:creationId xmlns:a16="http://schemas.microsoft.com/office/drawing/2014/main" id="{225CFE74-E7F2-45C1-9277-D297FDBAA3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33537" y="5201526"/>
            <a:ext cx="1734104" cy="683132"/>
          </a:xfrm>
          <a:prstGeom prst="rect">
            <a:avLst/>
          </a:prstGeom>
        </p:spPr>
      </p:pic>
      <p:pic>
        <p:nvPicPr>
          <p:cNvPr id="278530" name="Picture 2" descr="Motion graphs and derivatives - Wikipedia">
            <a:extLst>
              <a:ext uri="{FF2B5EF4-FFF2-40B4-BE49-F238E27FC236}">
                <a16:creationId xmlns:a16="http://schemas.microsoft.com/office/drawing/2014/main" id="{A95F84CB-3E6D-4423-A109-9F1C4D0B8A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2050" y="3593743"/>
            <a:ext cx="3054595" cy="310347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772F9159-D939-495D-94A1-C4D5C7766BC3}"/>
              </a:ext>
            </a:extLst>
          </p:cNvPr>
          <p:cNvPicPr>
            <a:picLocks noChangeAspect="1"/>
          </p:cNvPicPr>
          <p:nvPr/>
        </p:nvPicPr>
        <p:blipFill>
          <a:blip r:embed="rId11"/>
          <a:stretch>
            <a:fillRect/>
          </a:stretch>
        </p:blipFill>
        <p:spPr>
          <a:xfrm>
            <a:off x="5381625" y="583928"/>
            <a:ext cx="2751973" cy="2447976"/>
          </a:xfrm>
          <a:prstGeom prst="rect">
            <a:avLst/>
          </a:prstGeom>
        </p:spPr>
      </p:pic>
    </p:spTree>
    <p:extLst>
      <p:ext uri="{BB962C8B-B14F-4D97-AF65-F5344CB8AC3E}">
        <p14:creationId xmlns:p14="http://schemas.microsoft.com/office/powerpoint/2010/main" val="6446032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2">
            <a:extLst>
              <a:ext uri="{FF2B5EF4-FFF2-40B4-BE49-F238E27FC236}">
                <a16:creationId xmlns:a16="http://schemas.microsoft.com/office/drawing/2014/main" id="{AFED78DE-849F-4084-A0F0-0BF7222E5454}"/>
              </a:ext>
            </a:extLst>
          </p:cNvPr>
          <p:cNvSpPr>
            <a:spLocks noGrp="1" noRot="1" noChangeArrowheads="1"/>
          </p:cNvSpPr>
          <p:nvPr>
            <p:ph type="title"/>
          </p:nvPr>
        </p:nvSpPr>
        <p:spPr>
          <a:xfrm>
            <a:off x="228600" y="327025"/>
            <a:ext cx="8229600" cy="379413"/>
          </a:xfrm>
        </p:spPr>
        <p:txBody>
          <a:bodyPr>
            <a:normAutofit fontScale="90000"/>
          </a:bodyPr>
          <a:lstStyle/>
          <a:p>
            <a:r>
              <a:rPr lang="cs-CZ" altLang="cs-CZ" sz="2400" b="1" dirty="0">
                <a:latin typeface="+mn-lt"/>
              </a:rPr>
              <a:t>Rovnoměrný přímočarý pohyb</a:t>
            </a:r>
          </a:p>
        </p:txBody>
      </p:sp>
      <p:sp>
        <p:nvSpPr>
          <p:cNvPr id="4104" name="Rectangle 3">
            <a:extLst>
              <a:ext uri="{FF2B5EF4-FFF2-40B4-BE49-F238E27FC236}">
                <a16:creationId xmlns:a16="http://schemas.microsoft.com/office/drawing/2014/main" id="{B668C646-8BA8-44AD-9A20-590843BCBAEA}"/>
              </a:ext>
            </a:extLst>
          </p:cNvPr>
          <p:cNvSpPr>
            <a:spLocks noGrp="1" noChangeArrowheads="1"/>
          </p:cNvSpPr>
          <p:nvPr>
            <p:ph type="body" sz="half" idx="1"/>
          </p:nvPr>
        </p:nvSpPr>
        <p:spPr>
          <a:xfrm>
            <a:off x="307578" y="1578080"/>
            <a:ext cx="8528843" cy="1038226"/>
          </a:xfrm>
        </p:spPr>
        <p:txBody>
          <a:bodyPr>
            <a:normAutofit/>
          </a:bodyPr>
          <a:lstStyle/>
          <a:p>
            <a:pPr marL="0" indent="0" algn="just">
              <a:buNone/>
            </a:pPr>
            <a:r>
              <a:rPr lang="cs-CZ" altLang="cs-CZ" sz="2000" dirty="0"/>
              <a:t>Hmotný bod urazí ve stejných a libovolně malých časových intervalech stejné dráhy. Rychlost se během pohybu nemění, je konstantní.</a:t>
            </a:r>
          </a:p>
          <a:p>
            <a:pPr algn="just"/>
            <a:endParaRPr lang="cs-CZ" altLang="cs-CZ" sz="2000" dirty="0"/>
          </a:p>
          <a:p>
            <a:pPr algn="just"/>
            <a:endParaRPr lang="cs-CZ" altLang="cs-CZ" sz="2000" dirty="0"/>
          </a:p>
        </p:txBody>
      </p:sp>
      <p:graphicFrame>
        <p:nvGraphicFramePr>
          <p:cNvPr id="4098" name="Object 7">
            <a:extLst>
              <a:ext uri="{FF2B5EF4-FFF2-40B4-BE49-F238E27FC236}">
                <a16:creationId xmlns:a16="http://schemas.microsoft.com/office/drawing/2014/main" id="{44820B42-11D0-4733-8093-ED613DC09E87}"/>
              </a:ext>
            </a:extLst>
          </p:cNvPr>
          <p:cNvGraphicFramePr>
            <a:graphicFrameLocks noGrp="1" noChangeAspect="1"/>
          </p:cNvGraphicFramePr>
          <p:nvPr>
            <p:ph sz="quarter" idx="2"/>
          </p:nvPr>
        </p:nvGraphicFramePr>
        <p:xfrm>
          <a:off x="190301" y="4778668"/>
          <a:ext cx="2981325" cy="1903413"/>
        </p:xfrm>
        <a:graphic>
          <a:graphicData uri="http://schemas.openxmlformats.org/presentationml/2006/ole">
            <mc:AlternateContent xmlns:mc="http://schemas.openxmlformats.org/markup-compatibility/2006">
              <mc:Choice xmlns:v="urn:schemas-microsoft-com:vml" Requires="v">
                <p:oleObj name="Visio" r:id="rId2" imgW="2262188" imgH="1444943" progId="Visio.Drawing.11">
                  <p:embed/>
                </p:oleObj>
              </mc:Choice>
              <mc:Fallback>
                <p:oleObj name="Visio" r:id="rId2" imgW="2262188" imgH="1444943" progId="Visio.Drawing.11">
                  <p:embed/>
                  <p:pic>
                    <p:nvPicPr>
                      <p:cNvPr id="4098" name="Object 7">
                        <a:extLst>
                          <a:ext uri="{FF2B5EF4-FFF2-40B4-BE49-F238E27FC236}">
                            <a16:creationId xmlns:a16="http://schemas.microsoft.com/office/drawing/2014/main" id="{44820B42-11D0-4733-8093-ED613DC09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01" y="4778668"/>
                        <a:ext cx="2981325" cy="190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099" name="Object 4">
            <a:extLst>
              <a:ext uri="{FF2B5EF4-FFF2-40B4-BE49-F238E27FC236}">
                <a16:creationId xmlns:a16="http://schemas.microsoft.com/office/drawing/2014/main" id="{94802DBF-2759-4314-B1B8-A2311C57D561}"/>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069680" y="3885802"/>
            <a:ext cx="2735263" cy="2444750"/>
          </a:xfrm>
          <a:solidFill>
            <a:schemeClr val="bg1"/>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5" name="TextovéPole 8">
            <a:extLst>
              <a:ext uri="{FF2B5EF4-FFF2-40B4-BE49-F238E27FC236}">
                <a16:creationId xmlns:a16="http://schemas.microsoft.com/office/drawing/2014/main" id="{40F10E16-64A1-403D-945C-ECC522FD599D}"/>
              </a:ext>
            </a:extLst>
          </p:cNvPr>
          <p:cNvSpPr txBox="1">
            <a:spLocks noChangeArrowheads="1"/>
          </p:cNvSpPr>
          <p:nvPr/>
        </p:nvSpPr>
        <p:spPr bwMode="auto">
          <a:xfrm>
            <a:off x="7164388" y="5373688"/>
            <a:ext cx="2232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solidFill>
                  <a:srgbClr val="FF0000"/>
                </a:solidFill>
              </a:rPr>
              <a:t>v…směrnice </a:t>
            </a:r>
          </a:p>
          <a:p>
            <a:pPr eaLnBrk="1" hangingPunct="1"/>
            <a:r>
              <a:rPr lang="cs-CZ" altLang="cs-CZ" dirty="0">
                <a:solidFill>
                  <a:srgbClr val="FF0000"/>
                </a:solidFill>
              </a:rPr>
              <a:t>přímky</a:t>
            </a:r>
          </a:p>
        </p:txBody>
      </p:sp>
      <p:cxnSp>
        <p:nvCxnSpPr>
          <p:cNvPr id="10" name="Přímá spojovací šipka 9">
            <a:extLst>
              <a:ext uri="{FF2B5EF4-FFF2-40B4-BE49-F238E27FC236}">
                <a16:creationId xmlns:a16="http://schemas.microsoft.com/office/drawing/2014/main" id="{16C75A57-203D-488D-9747-D475536BE3CE}"/>
              </a:ext>
            </a:extLst>
          </p:cNvPr>
          <p:cNvCxnSpPr/>
          <p:nvPr/>
        </p:nvCxnSpPr>
        <p:spPr>
          <a:xfrm flipH="1" flipV="1">
            <a:off x="6948488" y="5516563"/>
            <a:ext cx="215900" cy="7302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3279" name="Picture 1551">
            <a:extLst>
              <a:ext uri="{FF2B5EF4-FFF2-40B4-BE49-F238E27FC236}">
                <a16:creationId xmlns:a16="http://schemas.microsoft.com/office/drawing/2014/main" id="{0B0E317E-E81F-4AA5-80AC-70C12FAEA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4222" y="2295943"/>
            <a:ext cx="3920331" cy="8597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2336586D-BF16-4589-A46D-8855A8CA5210}"/>
              </a:ext>
            </a:extLst>
          </p:cNvPr>
          <p:cNvSpPr txBox="1"/>
          <p:nvPr/>
        </p:nvSpPr>
        <p:spPr>
          <a:xfrm>
            <a:off x="277019" y="822216"/>
            <a:ext cx="8528843" cy="646331"/>
          </a:xfrm>
          <a:prstGeom prst="rect">
            <a:avLst/>
          </a:prstGeom>
          <a:noFill/>
        </p:spPr>
        <p:txBody>
          <a:bodyPr wrap="square">
            <a:spAutoFit/>
          </a:bodyPr>
          <a:lstStyle/>
          <a:p>
            <a:pPr algn="just"/>
            <a:r>
              <a:rPr lang="cs-CZ" b="0" i="0" dirty="0">
                <a:solidFill>
                  <a:srgbClr val="202122"/>
                </a:solidFill>
                <a:effectLst/>
                <a:latin typeface="Arial" panose="020B0604020202020204" pitchFamily="34" charset="0"/>
              </a:rPr>
              <a:t>Rovnoměrný přímočarý pohyb je pohyb po přímce se stálou rychlostí. Pro rovnoměrný přímočarý pohyb platí následující rovnost:</a:t>
            </a:r>
            <a:endParaRPr lang="cs-CZ" dirty="0"/>
          </a:p>
        </p:txBody>
      </p:sp>
      <p:pic>
        <p:nvPicPr>
          <p:cNvPr id="5" name="Grafický objekt 4">
            <a:extLst>
              <a:ext uri="{FF2B5EF4-FFF2-40B4-BE49-F238E27FC236}">
                <a16:creationId xmlns:a16="http://schemas.microsoft.com/office/drawing/2014/main" id="{78A72DC5-B174-494E-90F3-9A2F8C731D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90679" y="1208900"/>
            <a:ext cx="1514264" cy="311150"/>
          </a:xfrm>
          <a:prstGeom prst="rect">
            <a:avLst/>
          </a:prstGeom>
        </p:spPr>
      </p:pic>
      <p:sp>
        <p:nvSpPr>
          <p:cNvPr id="19" name="TextovéPole 18">
            <a:extLst>
              <a:ext uri="{FF2B5EF4-FFF2-40B4-BE49-F238E27FC236}">
                <a16:creationId xmlns:a16="http://schemas.microsoft.com/office/drawing/2014/main" id="{AC7F8CA2-68D0-48F9-8B84-A3DE9AADA0BE}"/>
              </a:ext>
            </a:extLst>
          </p:cNvPr>
          <p:cNvSpPr txBox="1"/>
          <p:nvPr/>
        </p:nvSpPr>
        <p:spPr>
          <a:xfrm>
            <a:off x="275830" y="2308148"/>
            <a:ext cx="4928392" cy="1015663"/>
          </a:xfrm>
          <a:prstGeom prst="rect">
            <a:avLst/>
          </a:prstGeom>
          <a:noFill/>
        </p:spPr>
        <p:txBody>
          <a:bodyPr wrap="square">
            <a:spAutoFit/>
          </a:bodyPr>
          <a:lstStyle/>
          <a:p>
            <a:r>
              <a:rPr lang="cs-CZ" sz="2000" b="1" dirty="0"/>
              <a:t>Rychlost</a:t>
            </a:r>
            <a:r>
              <a:rPr lang="cs-CZ" sz="2000" dirty="0"/>
              <a:t> rovnoměrného přímočarého pohybu je z definice konstantní, tedy rovna počáteční rychlosti tělesa:</a:t>
            </a:r>
          </a:p>
        </p:txBody>
      </p:sp>
      <p:pic>
        <p:nvPicPr>
          <p:cNvPr id="8" name="Grafický objekt 7">
            <a:extLst>
              <a:ext uri="{FF2B5EF4-FFF2-40B4-BE49-F238E27FC236}">
                <a16:creationId xmlns:a16="http://schemas.microsoft.com/office/drawing/2014/main" id="{8796A703-F116-4BB8-AD99-E9F5378DA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40174" y="3064276"/>
            <a:ext cx="831453" cy="243352"/>
          </a:xfrm>
          <a:prstGeom prst="rect">
            <a:avLst/>
          </a:prstGeom>
        </p:spPr>
      </p:pic>
      <p:pic>
        <p:nvPicPr>
          <p:cNvPr id="11" name="Grafický objekt 10">
            <a:extLst>
              <a:ext uri="{FF2B5EF4-FFF2-40B4-BE49-F238E27FC236}">
                <a16:creationId xmlns:a16="http://schemas.microsoft.com/office/drawing/2014/main" id="{533B6BA9-59A9-41CB-B659-0970E53CE6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72198" y="3064276"/>
            <a:ext cx="831453" cy="234976"/>
          </a:xfrm>
          <a:prstGeom prst="rect">
            <a:avLst/>
          </a:prstGeom>
        </p:spPr>
      </p:pic>
      <p:pic>
        <p:nvPicPr>
          <p:cNvPr id="14" name="Grafický objekt 13">
            <a:extLst>
              <a:ext uri="{FF2B5EF4-FFF2-40B4-BE49-F238E27FC236}">
                <a16:creationId xmlns:a16="http://schemas.microsoft.com/office/drawing/2014/main" id="{37C705A1-C54C-4A7E-A4AD-ED825BA8666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29151" y="4821644"/>
            <a:ext cx="3084952" cy="552044"/>
          </a:xfrm>
          <a:prstGeom prst="rect">
            <a:avLst/>
          </a:prstGeom>
        </p:spPr>
      </p:pic>
      <p:pic>
        <p:nvPicPr>
          <p:cNvPr id="17" name="Grafický objekt 16">
            <a:extLst>
              <a:ext uri="{FF2B5EF4-FFF2-40B4-BE49-F238E27FC236}">
                <a16:creationId xmlns:a16="http://schemas.microsoft.com/office/drawing/2014/main" id="{D03FA04E-9931-44C4-AFB7-678E0955695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94056" y="3986554"/>
            <a:ext cx="3355141" cy="661577"/>
          </a:xfrm>
          <a:prstGeom prst="rect">
            <a:avLst/>
          </a:prstGeom>
        </p:spPr>
      </p:pic>
      <p:sp>
        <p:nvSpPr>
          <p:cNvPr id="29" name="TextovéPole 28">
            <a:extLst>
              <a:ext uri="{FF2B5EF4-FFF2-40B4-BE49-F238E27FC236}">
                <a16:creationId xmlns:a16="http://schemas.microsoft.com/office/drawing/2014/main" id="{F5E1D21A-045F-4B9B-A489-874A6DD96420}"/>
              </a:ext>
            </a:extLst>
          </p:cNvPr>
          <p:cNvSpPr txBox="1"/>
          <p:nvPr/>
        </p:nvSpPr>
        <p:spPr>
          <a:xfrm>
            <a:off x="228600" y="3455907"/>
            <a:ext cx="4928392" cy="400110"/>
          </a:xfrm>
          <a:prstGeom prst="rect">
            <a:avLst/>
          </a:prstGeom>
          <a:noFill/>
        </p:spPr>
        <p:txBody>
          <a:bodyPr wrap="square">
            <a:spAutoFit/>
          </a:bodyPr>
          <a:lstStyle/>
          <a:p>
            <a:r>
              <a:rPr lang="cs-CZ" sz="2000" b="1" dirty="0"/>
              <a:t>Dráha</a:t>
            </a:r>
            <a:r>
              <a:rPr lang="cs-CZ" sz="2000" dirty="0"/>
              <a:t> rovnoměrného přímočarého pohybu:</a:t>
            </a:r>
          </a:p>
        </p:txBody>
      </p:sp>
      <p:sp>
        <p:nvSpPr>
          <p:cNvPr id="2" name="TextovéPole 1">
            <a:extLst>
              <a:ext uri="{FF2B5EF4-FFF2-40B4-BE49-F238E27FC236}">
                <a16:creationId xmlns:a16="http://schemas.microsoft.com/office/drawing/2014/main" id="{B5F3E4E0-D358-457B-9632-B5D1A6CB83C5}"/>
              </a:ext>
            </a:extLst>
          </p:cNvPr>
          <p:cNvSpPr txBox="1"/>
          <p:nvPr/>
        </p:nvSpPr>
        <p:spPr>
          <a:xfrm>
            <a:off x="4003652" y="4918471"/>
            <a:ext cx="845545" cy="361450"/>
          </a:xfrm>
          <a:prstGeom prst="rect">
            <a:avLst/>
          </a:prstGeom>
          <a:noFill/>
          <a:ln>
            <a:solidFill>
              <a:srgbClr val="FF0000"/>
            </a:solidFill>
          </a:ln>
        </p:spPr>
        <p:txBody>
          <a:bodyPr wrap="square" rtlCol="0">
            <a:spAutoFit/>
          </a:bodyPr>
          <a:lstStyle/>
          <a:p>
            <a:endParaRPr lang="cs-CZ" dirty="0">
              <a:solidFill>
                <a:srgbClr val="FF000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E4D7684-F352-4A10-87D2-D50EC91F12C9}"/>
              </a:ext>
            </a:extLst>
          </p:cNvPr>
          <p:cNvSpPr txBox="1"/>
          <p:nvPr/>
        </p:nvSpPr>
        <p:spPr>
          <a:xfrm>
            <a:off x="200024" y="2631516"/>
            <a:ext cx="8743952" cy="4031873"/>
          </a:xfrm>
          <a:prstGeom prst="rect">
            <a:avLst/>
          </a:prstGeom>
          <a:noFill/>
        </p:spPr>
        <p:txBody>
          <a:bodyPr wrap="square">
            <a:spAutoFit/>
          </a:bodyPr>
          <a:lstStyle/>
          <a:p>
            <a:pPr algn="just"/>
            <a:r>
              <a:rPr lang="cs-CZ" sz="2000" dirty="0"/>
              <a:t>Při honu uvidí honící pes ve křoví 20 metrů před sebou zajíce. Zajíc začne utíkat a pes ho ve stejnou chvíli začne pronásledovat. Zajíc běží rychlostí 39 km.h</a:t>
            </a:r>
            <a:r>
              <a:rPr lang="cs-CZ" sz="2000" baseline="30000" dirty="0"/>
              <a:t>-1</a:t>
            </a:r>
            <a:r>
              <a:rPr lang="cs-CZ" sz="2000" dirty="0"/>
              <a:t> a pes 45 km.h</a:t>
            </a:r>
            <a:r>
              <a:rPr lang="cs-CZ" sz="2000" baseline="30000" dirty="0"/>
              <a:t>-1</a:t>
            </a:r>
            <a:r>
              <a:rPr lang="cs-CZ" sz="2000" dirty="0"/>
              <a:t>. Za jak dlouho dohoní pes zajíce? </a:t>
            </a:r>
          </a:p>
          <a:p>
            <a:pPr algn="just"/>
            <a:endParaRPr lang="cs-CZ" sz="800" dirty="0"/>
          </a:p>
          <a:p>
            <a:pPr algn="just"/>
            <a:r>
              <a:rPr lang="cs-CZ" sz="2000" dirty="0"/>
              <a:t>s</a:t>
            </a:r>
            <a:r>
              <a:rPr lang="cs-CZ" sz="2000" baseline="-25000" dirty="0"/>
              <a:t>0</a:t>
            </a:r>
            <a:r>
              <a:rPr lang="cs-CZ" sz="2000" dirty="0"/>
              <a:t> = 20 m</a:t>
            </a:r>
          </a:p>
          <a:p>
            <a:pPr algn="just"/>
            <a:r>
              <a:rPr lang="cs-CZ" sz="2000" dirty="0" err="1"/>
              <a:t>v</a:t>
            </a:r>
            <a:r>
              <a:rPr lang="cs-CZ" sz="2000" baseline="-25000" dirty="0" err="1"/>
              <a:t>z</a:t>
            </a:r>
            <a:r>
              <a:rPr lang="cs-CZ" sz="2000" dirty="0"/>
              <a:t> = 39 km.h</a:t>
            </a:r>
            <a:r>
              <a:rPr lang="cs-CZ" sz="2000" baseline="30000" dirty="0"/>
              <a:t>-1</a:t>
            </a:r>
            <a:r>
              <a:rPr lang="cs-CZ" sz="2000" dirty="0"/>
              <a:t> = 10,83 m.s</a:t>
            </a:r>
            <a:r>
              <a:rPr lang="cs-CZ" sz="2000" baseline="30000" dirty="0"/>
              <a:t>-1</a:t>
            </a:r>
          </a:p>
          <a:p>
            <a:pPr algn="just"/>
            <a:r>
              <a:rPr lang="cs-CZ" sz="2000" dirty="0" err="1"/>
              <a:t>v</a:t>
            </a:r>
            <a:r>
              <a:rPr lang="cs-CZ" sz="2000" baseline="-25000" dirty="0" err="1"/>
              <a:t>p</a:t>
            </a:r>
            <a:r>
              <a:rPr lang="cs-CZ" sz="2000" dirty="0"/>
              <a:t> = 45 km.h</a:t>
            </a:r>
            <a:r>
              <a:rPr lang="cs-CZ" sz="2000" baseline="30000" dirty="0"/>
              <a:t>-1</a:t>
            </a:r>
            <a:r>
              <a:rPr lang="cs-CZ" sz="2000" dirty="0"/>
              <a:t> = 12,5 m.s</a:t>
            </a:r>
            <a:r>
              <a:rPr lang="cs-CZ" sz="2000" baseline="30000" dirty="0"/>
              <a:t>-1</a:t>
            </a:r>
          </a:p>
          <a:p>
            <a:pPr algn="just"/>
            <a:r>
              <a:rPr lang="cs-CZ" sz="2000" dirty="0"/>
              <a:t>t = ?</a:t>
            </a:r>
          </a:p>
          <a:p>
            <a:pPr algn="just"/>
            <a:endParaRPr lang="cs-CZ" sz="800" dirty="0"/>
          </a:p>
          <a:p>
            <a:pPr algn="just"/>
            <a:r>
              <a:rPr lang="cs-CZ" sz="2000" dirty="0" err="1"/>
              <a:t>s</a:t>
            </a:r>
            <a:r>
              <a:rPr lang="cs-CZ" sz="2000" baseline="-25000" dirty="0" err="1"/>
              <a:t>z</a:t>
            </a:r>
            <a:r>
              <a:rPr lang="cs-CZ" sz="2000" dirty="0"/>
              <a:t> = s</a:t>
            </a:r>
            <a:r>
              <a:rPr lang="cs-CZ" sz="2000" baseline="-25000" dirty="0"/>
              <a:t>0</a:t>
            </a:r>
            <a:r>
              <a:rPr lang="cs-CZ" sz="2000" dirty="0"/>
              <a:t> + v</a:t>
            </a:r>
            <a:r>
              <a:rPr lang="cs-CZ" sz="2000" baseline="-25000" dirty="0"/>
              <a:t>z</a:t>
            </a:r>
            <a:r>
              <a:rPr lang="cs-CZ" sz="2000" dirty="0"/>
              <a:t>.t</a:t>
            </a:r>
          </a:p>
          <a:p>
            <a:pPr algn="just"/>
            <a:r>
              <a:rPr lang="cs-CZ" sz="2000" dirty="0" err="1"/>
              <a:t>s</a:t>
            </a:r>
            <a:r>
              <a:rPr lang="cs-CZ" sz="2000" baseline="-25000" dirty="0" err="1"/>
              <a:t>p</a:t>
            </a:r>
            <a:r>
              <a:rPr lang="cs-CZ" sz="2000" dirty="0"/>
              <a:t> = v</a:t>
            </a:r>
            <a:r>
              <a:rPr lang="cs-CZ" sz="2000" baseline="-25000" dirty="0"/>
              <a:t>p</a:t>
            </a:r>
            <a:r>
              <a:rPr lang="cs-CZ" sz="2000" dirty="0"/>
              <a:t>.t</a:t>
            </a:r>
          </a:p>
          <a:p>
            <a:pPr algn="just"/>
            <a:r>
              <a:rPr lang="cs-CZ" sz="2000" dirty="0" err="1"/>
              <a:t>s</a:t>
            </a:r>
            <a:r>
              <a:rPr lang="cs-CZ" sz="2000" baseline="-25000" dirty="0" err="1"/>
              <a:t>z</a:t>
            </a:r>
            <a:r>
              <a:rPr lang="cs-CZ" sz="2000" dirty="0"/>
              <a:t> = </a:t>
            </a:r>
            <a:r>
              <a:rPr lang="cs-CZ" sz="2000" dirty="0" err="1"/>
              <a:t>s</a:t>
            </a:r>
            <a:r>
              <a:rPr lang="cs-CZ" sz="2000" baseline="-25000" dirty="0" err="1"/>
              <a:t>p</a:t>
            </a:r>
            <a:endParaRPr lang="cs-CZ" sz="2000" dirty="0"/>
          </a:p>
          <a:p>
            <a:pPr algn="just"/>
            <a:r>
              <a:rPr lang="cs-CZ" sz="2000" dirty="0"/>
              <a:t>s</a:t>
            </a:r>
            <a:r>
              <a:rPr lang="cs-CZ" sz="2000" baseline="-25000" dirty="0"/>
              <a:t>0</a:t>
            </a:r>
            <a:r>
              <a:rPr lang="cs-CZ" sz="2000" dirty="0"/>
              <a:t> = v</a:t>
            </a:r>
            <a:r>
              <a:rPr lang="cs-CZ" sz="2000" baseline="-25000" dirty="0"/>
              <a:t>p</a:t>
            </a:r>
            <a:r>
              <a:rPr lang="cs-CZ" sz="2000" dirty="0"/>
              <a:t>.t - v</a:t>
            </a:r>
            <a:r>
              <a:rPr lang="cs-CZ" sz="2000" baseline="-25000" dirty="0"/>
              <a:t>z</a:t>
            </a:r>
            <a:r>
              <a:rPr lang="cs-CZ" sz="2000" dirty="0"/>
              <a:t>.t = (</a:t>
            </a:r>
            <a:r>
              <a:rPr lang="cs-CZ" sz="2000" dirty="0" err="1"/>
              <a:t>v</a:t>
            </a:r>
            <a:r>
              <a:rPr lang="cs-CZ" sz="2000" baseline="-25000" dirty="0" err="1"/>
              <a:t>p</a:t>
            </a:r>
            <a:r>
              <a:rPr lang="cs-CZ" sz="2000" dirty="0"/>
              <a:t>- </a:t>
            </a:r>
            <a:r>
              <a:rPr lang="cs-CZ" sz="2000" dirty="0" err="1"/>
              <a:t>v</a:t>
            </a:r>
            <a:r>
              <a:rPr lang="cs-CZ" sz="2000" baseline="-25000" dirty="0" err="1"/>
              <a:t>z</a:t>
            </a:r>
            <a:r>
              <a:rPr lang="cs-CZ" sz="2000" dirty="0"/>
              <a:t>) .t </a:t>
            </a:r>
          </a:p>
          <a:p>
            <a:pPr algn="just"/>
            <a:r>
              <a:rPr lang="cs-CZ" sz="2000" dirty="0"/>
              <a:t>t = s</a:t>
            </a:r>
            <a:r>
              <a:rPr lang="cs-CZ" sz="2000" baseline="-25000" dirty="0"/>
              <a:t>0</a:t>
            </a:r>
            <a:r>
              <a:rPr lang="cs-CZ" sz="2000" dirty="0"/>
              <a:t>/(</a:t>
            </a:r>
            <a:r>
              <a:rPr lang="cs-CZ" sz="2000" dirty="0" err="1"/>
              <a:t>v</a:t>
            </a:r>
            <a:r>
              <a:rPr lang="cs-CZ" sz="2000" baseline="-25000" dirty="0" err="1"/>
              <a:t>p</a:t>
            </a:r>
            <a:r>
              <a:rPr lang="cs-CZ" sz="2000" dirty="0"/>
              <a:t>- </a:t>
            </a:r>
            <a:r>
              <a:rPr lang="cs-CZ" sz="2000" dirty="0" err="1"/>
              <a:t>v</a:t>
            </a:r>
            <a:r>
              <a:rPr lang="cs-CZ" sz="2000" baseline="-25000" dirty="0" err="1"/>
              <a:t>z</a:t>
            </a:r>
            <a:r>
              <a:rPr lang="cs-CZ" sz="2000" dirty="0"/>
              <a:t>) = 20/1,67 = </a:t>
            </a:r>
            <a:r>
              <a:rPr lang="cs-CZ" sz="2000" u="sng" dirty="0"/>
              <a:t>12 s</a:t>
            </a:r>
          </a:p>
        </p:txBody>
      </p:sp>
      <p:pic>
        <p:nvPicPr>
          <p:cNvPr id="1026" name="Picture 2" descr="See the source image">
            <a:extLst>
              <a:ext uri="{FF2B5EF4-FFF2-40B4-BE49-F238E27FC236}">
                <a16:creationId xmlns:a16="http://schemas.microsoft.com/office/drawing/2014/main" id="{B439A0A1-D4B8-4A02-9F0F-09F4C1239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934" y="3762374"/>
            <a:ext cx="2321116" cy="271519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DCDB25D5-4107-4CD4-B577-989DDB6680F5}"/>
              </a:ext>
            </a:extLst>
          </p:cNvPr>
          <p:cNvSpPr txBox="1"/>
          <p:nvPr/>
        </p:nvSpPr>
        <p:spPr>
          <a:xfrm>
            <a:off x="200024" y="2169851"/>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
        <p:nvSpPr>
          <p:cNvPr id="4" name="TextovéPole 3">
            <a:extLst>
              <a:ext uri="{FF2B5EF4-FFF2-40B4-BE49-F238E27FC236}">
                <a16:creationId xmlns:a16="http://schemas.microsoft.com/office/drawing/2014/main" id="{B8DD98F6-063D-4FE4-A9EF-93314D64091C}"/>
              </a:ext>
            </a:extLst>
          </p:cNvPr>
          <p:cNvSpPr txBox="1"/>
          <p:nvPr/>
        </p:nvSpPr>
        <p:spPr>
          <a:xfrm>
            <a:off x="200023" y="217474"/>
            <a:ext cx="8743952" cy="1508105"/>
          </a:xfrm>
          <a:prstGeom prst="rect">
            <a:avLst/>
          </a:prstGeom>
          <a:noFill/>
        </p:spPr>
        <p:txBody>
          <a:bodyPr wrap="square">
            <a:spAutoFit/>
          </a:bodyPr>
          <a:lstStyle/>
          <a:p>
            <a:pPr marL="0" indent="0" algn="just">
              <a:buFont typeface="Arial" panose="020B0604020202020204" pitchFamily="34" charset="0"/>
              <a:buNone/>
            </a:pPr>
            <a:r>
              <a:rPr lang="cs-CZ" altLang="cs-CZ" sz="2400" b="1" dirty="0"/>
              <a:t>Příklady přímočarého rovnoměrného pohybu</a:t>
            </a:r>
          </a:p>
          <a:p>
            <a:pPr marL="0" indent="0" algn="just">
              <a:buFont typeface="Arial" panose="020B0604020202020204" pitchFamily="34" charset="0"/>
              <a:buNone/>
            </a:pPr>
            <a:endParaRPr lang="cs-CZ" altLang="cs-CZ" sz="800" dirty="0"/>
          </a:p>
          <a:p>
            <a:pPr marL="0" indent="0" algn="just">
              <a:buFont typeface="Arial" panose="020B0604020202020204" pitchFamily="34" charset="0"/>
              <a:buNone/>
            </a:pPr>
            <a:r>
              <a:rPr lang="cs-CZ" altLang="cs-CZ" sz="2000" dirty="0"/>
              <a:t>Přímočarý rovnoměrný pohyb se uplatňuje např. při </a:t>
            </a:r>
            <a:r>
              <a:rPr lang="cs-CZ" altLang="cs-CZ" sz="2000" b="1" dirty="0"/>
              <a:t>jízdě vozidel konstantní rychlostí </a:t>
            </a:r>
            <a:r>
              <a:rPr lang="cs-CZ" altLang="cs-CZ" sz="2000" dirty="0"/>
              <a:t>na rovné cestě. </a:t>
            </a:r>
          </a:p>
          <a:p>
            <a:pPr marL="0" indent="0" algn="just">
              <a:buFont typeface="Arial" panose="020B0604020202020204" pitchFamily="34" charset="0"/>
              <a:buNone/>
            </a:pPr>
            <a:r>
              <a:rPr lang="cs-CZ" altLang="cs-CZ" sz="2000" dirty="0"/>
              <a:t>Konstantní hodnotu rychlosti mají </a:t>
            </a:r>
            <a:r>
              <a:rPr lang="cs-CZ" altLang="cs-CZ" sz="2000" b="1" dirty="0"/>
              <a:t>světlo</a:t>
            </a:r>
            <a:r>
              <a:rPr lang="cs-CZ" altLang="cs-CZ" sz="2000" dirty="0"/>
              <a:t> a </a:t>
            </a:r>
            <a:r>
              <a:rPr lang="cs-CZ" altLang="cs-CZ" sz="2000" b="1" dirty="0"/>
              <a:t>zvuk</a:t>
            </a:r>
            <a:r>
              <a:rPr lang="cs-CZ" altLang="cs-CZ" sz="2000" dirty="0"/>
              <a:t>.</a:t>
            </a:r>
          </a:p>
        </p:txBody>
      </p:sp>
    </p:spTree>
    <p:extLst>
      <p:ext uri="{BB962C8B-B14F-4D97-AF65-F5344CB8AC3E}">
        <p14:creationId xmlns:p14="http://schemas.microsoft.com/office/powerpoint/2010/main" val="11759756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2">
            <a:extLst>
              <a:ext uri="{FF2B5EF4-FFF2-40B4-BE49-F238E27FC236}">
                <a16:creationId xmlns:a16="http://schemas.microsoft.com/office/drawing/2014/main" id="{76276EFA-414F-4401-BDB9-B73E87727A2C}"/>
              </a:ext>
            </a:extLst>
          </p:cNvPr>
          <p:cNvSpPr>
            <a:spLocks noGrp="1" noRot="1" noChangeArrowheads="1"/>
          </p:cNvSpPr>
          <p:nvPr>
            <p:ph type="title" idx="4294967295"/>
          </p:nvPr>
        </p:nvSpPr>
        <p:spPr>
          <a:xfrm>
            <a:off x="251618" y="188913"/>
            <a:ext cx="8640763" cy="598487"/>
          </a:xfrm>
        </p:spPr>
        <p:txBody>
          <a:bodyPr>
            <a:normAutofit/>
          </a:bodyPr>
          <a:lstStyle/>
          <a:p>
            <a:r>
              <a:rPr lang="cs-CZ" altLang="cs-CZ" sz="2400" b="1" dirty="0">
                <a:latin typeface="+mn-lt"/>
              </a:rPr>
              <a:t>Rovnoměrně zrychlený přímočarý pohyb</a:t>
            </a:r>
          </a:p>
        </p:txBody>
      </p:sp>
      <p:sp>
        <p:nvSpPr>
          <p:cNvPr id="13" name="TextovéPole 12">
            <a:extLst>
              <a:ext uri="{FF2B5EF4-FFF2-40B4-BE49-F238E27FC236}">
                <a16:creationId xmlns:a16="http://schemas.microsoft.com/office/drawing/2014/main" id="{58CDF4C2-E842-4E69-BD90-9C31E74BB239}"/>
              </a:ext>
            </a:extLst>
          </p:cNvPr>
          <p:cNvSpPr txBox="1"/>
          <p:nvPr/>
        </p:nvSpPr>
        <p:spPr>
          <a:xfrm>
            <a:off x="239714" y="769425"/>
            <a:ext cx="8640763" cy="2985433"/>
          </a:xfrm>
          <a:prstGeom prst="rect">
            <a:avLst/>
          </a:prstGeom>
          <a:noFill/>
        </p:spPr>
        <p:txBody>
          <a:bodyPr wrap="square">
            <a:spAutoFit/>
          </a:bodyPr>
          <a:lstStyle/>
          <a:p>
            <a:pPr algn="just"/>
            <a:r>
              <a:rPr lang="cs-CZ" sz="2000" dirty="0"/>
              <a:t>Rovnoměrně zrychlený přímočarý pohyb je </a:t>
            </a:r>
            <a:r>
              <a:rPr lang="cs-CZ" sz="2000" u="sng" dirty="0"/>
              <a:t>pohyb po přímce se stálým zrychlením</a:t>
            </a:r>
            <a:r>
              <a:rPr lang="cs-CZ" sz="2000" dirty="0"/>
              <a:t>. Rovnoměrně zrychlený přímočarý pohyb je zvláštním případem nerovnoměrného přímočarého pohybu, kdy </a:t>
            </a:r>
            <a:r>
              <a:rPr lang="cs-CZ" sz="2000" u="sng" dirty="0"/>
              <a:t>zrychlení je konstantní ve velikosti i směru</a:t>
            </a:r>
            <a:r>
              <a:rPr lang="cs-CZ" sz="2000" dirty="0"/>
              <a:t>. </a:t>
            </a:r>
            <a:r>
              <a:rPr lang="cs-CZ" sz="2000" u="sng" dirty="0"/>
              <a:t>Trajektorií je přímka nebo část přímky. Velikost rychlosti se mění přímo úměrně s časem. Směr rychlosti se nemění</a:t>
            </a:r>
            <a:r>
              <a:rPr lang="cs-CZ" sz="2000" dirty="0"/>
              <a:t>.</a:t>
            </a:r>
            <a:endParaRPr lang="en-US" sz="2000" dirty="0"/>
          </a:p>
          <a:p>
            <a:pPr algn="just"/>
            <a:endParaRPr lang="en-US" sz="800" dirty="0"/>
          </a:p>
          <a:p>
            <a:pPr algn="just"/>
            <a:r>
              <a:rPr lang="cs-CZ" sz="2000" dirty="0"/>
              <a:t>Má-li </a:t>
            </a:r>
            <a:r>
              <a:rPr lang="cs-CZ" sz="2000" b="1" dirty="0"/>
              <a:t>zrychlení</a:t>
            </a:r>
            <a:r>
              <a:rPr lang="cs-CZ" sz="2000" dirty="0"/>
              <a:t> stejnou orientaci (hodnotu znaménka) jako směr pohybu tělesa, pak se rychlost tělesa zvyšuje a jedná se o </a:t>
            </a:r>
            <a:r>
              <a:rPr lang="cs-CZ" sz="2000" b="1" dirty="0"/>
              <a:t>zrychlený pohyb</a:t>
            </a:r>
            <a:r>
              <a:rPr lang="cs-CZ" sz="2000" dirty="0"/>
              <a:t>. Má-li zrychlení opačnou orientaci (hodnotu znaménka) než směr pohybu tělesa, pak se rychlost tělesa snižuje a jedná se o </a:t>
            </a:r>
            <a:r>
              <a:rPr lang="cs-CZ" sz="2000" b="1" dirty="0"/>
              <a:t>pohyb zpomalený</a:t>
            </a:r>
            <a:r>
              <a:rPr lang="cs-CZ" sz="2000" dirty="0"/>
              <a:t>.</a:t>
            </a:r>
          </a:p>
        </p:txBody>
      </p:sp>
      <p:sp>
        <p:nvSpPr>
          <p:cNvPr id="22" name="TextovéPole 21">
            <a:extLst>
              <a:ext uri="{FF2B5EF4-FFF2-40B4-BE49-F238E27FC236}">
                <a16:creationId xmlns:a16="http://schemas.microsoft.com/office/drawing/2014/main" id="{F9A92125-2D73-494A-88B2-E14068FA71BE}"/>
              </a:ext>
            </a:extLst>
          </p:cNvPr>
          <p:cNvSpPr txBox="1"/>
          <p:nvPr/>
        </p:nvSpPr>
        <p:spPr>
          <a:xfrm>
            <a:off x="239713" y="3877360"/>
            <a:ext cx="6046787" cy="400110"/>
          </a:xfrm>
          <a:prstGeom prst="rect">
            <a:avLst/>
          </a:prstGeom>
          <a:noFill/>
        </p:spPr>
        <p:txBody>
          <a:bodyPr wrap="square">
            <a:spAutoFit/>
          </a:bodyPr>
          <a:lstStyle/>
          <a:p>
            <a:r>
              <a:rPr lang="cs-CZ" sz="2000" b="1" dirty="0"/>
              <a:t>Rychlost</a:t>
            </a:r>
            <a:r>
              <a:rPr lang="cs-CZ" sz="2000" dirty="0"/>
              <a:t> rovnoměrně zrychleného přímočarého pohybu:</a:t>
            </a:r>
          </a:p>
        </p:txBody>
      </p:sp>
      <p:pic>
        <p:nvPicPr>
          <p:cNvPr id="8" name="Grafický objekt 7">
            <a:extLst>
              <a:ext uri="{FF2B5EF4-FFF2-40B4-BE49-F238E27FC236}">
                <a16:creationId xmlns:a16="http://schemas.microsoft.com/office/drawing/2014/main" id="{C0752861-2E0B-4A2A-8DBE-09D90A1ED5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899" y="5365109"/>
            <a:ext cx="4442317" cy="614363"/>
          </a:xfrm>
          <a:prstGeom prst="rect">
            <a:avLst/>
          </a:prstGeom>
        </p:spPr>
      </p:pic>
      <p:pic>
        <p:nvPicPr>
          <p:cNvPr id="10" name="Grafický objekt 9">
            <a:extLst>
              <a:ext uri="{FF2B5EF4-FFF2-40B4-BE49-F238E27FC236}">
                <a16:creationId xmlns:a16="http://schemas.microsoft.com/office/drawing/2014/main" id="{AB6A0CDB-C872-416A-8506-AF39EAE363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861" y="4537354"/>
            <a:ext cx="3446315" cy="610285"/>
          </a:xfrm>
          <a:prstGeom prst="rect">
            <a:avLst/>
          </a:prstGeom>
        </p:spPr>
      </p:pic>
      <p:pic>
        <p:nvPicPr>
          <p:cNvPr id="11" name="Picture 12" descr="http://www.sweb.cz/radek.jandora/j11.bmp">
            <a:extLst>
              <a:ext uri="{FF2B5EF4-FFF2-40B4-BE49-F238E27FC236}">
                <a16:creationId xmlns:a16="http://schemas.microsoft.com/office/drawing/2014/main" id="{4731F841-447E-41F3-BED1-7F122F5EB889}"/>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076825" y="4399972"/>
            <a:ext cx="2564934" cy="220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ovéPole 14">
            <a:extLst>
              <a:ext uri="{FF2B5EF4-FFF2-40B4-BE49-F238E27FC236}">
                <a16:creationId xmlns:a16="http://schemas.microsoft.com/office/drawing/2014/main" id="{A57D9D8B-9AA1-4D5D-BDD6-E38451523C70}"/>
              </a:ext>
            </a:extLst>
          </p:cNvPr>
          <p:cNvSpPr txBox="1">
            <a:spLocks noChangeArrowheads="1"/>
          </p:cNvSpPr>
          <p:nvPr/>
        </p:nvSpPr>
        <p:spPr bwMode="auto">
          <a:xfrm>
            <a:off x="7510071" y="5610302"/>
            <a:ext cx="153868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solidFill>
                  <a:srgbClr val="FF0000"/>
                </a:solidFill>
              </a:rPr>
              <a:t>a…směrnice </a:t>
            </a:r>
          </a:p>
          <a:p>
            <a:pPr eaLnBrk="1" hangingPunct="1"/>
            <a:r>
              <a:rPr lang="cs-CZ" altLang="cs-CZ" dirty="0">
                <a:solidFill>
                  <a:srgbClr val="FF0000"/>
                </a:solidFill>
              </a:rPr>
              <a:t>přímky</a:t>
            </a:r>
          </a:p>
        </p:txBody>
      </p:sp>
      <p:cxnSp>
        <p:nvCxnSpPr>
          <p:cNvPr id="31" name="Přímá spojovací šipka 13">
            <a:extLst>
              <a:ext uri="{FF2B5EF4-FFF2-40B4-BE49-F238E27FC236}">
                <a16:creationId xmlns:a16="http://schemas.microsoft.com/office/drawing/2014/main" id="{91079FBE-F947-4224-91A0-3BCA73CFA4CF}"/>
              </a:ext>
            </a:extLst>
          </p:cNvPr>
          <p:cNvCxnSpPr/>
          <p:nvPr/>
        </p:nvCxnSpPr>
        <p:spPr>
          <a:xfrm flipH="1" flipV="1">
            <a:off x="7186663" y="5600854"/>
            <a:ext cx="217487" cy="7143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2" name="Object 3">
            <a:extLst>
              <a:ext uri="{FF2B5EF4-FFF2-40B4-BE49-F238E27FC236}">
                <a16:creationId xmlns:a16="http://schemas.microsoft.com/office/drawing/2014/main" id="{F172EDFA-FC1A-4800-9C6D-76842A8C86E2}"/>
              </a:ext>
            </a:extLst>
          </p:cNvPr>
          <p:cNvGraphicFramePr>
            <a:graphicFrameLocks noChangeAspect="1"/>
          </p:cNvGraphicFramePr>
          <p:nvPr/>
        </p:nvGraphicFramePr>
        <p:xfrm>
          <a:off x="6760847" y="3488875"/>
          <a:ext cx="1498448" cy="737528"/>
        </p:xfrm>
        <a:graphic>
          <a:graphicData uri="http://schemas.openxmlformats.org/presentationml/2006/ole">
            <mc:AlternateContent xmlns:mc="http://schemas.openxmlformats.org/markup-compatibility/2006">
              <mc:Choice xmlns:v="urn:schemas-microsoft-com:vml" Requires="v">
                <p:oleObj name="Rovnice" r:id="rId8" imgW="799920" imgH="393480" progId="Equation.3">
                  <p:embed/>
                </p:oleObj>
              </mc:Choice>
              <mc:Fallback>
                <p:oleObj name="Rovnice" r:id="rId8" imgW="799920" imgH="393480" progId="Equation.3">
                  <p:embed/>
                  <p:pic>
                    <p:nvPicPr>
                      <p:cNvPr id="32" name="Object 3">
                        <a:extLst>
                          <a:ext uri="{FF2B5EF4-FFF2-40B4-BE49-F238E27FC236}">
                            <a16:creationId xmlns:a16="http://schemas.microsoft.com/office/drawing/2014/main" id="{F172EDFA-FC1A-4800-9C6D-76842A8C86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0847" y="3488875"/>
                        <a:ext cx="1498448" cy="737528"/>
                      </a:xfrm>
                      <a:prstGeom prst="rect">
                        <a:avLst/>
                      </a:prstGeom>
                      <a:solidFill>
                        <a:schemeClr val="bg1"/>
                      </a:solidFill>
                      <a:ln>
                        <a:noFill/>
                      </a:ln>
                      <a:effectLst/>
                    </p:spPr>
                  </p:pic>
                </p:oleObj>
              </mc:Fallback>
            </mc:AlternateContent>
          </a:graphicData>
        </a:graphic>
      </p:graphicFrame>
      <p:sp>
        <p:nvSpPr>
          <p:cNvPr id="2" name="TextovéPole 1">
            <a:extLst>
              <a:ext uri="{FF2B5EF4-FFF2-40B4-BE49-F238E27FC236}">
                <a16:creationId xmlns:a16="http://schemas.microsoft.com/office/drawing/2014/main" id="{8D7BDCF0-EC2E-4D56-ACA0-442AFCE43D34}"/>
              </a:ext>
            </a:extLst>
          </p:cNvPr>
          <p:cNvSpPr txBox="1"/>
          <p:nvPr/>
        </p:nvSpPr>
        <p:spPr>
          <a:xfrm>
            <a:off x="3267798" y="4621234"/>
            <a:ext cx="932727" cy="400110"/>
          </a:xfrm>
          <a:prstGeom prst="rect">
            <a:avLst/>
          </a:prstGeom>
          <a:noFill/>
          <a:ln>
            <a:solidFill>
              <a:srgbClr val="FF0000"/>
            </a:solidFill>
          </a:ln>
        </p:spPr>
        <p:txBody>
          <a:bodyPr wrap="square" rtlCol="0">
            <a:spAutoFit/>
          </a:bodyPr>
          <a:lstStyle/>
          <a:p>
            <a:endParaRPr lang="cs-CZ" dirty="0">
              <a:solidFill>
                <a:srgbClr val="FF000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0">
            <a:extLst>
              <a:ext uri="{FF2B5EF4-FFF2-40B4-BE49-F238E27FC236}">
                <a16:creationId xmlns:a16="http://schemas.microsoft.com/office/drawing/2014/main" id="{D3A6DCFA-BEA1-468D-9174-3FC76C9F7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0640" y="215384"/>
            <a:ext cx="2573336" cy="293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ovéPole 24">
            <a:extLst>
              <a:ext uri="{FF2B5EF4-FFF2-40B4-BE49-F238E27FC236}">
                <a16:creationId xmlns:a16="http://schemas.microsoft.com/office/drawing/2014/main" id="{DBFC0223-21C3-45AC-BB69-C1F8C91D1734}"/>
              </a:ext>
            </a:extLst>
          </p:cNvPr>
          <p:cNvSpPr txBox="1"/>
          <p:nvPr/>
        </p:nvSpPr>
        <p:spPr>
          <a:xfrm>
            <a:off x="200024" y="215384"/>
            <a:ext cx="5000625" cy="400110"/>
          </a:xfrm>
          <a:prstGeom prst="rect">
            <a:avLst/>
          </a:prstGeom>
          <a:noFill/>
        </p:spPr>
        <p:txBody>
          <a:bodyPr wrap="square">
            <a:spAutoFit/>
          </a:bodyPr>
          <a:lstStyle/>
          <a:p>
            <a:r>
              <a:rPr lang="cs-CZ" sz="2000" b="1" dirty="0"/>
              <a:t>Dráha</a:t>
            </a:r>
            <a:r>
              <a:rPr lang="cs-CZ" sz="2000" dirty="0"/>
              <a:t> rovnoměrného přímočarého pohybu:</a:t>
            </a:r>
          </a:p>
        </p:txBody>
      </p:sp>
      <p:pic>
        <p:nvPicPr>
          <p:cNvPr id="26" name="Grafický objekt 25">
            <a:extLst>
              <a:ext uri="{FF2B5EF4-FFF2-40B4-BE49-F238E27FC236}">
                <a16:creationId xmlns:a16="http://schemas.microsoft.com/office/drawing/2014/main" id="{44D2A713-73CC-43E5-93DF-B4CEDA5408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7674" y="834021"/>
            <a:ext cx="4848226" cy="539472"/>
          </a:xfrm>
          <a:prstGeom prst="rect">
            <a:avLst/>
          </a:prstGeom>
        </p:spPr>
      </p:pic>
      <p:pic>
        <p:nvPicPr>
          <p:cNvPr id="28" name="Grafický objekt 27">
            <a:extLst>
              <a:ext uri="{FF2B5EF4-FFF2-40B4-BE49-F238E27FC236}">
                <a16:creationId xmlns:a16="http://schemas.microsoft.com/office/drawing/2014/main" id="{480FFC55-E446-4F3B-9CFB-EB0971E418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623" y="1965005"/>
            <a:ext cx="5599743" cy="574711"/>
          </a:xfrm>
          <a:prstGeom prst="rect">
            <a:avLst/>
          </a:prstGeom>
        </p:spPr>
      </p:pic>
      <p:sp>
        <p:nvSpPr>
          <p:cNvPr id="31" name="TextovéPole 30">
            <a:extLst>
              <a:ext uri="{FF2B5EF4-FFF2-40B4-BE49-F238E27FC236}">
                <a16:creationId xmlns:a16="http://schemas.microsoft.com/office/drawing/2014/main" id="{C9DA0709-5FFC-4425-92D3-09C3747806E3}"/>
              </a:ext>
            </a:extLst>
          </p:cNvPr>
          <p:cNvSpPr txBox="1"/>
          <p:nvPr/>
        </p:nvSpPr>
        <p:spPr>
          <a:xfrm>
            <a:off x="200024" y="3366140"/>
            <a:ext cx="8743952" cy="3231654"/>
          </a:xfrm>
          <a:prstGeom prst="rect">
            <a:avLst/>
          </a:prstGeom>
          <a:noFill/>
        </p:spPr>
        <p:txBody>
          <a:bodyPr wrap="square">
            <a:spAutoFit/>
          </a:bodyPr>
          <a:lstStyle/>
          <a:p>
            <a:pPr marL="0" indent="0" algn="just">
              <a:buFont typeface="Arial" panose="020B0604020202020204" pitchFamily="34" charset="0"/>
              <a:buNone/>
            </a:pPr>
            <a:r>
              <a:rPr lang="cs-CZ" altLang="cs-CZ" sz="2400" b="1" dirty="0"/>
              <a:t>Příklady přímočarého rovnoměrně zrychleného pohybu</a:t>
            </a:r>
          </a:p>
          <a:p>
            <a:pPr marL="0" indent="0" algn="just">
              <a:buFont typeface="Arial" panose="020B0604020202020204" pitchFamily="34" charset="0"/>
              <a:buNone/>
            </a:pPr>
            <a:endParaRPr lang="cs-CZ" altLang="cs-CZ" sz="2000" dirty="0"/>
          </a:p>
          <a:p>
            <a:pPr marL="0" indent="0" algn="just">
              <a:buFont typeface="Arial" panose="020B0604020202020204" pitchFamily="34" charset="0"/>
              <a:buNone/>
            </a:pPr>
            <a:r>
              <a:rPr lang="cs-CZ" altLang="cs-CZ" sz="2000" dirty="0"/>
              <a:t>Přímočarý rovnoměrně zrychlený pohyb se uplatňuje např. při </a:t>
            </a:r>
            <a:r>
              <a:rPr lang="cs-CZ" altLang="cs-CZ" sz="2000" b="1" dirty="0"/>
              <a:t>rozjíždění, zastavování, zrychlování a brzdění vozidel </a:t>
            </a:r>
            <a:r>
              <a:rPr lang="cs-CZ" altLang="cs-CZ" sz="2000" dirty="0"/>
              <a:t>na rovné cestě. </a:t>
            </a:r>
          </a:p>
          <a:p>
            <a:pPr marL="0" indent="0" algn="just">
              <a:buFont typeface="Arial" panose="020B0604020202020204" pitchFamily="34" charset="0"/>
              <a:buNone/>
            </a:pPr>
            <a:endParaRPr lang="cs-CZ" altLang="cs-CZ" sz="2000" dirty="0"/>
          </a:p>
          <a:p>
            <a:pPr marL="0" indent="0" algn="just">
              <a:buFont typeface="Arial" panose="020B0604020202020204" pitchFamily="34" charset="0"/>
              <a:buNone/>
            </a:pPr>
            <a:r>
              <a:rPr lang="cs-CZ" sz="2000" b="1" dirty="0"/>
              <a:t>Pohyb po nakloněné rovině </a:t>
            </a:r>
            <a:r>
              <a:rPr lang="cs-CZ" sz="2000" dirty="0"/>
              <a:t>(jízda do kopce a z kopce) je rovnoměrně zrychlený s konstantním zrychlením, které závisí pouze na úhlu sklonu nakloněné roviny (svahu).</a:t>
            </a:r>
            <a:endParaRPr lang="cs-CZ" altLang="cs-CZ" sz="2000" dirty="0"/>
          </a:p>
          <a:p>
            <a:pPr marL="0" indent="0" algn="just">
              <a:buFont typeface="Arial" panose="020B0604020202020204" pitchFamily="34" charset="0"/>
              <a:buNone/>
            </a:pPr>
            <a:endParaRPr lang="cs-CZ" altLang="cs-CZ" sz="2000" dirty="0"/>
          </a:p>
          <a:p>
            <a:pPr marL="0" indent="0" algn="just">
              <a:buFont typeface="Arial" panose="020B0604020202020204" pitchFamily="34" charset="0"/>
              <a:buNone/>
            </a:pPr>
            <a:r>
              <a:rPr lang="cs-CZ" altLang="cs-CZ" sz="2000" dirty="0"/>
              <a:t>Zvláštním druhem přímočarého rovnoměrně zrychleného pohybu je </a:t>
            </a:r>
            <a:r>
              <a:rPr lang="cs-CZ" altLang="cs-CZ" sz="2000" b="1" dirty="0"/>
              <a:t>volný pád</a:t>
            </a:r>
            <a:r>
              <a:rPr lang="cs-CZ" altLang="cs-CZ" sz="2000" dirty="0"/>
              <a:t>.</a:t>
            </a:r>
          </a:p>
        </p:txBody>
      </p:sp>
      <p:sp>
        <p:nvSpPr>
          <p:cNvPr id="2" name="TextovéPole 1">
            <a:extLst>
              <a:ext uri="{FF2B5EF4-FFF2-40B4-BE49-F238E27FC236}">
                <a16:creationId xmlns:a16="http://schemas.microsoft.com/office/drawing/2014/main" id="{16630285-6ADE-4231-9A25-2D84CE9D02C8}"/>
              </a:ext>
            </a:extLst>
          </p:cNvPr>
          <p:cNvSpPr txBox="1"/>
          <p:nvPr/>
        </p:nvSpPr>
        <p:spPr>
          <a:xfrm>
            <a:off x="3648075" y="816402"/>
            <a:ext cx="1685925" cy="574710"/>
          </a:xfrm>
          <a:prstGeom prst="rect">
            <a:avLst/>
          </a:prstGeom>
          <a:noFill/>
          <a:ln>
            <a:solidFill>
              <a:srgbClr val="FF0000"/>
            </a:solidFill>
          </a:ln>
        </p:spPr>
        <p:txBody>
          <a:bodyPr wrap="square" rtlCol="0">
            <a:spAutoFit/>
          </a:bodyPr>
          <a:lstStyle/>
          <a:p>
            <a:endParaRPr lang="cs-CZ" dirty="0">
              <a:solidFill>
                <a:srgbClr val="FF0000"/>
              </a:solidFill>
            </a:endParaRPr>
          </a:p>
        </p:txBody>
      </p:sp>
    </p:spTree>
    <p:extLst>
      <p:ext uri="{BB962C8B-B14F-4D97-AF65-F5344CB8AC3E}">
        <p14:creationId xmlns:p14="http://schemas.microsoft.com/office/powerpoint/2010/main" val="8253182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A2B80543-0E87-4D4B-9409-197286FF7897}"/>
              </a:ext>
            </a:extLst>
          </p:cNvPr>
          <p:cNvSpPr txBox="1"/>
          <p:nvPr/>
        </p:nvSpPr>
        <p:spPr>
          <a:xfrm>
            <a:off x="190500" y="254795"/>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
        <p:nvSpPr>
          <p:cNvPr id="8" name="TextovéPole 7">
            <a:extLst>
              <a:ext uri="{FF2B5EF4-FFF2-40B4-BE49-F238E27FC236}">
                <a16:creationId xmlns:a16="http://schemas.microsoft.com/office/drawing/2014/main" id="{346942F4-CCAB-4367-A0F2-F2D3602C5A01}"/>
              </a:ext>
            </a:extLst>
          </p:cNvPr>
          <p:cNvSpPr txBox="1"/>
          <p:nvPr/>
        </p:nvSpPr>
        <p:spPr>
          <a:xfrm>
            <a:off x="119062" y="828675"/>
            <a:ext cx="8905875" cy="5816977"/>
          </a:xfrm>
          <a:prstGeom prst="rect">
            <a:avLst/>
          </a:prstGeom>
          <a:noFill/>
        </p:spPr>
        <p:txBody>
          <a:bodyPr wrap="square" rtlCol="0">
            <a:spAutoFit/>
          </a:bodyPr>
          <a:lstStyle/>
          <a:p>
            <a:pPr algn="just"/>
            <a:r>
              <a:rPr lang="cs-CZ" sz="2000" dirty="0"/>
              <a:t>Vlak se rozjíždí z klidu se zrychlením 0,3 m.s</a:t>
            </a:r>
            <a:r>
              <a:rPr lang="cs-CZ" sz="2000" baseline="30000" dirty="0"/>
              <a:t>-2</a:t>
            </a:r>
            <a:r>
              <a:rPr lang="cs-CZ" sz="2000" dirty="0"/>
              <a:t> po dobu 30 s. Po určitou dobu se pohyboval konstantní rychlostí a  poté se brzděním jeho rychlost zmenšovala se stálým zpožděním 0,4 m.s</a:t>
            </a:r>
            <a:r>
              <a:rPr lang="cs-CZ" sz="2000" baseline="30000" dirty="0"/>
              <a:t>-2</a:t>
            </a:r>
            <a:r>
              <a:rPr lang="cs-CZ" sz="2000" dirty="0"/>
              <a:t>. až do zastavení. Určete dobu po kterou se vlak pohyboval rovnoměrně a trvání celé cesty, urazil-li vlak celkovou vzdálenost 4 km.</a:t>
            </a:r>
          </a:p>
          <a:p>
            <a:endParaRPr lang="cs-CZ" sz="800" dirty="0"/>
          </a:p>
          <a:p>
            <a:r>
              <a:rPr lang="cs-CZ" sz="2000" dirty="0"/>
              <a:t>t</a:t>
            </a:r>
            <a:r>
              <a:rPr lang="cs-CZ" sz="2000" baseline="-25000" dirty="0"/>
              <a:t>1</a:t>
            </a:r>
            <a:r>
              <a:rPr lang="cs-CZ" sz="2000" dirty="0"/>
              <a:t> = 30 s</a:t>
            </a:r>
          </a:p>
          <a:p>
            <a:r>
              <a:rPr lang="cs-CZ" sz="2000" dirty="0"/>
              <a:t>a</a:t>
            </a:r>
            <a:r>
              <a:rPr lang="cs-CZ" sz="2000" baseline="-25000" dirty="0"/>
              <a:t>1</a:t>
            </a:r>
            <a:r>
              <a:rPr lang="cs-CZ" sz="2000" dirty="0"/>
              <a:t> = 0,3 m.s</a:t>
            </a:r>
            <a:r>
              <a:rPr lang="cs-CZ" sz="2000" baseline="30000" dirty="0"/>
              <a:t>-2</a:t>
            </a:r>
            <a:r>
              <a:rPr lang="cs-CZ" sz="2000" dirty="0"/>
              <a:t> </a:t>
            </a:r>
          </a:p>
          <a:p>
            <a:r>
              <a:rPr lang="cs-CZ" sz="2000" dirty="0"/>
              <a:t>a</a:t>
            </a:r>
            <a:r>
              <a:rPr lang="cs-CZ" sz="2000" baseline="-25000" dirty="0"/>
              <a:t>3</a:t>
            </a:r>
            <a:r>
              <a:rPr lang="cs-CZ" sz="2000" dirty="0"/>
              <a:t> = 0,4 m.s</a:t>
            </a:r>
            <a:r>
              <a:rPr lang="cs-CZ" sz="2000" baseline="30000" dirty="0"/>
              <a:t>-2</a:t>
            </a:r>
            <a:endParaRPr lang="cs-CZ" sz="2000" dirty="0"/>
          </a:p>
          <a:p>
            <a:r>
              <a:rPr lang="cs-CZ" sz="2000" dirty="0"/>
              <a:t>s = 4 km = 4000 m</a:t>
            </a:r>
          </a:p>
          <a:p>
            <a:r>
              <a:rPr lang="cs-CZ" sz="2000" dirty="0"/>
              <a:t>t</a:t>
            </a:r>
            <a:r>
              <a:rPr lang="cs-CZ" sz="2000" baseline="-25000" dirty="0"/>
              <a:t>2</a:t>
            </a:r>
            <a:r>
              <a:rPr lang="cs-CZ" sz="2000" dirty="0"/>
              <a:t> = ? </a:t>
            </a:r>
          </a:p>
          <a:p>
            <a:r>
              <a:rPr lang="cs-CZ" sz="2000" dirty="0"/>
              <a:t>t = ? </a:t>
            </a:r>
          </a:p>
          <a:p>
            <a:endParaRPr lang="cs-CZ" sz="800" dirty="0"/>
          </a:p>
          <a:p>
            <a:r>
              <a:rPr lang="cs-CZ" sz="2000" dirty="0"/>
              <a:t>v</a:t>
            </a:r>
            <a:r>
              <a:rPr lang="cs-CZ" sz="2000" baseline="-25000" dirty="0"/>
              <a:t>1</a:t>
            </a:r>
            <a:r>
              <a:rPr lang="cs-CZ" sz="2000" dirty="0"/>
              <a:t> = a</a:t>
            </a:r>
            <a:r>
              <a:rPr lang="cs-CZ" sz="2000" baseline="-25000" dirty="0"/>
              <a:t>1</a:t>
            </a:r>
            <a:r>
              <a:rPr lang="cs-CZ" sz="2000" dirty="0"/>
              <a:t>.t</a:t>
            </a:r>
            <a:r>
              <a:rPr lang="cs-CZ" sz="2000" baseline="-25000" dirty="0"/>
              <a:t>1</a:t>
            </a:r>
            <a:r>
              <a:rPr lang="cs-CZ" sz="2000" dirty="0"/>
              <a:t> = 0,3 . 30 = 9 m.s</a:t>
            </a:r>
            <a:r>
              <a:rPr lang="cs-CZ" sz="2000" baseline="30000" dirty="0"/>
              <a:t>-1</a:t>
            </a:r>
            <a:r>
              <a:rPr lang="cs-CZ" sz="2000" dirty="0"/>
              <a:t> </a:t>
            </a:r>
          </a:p>
          <a:p>
            <a:r>
              <a:rPr lang="cs-CZ" sz="2000" dirty="0"/>
              <a:t>s</a:t>
            </a:r>
            <a:r>
              <a:rPr lang="cs-CZ" sz="2000" baseline="-25000" dirty="0"/>
              <a:t>1 </a:t>
            </a:r>
            <a:r>
              <a:rPr lang="cs-CZ" sz="2000" dirty="0"/>
              <a:t>= ½.a</a:t>
            </a:r>
            <a:r>
              <a:rPr lang="cs-CZ" sz="2000" baseline="-25000" dirty="0"/>
              <a:t>1</a:t>
            </a:r>
            <a:r>
              <a:rPr lang="cs-CZ" sz="2000" dirty="0"/>
              <a:t>.t</a:t>
            </a:r>
            <a:r>
              <a:rPr lang="cs-CZ" sz="2000" baseline="-25000" dirty="0"/>
              <a:t>1</a:t>
            </a:r>
            <a:r>
              <a:rPr lang="cs-CZ" sz="2000" baseline="30000" dirty="0"/>
              <a:t>2</a:t>
            </a:r>
            <a:r>
              <a:rPr lang="cs-CZ" sz="2000" dirty="0"/>
              <a:t> = ½ . 0,3 . 30</a:t>
            </a:r>
            <a:r>
              <a:rPr lang="cs-CZ" sz="2000" baseline="30000" dirty="0"/>
              <a:t>2</a:t>
            </a:r>
            <a:r>
              <a:rPr lang="cs-CZ" sz="2000" dirty="0"/>
              <a:t> = 135 m</a:t>
            </a:r>
          </a:p>
          <a:p>
            <a:endParaRPr lang="cs-CZ" sz="800" dirty="0"/>
          </a:p>
          <a:p>
            <a:r>
              <a:rPr lang="cs-CZ" sz="2000" dirty="0"/>
              <a:t>t</a:t>
            </a:r>
            <a:r>
              <a:rPr lang="cs-CZ" sz="2000" baseline="-25000" dirty="0"/>
              <a:t>3</a:t>
            </a:r>
            <a:r>
              <a:rPr lang="cs-CZ" sz="2000" dirty="0"/>
              <a:t> = v</a:t>
            </a:r>
            <a:r>
              <a:rPr lang="cs-CZ" sz="2000" baseline="-25000" dirty="0"/>
              <a:t>1</a:t>
            </a:r>
            <a:r>
              <a:rPr lang="cs-CZ" sz="2000" dirty="0"/>
              <a:t>/a</a:t>
            </a:r>
            <a:r>
              <a:rPr lang="cs-CZ" sz="2000" baseline="-25000" dirty="0"/>
              <a:t>3</a:t>
            </a:r>
            <a:r>
              <a:rPr lang="cs-CZ" sz="2000" dirty="0"/>
              <a:t> = 9/0.4 = 22,5 s</a:t>
            </a:r>
          </a:p>
          <a:p>
            <a:r>
              <a:rPr lang="cs-CZ" sz="2000" dirty="0"/>
              <a:t>s</a:t>
            </a:r>
            <a:r>
              <a:rPr lang="cs-CZ" sz="2000" baseline="-25000" dirty="0"/>
              <a:t>3 </a:t>
            </a:r>
            <a:r>
              <a:rPr lang="cs-CZ" sz="2000" dirty="0"/>
              <a:t>= ½.a</a:t>
            </a:r>
            <a:r>
              <a:rPr lang="cs-CZ" sz="2000" baseline="-25000" dirty="0"/>
              <a:t>3</a:t>
            </a:r>
            <a:r>
              <a:rPr lang="cs-CZ" sz="2000" dirty="0"/>
              <a:t>.t</a:t>
            </a:r>
            <a:r>
              <a:rPr lang="cs-CZ" sz="2000" baseline="-25000" dirty="0"/>
              <a:t>3</a:t>
            </a:r>
            <a:r>
              <a:rPr lang="cs-CZ" sz="2000" baseline="30000" dirty="0"/>
              <a:t>2</a:t>
            </a:r>
            <a:r>
              <a:rPr lang="cs-CZ" sz="2000" dirty="0"/>
              <a:t> = ½ . 0,4 . 22,5</a:t>
            </a:r>
            <a:r>
              <a:rPr lang="cs-CZ" sz="2000" baseline="30000" dirty="0"/>
              <a:t>2</a:t>
            </a:r>
            <a:r>
              <a:rPr lang="cs-CZ" sz="2000" dirty="0"/>
              <a:t> = 101 m</a:t>
            </a:r>
          </a:p>
          <a:p>
            <a:endParaRPr lang="cs-CZ" sz="800" dirty="0"/>
          </a:p>
          <a:p>
            <a:r>
              <a:rPr lang="cs-CZ" sz="2000" dirty="0"/>
              <a:t>s</a:t>
            </a:r>
            <a:r>
              <a:rPr lang="cs-CZ" sz="2000" baseline="-25000" dirty="0"/>
              <a:t>2 </a:t>
            </a:r>
            <a:r>
              <a:rPr lang="cs-CZ" sz="2000" dirty="0"/>
              <a:t>= s - s</a:t>
            </a:r>
            <a:r>
              <a:rPr lang="cs-CZ" sz="2000" baseline="-25000" dirty="0"/>
              <a:t>2 </a:t>
            </a:r>
            <a:r>
              <a:rPr lang="cs-CZ" sz="2000" dirty="0"/>
              <a:t>- s</a:t>
            </a:r>
            <a:r>
              <a:rPr lang="cs-CZ" sz="2000" baseline="-25000" dirty="0"/>
              <a:t>3 </a:t>
            </a:r>
            <a:r>
              <a:rPr lang="cs-CZ" sz="2000" dirty="0"/>
              <a:t>= 4000 – 135 – 101 = </a:t>
            </a:r>
            <a:r>
              <a:rPr lang="cs-CZ" sz="2000" u="sng" dirty="0"/>
              <a:t>3764 m</a:t>
            </a:r>
          </a:p>
          <a:p>
            <a:r>
              <a:rPr lang="cs-CZ" sz="2000" dirty="0"/>
              <a:t>t</a:t>
            </a:r>
            <a:r>
              <a:rPr lang="cs-CZ" sz="2000" baseline="-25000" dirty="0"/>
              <a:t>2</a:t>
            </a:r>
            <a:r>
              <a:rPr lang="cs-CZ" sz="2000" dirty="0"/>
              <a:t> = s</a:t>
            </a:r>
            <a:r>
              <a:rPr lang="cs-CZ" sz="2000" baseline="-25000" dirty="0"/>
              <a:t>2</a:t>
            </a:r>
            <a:r>
              <a:rPr lang="cs-CZ" sz="2000" dirty="0"/>
              <a:t>/v</a:t>
            </a:r>
            <a:r>
              <a:rPr lang="cs-CZ" sz="2000" baseline="-25000" dirty="0"/>
              <a:t>1</a:t>
            </a:r>
            <a:r>
              <a:rPr lang="cs-CZ" sz="2000" dirty="0"/>
              <a:t> = 3764/9 = 418 s</a:t>
            </a:r>
          </a:p>
          <a:p>
            <a:r>
              <a:rPr lang="cs-CZ" sz="2000" dirty="0"/>
              <a:t>t = t</a:t>
            </a:r>
            <a:r>
              <a:rPr lang="cs-CZ" sz="2000" baseline="-25000" dirty="0"/>
              <a:t>1</a:t>
            </a:r>
            <a:r>
              <a:rPr lang="cs-CZ" sz="2000" dirty="0"/>
              <a:t> + t</a:t>
            </a:r>
            <a:r>
              <a:rPr lang="cs-CZ" sz="2000" baseline="-25000" dirty="0"/>
              <a:t>2</a:t>
            </a:r>
            <a:r>
              <a:rPr lang="cs-CZ" sz="2000" dirty="0"/>
              <a:t> + t</a:t>
            </a:r>
            <a:r>
              <a:rPr lang="cs-CZ" sz="2000" baseline="-25000" dirty="0"/>
              <a:t>3</a:t>
            </a:r>
            <a:r>
              <a:rPr lang="cs-CZ" sz="2000" dirty="0"/>
              <a:t> = 30 + 418 + 22,5 = 470,5 s = </a:t>
            </a:r>
            <a:r>
              <a:rPr lang="cs-CZ" sz="2000" u="sng" dirty="0"/>
              <a:t>7,85 min</a:t>
            </a:r>
          </a:p>
        </p:txBody>
      </p:sp>
    </p:spTree>
    <p:extLst>
      <p:ext uri="{BB962C8B-B14F-4D97-AF65-F5344CB8AC3E}">
        <p14:creationId xmlns:p14="http://schemas.microsoft.com/office/powerpoint/2010/main" val="1725422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94B6F0C-226E-43DE-917B-58511BEF0DE0}"/>
              </a:ext>
            </a:extLst>
          </p:cNvPr>
          <p:cNvPicPr>
            <a:picLocks noChangeAspect="1"/>
          </p:cNvPicPr>
          <p:nvPr/>
        </p:nvPicPr>
        <p:blipFill>
          <a:blip r:embed="rId3"/>
          <a:stretch>
            <a:fillRect/>
          </a:stretch>
        </p:blipFill>
        <p:spPr>
          <a:xfrm>
            <a:off x="163160" y="453033"/>
            <a:ext cx="8817680" cy="5951933"/>
          </a:xfrm>
          <a:prstGeom prst="rect">
            <a:avLst/>
          </a:prstGeom>
        </p:spPr>
      </p:pic>
    </p:spTree>
    <p:extLst>
      <p:ext uri="{BB962C8B-B14F-4D97-AF65-F5344CB8AC3E}">
        <p14:creationId xmlns:p14="http://schemas.microsoft.com/office/powerpoint/2010/main" val="2734789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9CB0420A-1D7C-4B86-9D0A-F68656C2DEE0}"/>
              </a:ext>
            </a:extLst>
          </p:cNvPr>
          <p:cNvSpPr txBox="1"/>
          <p:nvPr/>
        </p:nvSpPr>
        <p:spPr>
          <a:xfrm>
            <a:off x="285750" y="2228671"/>
            <a:ext cx="2828926" cy="1200329"/>
          </a:xfrm>
          <a:prstGeom prst="rect">
            <a:avLst/>
          </a:prstGeom>
          <a:noFill/>
        </p:spPr>
        <p:txBody>
          <a:bodyPr wrap="square">
            <a:spAutoFit/>
          </a:bodyPr>
          <a:lstStyle/>
          <a:p>
            <a:r>
              <a:rPr lang="pl-PL" b="0" i="0" dirty="0">
                <a:effectLst/>
                <a:latin typeface="Segoe UI" panose="020B0502040204020203" pitchFamily="34" charset="0"/>
              </a:rPr>
              <a:t>s</a:t>
            </a:r>
            <a:r>
              <a:rPr lang="pl-PL" b="0" i="0" baseline="-25000" dirty="0">
                <a:effectLst/>
                <a:latin typeface="Segoe UI" panose="020B0502040204020203" pitchFamily="34" charset="0"/>
              </a:rPr>
              <a:t>0</a:t>
            </a:r>
            <a:r>
              <a:rPr lang="pl-PL" b="0" i="0" dirty="0">
                <a:effectLst/>
                <a:latin typeface="Segoe UI" panose="020B0502040204020203" pitchFamily="34" charset="0"/>
              </a:rPr>
              <a:t> = 180 m</a:t>
            </a:r>
          </a:p>
          <a:p>
            <a:r>
              <a:rPr lang="pl-PL" b="0" i="0" dirty="0">
                <a:effectLst/>
                <a:latin typeface="Segoe UI" panose="020B0502040204020203" pitchFamily="34" charset="0"/>
              </a:rPr>
              <a:t>v</a:t>
            </a:r>
            <a:r>
              <a:rPr lang="pl-PL" b="0" i="0" baseline="-25000" dirty="0">
                <a:effectLst/>
                <a:latin typeface="Segoe UI" panose="020B0502040204020203" pitchFamily="34" charset="0"/>
              </a:rPr>
              <a:t>1</a:t>
            </a:r>
            <a:r>
              <a:rPr lang="pl-PL" b="0" i="0" dirty="0">
                <a:effectLst/>
                <a:latin typeface="Segoe UI" panose="020B0502040204020203" pitchFamily="34" charset="0"/>
              </a:rPr>
              <a:t> = 108 km.h</a:t>
            </a:r>
            <a:r>
              <a:rPr lang="pl-PL" b="0" i="0" baseline="30000" dirty="0">
                <a:effectLst/>
                <a:latin typeface="Segoe UI" panose="020B0502040204020203" pitchFamily="34" charset="0"/>
              </a:rPr>
              <a:t>-1</a:t>
            </a:r>
            <a:r>
              <a:rPr lang="pl-PL" b="0" i="0" dirty="0">
                <a:effectLst/>
                <a:latin typeface="Segoe UI" panose="020B0502040204020203" pitchFamily="34" charset="0"/>
              </a:rPr>
              <a:t> = 30 m.s</a:t>
            </a:r>
            <a:r>
              <a:rPr lang="pl-PL" b="0" i="0" baseline="30000" dirty="0">
                <a:effectLst/>
                <a:latin typeface="Segoe UI" panose="020B0502040204020203" pitchFamily="34" charset="0"/>
              </a:rPr>
              <a:t>-1</a:t>
            </a:r>
            <a:endParaRPr lang="pl-PL" b="0" i="0" dirty="0">
              <a:effectLst/>
              <a:latin typeface="Segoe UI" panose="020B0502040204020203" pitchFamily="34" charset="0"/>
            </a:endParaRPr>
          </a:p>
          <a:p>
            <a:r>
              <a:rPr lang="pl-PL" b="0" i="0" dirty="0">
                <a:effectLst/>
                <a:latin typeface="Segoe UI" panose="020B0502040204020203" pitchFamily="34" charset="0"/>
              </a:rPr>
              <a:t>v</a:t>
            </a:r>
            <a:r>
              <a:rPr lang="pl-PL" b="0" i="0" baseline="-25000" dirty="0">
                <a:effectLst/>
                <a:latin typeface="Segoe UI" panose="020B0502040204020203" pitchFamily="34" charset="0"/>
              </a:rPr>
              <a:t>2</a:t>
            </a:r>
            <a:r>
              <a:rPr lang="pl-PL" b="0" i="0" dirty="0">
                <a:effectLst/>
                <a:latin typeface="Segoe UI" panose="020B0502040204020203" pitchFamily="34" charset="0"/>
              </a:rPr>
              <a:t> = 32,4 km.h</a:t>
            </a:r>
            <a:r>
              <a:rPr lang="pl-PL" b="0" i="0" baseline="30000" dirty="0">
                <a:effectLst/>
                <a:latin typeface="Segoe UI" panose="020B0502040204020203" pitchFamily="34" charset="0"/>
              </a:rPr>
              <a:t>-1</a:t>
            </a:r>
            <a:r>
              <a:rPr lang="pl-PL" b="0" i="0" dirty="0">
                <a:effectLst/>
                <a:latin typeface="Segoe UI" panose="020B0502040204020203" pitchFamily="34" charset="0"/>
              </a:rPr>
              <a:t> = 9 m.s</a:t>
            </a:r>
            <a:r>
              <a:rPr lang="pl-PL" b="0" i="0" baseline="30000" dirty="0">
                <a:effectLst/>
                <a:latin typeface="Segoe UI" panose="020B0502040204020203" pitchFamily="34" charset="0"/>
              </a:rPr>
              <a:t>-1</a:t>
            </a:r>
            <a:endParaRPr lang="pl-PL" b="0" i="0" dirty="0">
              <a:effectLst/>
              <a:latin typeface="Segoe UI" panose="020B0502040204020203" pitchFamily="34" charset="0"/>
            </a:endParaRPr>
          </a:p>
          <a:p>
            <a:r>
              <a:rPr lang="pl-PL" b="0" i="0" dirty="0">
                <a:effectLst/>
                <a:latin typeface="Segoe UI" panose="020B0502040204020203" pitchFamily="34" charset="0"/>
              </a:rPr>
              <a:t>a = 1,2 m.s</a:t>
            </a:r>
            <a:r>
              <a:rPr lang="pl-PL" b="0" i="0" baseline="30000" dirty="0">
                <a:effectLst/>
                <a:latin typeface="Segoe UI" panose="020B0502040204020203" pitchFamily="34" charset="0"/>
              </a:rPr>
              <a:t>-1</a:t>
            </a:r>
            <a:endParaRPr lang="cs-CZ" dirty="0"/>
          </a:p>
        </p:txBody>
      </p:sp>
      <p:sp>
        <p:nvSpPr>
          <p:cNvPr id="9" name="TextovéPole 8">
            <a:extLst>
              <a:ext uri="{FF2B5EF4-FFF2-40B4-BE49-F238E27FC236}">
                <a16:creationId xmlns:a16="http://schemas.microsoft.com/office/drawing/2014/main" id="{56198063-94F9-43F1-B3E9-18BBEC057D91}"/>
              </a:ext>
            </a:extLst>
          </p:cNvPr>
          <p:cNvSpPr txBox="1"/>
          <p:nvPr/>
        </p:nvSpPr>
        <p:spPr>
          <a:xfrm>
            <a:off x="119063" y="810846"/>
            <a:ext cx="8905874" cy="1323439"/>
          </a:xfrm>
          <a:prstGeom prst="rect">
            <a:avLst/>
          </a:prstGeom>
          <a:noFill/>
        </p:spPr>
        <p:txBody>
          <a:bodyPr wrap="square">
            <a:spAutoFit/>
          </a:bodyPr>
          <a:lstStyle/>
          <a:p>
            <a:pPr algn="just"/>
            <a:r>
              <a:rPr lang="cs-CZ" sz="2000" b="0" i="0" dirty="0">
                <a:solidFill>
                  <a:srgbClr val="4F4F4F"/>
                </a:solidFill>
                <a:effectLst/>
              </a:rPr>
              <a:t>Strojvedoucí rychlíku, který se pohyboval rychlostí 108 km.h</a:t>
            </a:r>
            <a:r>
              <a:rPr lang="cs-CZ" sz="2000" b="0" i="0" baseline="30000" dirty="0">
                <a:solidFill>
                  <a:srgbClr val="4F4F4F"/>
                </a:solidFill>
                <a:effectLst/>
              </a:rPr>
              <a:t>-1</a:t>
            </a:r>
            <a:r>
              <a:rPr lang="cs-CZ" sz="2000" b="0" i="0" dirty="0">
                <a:solidFill>
                  <a:srgbClr val="4F4F4F"/>
                </a:solidFill>
                <a:effectLst/>
              </a:rPr>
              <a:t> spatřil ve vzdálenosti 180 m před sebou nákladní vlak pohybující se stejným směrem rychlostí 32,4 km.h</a:t>
            </a:r>
            <a:r>
              <a:rPr lang="cs-CZ" sz="2000" b="0" i="0" baseline="30000" dirty="0">
                <a:solidFill>
                  <a:srgbClr val="4F4F4F"/>
                </a:solidFill>
                <a:effectLst/>
              </a:rPr>
              <a:t>-1</a:t>
            </a:r>
            <a:r>
              <a:rPr lang="cs-CZ" sz="2000" b="0" i="0" dirty="0">
                <a:solidFill>
                  <a:srgbClr val="4F4F4F"/>
                </a:solidFill>
                <a:effectLst/>
              </a:rPr>
              <a:t>. Strojvedoucí začal brzdit a vlak zpomalil se zpomalením 1,2 ms</a:t>
            </a:r>
            <a:r>
              <a:rPr lang="cs-CZ" sz="2000" b="0" i="0" baseline="30000" dirty="0">
                <a:solidFill>
                  <a:srgbClr val="4F4F4F"/>
                </a:solidFill>
                <a:effectLst/>
              </a:rPr>
              <a:t>-2</a:t>
            </a:r>
            <a:r>
              <a:rPr lang="cs-CZ" sz="2000" b="0" i="0" dirty="0">
                <a:solidFill>
                  <a:srgbClr val="4F4F4F"/>
                </a:solidFill>
                <a:effectLst/>
              </a:rPr>
              <a:t>. Zjistěte, zda se vlaky srazí.</a:t>
            </a:r>
            <a:endParaRPr lang="cs-CZ" sz="2000" dirty="0"/>
          </a:p>
        </p:txBody>
      </p:sp>
      <p:pic>
        <p:nvPicPr>
          <p:cNvPr id="282626" name="Picture 2" descr="fyzika-kinematika-11">
            <a:extLst>
              <a:ext uri="{FF2B5EF4-FFF2-40B4-BE49-F238E27FC236}">
                <a16:creationId xmlns:a16="http://schemas.microsoft.com/office/drawing/2014/main" id="{5DED5033-F89F-4135-B849-B03AD153C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91816"/>
            <a:ext cx="4343400" cy="45284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1DB5D71E-3202-486D-BC20-B0D366028FCC}"/>
              </a:ext>
            </a:extLst>
          </p:cNvPr>
          <p:cNvSpPr txBox="1"/>
          <p:nvPr/>
        </p:nvSpPr>
        <p:spPr>
          <a:xfrm>
            <a:off x="285750" y="5446156"/>
            <a:ext cx="2828926" cy="923330"/>
          </a:xfrm>
          <a:prstGeom prst="rect">
            <a:avLst/>
          </a:prstGeom>
          <a:noFill/>
        </p:spPr>
        <p:txBody>
          <a:bodyPr wrap="square">
            <a:spAutoFit/>
          </a:bodyPr>
          <a:lstStyle/>
          <a:p>
            <a:r>
              <a:rPr lang="cs-CZ" b="0" i="0" dirty="0">
                <a:solidFill>
                  <a:srgbClr val="4F4F4F"/>
                </a:solidFill>
                <a:effectLst/>
                <a:latin typeface="Segoe UI" panose="020B0502040204020203" pitchFamily="34" charset="0"/>
              </a:rPr>
              <a:t>Vlaky se srazí v čase 15 s od zahájení brzdění ve vzdálenosti 315 m.</a:t>
            </a:r>
            <a:endParaRPr lang="cs-CZ" dirty="0"/>
          </a:p>
        </p:txBody>
      </p:sp>
      <p:sp>
        <p:nvSpPr>
          <p:cNvPr id="2" name="TextovéPole 1">
            <a:extLst>
              <a:ext uri="{FF2B5EF4-FFF2-40B4-BE49-F238E27FC236}">
                <a16:creationId xmlns:a16="http://schemas.microsoft.com/office/drawing/2014/main" id="{E7A08FA3-0637-4EFC-A097-458C616E8F18}"/>
              </a:ext>
            </a:extLst>
          </p:cNvPr>
          <p:cNvSpPr txBox="1"/>
          <p:nvPr/>
        </p:nvSpPr>
        <p:spPr>
          <a:xfrm>
            <a:off x="190500" y="254795"/>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Tree>
    <p:extLst>
      <p:ext uri="{BB962C8B-B14F-4D97-AF65-F5344CB8AC3E}">
        <p14:creationId xmlns:p14="http://schemas.microsoft.com/office/powerpoint/2010/main" val="41770967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quations of motion - Wikipedia">
            <a:extLst>
              <a:ext uri="{FF2B5EF4-FFF2-40B4-BE49-F238E27FC236}">
                <a16:creationId xmlns:a16="http://schemas.microsoft.com/office/drawing/2014/main" id="{7A374A65-1D09-4A7F-B26D-15A8DD8B6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13" y="4321321"/>
            <a:ext cx="3800475" cy="213248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3EA591D9-0ED3-405A-A62B-08705D9FD5C1}"/>
              </a:ext>
            </a:extLst>
          </p:cNvPr>
          <p:cNvSpPr txBox="1"/>
          <p:nvPr/>
        </p:nvSpPr>
        <p:spPr>
          <a:xfrm>
            <a:off x="100012" y="1129275"/>
            <a:ext cx="8943976" cy="5324535"/>
          </a:xfrm>
          <a:prstGeom prst="rect">
            <a:avLst/>
          </a:prstGeom>
          <a:noFill/>
        </p:spPr>
        <p:txBody>
          <a:bodyPr wrap="square">
            <a:spAutoFit/>
          </a:bodyPr>
          <a:lstStyle/>
          <a:p>
            <a:pPr algn="just"/>
            <a:r>
              <a:rPr lang="cs-CZ" sz="2000" b="1" i="0" dirty="0">
                <a:solidFill>
                  <a:srgbClr val="202122"/>
                </a:solidFill>
                <a:effectLst/>
              </a:rPr>
              <a:t>Nerovnoměrný přímočarý pohyb </a:t>
            </a:r>
            <a:r>
              <a:rPr lang="cs-CZ" sz="2000" i="0" dirty="0">
                <a:solidFill>
                  <a:srgbClr val="202122"/>
                </a:solidFill>
                <a:effectLst/>
              </a:rPr>
              <a:t>je pohyb, u kterého </a:t>
            </a:r>
            <a:r>
              <a:rPr lang="cs-CZ" sz="2000" b="1" i="0" dirty="0">
                <a:solidFill>
                  <a:srgbClr val="202122"/>
                </a:solidFill>
                <a:effectLst/>
              </a:rPr>
              <a:t>směr rychlosti zůstává stejný </a:t>
            </a:r>
            <a:r>
              <a:rPr lang="cs-CZ" sz="2000" i="0" dirty="0">
                <a:solidFill>
                  <a:srgbClr val="202122"/>
                </a:solidFill>
                <a:effectLst/>
              </a:rPr>
              <a:t>(trajektorií je přímka nebo část přímky), ale </a:t>
            </a:r>
            <a:r>
              <a:rPr lang="cs-CZ" sz="2000" b="1" i="0" dirty="0">
                <a:solidFill>
                  <a:srgbClr val="202122"/>
                </a:solidFill>
                <a:effectLst/>
              </a:rPr>
              <a:t>velikost rychlosti se mění</a:t>
            </a:r>
            <a:r>
              <a:rPr lang="cs-CZ" sz="2000" i="0" dirty="0">
                <a:solidFill>
                  <a:srgbClr val="202122"/>
                </a:solidFill>
                <a:effectLst/>
              </a:rPr>
              <a:t>. Jestliže se velikost rychlosti mění s časem přímo úměrně, pak se jedná o pohyb rovnoměrně zrychlený, jestliže závislost rychlosti na čase je jiná než lineární, pak se jedná o „čistý“ nerovnoměrný pohyb. </a:t>
            </a:r>
            <a:r>
              <a:rPr lang="cs-CZ" sz="2000" b="1" i="0" dirty="0">
                <a:solidFill>
                  <a:srgbClr val="202122"/>
                </a:solidFill>
                <a:effectLst/>
              </a:rPr>
              <a:t>Zrychlení</a:t>
            </a:r>
            <a:r>
              <a:rPr lang="cs-CZ" sz="2000" i="0" dirty="0">
                <a:solidFill>
                  <a:srgbClr val="202122"/>
                </a:solidFill>
                <a:effectLst/>
              </a:rPr>
              <a:t> takového pohybu </a:t>
            </a:r>
            <a:r>
              <a:rPr lang="cs-CZ" sz="2000" b="1" i="0" dirty="0">
                <a:solidFill>
                  <a:srgbClr val="202122"/>
                </a:solidFill>
                <a:effectLst/>
              </a:rPr>
              <a:t>se mění</a:t>
            </a:r>
            <a:r>
              <a:rPr lang="cs-CZ" sz="2000" i="0" dirty="0">
                <a:solidFill>
                  <a:srgbClr val="202122"/>
                </a:solidFill>
                <a:effectLst/>
              </a:rPr>
              <a:t>.</a:t>
            </a:r>
            <a:endParaRPr lang="en-US" sz="2000" i="0" dirty="0">
              <a:solidFill>
                <a:srgbClr val="202122"/>
              </a:solidFill>
              <a:effectLst/>
            </a:endParaRPr>
          </a:p>
          <a:p>
            <a:pPr algn="l"/>
            <a:endParaRPr lang="cs-CZ" sz="2000" i="0" dirty="0">
              <a:solidFill>
                <a:srgbClr val="202122"/>
              </a:solidFill>
              <a:effectLst/>
            </a:endParaRPr>
          </a:p>
          <a:p>
            <a:pPr algn="l"/>
            <a:r>
              <a:rPr lang="cs-CZ" sz="2000" b="1" i="0" dirty="0">
                <a:solidFill>
                  <a:srgbClr val="202122"/>
                </a:solidFill>
                <a:effectLst/>
              </a:rPr>
              <a:t>Dráha</a:t>
            </a:r>
            <a:r>
              <a:rPr lang="cs-CZ" sz="2000" i="0" dirty="0">
                <a:solidFill>
                  <a:srgbClr val="202122"/>
                </a:solidFill>
                <a:effectLst/>
              </a:rPr>
              <a:t> nerovnoměrného přímočarého pohybu:</a:t>
            </a:r>
            <a:r>
              <a:rPr lang="en-US" sz="2000" i="0" dirty="0">
                <a:solidFill>
                  <a:srgbClr val="202122"/>
                </a:solidFill>
                <a:effectLst/>
              </a:rPr>
              <a:t>     </a:t>
            </a:r>
            <a:endParaRPr lang="cs-CZ" sz="2000" i="0" dirty="0">
              <a:solidFill>
                <a:srgbClr val="202122"/>
              </a:solidFill>
              <a:effectLst/>
            </a:endParaRPr>
          </a:p>
          <a:p>
            <a:pPr algn="l"/>
            <a:r>
              <a:rPr lang="cs-CZ" sz="2000" dirty="0">
                <a:solidFill>
                  <a:srgbClr val="202122"/>
                </a:solidFill>
              </a:rPr>
              <a:t>         </a:t>
            </a:r>
            <a:r>
              <a:rPr lang="cs-CZ" sz="2000" i="0" dirty="0">
                <a:solidFill>
                  <a:srgbClr val="202122"/>
                </a:solidFill>
                <a:effectLst/>
              </a:rPr>
              <a:t>s = f (t) </a:t>
            </a:r>
            <a:endParaRPr lang="en-US" sz="2000" i="0" dirty="0">
              <a:solidFill>
                <a:srgbClr val="202122"/>
              </a:solidFill>
              <a:effectLst/>
            </a:endParaRPr>
          </a:p>
          <a:p>
            <a:pPr algn="l"/>
            <a:r>
              <a:rPr lang="cs-CZ" sz="2000" i="0" dirty="0">
                <a:solidFill>
                  <a:srgbClr val="202122"/>
                </a:solidFill>
                <a:effectLst/>
              </a:rPr>
              <a:t>(dráha s je funkcí času t jinou než lineární nebo kvadratickou)</a:t>
            </a:r>
          </a:p>
          <a:p>
            <a:pPr algn="l"/>
            <a:endParaRPr lang="en-US" sz="2000" i="0" dirty="0">
              <a:solidFill>
                <a:srgbClr val="202122"/>
              </a:solidFill>
              <a:effectLst/>
            </a:endParaRPr>
          </a:p>
          <a:p>
            <a:pPr algn="l"/>
            <a:r>
              <a:rPr lang="cs-CZ" sz="2000" b="1" i="0" dirty="0">
                <a:solidFill>
                  <a:srgbClr val="202122"/>
                </a:solidFill>
                <a:effectLst/>
              </a:rPr>
              <a:t>Rychlost</a:t>
            </a:r>
            <a:r>
              <a:rPr lang="cs-CZ" sz="2000" i="0" dirty="0">
                <a:solidFill>
                  <a:srgbClr val="202122"/>
                </a:solidFill>
                <a:effectLst/>
              </a:rPr>
              <a:t> nerovnoměrného přímočarého pohybu:</a:t>
            </a:r>
            <a:r>
              <a:rPr lang="en-US" sz="2000" i="0" dirty="0">
                <a:solidFill>
                  <a:srgbClr val="202122"/>
                </a:solidFill>
                <a:effectLst/>
              </a:rPr>
              <a:t>    </a:t>
            </a:r>
            <a:endParaRPr lang="cs-CZ" sz="2000" i="0" dirty="0">
              <a:solidFill>
                <a:srgbClr val="202122"/>
              </a:solidFill>
              <a:effectLst/>
            </a:endParaRPr>
          </a:p>
          <a:p>
            <a:pPr algn="l"/>
            <a:r>
              <a:rPr lang="cs-CZ" sz="2000" dirty="0">
                <a:solidFill>
                  <a:srgbClr val="202122"/>
                </a:solidFill>
              </a:rPr>
              <a:t>       </a:t>
            </a:r>
            <a:r>
              <a:rPr lang="cs-CZ" sz="2000" i="0" dirty="0">
                <a:solidFill>
                  <a:srgbClr val="202122"/>
                </a:solidFill>
                <a:effectLst/>
              </a:rPr>
              <a:t>v = </a:t>
            </a:r>
            <a:r>
              <a:rPr lang="cs-CZ" sz="2000" i="0" dirty="0" err="1">
                <a:solidFill>
                  <a:srgbClr val="202122"/>
                </a:solidFill>
                <a:effectLst/>
              </a:rPr>
              <a:t>ds</a:t>
            </a:r>
            <a:r>
              <a:rPr lang="cs-CZ" sz="2000" i="0" dirty="0">
                <a:solidFill>
                  <a:srgbClr val="202122"/>
                </a:solidFill>
                <a:effectLst/>
              </a:rPr>
              <a:t>/</a:t>
            </a:r>
            <a:r>
              <a:rPr lang="cs-CZ" sz="2000" i="0" dirty="0" err="1">
                <a:solidFill>
                  <a:srgbClr val="202122"/>
                </a:solidFill>
                <a:effectLst/>
              </a:rPr>
              <a:t>dt</a:t>
            </a:r>
            <a:r>
              <a:rPr lang="cs-CZ" sz="2000" i="0" dirty="0">
                <a:solidFill>
                  <a:srgbClr val="202122"/>
                </a:solidFill>
                <a:effectLst/>
              </a:rPr>
              <a:t> </a:t>
            </a:r>
            <a:endParaRPr lang="en-US" sz="2000" i="0" dirty="0">
              <a:solidFill>
                <a:srgbClr val="202122"/>
              </a:solidFill>
              <a:effectLst/>
            </a:endParaRPr>
          </a:p>
          <a:p>
            <a:pPr algn="l"/>
            <a:r>
              <a:rPr lang="cs-CZ" sz="2000" i="0" dirty="0">
                <a:solidFill>
                  <a:srgbClr val="202122"/>
                </a:solidFill>
                <a:effectLst/>
              </a:rPr>
              <a:t>(rychlost v je první derivací dráhy s podle času t)</a:t>
            </a:r>
          </a:p>
          <a:p>
            <a:pPr algn="l"/>
            <a:endParaRPr lang="en-US" sz="2000" i="0" dirty="0">
              <a:solidFill>
                <a:srgbClr val="202122"/>
              </a:solidFill>
              <a:effectLst/>
            </a:endParaRPr>
          </a:p>
          <a:p>
            <a:r>
              <a:rPr lang="cs-CZ" sz="2000" b="1" i="0" dirty="0">
                <a:solidFill>
                  <a:srgbClr val="202122"/>
                </a:solidFill>
                <a:effectLst/>
              </a:rPr>
              <a:t>Zrychlení</a:t>
            </a:r>
            <a:r>
              <a:rPr lang="cs-CZ" sz="2000" i="0" dirty="0">
                <a:solidFill>
                  <a:srgbClr val="202122"/>
                </a:solidFill>
                <a:effectLst/>
              </a:rPr>
              <a:t> nerovnoměrného přímočarého pohybu:</a:t>
            </a:r>
            <a:r>
              <a:rPr lang="en-US" sz="2000" i="0" dirty="0">
                <a:solidFill>
                  <a:srgbClr val="202122"/>
                </a:solidFill>
                <a:effectLst/>
              </a:rPr>
              <a:t>     </a:t>
            </a:r>
            <a:endParaRPr lang="cs-CZ" sz="2000" i="0" dirty="0">
              <a:solidFill>
                <a:srgbClr val="202122"/>
              </a:solidFill>
              <a:effectLst/>
            </a:endParaRPr>
          </a:p>
          <a:p>
            <a:r>
              <a:rPr lang="cs-CZ" sz="2000" dirty="0">
                <a:solidFill>
                  <a:srgbClr val="202122"/>
                </a:solidFill>
              </a:rPr>
              <a:t>          </a:t>
            </a:r>
            <a:r>
              <a:rPr lang="cs-CZ" sz="2000" i="0" dirty="0">
                <a:solidFill>
                  <a:srgbClr val="202122"/>
                </a:solidFill>
                <a:effectLst/>
              </a:rPr>
              <a:t>a = d</a:t>
            </a:r>
            <a:r>
              <a:rPr lang="cs-CZ" sz="2000" i="0" baseline="30000" dirty="0">
                <a:solidFill>
                  <a:srgbClr val="202122"/>
                </a:solidFill>
                <a:effectLst/>
              </a:rPr>
              <a:t>2</a:t>
            </a:r>
            <a:r>
              <a:rPr lang="cs-CZ" sz="2000" i="0" dirty="0">
                <a:solidFill>
                  <a:srgbClr val="202122"/>
                </a:solidFill>
                <a:effectLst/>
              </a:rPr>
              <a:t>s / dt</a:t>
            </a:r>
            <a:r>
              <a:rPr lang="cs-CZ" sz="2000" i="0" baseline="30000" dirty="0">
                <a:solidFill>
                  <a:srgbClr val="202122"/>
                </a:solidFill>
                <a:effectLst/>
              </a:rPr>
              <a:t>2</a:t>
            </a:r>
            <a:r>
              <a:rPr lang="cs-CZ" sz="2000" i="0" dirty="0">
                <a:solidFill>
                  <a:srgbClr val="202122"/>
                </a:solidFill>
                <a:effectLst/>
              </a:rPr>
              <a:t> </a:t>
            </a:r>
            <a:endParaRPr lang="en-US" sz="2000" i="0" dirty="0">
              <a:solidFill>
                <a:srgbClr val="202122"/>
              </a:solidFill>
              <a:effectLst/>
            </a:endParaRPr>
          </a:p>
          <a:p>
            <a:pPr algn="l"/>
            <a:r>
              <a:rPr lang="cs-CZ" sz="2000" i="0" dirty="0">
                <a:solidFill>
                  <a:srgbClr val="202122"/>
                </a:solidFill>
                <a:effectLst/>
              </a:rPr>
              <a:t>(zrychlení a je druhou derivací dráhy s podle času t)</a:t>
            </a:r>
          </a:p>
        </p:txBody>
      </p:sp>
      <p:sp>
        <p:nvSpPr>
          <p:cNvPr id="9" name="TextovéPole 8">
            <a:extLst>
              <a:ext uri="{FF2B5EF4-FFF2-40B4-BE49-F238E27FC236}">
                <a16:creationId xmlns:a16="http://schemas.microsoft.com/office/drawing/2014/main" id="{3370B02A-293E-41D1-B08A-9E1C770C87BA}"/>
              </a:ext>
            </a:extLst>
          </p:cNvPr>
          <p:cNvSpPr txBox="1"/>
          <p:nvPr/>
        </p:nvSpPr>
        <p:spPr>
          <a:xfrm>
            <a:off x="185738" y="253484"/>
            <a:ext cx="4657724" cy="461665"/>
          </a:xfrm>
          <a:prstGeom prst="rect">
            <a:avLst/>
          </a:prstGeom>
          <a:noFill/>
        </p:spPr>
        <p:txBody>
          <a:bodyPr wrap="square">
            <a:spAutoFit/>
          </a:bodyPr>
          <a:lstStyle/>
          <a:p>
            <a:r>
              <a:rPr lang="cs-CZ" sz="2400" b="1" i="0" dirty="0">
                <a:solidFill>
                  <a:srgbClr val="202122"/>
                </a:solidFill>
                <a:effectLst/>
              </a:rPr>
              <a:t>Nerovnoměrný přímočarý pohyb </a:t>
            </a:r>
            <a:endParaRPr lang="cs-CZ" sz="2400" b="1" dirty="0"/>
          </a:p>
        </p:txBody>
      </p:sp>
    </p:spTree>
    <p:extLst>
      <p:ext uri="{BB962C8B-B14F-4D97-AF65-F5344CB8AC3E}">
        <p14:creationId xmlns:p14="http://schemas.microsoft.com/office/powerpoint/2010/main" val="41933863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A4CBB2F8-202E-4B6D-860C-7A10E9087114}"/>
              </a:ext>
            </a:extLst>
          </p:cNvPr>
          <p:cNvSpPr txBox="1"/>
          <p:nvPr/>
        </p:nvSpPr>
        <p:spPr>
          <a:xfrm>
            <a:off x="266700" y="329684"/>
            <a:ext cx="4572000" cy="461665"/>
          </a:xfrm>
          <a:prstGeom prst="rect">
            <a:avLst/>
          </a:prstGeom>
          <a:noFill/>
        </p:spPr>
        <p:txBody>
          <a:bodyPr wrap="square">
            <a:spAutoFit/>
          </a:bodyPr>
          <a:lstStyle/>
          <a:p>
            <a:r>
              <a:rPr lang="cs-CZ" sz="2400" b="1" dirty="0"/>
              <a:t>Pohyb po kružnici</a:t>
            </a:r>
          </a:p>
        </p:txBody>
      </p:sp>
      <p:sp>
        <p:nvSpPr>
          <p:cNvPr id="21" name="TextovéPole 20">
            <a:extLst>
              <a:ext uri="{FF2B5EF4-FFF2-40B4-BE49-F238E27FC236}">
                <a16:creationId xmlns:a16="http://schemas.microsoft.com/office/drawing/2014/main" id="{A85B4373-4908-49E0-833B-F5360A1B56F4}"/>
              </a:ext>
            </a:extLst>
          </p:cNvPr>
          <p:cNvSpPr txBox="1"/>
          <p:nvPr/>
        </p:nvSpPr>
        <p:spPr>
          <a:xfrm>
            <a:off x="149960" y="5512653"/>
            <a:ext cx="8729780" cy="707886"/>
          </a:xfrm>
          <a:prstGeom prst="rect">
            <a:avLst/>
          </a:prstGeom>
          <a:noFill/>
        </p:spPr>
        <p:txBody>
          <a:bodyPr wrap="square">
            <a:spAutoFit/>
          </a:bodyPr>
          <a:lstStyle/>
          <a:p>
            <a:r>
              <a:rPr lang="cs-CZ" sz="2000" b="0" i="0" dirty="0">
                <a:solidFill>
                  <a:srgbClr val="202122"/>
                </a:solidFill>
                <a:effectLst/>
              </a:rPr>
              <a:t>Konstantní </a:t>
            </a:r>
            <a:r>
              <a:rPr lang="cs-CZ" sz="2000" b="0" i="1" dirty="0">
                <a:solidFill>
                  <a:srgbClr val="202122"/>
                </a:solidFill>
                <a:effectLst/>
              </a:rPr>
              <a:t>r</a:t>
            </a:r>
            <a:r>
              <a:rPr lang="cs-CZ" sz="2000" b="0" i="0" dirty="0">
                <a:solidFill>
                  <a:srgbClr val="202122"/>
                </a:solidFill>
                <a:effectLst/>
              </a:rPr>
              <a:t> představuje poloměr trajektorie, </a:t>
            </a:r>
            <a:r>
              <a:rPr lang="el-GR" sz="2000" b="0" i="0" dirty="0">
                <a:solidFill>
                  <a:srgbClr val="202122"/>
                </a:solidFill>
                <a:effectLst/>
              </a:rPr>
              <a:t>ω</a:t>
            </a:r>
            <a:r>
              <a:rPr lang="en-US" sz="2000" dirty="0">
                <a:solidFill>
                  <a:srgbClr val="202122"/>
                </a:solidFill>
              </a:rPr>
              <a:t> </a:t>
            </a:r>
            <a:r>
              <a:rPr lang="cs-CZ" sz="2000" dirty="0">
                <a:solidFill>
                  <a:srgbClr val="202122"/>
                </a:solidFill>
              </a:rPr>
              <a:t>je ú</a:t>
            </a:r>
            <a:r>
              <a:rPr lang="en-US" sz="2000" dirty="0" err="1">
                <a:solidFill>
                  <a:srgbClr val="202122"/>
                </a:solidFill>
              </a:rPr>
              <a:t>hlov</a:t>
            </a:r>
            <a:r>
              <a:rPr lang="cs-CZ" sz="2000" dirty="0">
                <a:solidFill>
                  <a:srgbClr val="202122"/>
                </a:solidFill>
              </a:rPr>
              <a:t>á </a:t>
            </a:r>
            <a:r>
              <a:rPr lang="en-US" sz="2000" dirty="0">
                <a:solidFill>
                  <a:srgbClr val="202122"/>
                </a:solidFill>
              </a:rPr>
              <a:t>r</a:t>
            </a:r>
            <a:r>
              <a:rPr lang="cs-CZ" sz="2000" dirty="0">
                <a:solidFill>
                  <a:srgbClr val="202122"/>
                </a:solidFill>
              </a:rPr>
              <a:t>y</a:t>
            </a:r>
            <a:r>
              <a:rPr lang="en-US" sz="2000" dirty="0" err="1">
                <a:solidFill>
                  <a:srgbClr val="202122"/>
                </a:solidFill>
              </a:rPr>
              <a:t>chlost</a:t>
            </a:r>
            <a:r>
              <a:rPr lang="cs-CZ" sz="2000" dirty="0">
                <a:solidFill>
                  <a:srgbClr val="202122"/>
                </a:solidFill>
              </a:rPr>
              <a:t>. </a:t>
            </a:r>
            <a:r>
              <a:rPr lang="cs-CZ" sz="2000" b="0" i="0" dirty="0">
                <a:solidFill>
                  <a:srgbClr val="202122"/>
                </a:solidFill>
                <a:effectLst/>
              </a:rPr>
              <a:t>Při pohybu se s časem mění pouze úhel </a:t>
            </a:r>
            <a:r>
              <a:rPr lang="el-GR" sz="2000" b="0" i="1" dirty="0">
                <a:solidFill>
                  <a:srgbClr val="202122"/>
                </a:solidFill>
                <a:effectLst/>
              </a:rPr>
              <a:t>φ</a:t>
            </a:r>
            <a:r>
              <a:rPr lang="el-GR" sz="2000" b="0" i="0" dirty="0">
                <a:solidFill>
                  <a:srgbClr val="202122"/>
                </a:solidFill>
                <a:effectLst/>
              </a:rPr>
              <a:t>, </a:t>
            </a:r>
            <a:r>
              <a:rPr lang="cs-CZ" sz="2000" b="0" i="0" dirty="0">
                <a:solidFill>
                  <a:srgbClr val="202122"/>
                </a:solidFill>
                <a:effectLst/>
              </a:rPr>
              <a:t>poloměr dráhy je konstantní.</a:t>
            </a:r>
            <a:endParaRPr lang="cs-CZ" sz="2000" dirty="0"/>
          </a:p>
        </p:txBody>
      </p:sp>
      <p:sp>
        <p:nvSpPr>
          <p:cNvPr id="23" name="TextovéPole 22">
            <a:extLst>
              <a:ext uri="{FF2B5EF4-FFF2-40B4-BE49-F238E27FC236}">
                <a16:creationId xmlns:a16="http://schemas.microsoft.com/office/drawing/2014/main" id="{6E87EE3E-5E2A-4E3E-8DAD-6CC5046790C6}"/>
              </a:ext>
            </a:extLst>
          </p:cNvPr>
          <p:cNvSpPr txBox="1"/>
          <p:nvPr/>
        </p:nvSpPr>
        <p:spPr>
          <a:xfrm>
            <a:off x="111860" y="2121485"/>
            <a:ext cx="8656020" cy="2185214"/>
          </a:xfrm>
          <a:prstGeom prst="rect">
            <a:avLst/>
          </a:prstGeom>
          <a:noFill/>
        </p:spPr>
        <p:txBody>
          <a:bodyPr wrap="square">
            <a:spAutoFit/>
          </a:bodyPr>
          <a:lstStyle/>
          <a:p>
            <a:pPr algn="l"/>
            <a:r>
              <a:rPr lang="cs-CZ" sz="2000" b="1" i="1" dirty="0">
                <a:solidFill>
                  <a:srgbClr val="202122"/>
                </a:solidFill>
                <a:effectLst/>
              </a:rPr>
              <a:t>Dráha pohybu po kružnici</a:t>
            </a:r>
            <a:endParaRPr lang="cs-CZ" sz="2000" b="0" i="1" dirty="0">
              <a:solidFill>
                <a:srgbClr val="202122"/>
              </a:solidFill>
              <a:effectLst/>
            </a:endParaRPr>
          </a:p>
          <a:p>
            <a:pPr algn="l"/>
            <a:r>
              <a:rPr lang="cs-CZ" sz="2000" b="0" i="0" dirty="0">
                <a:solidFill>
                  <a:srgbClr val="202122"/>
                </a:solidFill>
                <a:effectLst/>
              </a:rPr>
              <a:t>  Rozlišuje se </a:t>
            </a:r>
            <a:r>
              <a:rPr lang="cs-CZ" sz="2000" b="0" i="0" u="none" strike="noStrike" dirty="0">
                <a:effectLst/>
              </a:rPr>
              <a:t>obvodová dráha</a:t>
            </a:r>
            <a:r>
              <a:rPr lang="cs-CZ" sz="2000" b="0" i="0" dirty="0">
                <a:effectLst/>
              </a:rPr>
              <a:t> a </a:t>
            </a:r>
            <a:r>
              <a:rPr lang="cs-CZ" sz="2000" b="0" i="0" u="none" strike="noStrike" dirty="0">
                <a:effectLst/>
              </a:rPr>
              <a:t>úhlová dráha</a:t>
            </a:r>
            <a:r>
              <a:rPr lang="cs-CZ" sz="2000" b="0" i="0" dirty="0">
                <a:effectLst/>
              </a:rPr>
              <a:t>.</a:t>
            </a:r>
          </a:p>
          <a:p>
            <a:pPr algn="l"/>
            <a:endParaRPr lang="cs-CZ" sz="800" b="0" i="0" dirty="0">
              <a:effectLst/>
            </a:endParaRPr>
          </a:p>
          <a:p>
            <a:pPr algn="l"/>
            <a:r>
              <a:rPr lang="cs-CZ" sz="2000" b="1" i="0" dirty="0">
                <a:solidFill>
                  <a:srgbClr val="202122"/>
                </a:solidFill>
                <a:effectLst/>
              </a:rPr>
              <a:t>    Obvodová dráha </a:t>
            </a:r>
            <a:r>
              <a:rPr lang="cs-CZ" sz="2000" b="0" i="1" dirty="0">
                <a:solidFill>
                  <a:srgbClr val="202122"/>
                </a:solidFill>
                <a:effectLst/>
              </a:rPr>
              <a:t>s</a:t>
            </a:r>
            <a:r>
              <a:rPr lang="cs-CZ" sz="2000" b="0" i="0" dirty="0">
                <a:solidFill>
                  <a:srgbClr val="202122"/>
                </a:solidFill>
                <a:effectLst/>
              </a:rPr>
              <a:t> je vzdálenost, kterou urazí hmotný bod během pohybu po obvodu kružnice.</a:t>
            </a:r>
          </a:p>
          <a:p>
            <a:pPr algn="l"/>
            <a:endParaRPr lang="cs-CZ" sz="800" b="0" i="0" dirty="0">
              <a:solidFill>
                <a:srgbClr val="202122"/>
              </a:solidFill>
              <a:effectLst/>
            </a:endParaRPr>
          </a:p>
          <a:p>
            <a:pPr algn="l"/>
            <a:r>
              <a:rPr lang="cs-CZ" sz="2000" b="1" i="0" dirty="0">
                <a:solidFill>
                  <a:srgbClr val="202122"/>
                </a:solidFill>
                <a:effectLst/>
              </a:rPr>
              <a:t>   Úhlová dráha </a:t>
            </a:r>
            <a:r>
              <a:rPr lang="el-GR" sz="2000" b="0" i="1" dirty="0">
                <a:solidFill>
                  <a:srgbClr val="202122"/>
                </a:solidFill>
                <a:effectLst/>
              </a:rPr>
              <a:t>φ</a:t>
            </a:r>
            <a:r>
              <a:rPr lang="el-GR" sz="2000" b="0" i="0" dirty="0">
                <a:solidFill>
                  <a:srgbClr val="202122"/>
                </a:solidFill>
                <a:effectLst/>
              </a:rPr>
              <a:t> </a:t>
            </a:r>
            <a:r>
              <a:rPr lang="cs-CZ" sz="2000" b="0" i="0" dirty="0">
                <a:solidFill>
                  <a:srgbClr val="202122"/>
                </a:solidFill>
                <a:effectLst/>
              </a:rPr>
              <a:t>je úhel, který za čas </a:t>
            </a:r>
            <a:r>
              <a:rPr lang="cs-CZ" sz="2000" b="0" i="1" dirty="0">
                <a:solidFill>
                  <a:srgbClr val="202122"/>
                </a:solidFill>
                <a:effectLst/>
              </a:rPr>
              <a:t>t</a:t>
            </a:r>
            <a:r>
              <a:rPr lang="cs-CZ" sz="2000" b="0" i="0" dirty="0">
                <a:solidFill>
                  <a:srgbClr val="202122"/>
                </a:solidFill>
                <a:effectLst/>
              </a:rPr>
              <a:t> spojnice středu dráhy a pohybujícího se hmotného bodu (průvodič) během pohybu.</a:t>
            </a:r>
          </a:p>
        </p:txBody>
      </p:sp>
      <p:sp>
        <p:nvSpPr>
          <p:cNvPr id="12" name="TextovéPole 11">
            <a:extLst>
              <a:ext uri="{FF2B5EF4-FFF2-40B4-BE49-F238E27FC236}">
                <a16:creationId xmlns:a16="http://schemas.microsoft.com/office/drawing/2014/main" id="{C65AD27D-30AA-4C26-A171-CB663A7672FA}"/>
              </a:ext>
            </a:extLst>
          </p:cNvPr>
          <p:cNvSpPr txBox="1"/>
          <p:nvPr/>
        </p:nvSpPr>
        <p:spPr>
          <a:xfrm>
            <a:off x="207110" y="1086147"/>
            <a:ext cx="8822590" cy="707886"/>
          </a:xfrm>
          <a:prstGeom prst="rect">
            <a:avLst/>
          </a:prstGeom>
          <a:noFill/>
        </p:spPr>
        <p:txBody>
          <a:bodyPr wrap="square">
            <a:spAutoFit/>
          </a:bodyPr>
          <a:lstStyle/>
          <a:p>
            <a:pPr algn="just"/>
            <a:r>
              <a:rPr lang="cs-CZ" sz="2000" dirty="0"/>
              <a:t>Pohyb po kružnici je pohyb (hmotného bodu), jehož trajektorií je kružnice. </a:t>
            </a:r>
            <a:r>
              <a:rPr lang="cs-CZ" altLang="cs-CZ" sz="2000" dirty="0"/>
              <a:t>Je </a:t>
            </a:r>
            <a:r>
              <a:rPr lang="cs-CZ" altLang="cs-CZ" sz="2000" u="sng" dirty="0"/>
              <a:t>nejjednodušším příkladem křivočarého pohybu.</a:t>
            </a:r>
          </a:p>
        </p:txBody>
      </p:sp>
      <p:pic>
        <p:nvPicPr>
          <p:cNvPr id="8" name="Obrázek 7">
            <a:extLst>
              <a:ext uri="{FF2B5EF4-FFF2-40B4-BE49-F238E27FC236}">
                <a16:creationId xmlns:a16="http://schemas.microsoft.com/office/drawing/2014/main" id="{0584B1CC-525C-4AF7-95A2-BA5FC6F9BBAA}"/>
              </a:ext>
            </a:extLst>
          </p:cNvPr>
          <p:cNvPicPr>
            <a:picLocks noChangeAspect="1"/>
          </p:cNvPicPr>
          <p:nvPr/>
        </p:nvPicPr>
        <p:blipFill>
          <a:blip r:embed="rId2"/>
          <a:stretch>
            <a:fillRect/>
          </a:stretch>
        </p:blipFill>
        <p:spPr>
          <a:xfrm>
            <a:off x="3122980" y="4509969"/>
            <a:ext cx="1449020" cy="543382"/>
          </a:xfrm>
          <a:prstGeom prst="rect">
            <a:avLst/>
          </a:prstGeom>
        </p:spPr>
      </p:pic>
    </p:spTree>
    <p:extLst>
      <p:ext uri="{BB962C8B-B14F-4D97-AF65-F5344CB8AC3E}">
        <p14:creationId xmlns:p14="http://schemas.microsoft.com/office/powerpoint/2010/main" val="28109252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image130">
            <a:extLst>
              <a:ext uri="{FF2B5EF4-FFF2-40B4-BE49-F238E27FC236}">
                <a16:creationId xmlns:a16="http://schemas.microsoft.com/office/drawing/2014/main" id="{002E1245-47C8-4BB2-9173-2953568B4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1648" y="199593"/>
            <a:ext cx="1585371" cy="145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a:extLst>
              <a:ext uri="{FF2B5EF4-FFF2-40B4-BE49-F238E27FC236}">
                <a16:creationId xmlns:a16="http://schemas.microsoft.com/office/drawing/2014/main" id="{AA7D5505-AE3C-4BF9-83E0-7928E2302397}"/>
              </a:ext>
            </a:extLst>
          </p:cNvPr>
          <p:cNvSpPr txBox="1"/>
          <p:nvPr/>
        </p:nvSpPr>
        <p:spPr>
          <a:xfrm>
            <a:off x="190500" y="257860"/>
            <a:ext cx="5924550" cy="707886"/>
          </a:xfrm>
          <a:prstGeom prst="rect">
            <a:avLst/>
          </a:prstGeom>
          <a:noFill/>
        </p:spPr>
        <p:txBody>
          <a:bodyPr wrap="square">
            <a:spAutoFit/>
          </a:bodyPr>
          <a:lstStyle/>
          <a:p>
            <a:pPr algn="l"/>
            <a:r>
              <a:rPr lang="cs-CZ" sz="2000" b="0" i="0" dirty="0">
                <a:solidFill>
                  <a:srgbClr val="202122"/>
                </a:solidFill>
                <a:effectLst/>
              </a:rPr>
              <a:t>Mezi úhlovou dráhou a obvodovou dráhou je vztah (</a:t>
            </a:r>
            <a:r>
              <a:rPr lang="cs-CZ" sz="2000" b="0" i="1" dirty="0">
                <a:solidFill>
                  <a:srgbClr val="202122"/>
                </a:solidFill>
                <a:effectLst/>
              </a:rPr>
              <a:t>r</a:t>
            </a:r>
            <a:r>
              <a:rPr lang="cs-CZ" sz="2000" b="0" i="0" dirty="0">
                <a:solidFill>
                  <a:srgbClr val="202122"/>
                </a:solidFill>
                <a:effectLst/>
              </a:rPr>
              <a:t> je poloměr kružnice):</a:t>
            </a:r>
          </a:p>
        </p:txBody>
      </p:sp>
      <p:pic>
        <p:nvPicPr>
          <p:cNvPr id="11" name="Grafický objekt 10">
            <a:extLst>
              <a:ext uri="{FF2B5EF4-FFF2-40B4-BE49-F238E27FC236}">
                <a16:creationId xmlns:a16="http://schemas.microsoft.com/office/drawing/2014/main" id="{6F51D749-9A86-4664-ABD7-0FABFC13F7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3636" y="783592"/>
            <a:ext cx="797336" cy="572446"/>
          </a:xfrm>
          <a:prstGeom prst="rect">
            <a:avLst/>
          </a:prstGeom>
        </p:spPr>
      </p:pic>
      <p:sp>
        <p:nvSpPr>
          <p:cNvPr id="13" name="TextovéPole 12">
            <a:extLst>
              <a:ext uri="{FF2B5EF4-FFF2-40B4-BE49-F238E27FC236}">
                <a16:creationId xmlns:a16="http://schemas.microsoft.com/office/drawing/2014/main" id="{0F3A5979-2B63-4422-B747-5299AC70DD87}"/>
              </a:ext>
            </a:extLst>
          </p:cNvPr>
          <p:cNvSpPr txBox="1"/>
          <p:nvPr/>
        </p:nvSpPr>
        <p:spPr>
          <a:xfrm>
            <a:off x="190499" y="1625098"/>
            <a:ext cx="6494464" cy="1754326"/>
          </a:xfrm>
          <a:prstGeom prst="rect">
            <a:avLst/>
          </a:prstGeom>
          <a:noFill/>
        </p:spPr>
        <p:txBody>
          <a:bodyPr wrap="square">
            <a:spAutoFit/>
          </a:bodyPr>
          <a:lstStyle/>
          <a:p>
            <a:pPr algn="just"/>
            <a:r>
              <a:rPr lang="cs-CZ" sz="2000" b="1" i="1" dirty="0">
                <a:effectLst/>
              </a:rPr>
              <a:t>Rychlost pohybu po kružnici</a:t>
            </a:r>
            <a:endParaRPr lang="cs-CZ" sz="2000" b="0" i="1" dirty="0">
              <a:effectLst/>
            </a:endParaRPr>
          </a:p>
          <a:p>
            <a:pPr algn="just"/>
            <a:endParaRPr lang="cs-CZ" sz="800" b="0" i="0" dirty="0">
              <a:effectLst/>
            </a:endParaRPr>
          </a:p>
          <a:p>
            <a:pPr algn="just"/>
            <a:r>
              <a:rPr lang="cs-CZ" sz="2000" b="0" i="0" dirty="0">
                <a:effectLst/>
              </a:rPr>
              <a:t>Podobně jako u dráhy se rozlišuje </a:t>
            </a:r>
            <a:r>
              <a:rPr lang="cs-CZ" sz="2000" b="1" i="0" u="none" strike="noStrike" dirty="0">
                <a:effectLst/>
              </a:rPr>
              <a:t>obvodová rychlost</a:t>
            </a:r>
            <a:r>
              <a:rPr lang="cs-CZ" sz="2000" b="1" i="0" dirty="0">
                <a:effectLst/>
              </a:rPr>
              <a:t> </a:t>
            </a:r>
            <a:r>
              <a:rPr lang="cs-CZ" sz="2000" b="0" i="0" dirty="0">
                <a:effectLst/>
              </a:rPr>
              <a:t>a </a:t>
            </a:r>
            <a:r>
              <a:rPr lang="cs-CZ" sz="2000" b="1" i="0" u="none" strike="noStrike" dirty="0">
                <a:effectLst/>
              </a:rPr>
              <a:t>úhlová rychlost</a:t>
            </a:r>
            <a:r>
              <a:rPr lang="cs-CZ" sz="2000" b="0" i="0" dirty="0">
                <a:effectLst/>
              </a:rPr>
              <a:t>. Kromě toho lze počítat </a:t>
            </a:r>
            <a:r>
              <a:rPr lang="cs-CZ" sz="2000" b="1" i="0" dirty="0">
                <a:effectLst/>
              </a:rPr>
              <a:t>okamžitou</a:t>
            </a:r>
            <a:r>
              <a:rPr lang="cs-CZ" sz="2000" b="0" i="0" dirty="0">
                <a:effectLst/>
              </a:rPr>
              <a:t> nebo </a:t>
            </a:r>
            <a:r>
              <a:rPr lang="cs-CZ" sz="2000" b="1" i="0" dirty="0">
                <a:effectLst/>
              </a:rPr>
              <a:t>průměrnou </a:t>
            </a:r>
            <a:r>
              <a:rPr lang="cs-CZ" sz="2000" b="1" i="0" u="none" strike="noStrike" dirty="0">
                <a:effectLst/>
              </a:rPr>
              <a:t>rychlost</a:t>
            </a:r>
            <a:r>
              <a:rPr lang="cs-CZ" sz="2000" b="0" i="0" dirty="0">
                <a:effectLst/>
              </a:rPr>
              <a:t>. </a:t>
            </a:r>
            <a:r>
              <a:rPr lang="cs-CZ" sz="2000" b="0" i="0" u="sng" dirty="0">
                <a:effectLst/>
              </a:rPr>
              <a:t>Vektor obvodové rychlosti má směr tečny ke kružnici.</a:t>
            </a:r>
          </a:p>
        </p:txBody>
      </p:sp>
      <p:sp>
        <p:nvSpPr>
          <p:cNvPr id="20" name="TextovéPole 19">
            <a:extLst>
              <a:ext uri="{FF2B5EF4-FFF2-40B4-BE49-F238E27FC236}">
                <a16:creationId xmlns:a16="http://schemas.microsoft.com/office/drawing/2014/main" id="{538873B2-6D7C-42C0-BEDB-11F5AC6191A2}"/>
              </a:ext>
            </a:extLst>
          </p:cNvPr>
          <p:cNvSpPr txBox="1"/>
          <p:nvPr/>
        </p:nvSpPr>
        <p:spPr>
          <a:xfrm>
            <a:off x="190499" y="3478577"/>
            <a:ext cx="6686551" cy="707886"/>
          </a:xfrm>
          <a:prstGeom prst="rect">
            <a:avLst/>
          </a:prstGeom>
          <a:noFill/>
        </p:spPr>
        <p:txBody>
          <a:bodyPr wrap="square">
            <a:spAutoFit/>
          </a:bodyPr>
          <a:lstStyle/>
          <a:p>
            <a:r>
              <a:rPr lang="cs-CZ" sz="2000" b="1" i="0" dirty="0">
                <a:solidFill>
                  <a:srgbClr val="202122"/>
                </a:solidFill>
                <a:effectLst/>
              </a:rPr>
              <a:t>Okamžitá úhlová rychlost </a:t>
            </a:r>
            <a:r>
              <a:rPr lang="cs-CZ" sz="2000" b="0" i="0" dirty="0">
                <a:solidFill>
                  <a:srgbClr val="202122"/>
                </a:solidFill>
                <a:effectLst/>
              </a:rPr>
              <a:t>se rovná první derivaci úhlové dráhy </a:t>
            </a:r>
            <a:r>
              <a:rPr lang="el-GR" sz="2000" b="0" i="1" dirty="0">
                <a:solidFill>
                  <a:srgbClr val="202122"/>
                </a:solidFill>
                <a:effectLst/>
              </a:rPr>
              <a:t>φ</a:t>
            </a:r>
            <a:r>
              <a:rPr lang="cs-CZ" sz="2000" b="0" i="1" dirty="0">
                <a:solidFill>
                  <a:srgbClr val="202122"/>
                </a:solidFill>
                <a:effectLst/>
              </a:rPr>
              <a:t> </a:t>
            </a:r>
            <a:r>
              <a:rPr lang="cs-CZ" sz="2000" b="0" dirty="0">
                <a:solidFill>
                  <a:srgbClr val="202122"/>
                </a:solidFill>
                <a:effectLst/>
              </a:rPr>
              <a:t>podle času </a:t>
            </a:r>
            <a:r>
              <a:rPr lang="cs-CZ" sz="2000" b="0" i="1" dirty="0">
                <a:solidFill>
                  <a:srgbClr val="202122"/>
                </a:solidFill>
                <a:effectLst/>
              </a:rPr>
              <a:t>t</a:t>
            </a:r>
            <a:r>
              <a:rPr lang="cs-CZ" sz="2000" dirty="0">
                <a:solidFill>
                  <a:srgbClr val="202122"/>
                </a:solidFill>
              </a:rPr>
              <a:t>.</a:t>
            </a:r>
            <a:r>
              <a:rPr lang="cs-CZ" sz="2000" b="0" i="0" dirty="0">
                <a:solidFill>
                  <a:srgbClr val="202122"/>
                </a:solidFill>
                <a:effectLst/>
              </a:rPr>
              <a:t> </a:t>
            </a:r>
            <a:endParaRPr lang="cs-CZ" sz="2000" dirty="0"/>
          </a:p>
        </p:txBody>
      </p:sp>
      <p:pic>
        <p:nvPicPr>
          <p:cNvPr id="22" name="Grafický objekt 21">
            <a:extLst>
              <a:ext uri="{FF2B5EF4-FFF2-40B4-BE49-F238E27FC236}">
                <a16:creationId xmlns:a16="http://schemas.microsoft.com/office/drawing/2014/main" id="{C1FFFAAB-2F40-4DC0-8EC9-AF4EEEAE98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6950" y="3852326"/>
            <a:ext cx="958646" cy="645619"/>
          </a:xfrm>
          <a:prstGeom prst="rect">
            <a:avLst/>
          </a:prstGeom>
        </p:spPr>
      </p:pic>
      <p:sp>
        <p:nvSpPr>
          <p:cNvPr id="24" name="TextovéPole 23">
            <a:extLst>
              <a:ext uri="{FF2B5EF4-FFF2-40B4-BE49-F238E27FC236}">
                <a16:creationId xmlns:a16="http://schemas.microsoft.com/office/drawing/2014/main" id="{F6EC956A-6C84-49E4-89D6-5521E88DBCB9}"/>
              </a:ext>
            </a:extLst>
          </p:cNvPr>
          <p:cNvSpPr txBox="1"/>
          <p:nvPr/>
        </p:nvSpPr>
        <p:spPr>
          <a:xfrm>
            <a:off x="190499" y="4525054"/>
            <a:ext cx="6473626" cy="1015663"/>
          </a:xfrm>
          <a:prstGeom prst="rect">
            <a:avLst/>
          </a:prstGeom>
          <a:noFill/>
        </p:spPr>
        <p:txBody>
          <a:bodyPr wrap="square">
            <a:spAutoFit/>
          </a:bodyPr>
          <a:lstStyle/>
          <a:p>
            <a:r>
              <a:rPr lang="cs-CZ" sz="2000" b="1" i="0" dirty="0">
                <a:solidFill>
                  <a:srgbClr val="202122"/>
                </a:solidFill>
                <a:effectLst/>
              </a:rPr>
              <a:t>Průměrná úhlová rychlost </a:t>
            </a:r>
            <a:r>
              <a:rPr lang="cs-CZ" sz="2000" b="0" i="0" dirty="0">
                <a:solidFill>
                  <a:srgbClr val="202122"/>
                </a:solidFill>
                <a:effectLst/>
              </a:rPr>
              <a:t>se rovná podílu celkové úhlové </a:t>
            </a:r>
          </a:p>
          <a:p>
            <a:r>
              <a:rPr lang="cs-CZ" sz="2000" b="0" i="0" dirty="0">
                <a:solidFill>
                  <a:srgbClr val="202122"/>
                </a:solidFill>
                <a:effectLst/>
              </a:rPr>
              <a:t>dráhy </a:t>
            </a:r>
          </a:p>
          <a:p>
            <a:r>
              <a:rPr lang="el-GR" sz="2000" b="0" i="1" dirty="0">
                <a:solidFill>
                  <a:srgbClr val="202122"/>
                </a:solidFill>
                <a:effectLst/>
              </a:rPr>
              <a:t>φ</a:t>
            </a:r>
            <a:r>
              <a:rPr lang="cs-CZ" sz="2000" b="0" i="1" dirty="0">
                <a:solidFill>
                  <a:srgbClr val="202122"/>
                </a:solidFill>
                <a:effectLst/>
              </a:rPr>
              <a:t> </a:t>
            </a:r>
            <a:r>
              <a:rPr lang="cs-CZ" sz="2000" b="0" dirty="0">
                <a:solidFill>
                  <a:srgbClr val="202122"/>
                </a:solidFill>
                <a:effectLst/>
              </a:rPr>
              <a:t>a celkového času </a:t>
            </a:r>
            <a:r>
              <a:rPr lang="cs-CZ" sz="2000" b="0" i="1" dirty="0">
                <a:solidFill>
                  <a:srgbClr val="202122"/>
                </a:solidFill>
                <a:effectLst/>
              </a:rPr>
              <a:t>t</a:t>
            </a:r>
            <a:r>
              <a:rPr lang="cs-CZ" sz="2000" dirty="0">
                <a:solidFill>
                  <a:srgbClr val="202122"/>
                </a:solidFill>
              </a:rPr>
              <a:t>.</a:t>
            </a:r>
            <a:r>
              <a:rPr lang="cs-CZ" sz="2000" b="0" i="0" dirty="0">
                <a:solidFill>
                  <a:srgbClr val="202122"/>
                </a:solidFill>
                <a:effectLst/>
              </a:rPr>
              <a:t> </a:t>
            </a:r>
            <a:endParaRPr lang="cs-CZ" sz="2000" dirty="0"/>
          </a:p>
        </p:txBody>
      </p:sp>
      <p:pic>
        <p:nvPicPr>
          <p:cNvPr id="26" name="Grafický objekt 25">
            <a:extLst>
              <a:ext uri="{FF2B5EF4-FFF2-40B4-BE49-F238E27FC236}">
                <a16:creationId xmlns:a16="http://schemas.microsoft.com/office/drawing/2014/main" id="{BE90F75F-E35E-4A57-8C31-933D96C373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05034" y="5083235"/>
            <a:ext cx="865393" cy="612107"/>
          </a:xfrm>
          <a:prstGeom prst="rect">
            <a:avLst/>
          </a:prstGeom>
        </p:spPr>
      </p:pic>
      <p:sp>
        <p:nvSpPr>
          <p:cNvPr id="28" name="TextovéPole 27">
            <a:extLst>
              <a:ext uri="{FF2B5EF4-FFF2-40B4-BE49-F238E27FC236}">
                <a16:creationId xmlns:a16="http://schemas.microsoft.com/office/drawing/2014/main" id="{163C6DD9-373A-48EA-BE73-09652DC0B65C}"/>
              </a:ext>
            </a:extLst>
          </p:cNvPr>
          <p:cNvSpPr txBox="1"/>
          <p:nvPr/>
        </p:nvSpPr>
        <p:spPr>
          <a:xfrm>
            <a:off x="141490" y="5636569"/>
            <a:ext cx="6345035" cy="646331"/>
          </a:xfrm>
          <a:prstGeom prst="rect">
            <a:avLst/>
          </a:prstGeom>
          <a:noFill/>
        </p:spPr>
        <p:txBody>
          <a:bodyPr wrap="square">
            <a:spAutoFit/>
          </a:bodyPr>
          <a:lstStyle/>
          <a:p>
            <a:r>
              <a:rPr lang="cs-CZ" b="1" i="0" dirty="0">
                <a:solidFill>
                  <a:srgbClr val="202122"/>
                </a:solidFill>
                <a:effectLst/>
                <a:latin typeface="Arial" panose="020B0604020202020204" pitchFamily="34" charset="0"/>
              </a:rPr>
              <a:t>Okamžitá obvodová rychlost </a:t>
            </a:r>
            <a:r>
              <a:rPr lang="cs-CZ" b="0" i="0" dirty="0">
                <a:solidFill>
                  <a:srgbClr val="202122"/>
                </a:solidFill>
                <a:effectLst/>
                <a:latin typeface="Arial" panose="020B0604020202020204" pitchFamily="34" charset="0"/>
              </a:rPr>
              <a:t>se rovná první derivaci dráhy </a:t>
            </a:r>
          </a:p>
          <a:p>
            <a:r>
              <a:rPr lang="cs-CZ" b="0" i="1" dirty="0">
                <a:solidFill>
                  <a:srgbClr val="202122"/>
                </a:solidFill>
                <a:effectLst/>
                <a:latin typeface="Arial" panose="020B0604020202020204" pitchFamily="34" charset="0"/>
              </a:rPr>
              <a:t>s</a:t>
            </a:r>
            <a:r>
              <a:rPr lang="cs-CZ" b="0" i="0" dirty="0">
                <a:solidFill>
                  <a:srgbClr val="202122"/>
                </a:solidFill>
                <a:effectLst/>
                <a:latin typeface="Arial" panose="020B0604020202020204" pitchFamily="34" charset="0"/>
              </a:rPr>
              <a:t> podle</a:t>
            </a:r>
            <a:r>
              <a:rPr lang="en-US" b="0" i="0" dirty="0">
                <a:solidFill>
                  <a:srgbClr val="202122"/>
                </a:solidFill>
                <a:effectLst/>
                <a:latin typeface="Arial" panose="020B0604020202020204" pitchFamily="34" charset="0"/>
              </a:rPr>
              <a:t> </a:t>
            </a:r>
            <a:r>
              <a:rPr lang="cs-CZ" b="0" i="0" dirty="0">
                <a:solidFill>
                  <a:srgbClr val="202122"/>
                </a:solidFill>
                <a:effectLst/>
                <a:latin typeface="Arial" panose="020B0604020202020204" pitchFamily="34" charset="0"/>
              </a:rPr>
              <a:t> času </a:t>
            </a:r>
            <a:r>
              <a:rPr lang="cs-CZ" b="0" i="1" dirty="0">
                <a:solidFill>
                  <a:srgbClr val="202122"/>
                </a:solidFill>
                <a:effectLst/>
                <a:latin typeface="Arial" panose="020B0604020202020204" pitchFamily="34" charset="0"/>
              </a:rPr>
              <a:t>t</a:t>
            </a:r>
            <a:r>
              <a:rPr lang="cs-CZ" b="0" i="0" dirty="0">
                <a:solidFill>
                  <a:srgbClr val="202122"/>
                </a:solidFill>
                <a:effectLst/>
                <a:latin typeface="Arial" panose="020B0604020202020204" pitchFamily="34" charset="0"/>
              </a:rPr>
              <a:t>.</a:t>
            </a:r>
            <a:endParaRPr lang="cs-CZ" dirty="0"/>
          </a:p>
        </p:txBody>
      </p:sp>
      <p:pic>
        <p:nvPicPr>
          <p:cNvPr id="30" name="Grafický objekt 29">
            <a:extLst>
              <a:ext uri="{FF2B5EF4-FFF2-40B4-BE49-F238E27FC236}">
                <a16:creationId xmlns:a16="http://schemas.microsoft.com/office/drawing/2014/main" id="{31D438B4-7188-441C-B929-468D2CCF36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40941" y="6049321"/>
            <a:ext cx="845038" cy="619694"/>
          </a:xfrm>
          <a:prstGeom prst="rect">
            <a:avLst/>
          </a:prstGeom>
        </p:spPr>
      </p:pic>
      <p:pic>
        <p:nvPicPr>
          <p:cNvPr id="4" name="Obrázek 3">
            <a:extLst>
              <a:ext uri="{FF2B5EF4-FFF2-40B4-BE49-F238E27FC236}">
                <a16:creationId xmlns:a16="http://schemas.microsoft.com/office/drawing/2014/main" id="{FD631E8E-957F-4C7A-A9A9-CB5EA07B2E49}"/>
              </a:ext>
            </a:extLst>
          </p:cNvPr>
          <p:cNvPicPr>
            <a:picLocks noChangeAspect="1"/>
          </p:cNvPicPr>
          <p:nvPr/>
        </p:nvPicPr>
        <p:blipFill>
          <a:blip r:embed="rId11"/>
          <a:stretch>
            <a:fillRect/>
          </a:stretch>
        </p:blipFill>
        <p:spPr>
          <a:xfrm>
            <a:off x="6664125" y="3895517"/>
            <a:ext cx="2217351" cy="2804711"/>
          </a:xfrm>
          <a:prstGeom prst="rect">
            <a:avLst/>
          </a:prstGeom>
        </p:spPr>
      </p:pic>
      <p:pic>
        <p:nvPicPr>
          <p:cNvPr id="6" name="Obrázek 5">
            <a:extLst>
              <a:ext uri="{FF2B5EF4-FFF2-40B4-BE49-F238E27FC236}">
                <a16:creationId xmlns:a16="http://schemas.microsoft.com/office/drawing/2014/main" id="{AEDE64AF-A231-40E4-8FFC-FCA6AFAAF317}"/>
              </a:ext>
            </a:extLst>
          </p:cNvPr>
          <p:cNvPicPr>
            <a:picLocks noChangeAspect="1"/>
          </p:cNvPicPr>
          <p:nvPr/>
        </p:nvPicPr>
        <p:blipFill>
          <a:blip r:embed="rId12"/>
          <a:stretch>
            <a:fillRect/>
          </a:stretch>
        </p:blipFill>
        <p:spPr>
          <a:xfrm>
            <a:off x="6866325" y="1711809"/>
            <a:ext cx="1896018" cy="2140517"/>
          </a:xfrm>
          <a:prstGeom prst="rect">
            <a:avLst/>
          </a:prstGeom>
        </p:spPr>
      </p:pic>
      <p:pic>
        <p:nvPicPr>
          <p:cNvPr id="8" name="Obrázek 7">
            <a:extLst>
              <a:ext uri="{FF2B5EF4-FFF2-40B4-BE49-F238E27FC236}">
                <a16:creationId xmlns:a16="http://schemas.microsoft.com/office/drawing/2014/main" id="{BADA3260-A44A-4839-AD56-1BCD6D7092A9}"/>
              </a:ext>
            </a:extLst>
          </p:cNvPr>
          <p:cNvPicPr>
            <a:picLocks noChangeAspect="1"/>
          </p:cNvPicPr>
          <p:nvPr/>
        </p:nvPicPr>
        <p:blipFill>
          <a:blip r:embed="rId13"/>
          <a:stretch>
            <a:fillRect/>
          </a:stretch>
        </p:blipFill>
        <p:spPr>
          <a:xfrm>
            <a:off x="3736191" y="3969980"/>
            <a:ext cx="1340634" cy="402190"/>
          </a:xfrm>
          <a:prstGeom prst="rect">
            <a:avLst/>
          </a:prstGeom>
        </p:spPr>
      </p:pic>
    </p:spTree>
    <p:extLst>
      <p:ext uri="{BB962C8B-B14F-4D97-AF65-F5344CB8AC3E}">
        <p14:creationId xmlns:p14="http://schemas.microsoft.com/office/powerpoint/2010/main" val="5274245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06B70614-2AA5-4CC9-AC5E-065A6DE031C6}"/>
              </a:ext>
            </a:extLst>
          </p:cNvPr>
          <p:cNvSpPr txBox="1"/>
          <p:nvPr/>
        </p:nvSpPr>
        <p:spPr>
          <a:xfrm>
            <a:off x="104775" y="3066747"/>
            <a:ext cx="8743950" cy="584775"/>
          </a:xfrm>
          <a:prstGeom prst="rect">
            <a:avLst/>
          </a:prstGeom>
          <a:noFill/>
        </p:spPr>
        <p:txBody>
          <a:bodyPr wrap="square">
            <a:spAutoFit/>
          </a:bodyPr>
          <a:lstStyle/>
          <a:p>
            <a:pPr algn="just"/>
            <a:r>
              <a:rPr lang="cs-CZ" sz="1600" b="0" i="0" dirty="0">
                <a:solidFill>
                  <a:srgbClr val="202122"/>
                </a:solidFill>
                <a:effectLst/>
              </a:rPr>
              <a:t>V nerotující souřadné soustavě klidové vůči středu dané kružnice, je spojena s úhlovou rychlostí vektorovým vztahem</a:t>
            </a:r>
            <a:endParaRPr lang="cs-CZ" sz="1600" dirty="0"/>
          </a:p>
        </p:txBody>
      </p:sp>
      <p:pic>
        <p:nvPicPr>
          <p:cNvPr id="9" name="Grafický objekt 8">
            <a:extLst>
              <a:ext uri="{FF2B5EF4-FFF2-40B4-BE49-F238E27FC236}">
                <a16:creationId xmlns:a16="http://schemas.microsoft.com/office/drawing/2014/main" id="{FA3D8006-31CF-4E11-8678-7769FBF7CB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99497" y="3403117"/>
            <a:ext cx="1364796" cy="249112"/>
          </a:xfrm>
          <a:prstGeom prst="rect">
            <a:avLst/>
          </a:prstGeom>
        </p:spPr>
      </p:pic>
      <p:sp>
        <p:nvSpPr>
          <p:cNvPr id="11" name="TextovéPole 10">
            <a:extLst>
              <a:ext uri="{FF2B5EF4-FFF2-40B4-BE49-F238E27FC236}">
                <a16:creationId xmlns:a16="http://schemas.microsoft.com/office/drawing/2014/main" id="{EB6A4012-2C28-43C7-B62F-696A53CA5AB3}"/>
              </a:ext>
            </a:extLst>
          </p:cNvPr>
          <p:cNvSpPr txBox="1"/>
          <p:nvPr/>
        </p:nvSpPr>
        <p:spPr>
          <a:xfrm>
            <a:off x="171449" y="3817909"/>
            <a:ext cx="8658225" cy="338554"/>
          </a:xfrm>
          <a:prstGeom prst="rect">
            <a:avLst/>
          </a:prstGeom>
          <a:noFill/>
        </p:spPr>
        <p:txBody>
          <a:bodyPr wrap="square">
            <a:spAutoFit/>
          </a:bodyPr>
          <a:lstStyle/>
          <a:p>
            <a:r>
              <a:rPr lang="cs-CZ" sz="1600" b="1" dirty="0"/>
              <a:t>r</a:t>
            </a:r>
            <a:r>
              <a:rPr lang="cs-CZ" sz="1600" b="1" i="0" dirty="0">
                <a:effectLst/>
              </a:rPr>
              <a:t> </a:t>
            </a:r>
            <a:r>
              <a:rPr lang="cs-CZ" sz="1600" b="0" i="0" dirty="0">
                <a:effectLst/>
              </a:rPr>
              <a:t>je poloměr zatáčky, resp. poloměr </a:t>
            </a:r>
            <a:r>
              <a:rPr lang="cs-CZ" sz="1600" b="0" i="0" u="none" strike="noStrike" dirty="0">
                <a:effectLst/>
              </a:rPr>
              <a:t>oskulační kružnice</a:t>
            </a:r>
            <a:r>
              <a:rPr lang="cs-CZ" sz="1600" b="0" i="0" dirty="0">
                <a:effectLst/>
              </a:rPr>
              <a:t> </a:t>
            </a:r>
            <a:r>
              <a:rPr lang="cs-CZ" sz="1600" b="0" i="0" u="none" strike="noStrike" dirty="0">
                <a:effectLst/>
              </a:rPr>
              <a:t>trajektorie</a:t>
            </a:r>
            <a:r>
              <a:rPr lang="cs-CZ" sz="1600" b="0" i="0" dirty="0">
                <a:effectLst/>
              </a:rPr>
              <a:t> v daném bodě.</a:t>
            </a:r>
            <a:endParaRPr lang="cs-CZ" sz="1600" dirty="0"/>
          </a:p>
        </p:txBody>
      </p:sp>
      <p:sp>
        <p:nvSpPr>
          <p:cNvPr id="13" name="TextovéPole 12">
            <a:extLst>
              <a:ext uri="{FF2B5EF4-FFF2-40B4-BE49-F238E27FC236}">
                <a16:creationId xmlns:a16="http://schemas.microsoft.com/office/drawing/2014/main" id="{F46907E8-4F5B-4C20-A5F4-330D988FC796}"/>
              </a:ext>
            </a:extLst>
          </p:cNvPr>
          <p:cNvSpPr txBox="1"/>
          <p:nvPr/>
        </p:nvSpPr>
        <p:spPr>
          <a:xfrm>
            <a:off x="171449" y="238810"/>
            <a:ext cx="8677276" cy="369332"/>
          </a:xfrm>
          <a:prstGeom prst="rect">
            <a:avLst/>
          </a:prstGeom>
          <a:noFill/>
        </p:spPr>
        <p:txBody>
          <a:bodyPr wrap="square">
            <a:spAutoFit/>
          </a:bodyPr>
          <a:lstStyle/>
          <a:p>
            <a:r>
              <a:rPr lang="cs-CZ" b="1" i="0" dirty="0">
                <a:solidFill>
                  <a:srgbClr val="202122"/>
                </a:solidFill>
                <a:effectLst/>
                <a:latin typeface="Arial" panose="020B0604020202020204" pitchFamily="34" charset="0"/>
              </a:rPr>
              <a:t>Průměrná obvodová rychlost </a:t>
            </a:r>
            <a:r>
              <a:rPr lang="cs-CZ" b="0" i="0" dirty="0">
                <a:solidFill>
                  <a:srgbClr val="202122"/>
                </a:solidFill>
                <a:effectLst/>
                <a:latin typeface="Arial" panose="020B0604020202020204" pitchFamily="34" charset="0"/>
              </a:rPr>
              <a:t>se rovná podílu celkové dráhy </a:t>
            </a:r>
            <a:r>
              <a:rPr lang="cs-CZ" b="0" i="1" dirty="0">
                <a:solidFill>
                  <a:srgbClr val="202122"/>
                </a:solidFill>
                <a:effectLst/>
                <a:latin typeface="Arial" panose="020B0604020202020204" pitchFamily="34" charset="0"/>
              </a:rPr>
              <a:t>s</a:t>
            </a:r>
            <a:r>
              <a:rPr lang="cs-CZ" b="0" i="0" dirty="0">
                <a:solidFill>
                  <a:srgbClr val="202122"/>
                </a:solidFill>
                <a:effectLst/>
                <a:latin typeface="Arial" panose="020B0604020202020204" pitchFamily="34" charset="0"/>
              </a:rPr>
              <a:t> a celkového času </a:t>
            </a:r>
            <a:r>
              <a:rPr lang="cs-CZ" b="0" i="1" dirty="0">
                <a:solidFill>
                  <a:srgbClr val="202122"/>
                </a:solidFill>
                <a:effectLst/>
                <a:latin typeface="Arial" panose="020B0604020202020204" pitchFamily="34" charset="0"/>
              </a:rPr>
              <a:t>t</a:t>
            </a:r>
            <a:r>
              <a:rPr lang="cs-CZ" b="0" i="0" dirty="0">
                <a:solidFill>
                  <a:srgbClr val="202122"/>
                </a:solidFill>
                <a:effectLst/>
                <a:latin typeface="Arial" panose="020B0604020202020204" pitchFamily="34" charset="0"/>
              </a:rPr>
              <a:t>.</a:t>
            </a:r>
            <a:endParaRPr lang="cs-CZ" dirty="0"/>
          </a:p>
        </p:txBody>
      </p:sp>
      <p:pic>
        <p:nvPicPr>
          <p:cNvPr id="15" name="Grafický objekt 14">
            <a:extLst>
              <a:ext uri="{FF2B5EF4-FFF2-40B4-BE49-F238E27FC236}">
                <a16:creationId xmlns:a16="http://schemas.microsoft.com/office/drawing/2014/main" id="{D310A598-C1A5-4F2E-9E28-80DD0B7F77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3500" y="674818"/>
            <a:ext cx="721518" cy="546014"/>
          </a:xfrm>
          <a:prstGeom prst="rect">
            <a:avLst/>
          </a:prstGeom>
        </p:spPr>
      </p:pic>
      <p:sp>
        <p:nvSpPr>
          <p:cNvPr id="17" name="TextovéPole 16">
            <a:extLst>
              <a:ext uri="{FF2B5EF4-FFF2-40B4-BE49-F238E27FC236}">
                <a16:creationId xmlns:a16="http://schemas.microsoft.com/office/drawing/2014/main" id="{2302019B-9EB2-4463-B35A-B259B46C46DF}"/>
              </a:ext>
            </a:extLst>
          </p:cNvPr>
          <p:cNvSpPr txBox="1"/>
          <p:nvPr/>
        </p:nvSpPr>
        <p:spPr>
          <a:xfrm>
            <a:off x="171449" y="1530005"/>
            <a:ext cx="6562726" cy="369332"/>
          </a:xfrm>
          <a:prstGeom prst="rect">
            <a:avLst/>
          </a:prstGeom>
          <a:noFill/>
        </p:spPr>
        <p:txBody>
          <a:bodyPr wrap="square">
            <a:spAutoFit/>
          </a:bodyPr>
          <a:lstStyle/>
          <a:p>
            <a:r>
              <a:rPr lang="cs-CZ" b="0" i="0" dirty="0">
                <a:solidFill>
                  <a:srgbClr val="202122"/>
                </a:solidFill>
                <a:effectLst/>
                <a:latin typeface="Arial" panose="020B0604020202020204" pitchFamily="34" charset="0"/>
              </a:rPr>
              <a:t>Vztah mezi </a:t>
            </a:r>
            <a:r>
              <a:rPr lang="cs-CZ" b="1" i="0" dirty="0">
                <a:solidFill>
                  <a:srgbClr val="202122"/>
                </a:solidFill>
                <a:effectLst/>
                <a:latin typeface="Arial" panose="020B0604020202020204" pitchFamily="34" charset="0"/>
              </a:rPr>
              <a:t>úhlovou rychlostí </a:t>
            </a:r>
            <a:r>
              <a:rPr lang="cs-CZ" b="0" i="0" dirty="0">
                <a:solidFill>
                  <a:srgbClr val="202122"/>
                </a:solidFill>
                <a:effectLst/>
                <a:latin typeface="Arial" panose="020B0604020202020204" pitchFamily="34" charset="0"/>
              </a:rPr>
              <a:t>a </a:t>
            </a:r>
            <a:r>
              <a:rPr lang="cs-CZ" b="1" i="0" dirty="0">
                <a:solidFill>
                  <a:srgbClr val="202122"/>
                </a:solidFill>
                <a:effectLst/>
                <a:latin typeface="Arial" panose="020B0604020202020204" pitchFamily="34" charset="0"/>
              </a:rPr>
              <a:t>obvodovou rychlostí</a:t>
            </a:r>
            <a:endParaRPr lang="cs-CZ" b="1" dirty="0"/>
          </a:p>
        </p:txBody>
      </p:sp>
      <p:pic>
        <p:nvPicPr>
          <p:cNvPr id="19" name="Grafický objekt 18">
            <a:extLst>
              <a:ext uri="{FF2B5EF4-FFF2-40B4-BE49-F238E27FC236}">
                <a16:creationId xmlns:a16="http://schemas.microsoft.com/office/drawing/2014/main" id="{388E2C4F-3CDA-466D-864F-4BB9112794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7305" y="1904901"/>
            <a:ext cx="747713" cy="536820"/>
          </a:xfrm>
          <a:prstGeom prst="rect">
            <a:avLst/>
          </a:prstGeom>
        </p:spPr>
      </p:pic>
      <p:graphicFrame>
        <p:nvGraphicFramePr>
          <p:cNvPr id="21" name="Object 3">
            <a:extLst>
              <a:ext uri="{FF2B5EF4-FFF2-40B4-BE49-F238E27FC236}">
                <a16:creationId xmlns:a16="http://schemas.microsoft.com/office/drawing/2014/main" id="{2B68EBA7-1DF3-4A18-A423-B45C9180053F}"/>
              </a:ext>
            </a:extLst>
          </p:cNvPr>
          <p:cNvGraphicFramePr>
            <a:graphicFrameLocks noChangeAspect="1"/>
          </p:cNvGraphicFramePr>
          <p:nvPr/>
        </p:nvGraphicFramePr>
        <p:xfrm>
          <a:off x="3780369" y="2053088"/>
          <a:ext cx="1119128" cy="305023"/>
        </p:xfrm>
        <a:graphic>
          <a:graphicData uri="http://schemas.openxmlformats.org/presentationml/2006/ole">
            <mc:AlternateContent xmlns:mc="http://schemas.openxmlformats.org/markup-compatibility/2006">
              <mc:Choice xmlns:v="urn:schemas-microsoft-com:vml" Requires="v">
                <p:oleObj name="Rovnice" r:id="rId8" imgW="838080" imgH="228600" progId="Equation.3">
                  <p:embed/>
                </p:oleObj>
              </mc:Choice>
              <mc:Fallback>
                <p:oleObj name="Rovnice" r:id="rId8" imgW="838080" imgH="228600" progId="Equation.3">
                  <p:embed/>
                  <p:pic>
                    <p:nvPicPr>
                      <p:cNvPr id="21" name="Object 3">
                        <a:extLst>
                          <a:ext uri="{FF2B5EF4-FFF2-40B4-BE49-F238E27FC236}">
                            <a16:creationId xmlns:a16="http://schemas.microsoft.com/office/drawing/2014/main" id="{2B68EBA7-1DF3-4A18-A423-B45C918005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0369" y="2053088"/>
                        <a:ext cx="1119128" cy="305023"/>
                      </a:xfrm>
                      <a:prstGeom prst="rect">
                        <a:avLst/>
                      </a:prstGeom>
                      <a:solidFill>
                        <a:schemeClr val="bg1"/>
                      </a:solidFill>
                      <a:ln>
                        <a:noFill/>
                      </a:ln>
                      <a:effectLst/>
                    </p:spPr>
                  </p:pic>
                </p:oleObj>
              </mc:Fallback>
            </mc:AlternateContent>
          </a:graphicData>
        </a:graphic>
      </p:graphicFrame>
      <p:pic>
        <p:nvPicPr>
          <p:cNvPr id="23" name="Picture 5" descr="http://fyzika.jreichl.com/data/M_kinematika_soubory/image127.png">
            <a:extLst>
              <a:ext uri="{FF2B5EF4-FFF2-40B4-BE49-F238E27FC236}">
                <a16:creationId xmlns:a16="http://schemas.microsoft.com/office/drawing/2014/main" id="{342A2FEC-787A-4C91-90B4-FB5C7E1410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0750" y="2029380"/>
            <a:ext cx="780494" cy="36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ovéPole 24">
            <a:extLst>
              <a:ext uri="{FF2B5EF4-FFF2-40B4-BE49-F238E27FC236}">
                <a16:creationId xmlns:a16="http://schemas.microsoft.com/office/drawing/2014/main" id="{B80C5F56-C121-444F-84FD-AAF982775A38}"/>
              </a:ext>
            </a:extLst>
          </p:cNvPr>
          <p:cNvSpPr txBox="1"/>
          <p:nvPr/>
        </p:nvSpPr>
        <p:spPr>
          <a:xfrm>
            <a:off x="5117941" y="2021730"/>
            <a:ext cx="882809" cy="400110"/>
          </a:xfrm>
          <a:prstGeom prst="rect">
            <a:avLst/>
          </a:prstGeom>
          <a:noFill/>
        </p:spPr>
        <p:txBody>
          <a:bodyPr wrap="square">
            <a:spAutoFit/>
          </a:bodyPr>
          <a:lstStyle/>
          <a:p>
            <a:r>
              <a:rPr lang="cs-CZ" sz="2000" b="0" i="0" dirty="0">
                <a:solidFill>
                  <a:srgbClr val="202122"/>
                </a:solidFill>
                <a:effectLst/>
              </a:rPr>
              <a:t>nebo</a:t>
            </a:r>
            <a:endParaRPr lang="cs-CZ" sz="2000" dirty="0"/>
          </a:p>
        </p:txBody>
      </p:sp>
      <p:pic>
        <p:nvPicPr>
          <p:cNvPr id="276482" name="Picture 2" descr="vektor úhlové rychlosti">
            <a:extLst>
              <a:ext uri="{FF2B5EF4-FFF2-40B4-BE49-F238E27FC236}">
                <a16:creationId xmlns:a16="http://schemas.microsoft.com/office/drawing/2014/main" id="{BC70EEB3-6F92-4D83-9420-10FFA00D7B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7551" y="4383699"/>
            <a:ext cx="3008687" cy="2273533"/>
          </a:xfrm>
          <a:prstGeom prst="rect">
            <a:avLst/>
          </a:prstGeom>
          <a:noFill/>
          <a:extLst>
            <a:ext uri="{909E8E84-426E-40DD-AFC4-6F175D3DCCD1}">
              <a14:hiddenFill xmlns:a14="http://schemas.microsoft.com/office/drawing/2010/main">
                <a:solidFill>
                  <a:srgbClr val="FFFFFF"/>
                </a:solidFill>
              </a14:hiddenFill>
            </a:ext>
          </a:extLst>
        </p:spPr>
      </p:pic>
      <p:pic>
        <p:nvPicPr>
          <p:cNvPr id="276484" name="Picture 4" descr="vektory okamžité obvodové rychlosti rovnoměrného pohybu bodu po kružnici">
            <a:extLst>
              <a:ext uri="{FF2B5EF4-FFF2-40B4-BE49-F238E27FC236}">
                <a16:creationId xmlns:a16="http://schemas.microsoft.com/office/drawing/2014/main" id="{6C733214-669F-41C8-A040-6A30FD0897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8224" y="4383698"/>
            <a:ext cx="2537501" cy="227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6603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55524706-CBC8-4ADF-ADBE-144D44F91DA8}"/>
              </a:ext>
            </a:extLst>
          </p:cNvPr>
          <p:cNvPicPr>
            <a:picLocks noChangeAspect="1"/>
          </p:cNvPicPr>
          <p:nvPr/>
        </p:nvPicPr>
        <p:blipFill>
          <a:blip r:embed="rId2"/>
          <a:stretch>
            <a:fillRect/>
          </a:stretch>
        </p:blipFill>
        <p:spPr>
          <a:xfrm>
            <a:off x="4076197" y="4122086"/>
            <a:ext cx="2578116" cy="2517096"/>
          </a:xfrm>
          <a:prstGeom prst="rect">
            <a:avLst/>
          </a:prstGeom>
        </p:spPr>
      </p:pic>
      <p:sp>
        <p:nvSpPr>
          <p:cNvPr id="15" name="TextovéPole 14">
            <a:extLst>
              <a:ext uri="{FF2B5EF4-FFF2-40B4-BE49-F238E27FC236}">
                <a16:creationId xmlns:a16="http://schemas.microsoft.com/office/drawing/2014/main" id="{D2B334CD-5FA9-4D7F-8149-25E86BC4871D}"/>
              </a:ext>
            </a:extLst>
          </p:cNvPr>
          <p:cNvSpPr txBox="1"/>
          <p:nvPr/>
        </p:nvSpPr>
        <p:spPr>
          <a:xfrm>
            <a:off x="171449" y="376270"/>
            <a:ext cx="8801102" cy="2369880"/>
          </a:xfrm>
          <a:prstGeom prst="rect">
            <a:avLst/>
          </a:prstGeom>
          <a:noFill/>
        </p:spPr>
        <p:txBody>
          <a:bodyPr wrap="square">
            <a:spAutoFit/>
          </a:bodyPr>
          <a:lstStyle/>
          <a:p>
            <a:pPr algn="just"/>
            <a:r>
              <a:rPr lang="cs-CZ" sz="2000" b="1" i="1" dirty="0">
                <a:solidFill>
                  <a:srgbClr val="202122"/>
                </a:solidFill>
                <a:effectLst/>
              </a:rPr>
              <a:t>Zrychlení pohybu po kružnici</a:t>
            </a:r>
            <a:endParaRPr lang="cs-CZ" sz="2000" b="0" i="1" dirty="0">
              <a:solidFill>
                <a:srgbClr val="202122"/>
              </a:solidFill>
              <a:effectLst/>
            </a:endParaRPr>
          </a:p>
          <a:p>
            <a:pPr algn="just"/>
            <a:endParaRPr lang="cs-CZ" sz="800" b="0" i="0" dirty="0">
              <a:solidFill>
                <a:srgbClr val="202122"/>
              </a:solidFill>
              <a:effectLst/>
            </a:endParaRPr>
          </a:p>
          <a:p>
            <a:pPr algn="just"/>
            <a:r>
              <a:rPr lang="cs-CZ" sz="2000" b="0" i="0" dirty="0">
                <a:solidFill>
                  <a:srgbClr val="202122"/>
                </a:solidFill>
                <a:effectLst/>
              </a:rPr>
              <a:t>Při pohybu po kružnici se neustále mění směr vektoru rychlosti a může se měnit i velikost rychlosti. </a:t>
            </a:r>
            <a:r>
              <a:rPr lang="cs-CZ" sz="2000" b="0" i="0" u="sng" dirty="0">
                <a:solidFill>
                  <a:srgbClr val="202122"/>
                </a:solidFill>
                <a:effectLst/>
              </a:rPr>
              <a:t>Změnu směru</a:t>
            </a:r>
            <a:r>
              <a:rPr lang="cs-CZ" sz="2000" b="0" i="0" dirty="0">
                <a:solidFill>
                  <a:srgbClr val="202122"/>
                </a:solidFill>
                <a:effectLst/>
              </a:rPr>
              <a:t> vyjadřuje </a:t>
            </a:r>
            <a:r>
              <a:rPr lang="cs-CZ" sz="2000" b="1" i="0" u="none" strike="noStrike" dirty="0">
                <a:effectLst/>
              </a:rPr>
              <a:t>dostředivé zrychlení</a:t>
            </a:r>
            <a:r>
              <a:rPr lang="cs-CZ" sz="2000" b="0" i="0" dirty="0">
                <a:solidFill>
                  <a:srgbClr val="202122"/>
                </a:solidFill>
                <a:effectLst/>
              </a:rPr>
              <a:t>, jehož směr je do středu kružnice. Protože </a:t>
            </a:r>
            <a:r>
              <a:rPr lang="cs-CZ" sz="2000" b="0" i="0" u="sng" dirty="0">
                <a:solidFill>
                  <a:srgbClr val="202122"/>
                </a:solidFill>
                <a:effectLst/>
              </a:rPr>
              <a:t>směr dostředivého zrychlení je neustále kolmý na směr rychlosti</a:t>
            </a:r>
            <a:r>
              <a:rPr lang="cs-CZ" sz="2000" b="0" i="0" dirty="0">
                <a:solidFill>
                  <a:srgbClr val="202122"/>
                </a:solidFill>
                <a:effectLst/>
              </a:rPr>
              <a:t>, označuje se také jako </a:t>
            </a:r>
            <a:r>
              <a:rPr lang="cs-CZ" sz="2000" b="1" i="1" dirty="0">
                <a:solidFill>
                  <a:srgbClr val="202122"/>
                </a:solidFill>
                <a:effectLst/>
              </a:rPr>
              <a:t>normálové zrychlení</a:t>
            </a:r>
            <a:r>
              <a:rPr lang="cs-CZ" sz="2000" b="1" i="0" dirty="0">
                <a:solidFill>
                  <a:srgbClr val="202122"/>
                </a:solidFill>
                <a:effectLst/>
              </a:rPr>
              <a:t> </a:t>
            </a:r>
            <a:r>
              <a:rPr lang="cs-CZ" sz="2000" b="0" i="0" dirty="0">
                <a:solidFill>
                  <a:srgbClr val="202122"/>
                </a:solidFill>
                <a:effectLst/>
              </a:rPr>
              <a:t>(</a:t>
            </a:r>
            <a:r>
              <a:rPr lang="cs-CZ" sz="2000" b="0" i="1" dirty="0">
                <a:solidFill>
                  <a:srgbClr val="202122"/>
                </a:solidFill>
                <a:effectLst/>
              </a:rPr>
              <a:t>normálová složka zrychlení</a:t>
            </a:r>
            <a:r>
              <a:rPr lang="cs-CZ" sz="2000" b="0" i="0" dirty="0">
                <a:solidFill>
                  <a:srgbClr val="202122"/>
                </a:solidFill>
                <a:effectLst/>
              </a:rPr>
              <a:t>). </a:t>
            </a:r>
            <a:r>
              <a:rPr lang="cs-CZ" sz="2000" b="0" i="0" u="sng" dirty="0">
                <a:solidFill>
                  <a:srgbClr val="202122"/>
                </a:solidFill>
                <a:effectLst/>
              </a:rPr>
              <a:t>Změnu velikosti rychlosti </a:t>
            </a:r>
            <a:r>
              <a:rPr lang="cs-CZ" sz="2000" b="0" i="0" dirty="0">
                <a:solidFill>
                  <a:srgbClr val="202122"/>
                </a:solidFill>
                <a:effectLst/>
              </a:rPr>
              <a:t>popisuje </a:t>
            </a:r>
            <a:r>
              <a:rPr lang="cs-CZ" sz="2000" b="1" i="1" dirty="0">
                <a:solidFill>
                  <a:srgbClr val="202122"/>
                </a:solidFill>
                <a:effectLst/>
              </a:rPr>
              <a:t>tečné zrychlení</a:t>
            </a:r>
            <a:r>
              <a:rPr lang="cs-CZ" sz="2000" b="1" i="0" dirty="0">
                <a:solidFill>
                  <a:srgbClr val="202122"/>
                </a:solidFill>
                <a:effectLst/>
              </a:rPr>
              <a:t> </a:t>
            </a:r>
            <a:r>
              <a:rPr lang="cs-CZ" sz="2000" b="0" i="0" dirty="0">
                <a:solidFill>
                  <a:srgbClr val="202122"/>
                </a:solidFill>
                <a:effectLst/>
              </a:rPr>
              <a:t>(</a:t>
            </a:r>
            <a:r>
              <a:rPr lang="cs-CZ" sz="2000" b="0" i="1" dirty="0">
                <a:solidFill>
                  <a:srgbClr val="202122"/>
                </a:solidFill>
                <a:effectLst/>
              </a:rPr>
              <a:t>tečná složka zrychlení</a:t>
            </a:r>
            <a:r>
              <a:rPr lang="cs-CZ" sz="2000" b="0" i="0" dirty="0">
                <a:solidFill>
                  <a:srgbClr val="202122"/>
                </a:solidFill>
                <a:effectLst/>
              </a:rPr>
              <a:t>). </a:t>
            </a:r>
          </a:p>
          <a:p>
            <a:pPr algn="just"/>
            <a:r>
              <a:rPr lang="cs-CZ" sz="2000" b="0" i="0" dirty="0">
                <a:solidFill>
                  <a:srgbClr val="202122"/>
                </a:solidFill>
                <a:effectLst/>
              </a:rPr>
              <a:t>Změnu úhlové rychlosti vyjadřuje veličina </a:t>
            </a:r>
            <a:r>
              <a:rPr lang="cs-CZ" sz="2000" b="1" i="0" u="none" strike="noStrike" dirty="0">
                <a:effectLst/>
              </a:rPr>
              <a:t>úhlové zrychlení</a:t>
            </a:r>
            <a:r>
              <a:rPr lang="cs-CZ" sz="2000" b="0" i="0" dirty="0">
                <a:solidFill>
                  <a:srgbClr val="202122"/>
                </a:solidFill>
                <a:effectLst/>
              </a:rPr>
              <a:t>.</a:t>
            </a:r>
          </a:p>
        </p:txBody>
      </p:sp>
      <p:sp>
        <p:nvSpPr>
          <p:cNvPr id="21" name="TextovéPole 20">
            <a:extLst>
              <a:ext uri="{FF2B5EF4-FFF2-40B4-BE49-F238E27FC236}">
                <a16:creationId xmlns:a16="http://schemas.microsoft.com/office/drawing/2014/main" id="{EEC2FB14-F4D0-4114-A0CA-915171120BAF}"/>
              </a:ext>
            </a:extLst>
          </p:cNvPr>
          <p:cNvSpPr txBox="1"/>
          <p:nvPr/>
        </p:nvSpPr>
        <p:spPr>
          <a:xfrm>
            <a:off x="224153" y="3049968"/>
            <a:ext cx="4572000" cy="400110"/>
          </a:xfrm>
          <a:prstGeom prst="rect">
            <a:avLst/>
          </a:prstGeom>
          <a:noFill/>
        </p:spPr>
        <p:txBody>
          <a:bodyPr wrap="square">
            <a:spAutoFit/>
          </a:bodyPr>
          <a:lstStyle/>
          <a:p>
            <a:r>
              <a:rPr lang="cs-CZ" sz="2000" b="1" i="0" dirty="0">
                <a:solidFill>
                  <a:srgbClr val="202122"/>
                </a:solidFill>
                <a:effectLst/>
              </a:rPr>
              <a:t>Dostředivé zrychlení</a:t>
            </a:r>
            <a:endParaRPr lang="cs-CZ" sz="2000" b="1" dirty="0"/>
          </a:p>
        </p:txBody>
      </p:sp>
      <p:pic>
        <p:nvPicPr>
          <p:cNvPr id="23" name="Grafický objekt 22">
            <a:extLst>
              <a:ext uri="{FF2B5EF4-FFF2-40B4-BE49-F238E27FC236}">
                <a16:creationId xmlns:a16="http://schemas.microsoft.com/office/drawing/2014/main" id="{4D6F1D82-AB7F-4F43-BBEF-5A7FF7DD6D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2522" y="3140082"/>
            <a:ext cx="968958" cy="322986"/>
          </a:xfrm>
          <a:prstGeom prst="rect">
            <a:avLst/>
          </a:prstGeom>
        </p:spPr>
      </p:pic>
      <p:sp>
        <p:nvSpPr>
          <p:cNvPr id="24" name="Rectangle 1">
            <a:extLst>
              <a:ext uri="{FF2B5EF4-FFF2-40B4-BE49-F238E27FC236}">
                <a16:creationId xmlns:a16="http://schemas.microsoft.com/office/drawing/2014/main" id="{5758AC35-C718-4E62-96CC-40371D0DA6DD}"/>
              </a:ext>
            </a:extLst>
          </p:cNvPr>
          <p:cNvSpPr>
            <a:spLocks noChangeArrowheads="1"/>
          </p:cNvSpPr>
          <p:nvPr/>
        </p:nvSpPr>
        <p:spPr bwMode="auto">
          <a:xfrm>
            <a:off x="307975" y="3553182"/>
            <a:ext cx="66675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kde </a:t>
            </a:r>
            <a:r>
              <a:rPr kumimoji="0" lang="el-GR" altLang="cs-CZ" sz="2000" b="0" i="1" u="none" strike="noStrike" cap="none" normalizeH="0" baseline="0" dirty="0">
                <a:ln>
                  <a:noFill/>
                </a:ln>
                <a:solidFill>
                  <a:srgbClr val="202122"/>
                </a:solidFill>
                <a:effectLst/>
                <a:latin typeface="+mn-lt"/>
                <a:cs typeface="Arial" panose="020B0604020202020204" pitchFamily="34" charset="0"/>
              </a:rPr>
              <a:t>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úhlová rychlost a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poloměr kružnice, nebo</a:t>
            </a:r>
            <a:r>
              <a:rPr kumimoji="0" lang="cs-CZ" altLang="cs-CZ" sz="2000" b="0" i="0" u="none" strike="noStrike" cap="none" normalizeH="0" baseline="0" dirty="0">
                <a:ln>
                  <a:noFill/>
                </a:ln>
                <a:solidFill>
                  <a:schemeClr val="tx1"/>
                </a:solidFill>
                <a:effectLst/>
                <a:latin typeface="+mn-lt"/>
              </a:rPr>
              <a:t> </a:t>
            </a:r>
          </a:p>
        </p:txBody>
      </p:sp>
      <p:sp>
        <p:nvSpPr>
          <p:cNvPr id="25" name="AutoShape 2" descr="\omega">
            <a:extLst>
              <a:ext uri="{FF2B5EF4-FFF2-40B4-BE49-F238E27FC236}">
                <a16:creationId xmlns:a16="http://schemas.microsoft.com/office/drawing/2014/main" id="{304A7E12-BAB0-4C92-98D3-5CFB5BFBD403}"/>
              </a:ext>
            </a:extLst>
          </p:cNvPr>
          <p:cNvSpPr>
            <a:spLocks noChangeAspect="1" noChangeArrowheads="1"/>
          </p:cNvSpPr>
          <p:nvPr/>
        </p:nvSpPr>
        <p:spPr bwMode="auto">
          <a:xfrm>
            <a:off x="3079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dirty="0"/>
          </a:p>
        </p:txBody>
      </p:sp>
      <p:sp>
        <p:nvSpPr>
          <p:cNvPr id="26" name="AutoShape 3" descr="r">
            <a:extLst>
              <a:ext uri="{FF2B5EF4-FFF2-40B4-BE49-F238E27FC236}">
                <a16:creationId xmlns:a16="http://schemas.microsoft.com/office/drawing/2014/main" id="{3D072E8D-7685-42A3-9B21-A6B329EAC908}"/>
              </a:ext>
            </a:extLst>
          </p:cNvPr>
          <p:cNvSpPr>
            <a:spLocks noChangeAspect="1" noChangeArrowheads="1"/>
          </p:cNvSpPr>
          <p:nvPr/>
        </p:nvSpPr>
        <p:spPr bwMode="auto">
          <a:xfrm>
            <a:off x="18621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dirty="0"/>
          </a:p>
        </p:txBody>
      </p:sp>
      <p:pic>
        <p:nvPicPr>
          <p:cNvPr id="28" name="Grafický objekt 27">
            <a:extLst>
              <a:ext uri="{FF2B5EF4-FFF2-40B4-BE49-F238E27FC236}">
                <a16:creationId xmlns:a16="http://schemas.microsoft.com/office/drawing/2014/main" id="{47C066BA-8372-411D-8855-84D02C3E9F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2522" y="3911020"/>
            <a:ext cx="968958" cy="645972"/>
          </a:xfrm>
          <a:prstGeom prst="rect">
            <a:avLst/>
          </a:prstGeom>
        </p:spPr>
      </p:pic>
      <p:sp>
        <p:nvSpPr>
          <p:cNvPr id="30" name="TextovéPole 29">
            <a:extLst>
              <a:ext uri="{FF2B5EF4-FFF2-40B4-BE49-F238E27FC236}">
                <a16:creationId xmlns:a16="http://schemas.microsoft.com/office/drawing/2014/main" id="{412DFBAE-CC2C-4AF9-9082-D3005867C370}"/>
              </a:ext>
            </a:extLst>
          </p:cNvPr>
          <p:cNvSpPr txBox="1"/>
          <p:nvPr/>
        </p:nvSpPr>
        <p:spPr>
          <a:xfrm>
            <a:off x="322261" y="4556992"/>
            <a:ext cx="4572000" cy="369332"/>
          </a:xfrm>
          <a:prstGeom prst="rect">
            <a:avLst/>
          </a:prstGeom>
          <a:noFill/>
        </p:spPr>
        <p:txBody>
          <a:bodyPr wrap="square">
            <a:spAutoFit/>
          </a:bodyPr>
          <a:lstStyle/>
          <a:p>
            <a:r>
              <a:rPr lang="cs-CZ" b="0" i="0" dirty="0">
                <a:solidFill>
                  <a:srgbClr val="202122"/>
                </a:solidFill>
                <a:effectLst/>
                <a:latin typeface="Arial" panose="020B0604020202020204" pitchFamily="34" charset="0"/>
              </a:rPr>
              <a:t> kde </a:t>
            </a:r>
            <a:r>
              <a:rPr lang="cs-CZ" b="0" i="1" dirty="0">
                <a:solidFill>
                  <a:srgbClr val="202122"/>
                </a:solidFill>
                <a:effectLst/>
                <a:latin typeface="Arial" panose="020B0604020202020204" pitchFamily="34" charset="0"/>
              </a:rPr>
              <a:t>v</a:t>
            </a:r>
            <a:r>
              <a:rPr lang="cs-CZ" b="0" i="0" dirty="0">
                <a:solidFill>
                  <a:srgbClr val="202122"/>
                </a:solidFill>
                <a:effectLst/>
                <a:latin typeface="Arial" panose="020B0604020202020204" pitchFamily="34" charset="0"/>
              </a:rPr>
              <a:t> je obvodová rychlost.</a:t>
            </a:r>
            <a:endParaRPr lang="cs-CZ" dirty="0"/>
          </a:p>
        </p:txBody>
      </p:sp>
      <p:pic>
        <p:nvPicPr>
          <p:cNvPr id="7" name="Obrázek 6">
            <a:extLst>
              <a:ext uri="{FF2B5EF4-FFF2-40B4-BE49-F238E27FC236}">
                <a16:creationId xmlns:a16="http://schemas.microsoft.com/office/drawing/2014/main" id="{CCDF9035-953B-4AC1-AF87-D63CFBBC022F}"/>
              </a:ext>
            </a:extLst>
          </p:cNvPr>
          <p:cNvPicPr>
            <a:picLocks noChangeAspect="1"/>
          </p:cNvPicPr>
          <p:nvPr/>
        </p:nvPicPr>
        <p:blipFill>
          <a:blip r:embed="rId7"/>
          <a:stretch>
            <a:fillRect/>
          </a:stretch>
        </p:blipFill>
        <p:spPr>
          <a:xfrm>
            <a:off x="1484401" y="4951921"/>
            <a:ext cx="1429657" cy="1661664"/>
          </a:xfrm>
          <a:prstGeom prst="rect">
            <a:avLst/>
          </a:prstGeom>
        </p:spPr>
      </p:pic>
      <p:pic>
        <p:nvPicPr>
          <p:cNvPr id="11" name="Obrázek 10">
            <a:extLst>
              <a:ext uri="{FF2B5EF4-FFF2-40B4-BE49-F238E27FC236}">
                <a16:creationId xmlns:a16="http://schemas.microsoft.com/office/drawing/2014/main" id="{C38B2709-E728-4BD4-9030-938283EBDFFF}"/>
              </a:ext>
            </a:extLst>
          </p:cNvPr>
          <p:cNvPicPr>
            <a:picLocks noChangeAspect="1"/>
          </p:cNvPicPr>
          <p:nvPr/>
        </p:nvPicPr>
        <p:blipFill>
          <a:blip r:embed="rId8"/>
          <a:stretch>
            <a:fillRect/>
          </a:stretch>
        </p:blipFill>
        <p:spPr>
          <a:xfrm>
            <a:off x="7048446" y="2463782"/>
            <a:ext cx="1896018" cy="2018196"/>
          </a:xfrm>
          <a:prstGeom prst="rect">
            <a:avLst/>
          </a:prstGeom>
        </p:spPr>
      </p:pic>
      <p:pic>
        <p:nvPicPr>
          <p:cNvPr id="12" name="Obrázek 11">
            <a:extLst>
              <a:ext uri="{FF2B5EF4-FFF2-40B4-BE49-F238E27FC236}">
                <a16:creationId xmlns:a16="http://schemas.microsoft.com/office/drawing/2014/main" id="{22A4986C-7FFA-4265-BE7A-A54F6B6112E6}"/>
              </a:ext>
            </a:extLst>
          </p:cNvPr>
          <p:cNvPicPr>
            <a:picLocks noChangeAspect="1"/>
          </p:cNvPicPr>
          <p:nvPr/>
        </p:nvPicPr>
        <p:blipFill>
          <a:blip r:embed="rId9"/>
          <a:stretch>
            <a:fillRect/>
          </a:stretch>
        </p:blipFill>
        <p:spPr>
          <a:xfrm>
            <a:off x="7087648" y="4556992"/>
            <a:ext cx="1896018" cy="2140517"/>
          </a:xfrm>
          <a:prstGeom prst="rect">
            <a:avLst/>
          </a:prstGeom>
        </p:spPr>
      </p:pic>
    </p:spTree>
    <p:extLst>
      <p:ext uri="{BB962C8B-B14F-4D97-AF65-F5344CB8AC3E}">
        <p14:creationId xmlns:p14="http://schemas.microsoft.com/office/powerpoint/2010/main" val="29570055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69BD1ACB-C68D-4ABD-AADB-71F5F93FC050}"/>
              </a:ext>
            </a:extLst>
          </p:cNvPr>
          <p:cNvSpPr>
            <a:spLocks noChangeArrowheads="1"/>
          </p:cNvSpPr>
          <p:nvPr/>
        </p:nvSpPr>
        <p:spPr bwMode="auto">
          <a:xfrm>
            <a:off x="247650" y="231844"/>
            <a:ext cx="85820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202122"/>
                </a:solidFill>
                <a:effectLst/>
                <a:latin typeface="+mn-lt"/>
                <a:cs typeface="Arial" panose="020B0604020202020204" pitchFamily="34" charset="0"/>
              </a:rPr>
              <a:t>Tečné zrychlení </a:t>
            </a:r>
            <a:r>
              <a:rPr kumimoji="0" lang="cs-CZ" altLang="cs-CZ" sz="2000" b="1" i="0" u="none" strike="noStrike" cap="none" normalizeH="0" baseline="0" dirty="0" err="1">
                <a:ln>
                  <a:noFill/>
                </a:ln>
                <a:solidFill>
                  <a:srgbClr val="202122"/>
                </a:solidFill>
                <a:effectLst/>
                <a:latin typeface="+mn-lt"/>
                <a:cs typeface="Arial" panose="020B0604020202020204" pitchFamily="34" charset="0"/>
              </a:rPr>
              <a:t>a</a:t>
            </a:r>
            <a:r>
              <a:rPr kumimoji="0" lang="cs-CZ" altLang="cs-CZ" sz="2000" b="0" i="0" u="none" strike="noStrike" cap="none" normalizeH="0" baseline="-25000" dirty="0" err="1">
                <a:ln>
                  <a:noFill/>
                </a:ln>
                <a:solidFill>
                  <a:srgbClr val="202122"/>
                </a:solidFill>
                <a:effectLst/>
                <a:latin typeface="+mn-lt"/>
                <a:cs typeface="Arial" panose="020B0604020202020204" pitchFamily="34" charset="0"/>
              </a:rPr>
              <a:t>t</a:t>
            </a:r>
            <a:r>
              <a:rPr kumimoji="0" lang="cs-CZ" altLang="cs-CZ" sz="2000" b="0" i="0" u="none" strike="noStrike" cap="none" normalizeH="0" baseline="-25000" dirty="0">
                <a:ln>
                  <a:noFill/>
                </a:ln>
                <a:solidFill>
                  <a:srgbClr val="202122"/>
                </a:solidFill>
                <a:effectLst/>
                <a:latin typeface="+mn-lt"/>
                <a:cs typeface="Arial" panose="020B0604020202020204" pitchFamily="34" charset="0"/>
              </a:rPr>
              <a:t> </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se rovná první derivaci obvodové rychlosti </a:t>
            </a:r>
            <a:r>
              <a:rPr kumimoji="0" lang="cs-CZ" altLang="cs-CZ" sz="2000" b="1" i="0" u="none" strike="noStrike" cap="none" normalizeH="0" baseline="0" dirty="0">
                <a:ln>
                  <a:noFill/>
                </a:ln>
                <a:solidFill>
                  <a:srgbClr val="202122"/>
                </a:solidFill>
                <a:effectLst/>
                <a:latin typeface="+mn-lt"/>
                <a:cs typeface="Arial" panose="020B0604020202020204" pitchFamily="34" charset="0"/>
              </a:rPr>
              <a:t>v</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podle času </a:t>
            </a:r>
            <a:r>
              <a:rPr kumimoji="0" lang="cs-CZ" altLang="cs-CZ" sz="200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nebo druhé derivaci obvodové dráhy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s</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podle času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r>
              <a:rPr kumimoji="0" lang="cs-CZ" altLang="cs-CZ" sz="2000" b="0" i="0" u="none" strike="noStrike" cap="none" normalizeH="0" baseline="0" dirty="0">
                <a:ln>
                  <a:noFill/>
                </a:ln>
                <a:solidFill>
                  <a:schemeClr val="tx1"/>
                </a:solidFill>
                <a:effectLst/>
                <a:latin typeface="+mn-lt"/>
              </a:rPr>
              <a:t> </a:t>
            </a:r>
          </a:p>
        </p:txBody>
      </p:sp>
      <p:sp>
        <p:nvSpPr>
          <p:cNvPr id="7" name="AutoShape 2" descr="a_{t}">
            <a:extLst>
              <a:ext uri="{FF2B5EF4-FFF2-40B4-BE49-F238E27FC236}">
                <a16:creationId xmlns:a16="http://schemas.microsoft.com/office/drawing/2014/main" id="{1AD8DD7C-31A9-4F91-8D40-ED16B45A6A21}"/>
              </a:ext>
            </a:extLst>
          </p:cNvPr>
          <p:cNvSpPr>
            <a:spLocks noChangeAspect="1" noChangeArrowheads="1"/>
          </p:cNvSpPr>
          <p:nvPr/>
        </p:nvSpPr>
        <p:spPr bwMode="auto">
          <a:xfrm flipV="1">
            <a:off x="1244600" y="305118"/>
            <a:ext cx="286068"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sz="2000"/>
          </a:p>
        </p:txBody>
      </p:sp>
      <p:sp>
        <p:nvSpPr>
          <p:cNvPr id="8" name="AutoShape 3" descr="v">
            <a:extLst>
              <a:ext uri="{FF2B5EF4-FFF2-40B4-BE49-F238E27FC236}">
                <a16:creationId xmlns:a16="http://schemas.microsoft.com/office/drawing/2014/main" id="{C9F52494-C560-4BB1-A782-78B8D92C4BC1}"/>
              </a:ext>
            </a:extLst>
          </p:cNvPr>
          <p:cNvSpPr>
            <a:spLocks noChangeAspect="1" noChangeArrowheads="1"/>
          </p:cNvSpPr>
          <p:nvPr/>
        </p:nvSpPr>
        <p:spPr bwMode="auto">
          <a:xfrm flipV="1">
            <a:off x="4070350" y="305118"/>
            <a:ext cx="286068"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sz="2000"/>
          </a:p>
        </p:txBody>
      </p:sp>
      <p:sp>
        <p:nvSpPr>
          <p:cNvPr id="9" name="AutoShape 4" descr="t">
            <a:extLst>
              <a:ext uri="{FF2B5EF4-FFF2-40B4-BE49-F238E27FC236}">
                <a16:creationId xmlns:a16="http://schemas.microsoft.com/office/drawing/2014/main" id="{C739B88E-03E9-45DA-8A01-4FCF3A12727C}"/>
              </a:ext>
            </a:extLst>
          </p:cNvPr>
          <p:cNvSpPr>
            <a:spLocks noChangeAspect="1" noChangeArrowheads="1"/>
          </p:cNvSpPr>
          <p:nvPr/>
        </p:nvSpPr>
        <p:spPr bwMode="auto">
          <a:xfrm flipV="1">
            <a:off x="5153025" y="305118"/>
            <a:ext cx="286068"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sz="2000"/>
          </a:p>
        </p:txBody>
      </p:sp>
      <p:sp>
        <p:nvSpPr>
          <p:cNvPr id="10" name="AutoShape 5" descr="s">
            <a:extLst>
              <a:ext uri="{FF2B5EF4-FFF2-40B4-BE49-F238E27FC236}">
                <a16:creationId xmlns:a16="http://schemas.microsoft.com/office/drawing/2014/main" id="{F551E943-7BBF-4868-8861-EB7D770BB2E8}"/>
              </a:ext>
            </a:extLst>
          </p:cNvPr>
          <p:cNvSpPr>
            <a:spLocks noChangeAspect="1" noChangeArrowheads="1"/>
          </p:cNvSpPr>
          <p:nvPr/>
        </p:nvSpPr>
        <p:spPr bwMode="auto">
          <a:xfrm flipV="1">
            <a:off x="7666038" y="305118"/>
            <a:ext cx="286068"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sz="2000"/>
          </a:p>
        </p:txBody>
      </p:sp>
      <p:sp>
        <p:nvSpPr>
          <p:cNvPr id="11" name="AutoShape 6" descr="t">
            <a:extLst>
              <a:ext uri="{FF2B5EF4-FFF2-40B4-BE49-F238E27FC236}">
                <a16:creationId xmlns:a16="http://schemas.microsoft.com/office/drawing/2014/main" id="{106C8254-370A-4F9C-B056-015E9BD006D5}"/>
              </a:ext>
            </a:extLst>
          </p:cNvPr>
          <p:cNvSpPr>
            <a:spLocks noChangeAspect="1" noChangeArrowheads="1"/>
          </p:cNvSpPr>
          <p:nvPr/>
        </p:nvSpPr>
        <p:spPr bwMode="auto">
          <a:xfrm flipV="1">
            <a:off x="8748713" y="305118"/>
            <a:ext cx="286068"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sz="2000"/>
          </a:p>
        </p:txBody>
      </p:sp>
      <p:pic>
        <p:nvPicPr>
          <p:cNvPr id="13" name="Grafický objekt 12">
            <a:extLst>
              <a:ext uri="{FF2B5EF4-FFF2-40B4-BE49-F238E27FC236}">
                <a16:creationId xmlns:a16="http://schemas.microsoft.com/office/drawing/2014/main" id="{AF41891A-0639-452F-9923-807C5CA975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4059" y="939730"/>
            <a:ext cx="882809" cy="582655"/>
          </a:xfrm>
          <a:prstGeom prst="rect">
            <a:avLst/>
          </a:prstGeom>
        </p:spPr>
      </p:pic>
      <p:sp>
        <p:nvSpPr>
          <p:cNvPr id="15" name="TextovéPole 14">
            <a:extLst>
              <a:ext uri="{FF2B5EF4-FFF2-40B4-BE49-F238E27FC236}">
                <a16:creationId xmlns:a16="http://schemas.microsoft.com/office/drawing/2014/main" id="{CC7D655E-7C5C-45C9-B7EA-36FEF2F4260E}"/>
              </a:ext>
            </a:extLst>
          </p:cNvPr>
          <p:cNvSpPr txBox="1"/>
          <p:nvPr/>
        </p:nvSpPr>
        <p:spPr>
          <a:xfrm>
            <a:off x="1841818" y="1031002"/>
            <a:ext cx="882809" cy="400110"/>
          </a:xfrm>
          <a:prstGeom prst="rect">
            <a:avLst/>
          </a:prstGeom>
          <a:noFill/>
        </p:spPr>
        <p:txBody>
          <a:bodyPr wrap="square">
            <a:spAutoFit/>
          </a:bodyPr>
          <a:lstStyle/>
          <a:p>
            <a:r>
              <a:rPr lang="cs-CZ" sz="2000" b="0" i="0" dirty="0">
                <a:solidFill>
                  <a:srgbClr val="202122"/>
                </a:solidFill>
                <a:effectLst/>
              </a:rPr>
              <a:t>nebo</a:t>
            </a:r>
            <a:endParaRPr lang="cs-CZ" sz="2000" dirty="0"/>
          </a:p>
        </p:txBody>
      </p:sp>
      <p:pic>
        <p:nvPicPr>
          <p:cNvPr id="17" name="Grafický objekt 16">
            <a:extLst>
              <a:ext uri="{FF2B5EF4-FFF2-40B4-BE49-F238E27FC236}">
                <a16:creationId xmlns:a16="http://schemas.microsoft.com/office/drawing/2014/main" id="{3CF4F734-E9EA-4212-9C30-13D3DFAF27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74803" y="1007946"/>
            <a:ext cx="922537" cy="582655"/>
          </a:xfrm>
          <a:prstGeom prst="rect">
            <a:avLst/>
          </a:prstGeom>
        </p:spPr>
      </p:pic>
      <p:sp>
        <p:nvSpPr>
          <p:cNvPr id="19" name="TextovéPole 18">
            <a:extLst>
              <a:ext uri="{FF2B5EF4-FFF2-40B4-BE49-F238E27FC236}">
                <a16:creationId xmlns:a16="http://schemas.microsoft.com/office/drawing/2014/main" id="{62C500DE-536E-493F-B797-AC4454DFE088}"/>
              </a:ext>
            </a:extLst>
          </p:cNvPr>
          <p:cNvSpPr txBox="1"/>
          <p:nvPr/>
        </p:nvSpPr>
        <p:spPr>
          <a:xfrm>
            <a:off x="180975" y="1630106"/>
            <a:ext cx="8853806" cy="1015663"/>
          </a:xfrm>
          <a:prstGeom prst="rect">
            <a:avLst/>
          </a:prstGeom>
          <a:noFill/>
        </p:spPr>
        <p:txBody>
          <a:bodyPr wrap="square">
            <a:spAutoFit/>
          </a:bodyPr>
          <a:lstStyle/>
          <a:p>
            <a:r>
              <a:rPr lang="cs-CZ" sz="2000" b="1" i="0" dirty="0">
                <a:solidFill>
                  <a:srgbClr val="202122"/>
                </a:solidFill>
                <a:effectLst/>
              </a:rPr>
              <a:t>Celkové</a:t>
            </a:r>
            <a:r>
              <a:rPr lang="cs-CZ" sz="2000" b="1" i="0" dirty="0">
                <a:effectLst/>
              </a:rPr>
              <a:t> </a:t>
            </a:r>
            <a:r>
              <a:rPr lang="cs-CZ" sz="2000" b="1" i="0" u="none" strike="noStrike" dirty="0">
                <a:effectLst/>
              </a:rPr>
              <a:t>zrychlení</a:t>
            </a:r>
            <a:r>
              <a:rPr lang="cs-CZ" sz="2000" b="1" i="0" dirty="0">
                <a:effectLst/>
              </a:rPr>
              <a:t> a </a:t>
            </a:r>
            <a:r>
              <a:rPr lang="cs-CZ" sz="2000" b="0" i="0" dirty="0">
                <a:solidFill>
                  <a:srgbClr val="202122"/>
                </a:solidFill>
                <a:effectLst/>
              </a:rPr>
              <a:t>se rovná vektorovému součtu dostředivého </a:t>
            </a:r>
          </a:p>
          <a:p>
            <a:r>
              <a:rPr lang="cs-CZ" sz="2000" b="0" i="0" dirty="0">
                <a:solidFill>
                  <a:srgbClr val="202122"/>
                </a:solidFill>
                <a:effectLst/>
              </a:rPr>
              <a:t>(normálového) a tečného zrychlení, velikost se vypočte podle </a:t>
            </a:r>
          </a:p>
          <a:p>
            <a:r>
              <a:rPr lang="cs-CZ" sz="2000" b="0" i="0" dirty="0">
                <a:solidFill>
                  <a:srgbClr val="202122"/>
                </a:solidFill>
                <a:effectLst/>
              </a:rPr>
              <a:t>vzorce</a:t>
            </a:r>
            <a:endParaRPr lang="cs-CZ" sz="2000" dirty="0"/>
          </a:p>
        </p:txBody>
      </p:sp>
      <p:pic>
        <p:nvPicPr>
          <p:cNvPr id="21" name="Grafický objekt 20">
            <a:extLst>
              <a:ext uri="{FF2B5EF4-FFF2-40B4-BE49-F238E27FC236}">
                <a16:creationId xmlns:a16="http://schemas.microsoft.com/office/drawing/2014/main" id="{F279191A-5C41-4F15-8AF9-E5CFDCD5C1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82841" y="2397987"/>
            <a:ext cx="1446996" cy="493681"/>
          </a:xfrm>
          <a:prstGeom prst="rect">
            <a:avLst/>
          </a:prstGeom>
        </p:spPr>
      </p:pic>
      <p:sp>
        <p:nvSpPr>
          <p:cNvPr id="23" name="TextovéPole 22">
            <a:extLst>
              <a:ext uri="{FF2B5EF4-FFF2-40B4-BE49-F238E27FC236}">
                <a16:creationId xmlns:a16="http://schemas.microsoft.com/office/drawing/2014/main" id="{38D14F8E-59EC-4362-B169-BAB144FBA771}"/>
              </a:ext>
            </a:extLst>
          </p:cNvPr>
          <p:cNvSpPr txBox="1"/>
          <p:nvPr/>
        </p:nvSpPr>
        <p:spPr>
          <a:xfrm>
            <a:off x="139859" y="2907883"/>
            <a:ext cx="8772525" cy="707886"/>
          </a:xfrm>
          <a:prstGeom prst="rect">
            <a:avLst/>
          </a:prstGeom>
          <a:noFill/>
        </p:spPr>
        <p:txBody>
          <a:bodyPr wrap="square">
            <a:spAutoFit/>
          </a:bodyPr>
          <a:lstStyle/>
          <a:p>
            <a:r>
              <a:rPr lang="cs-CZ" sz="2000" b="1" dirty="0"/>
              <a:t>Úhlové zrychlení </a:t>
            </a:r>
            <a:r>
              <a:rPr lang="el-GR" sz="2000" b="1" dirty="0"/>
              <a:t>ε</a:t>
            </a:r>
            <a:r>
              <a:rPr lang="cs-CZ" sz="2000" dirty="0"/>
              <a:t> se rovná první derivaci úhlové rychlosti </a:t>
            </a:r>
            <a:r>
              <a:rPr lang="cs-CZ" sz="2000" i="1" dirty="0"/>
              <a:t>t</a:t>
            </a:r>
            <a:r>
              <a:rPr lang="cs-CZ" sz="2000" dirty="0"/>
              <a:t> nebo druhé derivaci úhlové dráhy </a:t>
            </a:r>
            <a:r>
              <a:rPr lang="el-GR" sz="2000" b="0" i="1" dirty="0">
                <a:solidFill>
                  <a:srgbClr val="202122"/>
                </a:solidFill>
                <a:effectLst/>
              </a:rPr>
              <a:t>φ </a:t>
            </a:r>
            <a:r>
              <a:rPr lang="cs-CZ" sz="2000" dirty="0"/>
              <a:t>podle času </a:t>
            </a:r>
            <a:r>
              <a:rPr lang="cs-CZ" sz="2000" i="1" dirty="0"/>
              <a:t>t</a:t>
            </a:r>
            <a:r>
              <a:rPr lang="cs-CZ" sz="2000" dirty="0"/>
              <a:t>:</a:t>
            </a:r>
          </a:p>
        </p:txBody>
      </p:sp>
      <p:pic>
        <p:nvPicPr>
          <p:cNvPr id="25" name="Grafický objekt 24">
            <a:extLst>
              <a:ext uri="{FF2B5EF4-FFF2-40B4-BE49-F238E27FC236}">
                <a16:creationId xmlns:a16="http://schemas.microsoft.com/office/drawing/2014/main" id="{B8FB0A32-6C7B-4CF7-B109-740386A997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70966" y="3351582"/>
            <a:ext cx="928688" cy="652058"/>
          </a:xfrm>
          <a:prstGeom prst="rect">
            <a:avLst/>
          </a:prstGeom>
        </p:spPr>
      </p:pic>
      <p:sp>
        <p:nvSpPr>
          <p:cNvPr id="27" name="TextovéPole 26">
            <a:extLst>
              <a:ext uri="{FF2B5EF4-FFF2-40B4-BE49-F238E27FC236}">
                <a16:creationId xmlns:a16="http://schemas.microsoft.com/office/drawing/2014/main" id="{C6646F8F-7080-45AC-84C8-310C08F53895}"/>
              </a:ext>
            </a:extLst>
          </p:cNvPr>
          <p:cNvSpPr txBox="1"/>
          <p:nvPr/>
        </p:nvSpPr>
        <p:spPr>
          <a:xfrm>
            <a:off x="4854654" y="3524169"/>
            <a:ext cx="882809" cy="400110"/>
          </a:xfrm>
          <a:prstGeom prst="rect">
            <a:avLst/>
          </a:prstGeom>
          <a:noFill/>
        </p:spPr>
        <p:txBody>
          <a:bodyPr wrap="square">
            <a:spAutoFit/>
          </a:bodyPr>
          <a:lstStyle/>
          <a:p>
            <a:r>
              <a:rPr lang="cs-CZ" sz="2000" b="0" i="0" dirty="0">
                <a:solidFill>
                  <a:srgbClr val="202122"/>
                </a:solidFill>
                <a:effectLst/>
              </a:rPr>
              <a:t>nebo</a:t>
            </a:r>
            <a:endParaRPr lang="cs-CZ" sz="2000" dirty="0"/>
          </a:p>
        </p:txBody>
      </p:sp>
      <p:pic>
        <p:nvPicPr>
          <p:cNvPr id="29" name="Grafický objekt 28">
            <a:extLst>
              <a:ext uri="{FF2B5EF4-FFF2-40B4-BE49-F238E27FC236}">
                <a16:creationId xmlns:a16="http://schemas.microsoft.com/office/drawing/2014/main" id="{723B06FA-6793-41CC-AB0D-64621B34DDF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33076" y="3316508"/>
            <a:ext cx="1020347" cy="712317"/>
          </a:xfrm>
          <a:prstGeom prst="rect">
            <a:avLst/>
          </a:prstGeom>
        </p:spPr>
      </p:pic>
      <p:sp>
        <p:nvSpPr>
          <p:cNvPr id="30" name="Rectangle 7">
            <a:extLst>
              <a:ext uri="{FF2B5EF4-FFF2-40B4-BE49-F238E27FC236}">
                <a16:creationId xmlns:a16="http://schemas.microsoft.com/office/drawing/2014/main" id="{8C48CE60-0C03-4645-84F0-2D04098D2F96}"/>
              </a:ext>
            </a:extLst>
          </p:cNvPr>
          <p:cNvSpPr>
            <a:spLocks noChangeArrowheads="1"/>
          </p:cNvSpPr>
          <p:nvPr/>
        </p:nvSpPr>
        <p:spPr bwMode="auto">
          <a:xfrm>
            <a:off x="39370" y="3943965"/>
            <a:ext cx="8634096" cy="1402292"/>
          </a:xfrm>
          <a:prstGeom prst="rect">
            <a:avLst/>
          </a:prstGeom>
          <a:noFill/>
          <a:ln>
            <a:noFill/>
          </a:ln>
          <a:effec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1" u="none" strike="noStrike" cap="none" normalizeH="0" baseline="0" dirty="0">
                <a:ln>
                  <a:noFill/>
                </a:ln>
                <a:solidFill>
                  <a:srgbClr val="202122"/>
                </a:solidFill>
                <a:effectLst/>
                <a:latin typeface="+mn-lt"/>
                <a:cs typeface="Arial" panose="020B0604020202020204" pitchFamily="34" charset="0"/>
              </a:rPr>
              <a:t>Perioda a frekvence</a:t>
            </a:r>
            <a:endParaRPr kumimoji="0" lang="cs-CZ" altLang="cs-CZ" sz="2000" b="0" i="1"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effectLst/>
                <a:latin typeface="+mn-lt"/>
                <a:cs typeface="Arial" panose="020B0604020202020204" pitchFamily="34" charset="0"/>
              </a:rPr>
              <a:t>Perioda</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vyjadřuje dobu, za kterou hmotný bod opíše kružnici právě jednou.</a:t>
            </a: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2000" b="0" i="0" u="none" strike="noStrike" cap="none" normalizeH="0" baseline="0" dirty="0">
                <a:ln>
                  <a:noFill/>
                </a:ln>
                <a:solidFill>
                  <a:schemeClr val="tx1"/>
                </a:solidFill>
                <a:effectLst/>
                <a:latin typeface="+mn-lt"/>
              </a:rPr>
            </a:br>
            <a:endParaRPr kumimoji="0" lang="cs-CZ" altLang="cs-CZ" sz="2000" b="0" i="0" u="none" strike="noStrike" cap="none" normalizeH="0" baseline="0" dirty="0">
              <a:ln>
                <a:noFill/>
              </a:ln>
              <a:solidFill>
                <a:schemeClr val="tx1"/>
              </a:solidFill>
              <a:effectLst/>
              <a:latin typeface="+mn-lt"/>
            </a:endParaRPr>
          </a:p>
        </p:txBody>
      </p:sp>
      <p:pic>
        <p:nvPicPr>
          <p:cNvPr id="32" name="Grafický objekt 31">
            <a:extLst>
              <a:ext uri="{FF2B5EF4-FFF2-40B4-BE49-F238E27FC236}">
                <a16:creationId xmlns:a16="http://schemas.microsoft.com/office/drawing/2014/main" id="{BB5F2821-C9D0-4EEE-9D46-F76742FFFB5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550191" y="4752180"/>
            <a:ext cx="853654" cy="551318"/>
          </a:xfrm>
          <a:prstGeom prst="rect">
            <a:avLst/>
          </a:prstGeom>
        </p:spPr>
      </p:pic>
      <p:sp>
        <p:nvSpPr>
          <p:cNvPr id="34" name="TextovéPole 33">
            <a:extLst>
              <a:ext uri="{FF2B5EF4-FFF2-40B4-BE49-F238E27FC236}">
                <a16:creationId xmlns:a16="http://schemas.microsoft.com/office/drawing/2014/main" id="{11399218-2BC4-4E09-81FC-ED81916C56F2}"/>
              </a:ext>
            </a:extLst>
          </p:cNvPr>
          <p:cNvSpPr txBox="1"/>
          <p:nvPr/>
        </p:nvSpPr>
        <p:spPr>
          <a:xfrm>
            <a:off x="3689190" y="4779951"/>
            <a:ext cx="882809" cy="400110"/>
          </a:xfrm>
          <a:prstGeom prst="rect">
            <a:avLst/>
          </a:prstGeom>
          <a:noFill/>
        </p:spPr>
        <p:txBody>
          <a:bodyPr wrap="square">
            <a:spAutoFit/>
          </a:bodyPr>
          <a:lstStyle/>
          <a:p>
            <a:r>
              <a:rPr lang="cs-CZ" sz="2000" b="0" i="0" dirty="0">
                <a:solidFill>
                  <a:srgbClr val="202122"/>
                </a:solidFill>
                <a:effectLst/>
              </a:rPr>
              <a:t>nebo</a:t>
            </a:r>
            <a:endParaRPr lang="cs-CZ" sz="2000" dirty="0"/>
          </a:p>
        </p:txBody>
      </p:sp>
      <p:pic>
        <p:nvPicPr>
          <p:cNvPr id="36" name="Grafický objekt 35">
            <a:extLst>
              <a:ext uri="{FF2B5EF4-FFF2-40B4-BE49-F238E27FC236}">
                <a16:creationId xmlns:a16="http://schemas.microsoft.com/office/drawing/2014/main" id="{0A7EA3FE-09D8-437B-98CF-8CE6C080AA8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62012" y="4745953"/>
            <a:ext cx="978145" cy="551318"/>
          </a:xfrm>
          <a:prstGeom prst="rect">
            <a:avLst/>
          </a:prstGeom>
        </p:spPr>
      </p:pic>
      <p:sp>
        <p:nvSpPr>
          <p:cNvPr id="38" name="TextovéPole 37">
            <a:extLst>
              <a:ext uri="{FF2B5EF4-FFF2-40B4-BE49-F238E27FC236}">
                <a16:creationId xmlns:a16="http://schemas.microsoft.com/office/drawing/2014/main" id="{93CEE2B8-7720-4CE0-B210-598E657FC8E0}"/>
              </a:ext>
            </a:extLst>
          </p:cNvPr>
          <p:cNvSpPr txBox="1"/>
          <p:nvPr/>
        </p:nvSpPr>
        <p:spPr>
          <a:xfrm>
            <a:off x="190976" y="5346257"/>
            <a:ext cx="8482489" cy="400110"/>
          </a:xfrm>
          <a:prstGeom prst="rect">
            <a:avLst/>
          </a:prstGeom>
          <a:noFill/>
        </p:spPr>
        <p:txBody>
          <a:bodyPr wrap="square">
            <a:spAutoFit/>
          </a:bodyPr>
          <a:lstStyle/>
          <a:p>
            <a:r>
              <a:rPr lang="cs-CZ" sz="2000" b="1" i="0" u="none" strike="noStrike" dirty="0">
                <a:effectLst/>
              </a:rPr>
              <a:t>Frekvence</a:t>
            </a:r>
            <a:r>
              <a:rPr lang="cs-CZ" sz="2000" b="0" i="0" dirty="0">
                <a:solidFill>
                  <a:srgbClr val="202122"/>
                </a:solidFill>
                <a:effectLst/>
              </a:rPr>
              <a:t> určuje počet kružnic, které hmotný bod urazí za jednotku času.</a:t>
            </a:r>
            <a:endParaRPr lang="cs-CZ" sz="2000" dirty="0"/>
          </a:p>
        </p:txBody>
      </p:sp>
      <p:pic>
        <p:nvPicPr>
          <p:cNvPr id="40" name="Grafický objekt 39">
            <a:extLst>
              <a:ext uri="{FF2B5EF4-FFF2-40B4-BE49-F238E27FC236}">
                <a16:creationId xmlns:a16="http://schemas.microsoft.com/office/drawing/2014/main" id="{75B05C9E-48C4-4CEB-842A-FADA65179EF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23524" y="5927849"/>
            <a:ext cx="806027" cy="490625"/>
          </a:xfrm>
          <a:prstGeom prst="rect">
            <a:avLst/>
          </a:prstGeom>
        </p:spPr>
      </p:pic>
      <p:sp>
        <p:nvSpPr>
          <p:cNvPr id="42" name="TextovéPole 41">
            <a:extLst>
              <a:ext uri="{FF2B5EF4-FFF2-40B4-BE49-F238E27FC236}">
                <a16:creationId xmlns:a16="http://schemas.microsoft.com/office/drawing/2014/main" id="{170FB8E4-42BE-49DD-BFFF-C884E841EC96}"/>
              </a:ext>
            </a:extLst>
          </p:cNvPr>
          <p:cNvSpPr txBox="1"/>
          <p:nvPr/>
        </p:nvSpPr>
        <p:spPr>
          <a:xfrm>
            <a:off x="4736075" y="5978014"/>
            <a:ext cx="882809" cy="400110"/>
          </a:xfrm>
          <a:prstGeom prst="rect">
            <a:avLst/>
          </a:prstGeom>
          <a:noFill/>
        </p:spPr>
        <p:txBody>
          <a:bodyPr wrap="square">
            <a:spAutoFit/>
          </a:bodyPr>
          <a:lstStyle/>
          <a:p>
            <a:r>
              <a:rPr lang="cs-CZ" sz="2000" b="0" i="0" dirty="0">
                <a:solidFill>
                  <a:srgbClr val="202122"/>
                </a:solidFill>
                <a:effectLst/>
              </a:rPr>
              <a:t>nebo</a:t>
            </a:r>
            <a:endParaRPr lang="cs-CZ" sz="2000" dirty="0"/>
          </a:p>
        </p:txBody>
      </p:sp>
      <p:pic>
        <p:nvPicPr>
          <p:cNvPr id="44" name="Grafický objekt 43">
            <a:extLst>
              <a:ext uri="{FF2B5EF4-FFF2-40B4-BE49-F238E27FC236}">
                <a16:creationId xmlns:a16="http://schemas.microsoft.com/office/drawing/2014/main" id="{DAD9309B-3C85-460F-AF9A-AEE9788E97B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660119" y="5897575"/>
            <a:ext cx="1061870" cy="560988"/>
          </a:xfrm>
          <a:prstGeom prst="rect">
            <a:avLst/>
          </a:prstGeom>
        </p:spPr>
      </p:pic>
      <p:sp>
        <p:nvSpPr>
          <p:cNvPr id="46" name="TextovéPole 45">
            <a:extLst>
              <a:ext uri="{FF2B5EF4-FFF2-40B4-BE49-F238E27FC236}">
                <a16:creationId xmlns:a16="http://schemas.microsoft.com/office/drawing/2014/main" id="{6A52FC0C-45DA-4591-AA8C-62C8261E941C}"/>
              </a:ext>
            </a:extLst>
          </p:cNvPr>
          <p:cNvSpPr txBox="1"/>
          <p:nvPr/>
        </p:nvSpPr>
        <p:spPr>
          <a:xfrm>
            <a:off x="6953330" y="6028577"/>
            <a:ext cx="1938417" cy="369332"/>
          </a:xfrm>
          <a:prstGeom prst="rect">
            <a:avLst/>
          </a:prstGeom>
          <a:noFill/>
        </p:spPr>
        <p:txBody>
          <a:bodyPr wrap="square">
            <a:spAutoFit/>
          </a:bodyPr>
          <a:lstStyle/>
          <a:p>
            <a:r>
              <a:rPr lang="en-US" dirty="0"/>
              <a:t>[f] = </a:t>
            </a:r>
            <a:r>
              <a:rPr lang="cs-CZ" dirty="0"/>
              <a:t>s</a:t>
            </a:r>
            <a:r>
              <a:rPr lang="cs-CZ" baseline="30000" dirty="0"/>
              <a:t>-1</a:t>
            </a:r>
            <a:r>
              <a:rPr lang="en-US" dirty="0"/>
              <a:t> </a:t>
            </a:r>
            <a:r>
              <a:rPr lang="en-US" dirty="0" err="1"/>
              <a:t>nebo</a:t>
            </a:r>
            <a:r>
              <a:rPr lang="cs-CZ" dirty="0"/>
              <a:t> Hz </a:t>
            </a:r>
          </a:p>
        </p:txBody>
      </p:sp>
      <p:graphicFrame>
        <p:nvGraphicFramePr>
          <p:cNvPr id="47" name="Object 3">
            <a:extLst>
              <a:ext uri="{FF2B5EF4-FFF2-40B4-BE49-F238E27FC236}">
                <a16:creationId xmlns:a16="http://schemas.microsoft.com/office/drawing/2014/main" id="{B538AC38-3527-4F1A-9A62-5BECF6517F10}"/>
              </a:ext>
            </a:extLst>
          </p:cNvPr>
          <p:cNvGraphicFramePr>
            <a:graphicFrameLocks noChangeAspect="1"/>
          </p:cNvGraphicFramePr>
          <p:nvPr/>
        </p:nvGraphicFramePr>
        <p:xfrm>
          <a:off x="450728" y="5903589"/>
          <a:ext cx="604646" cy="551318"/>
        </p:xfrm>
        <a:graphic>
          <a:graphicData uri="http://schemas.openxmlformats.org/presentationml/2006/ole">
            <mc:AlternateContent xmlns:mc="http://schemas.openxmlformats.org/markup-compatibility/2006">
              <mc:Choice xmlns:v="urn:schemas-microsoft-com:vml" Requires="v">
                <p:oleObj name="Rovnice" r:id="rId20" imgW="431640" imgH="393480" progId="Equation.3">
                  <p:embed/>
                </p:oleObj>
              </mc:Choice>
              <mc:Fallback>
                <p:oleObj name="Rovnice" r:id="rId20" imgW="431640" imgH="393480" progId="Equation.3">
                  <p:embed/>
                  <p:pic>
                    <p:nvPicPr>
                      <p:cNvPr id="47" name="Object 3">
                        <a:extLst>
                          <a:ext uri="{FF2B5EF4-FFF2-40B4-BE49-F238E27FC236}">
                            <a16:creationId xmlns:a16="http://schemas.microsoft.com/office/drawing/2014/main" id="{B538AC38-3527-4F1A-9A62-5BECF6517F1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0728" y="5903589"/>
                        <a:ext cx="604646" cy="551318"/>
                      </a:xfrm>
                      <a:prstGeom prst="rect">
                        <a:avLst/>
                      </a:prstGeom>
                      <a:solidFill>
                        <a:schemeClr val="bg1"/>
                      </a:solidFill>
                      <a:ln>
                        <a:noFill/>
                      </a:ln>
                      <a:effectLst/>
                    </p:spPr>
                  </p:pic>
                </p:oleObj>
              </mc:Fallback>
            </mc:AlternateContent>
          </a:graphicData>
        </a:graphic>
      </p:graphicFrame>
      <p:pic>
        <p:nvPicPr>
          <p:cNvPr id="2" name="Obrázek 1">
            <a:extLst>
              <a:ext uri="{FF2B5EF4-FFF2-40B4-BE49-F238E27FC236}">
                <a16:creationId xmlns:a16="http://schemas.microsoft.com/office/drawing/2014/main" id="{B1652AC4-93C7-4D53-B7AA-5D5F9911A205}"/>
              </a:ext>
            </a:extLst>
          </p:cNvPr>
          <p:cNvPicPr>
            <a:picLocks noChangeAspect="1"/>
          </p:cNvPicPr>
          <p:nvPr/>
        </p:nvPicPr>
        <p:blipFill>
          <a:blip r:embed="rId22"/>
          <a:stretch>
            <a:fillRect/>
          </a:stretch>
        </p:blipFill>
        <p:spPr>
          <a:xfrm>
            <a:off x="6961585" y="723816"/>
            <a:ext cx="2073196" cy="1550467"/>
          </a:xfrm>
          <a:prstGeom prst="rect">
            <a:avLst/>
          </a:prstGeom>
        </p:spPr>
      </p:pic>
      <p:sp>
        <p:nvSpPr>
          <p:cNvPr id="3" name="TextovéPole 2">
            <a:extLst>
              <a:ext uri="{FF2B5EF4-FFF2-40B4-BE49-F238E27FC236}">
                <a16:creationId xmlns:a16="http://schemas.microsoft.com/office/drawing/2014/main" id="{405357D6-0BE2-4FA4-A9DF-DFBE7C5DC5DC}"/>
              </a:ext>
            </a:extLst>
          </p:cNvPr>
          <p:cNvSpPr txBox="1"/>
          <p:nvPr/>
        </p:nvSpPr>
        <p:spPr>
          <a:xfrm>
            <a:off x="4656318" y="1084863"/>
            <a:ext cx="1003801" cy="400110"/>
          </a:xfrm>
          <a:prstGeom prst="rect">
            <a:avLst/>
          </a:prstGeom>
          <a:noFill/>
        </p:spPr>
        <p:txBody>
          <a:bodyPr wrap="none" rtlCol="0">
            <a:spAutoFit/>
          </a:bodyPr>
          <a:lstStyle/>
          <a:p>
            <a:r>
              <a:rPr lang="cs-CZ" sz="2000" i="1" dirty="0" err="1"/>
              <a:t>a</a:t>
            </a:r>
            <a:r>
              <a:rPr lang="cs-CZ" sz="2000" baseline="-25000" dirty="0" err="1"/>
              <a:t>t</a:t>
            </a:r>
            <a:r>
              <a:rPr lang="cs-CZ" sz="2000" dirty="0"/>
              <a:t> = </a:t>
            </a:r>
            <a:r>
              <a:rPr lang="cs-CZ" sz="2000" i="1" dirty="0"/>
              <a:t>r</a:t>
            </a:r>
            <a:r>
              <a:rPr lang="cs-CZ" sz="2000" dirty="0"/>
              <a:t> . </a:t>
            </a:r>
            <a:r>
              <a:rPr lang="el-GR" sz="2000" i="1" dirty="0"/>
              <a:t>ε</a:t>
            </a:r>
            <a:endParaRPr lang="cs-CZ" sz="2000" i="1" dirty="0"/>
          </a:p>
        </p:txBody>
      </p:sp>
      <p:sp>
        <p:nvSpPr>
          <p:cNvPr id="4" name="TextovéPole 3">
            <a:extLst>
              <a:ext uri="{FF2B5EF4-FFF2-40B4-BE49-F238E27FC236}">
                <a16:creationId xmlns:a16="http://schemas.microsoft.com/office/drawing/2014/main" id="{1C82239B-D762-4273-B06F-1C3AB994AC89}"/>
              </a:ext>
            </a:extLst>
          </p:cNvPr>
          <p:cNvSpPr txBox="1"/>
          <p:nvPr/>
        </p:nvSpPr>
        <p:spPr>
          <a:xfrm>
            <a:off x="7314172" y="3513946"/>
            <a:ext cx="1037463" cy="400110"/>
          </a:xfrm>
          <a:prstGeom prst="rect">
            <a:avLst/>
          </a:prstGeom>
          <a:noFill/>
        </p:spPr>
        <p:txBody>
          <a:bodyPr wrap="none" rtlCol="0">
            <a:spAutoFit/>
          </a:bodyPr>
          <a:lstStyle/>
          <a:p>
            <a:r>
              <a:rPr lang="el-GR" sz="2000" i="1" dirty="0"/>
              <a:t>ε </a:t>
            </a:r>
            <a:r>
              <a:rPr lang="cs-CZ" sz="2000" dirty="0"/>
              <a:t>= </a:t>
            </a:r>
            <a:r>
              <a:rPr lang="cs-CZ" sz="2000" i="1" dirty="0" err="1"/>
              <a:t>a</a:t>
            </a:r>
            <a:r>
              <a:rPr lang="cs-CZ" sz="2000" baseline="-25000" dirty="0" err="1"/>
              <a:t>t</a:t>
            </a:r>
            <a:r>
              <a:rPr lang="cs-CZ" sz="2000" dirty="0"/>
              <a:t> / </a:t>
            </a:r>
            <a:r>
              <a:rPr lang="cs-CZ" sz="2000" i="1" dirty="0"/>
              <a:t>r</a:t>
            </a:r>
          </a:p>
        </p:txBody>
      </p:sp>
      <p:pic>
        <p:nvPicPr>
          <p:cNvPr id="272598" name="Picture 214">
            <a:extLst>
              <a:ext uri="{FF2B5EF4-FFF2-40B4-BE49-F238E27FC236}">
                <a16:creationId xmlns:a16="http://schemas.microsoft.com/office/drawing/2014/main" id="{374C37BC-38C0-4433-A956-7AD8D43B06B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39264" y="5970218"/>
            <a:ext cx="1361143" cy="50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5632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obvodová rychlost a otáčky kotouče">
            <a:extLst>
              <a:ext uri="{FF2B5EF4-FFF2-40B4-BE49-F238E27FC236}">
                <a16:creationId xmlns:a16="http://schemas.microsoft.com/office/drawing/2014/main" id="{EE70FF5B-B62E-494D-BB62-5EE36BBF5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 y="2849313"/>
            <a:ext cx="3067049" cy="3286777"/>
          </a:xfrm>
          <a:prstGeom prst="rect">
            <a:avLst/>
          </a:prstGeom>
          <a:noFill/>
          <a:extLst>
            <a:ext uri="{909E8E84-426E-40DD-AFC4-6F175D3DCCD1}">
              <a14:hiddenFill xmlns:a14="http://schemas.microsoft.com/office/drawing/2010/main">
                <a:solidFill>
                  <a:srgbClr val="FFFFFF"/>
                </a:solidFill>
              </a14:hiddenFill>
            </a:ext>
          </a:extLst>
        </p:spPr>
      </p:pic>
      <p:pic>
        <p:nvPicPr>
          <p:cNvPr id="275462" name="Picture 6" descr="Řezání diamantovým kotoučem - rychlost a otáčky">
            <a:extLst>
              <a:ext uri="{FF2B5EF4-FFF2-40B4-BE49-F238E27FC236}">
                <a16:creationId xmlns:a16="http://schemas.microsoft.com/office/drawing/2014/main" id="{884E374E-4A1D-476E-B245-4836D8B08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23" y="2849313"/>
            <a:ext cx="3067049" cy="337214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339A9653-961B-4AD4-BC8E-2166F2348BEC}"/>
              </a:ext>
            </a:extLst>
          </p:cNvPr>
          <p:cNvSpPr txBox="1"/>
          <p:nvPr/>
        </p:nvSpPr>
        <p:spPr>
          <a:xfrm>
            <a:off x="238125" y="1290114"/>
            <a:ext cx="8486775" cy="707886"/>
          </a:xfrm>
          <a:prstGeom prst="rect">
            <a:avLst/>
          </a:prstGeom>
          <a:noFill/>
        </p:spPr>
        <p:txBody>
          <a:bodyPr wrap="square">
            <a:spAutoFit/>
          </a:bodyPr>
          <a:lstStyle/>
          <a:p>
            <a:r>
              <a:rPr lang="cs-CZ" sz="2000" i="0" dirty="0">
                <a:effectLst/>
              </a:rPr>
              <a:t>Hmotný bod koná </a:t>
            </a:r>
            <a:r>
              <a:rPr lang="cs-CZ" sz="2000" i="0" u="sng" dirty="0">
                <a:effectLst/>
              </a:rPr>
              <a:t>rovnoměrný pohyb po kružnici</a:t>
            </a:r>
            <a:r>
              <a:rPr lang="cs-CZ" sz="2000" i="0" dirty="0">
                <a:effectLst/>
              </a:rPr>
              <a:t>, jestliže ve stejných a libovolně malých časových intervalech opíše jeho průvodič </a:t>
            </a:r>
            <a:r>
              <a:rPr lang="cs-CZ" sz="2000" i="0" u="sng" dirty="0">
                <a:effectLst/>
              </a:rPr>
              <a:t>stejné úhlové dráhy</a:t>
            </a:r>
            <a:r>
              <a:rPr lang="cs-CZ" sz="2000" i="0" dirty="0">
                <a:effectLst/>
              </a:rPr>
              <a:t>.</a:t>
            </a:r>
            <a:endParaRPr lang="cs-CZ" sz="2000" dirty="0"/>
          </a:p>
        </p:txBody>
      </p:sp>
      <p:sp>
        <p:nvSpPr>
          <p:cNvPr id="5" name="Rectangle 2">
            <a:extLst>
              <a:ext uri="{FF2B5EF4-FFF2-40B4-BE49-F238E27FC236}">
                <a16:creationId xmlns:a16="http://schemas.microsoft.com/office/drawing/2014/main" id="{BEDD06CA-66B3-4CC1-8418-E4583A62E8E9}"/>
              </a:ext>
            </a:extLst>
          </p:cNvPr>
          <p:cNvSpPr>
            <a:spLocks noGrp="1" noRot="1" noChangeArrowheads="1"/>
          </p:cNvSpPr>
          <p:nvPr>
            <p:ph type="title"/>
          </p:nvPr>
        </p:nvSpPr>
        <p:spPr>
          <a:xfrm>
            <a:off x="238125" y="210784"/>
            <a:ext cx="8229600" cy="657225"/>
          </a:xfrm>
        </p:spPr>
        <p:txBody>
          <a:bodyPr>
            <a:normAutofit/>
          </a:bodyPr>
          <a:lstStyle/>
          <a:p>
            <a:r>
              <a:rPr lang="cs-CZ" altLang="cs-CZ" sz="2400" b="1" dirty="0">
                <a:latin typeface="+mn-lt"/>
              </a:rPr>
              <a:t>Rovnoměrný pohyb po kružnici</a:t>
            </a:r>
          </a:p>
        </p:txBody>
      </p:sp>
    </p:spTree>
    <p:extLst>
      <p:ext uri="{BB962C8B-B14F-4D97-AF65-F5344CB8AC3E}">
        <p14:creationId xmlns:p14="http://schemas.microsoft.com/office/powerpoint/2010/main" val="35360915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64C143CA-5784-43BC-AC72-D9BF6593930D}"/>
              </a:ext>
            </a:extLst>
          </p:cNvPr>
          <p:cNvSpPr>
            <a:spLocks noGrp="1" noRot="1" noChangeArrowheads="1"/>
          </p:cNvSpPr>
          <p:nvPr>
            <p:ph type="title"/>
          </p:nvPr>
        </p:nvSpPr>
        <p:spPr>
          <a:xfrm>
            <a:off x="238125" y="210784"/>
            <a:ext cx="8229600" cy="657225"/>
          </a:xfrm>
        </p:spPr>
        <p:txBody>
          <a:bodyPr>
            <a:normAutofit/>
          </a:bodyPr>
          <a:lstStyle/>
          <a:p>
            <a:r>
              <a:rPr lang="cs-CZ" altLang="cs-CZ" sz="2400" b="1" dirty="0">
                <a:latin typeface="+mn-lt"/>
              </a:rPr>
              <a:t>Rovnoměrný pohyb po kružnici</a:t>
            </a:r>
          </a:p>
        </p:txBody>
      </p:sp>
      <p:sp>
        <p:nvSpPr>
          <p:cNvPr id="14" name="TextovéPole 13">
            <a:extLst>
              <a:ext uri="{FF2B5EF4-FFF2-40B4-BE49-F238E27FC236}">
                <a16:creationId xmlns:a16="http://schemas.microsoft.com/office/drawing/2014/main" id="{7FC5C272-6C47-49E7-B159-8A0C9DDAF1BA}"/>
              </a:ext>
            </a:extLst>
          </p:cNvPr>
          <p:cNvSpPr txBox="1"/>
          <p:nvPr/>
        </p:nvSpPr>
        <p:spPr>
          <a:xfrm>
            <a:off x="238125" y="868009"/>
            <a:ext cx="8667750" cy="1015663"/>
          </a:xfrm>
          <a:prstGeom prst="rect">
            <a:avLst/>
          </a:prstGeom>
          <a:noFill/>
        </p:spPr>
        <p:txBody>
          <a:bodyPr wrap="square">
            <a:spAutoFit/>
          </a:bodyPr>
          <a:lstStyle/>
          <a:p>
            <a:pPr algn="just"/>
            <a:r>
              <a:rPr lang="cs-CZ" sz="2000" b="1" dirty="0"/>
              <a:t>Rovnoměrný pohyb po kružnici </a:t>
            </a:r>
            <a:r>
              <a:rPr lang="cs-CZ" sz="2000" dirty="0"/>
              <a:t>je pohyb, při kterém je </a:t>
            </a:r>
            <a:r>
              <a:rPr lang="cs-CZ" sz="2000" u="sng" dirty="0"/>
              <a:t>trajektorie kružnice a velikost rychlosti konstantní</a:t>
            </a:r>
            <a:r>
              <a:rPr lang="en-US" sz="2000" u="sng" dirty="0"/>
              <a:t>, ale</a:t>
            </a:r>
            <a:r>
              <a:rPr lang="cs-CZ" sz="2000" u="sng" dirty="0"/>
              <a:t> </a:t>
            </a:r>
            <a:r>
              <a:rPr lang="cs-CZ" sz="2000" b="0" i="0" u="sng" dirty="0">
                <a:solidFill>
                  <a:srgbClr val="202122"/>
                </a:solidFill>
                <a:effectLst/>
              </a:rPr>
              <a:t>neustále </a:t>
            </a:r>
            <a:r>
              <a:rPr lang="en-US" sz="2000" b="0" i="0" u="sng" dirty="0">
                <a:solidFill>
                  <a:srgbClr val="202122"/>
                </a:solidFill>
                <a:effectLst/>
              </a:rPr>
              <a:t>se </a:t>
            </a:r>
            <a:r>
              <a:rPr lang="cs-CZ" sz="2000" b="0" i="0" u="sng" dirty="0">
                <a:solidFill>
                  <a:srgbClr val="202122"/>
                </a:solidFill>
                <a:effectLst/>
              </a:rPr>
              <a:t>mění směr vektoru rychlosti</a:t>
            </a:r>
            <a:r>
              <a:rPr lang="en-US" sz="2000" b="0" i="0" dirty="0">
                <a:solidFill>
                  <a:srgbClr val="202122"/>
                </a:solidFill>
                <a:effectLst/>
              </a:rPr>
              <a:t>.</a:t>
            </a:r>
            <a:r>
              <a:rPr lang="cs-CZ" sz="2000" b="0" i="0" dirty="0">
                <a:solidFill>
                  <a:srgbClr val="202122"/>
                </a:solidFill>
                <a:effectLst/>
              </a:rPr>
              <a:t> </a:t>
            </a:r>
            <a:r>
              <a:rPr lang="cs-CZ" sz="2000" dirty="0"/>
              <a:t>Jedná se o speciální případ obecného pohybu po kružnici</a:t>
            </a:r>
          </a:p>
        </p:txBody>
      </p:sp>
      <p:sp>
        <p:nvSpPr>
          <p:cNvPr id="15" name="Rectangle 1210">
            <a:extLst>
              <a:ext uri="{FF2B5EF4-FFF2-40B4-BE49-F238E27FC236}">
                <a16:creationId xmlns:a16="http://schemas.microsoft.com/office/drawing/2014/main" id="{7C4A9F2C-2D89-4BAB-AA11-EE4312E63C7C}"/>
              </a:ext>
            </a:extLst>
          </p:cNvPr>
          <p:cNvSpPr>
            <a:spLocks noChangeArrowheads="1"/>
          </p:cNvSpPr>
          <p:nvPr/>
        </p:nvSpPr>
        <p:spPr bwMode="auto">
          <a:xfrm>
            <a:off x="103188" y="2174627"/>
            <a:ext cx="8705850" cy="42953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1" u="none" strike="noStrike" cap="none" normalizeH="0" baseline="0" dirty="0">
                <a:ln>
                  <a:noFill/>
                </a:ln>
                <a:effectLst/>
                <a:latin typeface="+mn-lt"/>
                <a:cs typeface="Arial" panose="020B0604020202020204" pitchFamily="34" charset="0"/>
              </a:rPr>
              <a:t>Dráha při rovnoměrném pohybu po kružnici</a:t>
            </a:r>
            <a:endParaRPr kumimoji="0" lang="en-US" altLang="cs-CZ" sz="2000" b="1" i="1" u="none" strike="noStrike" cap="none" normalizeH="0" baseline="0" dirty="0">
              <a:ln>
                <a:noFill/>
              </a:ln>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effectLst/>
                <a:latin typeface="+mn-lt"/>
                <a:cs typeface="Arial" panose="020B0604020202020204" pitchFamily="34" charset="0"/>
              </a:rPr>
              <a:t>Obvodová dráha </a:t>
            </a:r>
            <a:r>
              <a:rPr kumimoji="0" lang="cs-CZ" altLang="cs-CZ" sz="2000" b="0" i="1" u="none" strike="noStrike" cap="none" normalizeH="0" baseline="0" dirty="0">
                <a:ln>
                  <a:noFill/>
                </a:ln>
                <a:effectLst/>
                <a:latin typeface="+mn-lt"/>
                <a:cs typeface="Arial" panose="020B0604020202020204" pitchFamily="34" charset="0"/>
              </a:rPr>
              <a:t>s</a:t>
            </a:r>
            <a:r>
              <a:rPr kumimoji="0" lang="cs-CZ" altLang="cs-CZ" sz="2000" b="0" i="0" u="none" strike="noStrike" cap="none" normalizeH="0" baseline="0" dirty="0">
                <a:ln>
                  <a:noFill/>
                </a:ln>
                <a:effectLst/>
                <a:latin typeface="+mn-lt"/>
                <a:cs typeface="Arial" panose="020B0604020202020204" pitchFamily="34" charset="0"/>
              </a:rPr>
              <a:t> je vzdálenost (délka oblouku kružnice),</a:t>
            </a:r>
            <a:endParaRPr kumimoji="0" lang="en-US" altLang="cs-CZ" sz="2000" b="0" i="0" u="none" strike="noStrike" cap="none" normalizeH="0" baseline="0" dirty="0">
              <a:ln>
                <a:noFill/>
              </a:ln>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cs typeface="Arial" panose="020B0604020202020204" pitchFamily="34" charset="0"/>
              </a:rPr>
              <a:t>kterou</a:t>
            </a:r>
            <a:r>
              <a:rPr kumimoji="0" lang="en-US" altLang="cs-CZ" sz="2000" b="0" i="0" u="none" strike="noStrike" cap="none" normalizeH="0" baseline="0" dirty="0">
                <a:ln>
                  <a:noFill/>
                </a:ln>
                <a:effectLst/>
                <a:latin typeface="+mn-lt"/>
                <a:cs typeface="Arial" panose="020B0604020202020204" pitchFamily="34" charset="0"/>
              </a:rPr>
              <a:t> </a:t>
            </a:r>
            <a:r>
              <a:rPr kumimoji="0" lang="cs-CZ" altLang="cs-CZ" sz="2000" b="0" i="0" u="none" strike="noStrike" cap="none" normalizeH="0" baseline="0" dirty="0">
                <a:ln>
                  <a:noFill/>
                </a:ln>
                <a:effectLst/>
                <a:latin typeface="+mn-lt"/>
                <a:cs typeface="Arial" panose="020B0604020202020204" pitchFamily="34" charset="0"/>
              </a:rPr>
              <a:t>urazí </a:t>
            </a:r>
            <a:r>
              <a:rPr kumimoji="0" lang="en-US" altLang="cs-CZ" sz="2000" b="0" i="0" u="none" strike="noStrike" cap="none" normalizeH="0" baseline="0" dirty="0" err="1">
                <a:ln>
                  <a:noFill/>
                </a:ln>
                <a:effectLst/>
                <a:latin typeface="+mn-lt"/>
                <a:cs typeface="Arial" panose="020B0604020202020204" pitchFamily="34" charset="0"/>
              </a:rPr>
              <a:t>hmotn</a:t>
            </a:r>
            <a:r>
              <a:rPr kumimoji="0" lang="cs-CZ" altLang="cs-CZ" sz="2000" b="0" i="0" u="none" strike="noStrike" cap="none" normalizeH="0" baseline="0" dirty="0">
                <a:ln>
                  <a:noFill/>
                </a:ln>
                <a:effectLst/>
                <a:latin typeface="+mn-lt"/>
                <a:cs typeface="Arial" panose="020B0604020202020204" pitchFamily="34" charset="0"/>
              </a:rPr>
              <a:t>ý bod během pohybu po obvodu kružnice.</a:t>
            </a:r>
            <a:br>
              <a:rPr kumimoji="0" lang="cs-CZ" altLang="cs-CZ" sz="2000" b="0" i="0" u="none" strike="noStrike" cap="none" normalizeH="0" baseline="0" dirty="0">
                <a:ln>
                  <a:noFill/>
                </a:ln>
                <a:effectLst/>
                <a:latin typeface="+mn-lt"/>
                <a:cs typeface="Arial" panose="020B0604020202020204" pitchFamily="34" charset="0"/>
              </a:rPr>
            </a:br>
            <a:r>
              <a:rPr kumimoji="0" lang="cs-CZ" altLang="cs-CZ" sz="2000" b="0" i="0" u="none" strike="noStrike" cap="none" normalizeH="0" baseline="0" dirty="0">
                <a:ln>
                  <a:noFill/>
                </a:ln>
                <a:effectLst/>
                <a:latin typeface="+mn-lt"/>
                <a:cs typeface="Arial" panose="020B0604020202020204" pitchFamily="34" charset="0"/>
              </a:rPr>
              <a: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s</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v</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cs typeface="Arial" panose="020B0604020202020204" pitchFamily="34" charset="0"/>
              </a:rPr>
              <a:t>kde </a:t>
            </a:r>
            <a:r>
              <a:rPr kumimoji="0" lang="cs-CZ" altLang="cs-CZ" sz="2000" b="0" i="1" u="none" strike="noStrike" cap="none" normalizeH="0" baseline="0" dirty="0">
                <a:ln>
                  <a:noFill/>
                </a:ln>
                <a:effectLst/>
                <a:latin typeface="+mn-lt"/>
                <a:cs typeface="Arial" panose="020B0604020202020204" pitchFamily="34" charset="0"/>
              </a:rPr>
              <a:t>v</a:t>
            </a:r>
            <a:r>
              <a:rPr kumimoji="0" lang="cs-CZ" altLang="cs-CZ" sz="2000" b="0" i="0" u="none" strike="noStrike" cap="none" normalizeH="0" baseline="0" dirty="0">
                <a:ln>
                  <a:noFill/>
                </a:ln>
                <a:effectLst/>
                <a:latin typeface="+mn-lt"/>
                <a:cs typeface="Arial" panose="020B0604020202020204" pitchFamily="34" charset="0"/>
              </a:rPr>
              <a:t> je obvodová rychlost, </a:t>
            </a:r>
            <a:r>
              <a:rPr kumimoji="0" lang="cs-CZ" altLang="cs-CZ" sz="2000" b="0" i="1" u="none" strike="noStrike" cap="none" normalizeH="0" baseline="0" dirty="0">
                <a:ln>
                  <a:noFill/>
                </a:ln>
                <a:effectLst/>
                <a:latin typeface="+mn-lt"/>
                <a:cs typeface="Arial" panose="020B0604020202020204" pitchFamily="34" charset="0"/>
              </a:rPr>
              <a:t>t</a:t>
            </a:r>
            <a:r>
              <a:rPr kumimoji="0" lang="cs-CZ" altLang="cs-CZ" sz="2000" b="0" i="0" u="none" strike="noStrike" cap="none" normalizeH="0" baseline="0" dirty="0">
                <a:ln>
                  <a:noFill/>
                </a:ln>
                <a:effectLst/>
                <a:latin typeface="+mn-lt"/>
                <a:cs typeface="Arial" panose="020B0604020202020204" pitchFamily="34" charset="0"/>
              </a:rPr>
              <a:t> je čas.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effectLst/>
                <a:latin typeface="+mn-lt"/>
                <a:cs typeface="Arial" panose="020B0604020202020204" pitchFamily="34" charset="0"/>
              </a:rPr>
              <a:t>Úhlová dráha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φ</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úhel, který urazí</a:t>
            </a:r>
            <a:r>
              <a:rPr kumimoji="0" lang="cs-CZ" altLang="cs-CZ" sz="2000" b="0" i="0" u="none" strike="noStrike" cap="none" normalizeH="0" baseline="0" dirty="0">
                <a:ln>
                  <a:noFill/>
                </a:ln>
                <a:effectLst/>
                <a:latin typeface="+mn-lt"/>
                <a:cs typeface="Arial" panose="020B0604020202020204" pitchFamily="34" charset="0"/>
              </a:rPr>
              <a:t> průvodič </a:t>
            </a:r>
            <a:r>
              <a:rPr kumimoji="0" lang="cs-CZ" altLang="cs-CZ" sz="2000" b="0" i="0" u="none" strike="noStrike" cap="none" normalizeH="0" baseline="0" dirty="0">
                <a:ln>
                  <a:noFill/>
                </a:ln>
                <a:solidFill>
                  <a:srgbClr val="202122"/>
                </a:solidFill>
                <a:effectLst/>
                <a:latin typeface="+mn-lt"/>
                <a:cs typeface="Arial" panose="020B0604020202020204" pitchFamily="34" charset="0"/>
              </a:rPr>
              <a:t>tělesa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během pohybu.</a:t>
            </a:r>
            <a:br>
              <a:rPr kumimoji="0" lang="cs-CZ" altLang="cs-CZ" sz="2000" b="0" i="0" u="none" strike="noStrike" cap="none" normalizeH="0" baseline="0" dirty="0">
                <a:ln>
                  <a:noFill/>
                </a:ln>
                <a:solidFill>
                  <a:srgbClr val="202122"/>
                </a:solidFill>
                <a:effectLst/>
                <a:latin typeface="+mn-lt"/>
                <a:cs typeface="Arial" panose="020B0604020202020204" pitchFamily="34" charset="0"/>
              </a:rPr>
            </a:b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φ</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kde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úhlová rychlost,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čas,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φ</a:t>
            </a:r>
            <a:r>
              <a:rPr kumimoji="0" lang="cs-CZ" altLang="cs-CZ" sz="2000" b="0" i="1" u="none" strike="noStrike" cap="none" normalizeH="0" baseline="-25000" dirty="0">
                <a:ln>
                  <a:noFill/>
                </a:ln>
                <a:solidFill>
                  <a:srgbClr val="202122"/>
                </a:solidFill>
                <a:effectLst/>
                <a:latin typeface="+mn-lt"/>
                <a:cs typeface="Arial" panose="020B0604020202020204" pitchFamily="34" charset="0"/>
              </a:rPr>
              <a:t>0</a:t>
            </a:r>
            <a:r>
              <a:rPr kumimoji="0" lang="cs-CZ" altLang="cs-CZ" sz="2000" b="0" i="1" u="none" strike="noStrike" cap="none" normalizeH="0" baseline="0" dirty="0">
                <a:ln>
                  <a:noFill/>
                </a:ln>
                <a:solidFill>
                  <a:srgbClr val="202122"/>
                </a:solidFill>
                <a:effectLst/>
                <a:latin typeface="+mn-lt"/>
                <a:cs typeface="Arial" panose="020B0604020202020204" pitchFamily="34" charset="0"/>
              </a:rPr>
              <a:t> </a:t>
            </a:r>
            <a:r>
              <a:rPr kumimoji="0" lang="cs-CZ" altLang="cs-CZ" sz="2000" b="0" u="none" strike="noStrike" cap="none" normalizeH="0" baseline="0" dirty="0">
                <a:ln>
                  <a:noFill/>
                </a:ln>
                <a:solidFill>
                  <a:srgbClr val="202122"/>
                </a:solidFill>
                <a:effectLst/>
                <a:latin typeface="+mn-lt"/>
                <a:cs typeface="Arial" panose="020B0604020202020204" pitchFamily="34" charset="0"/>
              </a:rPr>
              <a:t>je počáteční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u="none" strike="noStrike" cap="none" normalizeH="0" baseline="0" dirty="0">
                <a:ln>
                  <a:noFill/>
                </a:ln>
                <a:solidFill>
                  <a:srgbClr val="202122"/>
                </a:solidFill>
                <a:effectLst/>
                <a:latin typeface="+mn-lt"/>
                <a:cs typeface="Arial" panose="020B0604020202020204" pitchFamily="34" charset="0"/>
              </a:rPr>
              <a:t>úhlová dráha</a:t>
            </a:r>
            <a:r>
              <a:rPr kumimoji="0" lang="cs-CZ" altLang="cs-CZ" sz="2000" b="0" i="0" u="none" strike="noStrike" cap="none" normalizeH="0" baseline="0" dirty="0">
                <a:ln>
                  <a:noFill/>
                </a:ln>
                <a:solidFill>
                  <a:srgbClr val="202122"/>
                </a:solidFill>
                <a:effectLst/>
                <a:latin typeface="+mn-lt"/>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Mezi úhlovou dráhou a obvodovou dráhou je vztah</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rgbClr val="202122"/>
                </a:solidFill>
                <a:effectLst/>
                <a:latin typeface="+mn-lt"/>
                <a:cs typeface="Arial" panose="020B0604020202020204" pitchFamily="34" charset="0"/>
              </a:rPr>
              <a:t>                           φ</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s</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endParaRPr kumimoji="0" lang="cs-CZ" altLang="cs-CZ" sz="2000" b="0" i="0" u="none" strike="noStrike" cap="none" normalizeH="0" baseline="0" dirty="0">
              <a:ln>
                <a:noFill/>
              </a:ln>
              <a:solidFill>
                <a:srgbClr val="202122"/>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kde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poloměr kružnice.</a:t>
            </a:r>
            <a:endParaRPr kumimoji="0" lang="cs-CZ" altLang="cs-CZ" sz="2000" b="0" i="0" u="none" strike="noStrike" cap="none" normalizeH="0" baseline="0" dirty="0">
              <a:ln>
                <a:noFill/>
              </a:ln>
              <a:solidFill>
                <a:schemeClr val="tx1"/>
              </a:solidFill>
              <a:effectLst/>
              <a:latin typeface="+mn-lt"/>
            </a:endParaRPr>
          </a:p>
        </p:txBody>
      </p:sp>
      <p:pic>
        <p:nvPicPr>
          <p:cNvPr id="6149" name="Picture 5" descr="image130">
            <a:extLst>
              <a:ext uri="{FF2B5EF4-FFF2-40B4-BE49-F238E27FC236}">
                <a16:creationId xmlns:a16="http://schemas.microsoft.com/office/drawing/2014/main" id="{399FD2D6-33B5-433F-BCE7-1EDBFB84A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6107" y="2051391"/>
            <a:ext cx="1924050" cy="17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8" name="Picture 4" descr="Rovnoměrný pohyb po kružnici - úhlová a obvodová rychlost">
            <a:extLst>
              <a:ext uri="{FF2B5EF4-FFF2-40B4-BE49-F238E27FC236}">
                <a16:creationId xmlns:a16="http://schemas.microsoft.com/office/drawing/2014/main" id="{2D3B8B22-3A46-4781-B4A4-86C37426F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575" y="4257674"/>
            <a:ext cx="2695300" cy="2482353"/>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C72C37A7-5557-4052-AD65-9B43471D3A4E}"/>
              </a:ext>
            </a:extLst>
          </p:cNvPr>
          <p:cNvPicPr>
            <a:picLocks noChangeAspect="1"/>
          </p:cNvPicPr>
          <p:nvPr/>
        </p:nvPicPr>
        <p:blipFill>
          <a:blip r:embed="rId4"/>
          <a:stretch>
            <a:fillRect/>
          </a:stretch>
        </p:blipFill>
        <p:spPr>
          <a:xfrm>
            <a:off x="3327968" y="4505325"/>
            <a:ext cx="1333889" cy="434638"/>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83B2ED54-243D-4D46-A37B-AC40FE3B0AE8}"/>
              </a:ext>
            </a:extLst>
          </p:cNvPr>
          <p:cNvSpPr>
            <a:spLocks noChangeArrowheads="1"/>
          </p:cNvSpPr>
          <p:nvPr/>
        </p:nvSpPr>
        <p:spPr bwMode="auto">
          <a:xfrm>
            <a:off x="85724" y="174156"/>
            <a:ext cx="8924926" cy="38029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1" u="none" strike="noStrike" cap="none" normalizeH="0" baseline="0" dirty="0">
                <a:ln>
                  <a:noFill/>
                </a:ln>
                <a:solidFill>
                  <a:srgbClr val="202122"/>
                </a:solidFill>
                <a:effectLst/>
                <a:latin typeface="+mn-lt"/>
                <a:cs typeface="Arial" panose="020B0604020202020204" pitchFamily="34" charset="0"/>
              </a:rPr>
              <a:t>Rychlost při rovnoměrném pohybu po kružnici</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800" b="1" dirty="0">
              <a:solidFill>
                <a:srgbClr val="202122"/>
              </a:solidFill>
              <a:latin typeface="+mn-lt"/>
              <a:cs typeface="Arial" panose="020B0604020202020204" pitchFamily="34" charset="0"/>
              <a:hlinkClick r:id="rId2" tooltip="Obvodová rychlo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effectLst/>
                <a:latin typeface="+mn-lt"/>
                <a:cs typeface="Arial" panose="020B0604020202020204" pitchFamily="34" charset="0"/>
              </a:rPr>
              <a:t>Obvodová rychlost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v</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rychlost pohybu po obvodu kružnice</a:t>
            </a:r>
            <a:br>
              <a:rPr kumimoji="0" lang="cs-CZ" altLang="cs-CZ" sz="2000" b="0" i="0" u="none" strike="noStrike" cap="none" normalizeH="0" baseline="0" dirty="0">
                <a:ln>
                  <a:noFill/>
                </a:ln>
                <a:solidFill>
                  <a:srgbClr val="202122"/>
                </a:solidFill>
                <a:effectLst/>
                <a:latin typeface="+mn-lt"/>
                <a:cs typeface="Arial" panose="020B0604020202020204" pitchFamily="34" charset="0"/>
              </a:rPr>
            </a:b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v</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0" u="none" strike="noStrike" cap="none" normalizeH="0" baseline="0" dirty="0" err="1">
                <a:ln>
                  <a:noFill/>
                </a:ln>
                <a:solidFill>
                  <a:srgbClr val="202122"/>
                </a:solidFill>
                <a:effectLst/>
                <a:latin typeface="+mn-lt"/>
                <a:cs typeface="Arial" panose="020B0604020202020204" pitchFamily="34" charset="0"/>
              </a:rPr>
              <a:t>konst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rgbClr val="202122"/>
                </a:solidFill>
                <a:effectLst/>
                <a:latin typeface="+mn-lt"/>
                <a:cs typeface="Arial" panose="020B0604020202020204" pitchFamily="34" charset="0"/>
              </a:rPr>
              <a:t>        v</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s</a:t>
            </a:r>
            <a:r>
              <a:rPr kumimoji="0" lang="cs-CZ" altLang="cs-CZ" sz="2000" b="0" i="0" u="none" strike="noStrike" cap="none" normalizeH="0" baseline="0" dirty="0">
                <a:ln>
                  <a:noFill/>
                </a:ln>
                <a:solidFill>
                  <a:srgbClr val="202122"/>
                </a:solidFill>
                <a:effectLst/>
                <a:latin typeface="+mn-lt"/>
                <a:cs typeface="Arial" panose="020B0604020202020204" pitchFamily="34" charset="0"/>
              </a:rPr>
              <a:t>/</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kde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s</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obvodová dráha,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čas</a:t>
            </a:r>
          </a:p>
          <a:p>
            <a:pPr marL="457200" marR="0" lvl="1" indent="-45720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rgbClr val="202122"/>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effectLst/>
                <a:latin typeface="+mn-lt"/>
                <a:cs typeface="Arial" panose="020B0604020202020204" pitchFamily="34" charset="0"/>
              </a:rPr>
              <a:t>Úhlová rychlost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rychlost průvodiče tělesa</a:t>
            </a:r>
            <a:endParaRPr kumimoji="0" lang="cs-CZ" altLang="cs-CZ" sz="2000" b="0" i="0" u="none" strike="noStrike" cap="none" normalizeH="0" baseline="0" dirty="0">
              <a:ln>
                <a:noFill/>
              </a:ln>
              <a:solidFill>
                <a:schemeClr val="tx1"/>
              </a:solidFill>
              <a:effectLst/>
              <a:latin typeface="+mn-l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rgbClr val="202122"/>
                </a:solidFill>
                <a:effectLst/>
                <a:latin typeface="+mn-lt"/>
                <a:cs typeface="Arial" panose="020B0604020202020204" pitchFamily="34" charset="0"/>
              </a:rPr>
              <a:t>      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0" u="none" strike="noStrike" cap="none" normalizeH="0" baseline="0" dirty="0" err="1">
                <a:ln>
                  <a:noFill/>
                </a:ln>
                <a:solidFill>
                  <a:srgbClr val="202122"/>
                </a:solidFill>
                <a:effectLst/>
                <a:latin typeface="+mn-lt"/>
                <a:cs typeface="Arial" panose="020B0604020202020204" pitchFamily="34" charset="0"/>
              </a:rPr>
              <a:t>konst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rgbClr val="202122"/>
                </a:solidFill>
                <a:effectLst/>
                <a:latin typeface="+mn-lt"/>
                <a:cs typeface="Arial" panose="020B0604020202020204" pitchFamily="34" charset="0"/>
              </a:rPr>
              <a:t>      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φ</a:t>
            </a:r>
            <a:r>
              <a:rPr kumimoji="0" lang="cs-CZ" altLang="cs-CZ" sz="2000" b="0" i="0" u="none" strike="noStrike" cap="none" normalizeH="0" baseline="0" dirty="0">
                <a:ln>
                  <a:noFill/>
                </a:ln>
                <a:solidFill>
                  <a:srgbClr val="202122"/>
                </a:solidFill>
                <a:effectLst/>
                <a:latin typeface="+mn-lt"/>
                <a:cs typeface="Arial" panose="020B0604020202020204" pitchFamily="34" charset="0"/>
              </a:rPr>
              <a:t>/</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kde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φ</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úhlová dráha,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čas</a:t>
            </a:r>
          </a:p>
          <a:p>
            <a:pPr marL="457200" marR="0" lvl="1" indent="-45720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rgbClr val="202122"/>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Vztah mezi úhlovou rychlostí a obvodovou rychlostí: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v</a:t>
            </a:r>
            <a:r>
              <a:rPr kumimoji="0" lang="cs-CZ" altLang="cs-CZ" sz="2000" b="0" i="0" u="none" strike="noStrike" cap="none" normalizeH="0" baseline="0" dirty="0">
                <a:ln>
                  <a:noFill/>
                </a:ln>
                <a:solidFill>
                  <a:srgbClr val="202122"/>
                </a:solidFill>
                <a:effectLst/>
                <a:latin typeface="+mn-lt"/>
                <a:cs typeface="Arial" panose="020B0604020202020204" pitchFamily="34" charset="0"/>
              </a:rPr>
              <a:t>/</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kde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poloměr kružnice.</a:t>
            </a:r>
            <a:endParaRPr kumimoji="0" lang="cs-CZ" altLang="cs-CZ" sz="2000" b="0" i="0" u="none" strike="noStrike" cap="none" normalizeH="0" baseline="0" dirty="0">
              <a:ln>
                <a:noFill/>
              </a:ln>
              <a:solidFill>
                <a:schemeClr val="tx1"/>
              </a:solidFill>
              <a:effectLst/>
              <a:latin typeface="+mn-lt"/>
            </a:endParaRPr>
          </a:p>
        </p:txBody>
      </p:sp>
      <p:pic>
        <p:nvPicPr>
          <p:cNvPr id="15" name="Picture 12" descr="http://fyzika.jreichl.com/data/M_kinematika_soubory/image148.png">
            <a:extLst>
              <a:ext uri="{FF2B5EF4-FFF2-40B4-BE49-F238E27FC236}">
                <a16:creationId xmlns:a16="http://schemas.microsoft.com/office/drawing/2014/main" id="{B3A44725-F8B5-4140-B431-C4F381496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175" y="916028"/>
            <a:ext cx="286702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Object 10">
            <a:extLst>
              <a:ext uri="{FF2B5EF4-FFF2-40B4-BE49-F238E27FC236}">
                <a16:creationId xmlns:a16="http://schemas.microsoft.com/office/drawing/2014/main" id="{072A8738-FB8F-4E77-84FF-D7C9CF0E018B}"/>
              </a:ext>
            </a:extLst>
          </p:cNvPr>
          <p:cNvGraphicFramePr>
            <a:graphicFrameLocks noChangeAspect="1"/>
          </p:cNvGraphicFramePr>
          <p:nvPr/>
        </p:nvGraphicFramePr>
        <p:xfrm>
          <a:off x="6894556" y="2581316"/>
          <a:ext cx="1982744" cy="580182"/>
        </p:xfrm>
        <a:graphic>
          <a:graphicData uri="http://schemas.openxmlformats.org/presentationml/2006/ole">
            <mc:AlternateContent xmlns:mc="http://schemas.openxmlformats.org/markup-compatibility/2006">
              <mc:Choice xmlns:v="urn:schemas-microsoft-com:vml" Requires="v">
                <p:oleObj name="Rovnice" r:id="rId4" imgW="1346040" imgH="393480" progId="Equation.3">
                  <p:embed/>
                </p:oleObj>
              </mc:Choice>
              <mc:Fallback>
                <p:oleObj name="Rovnice" r:id="rId4" imgW="1346040" imgH="393480" progId="Equation.3">
                  <p:embed/>
                  <p:pic>
                    <p:nvPicPr>
                      <p:cNvPr id="17" name="Object 10">
                        <a:extLst>
                          <a:ext uri="{FF2B5EF4-FFF2-40B4-BE49-F238E27FC236}">
                            <a16:creationId xmlns:a16="http://schemas.microsoft.com/office/drawing/2014/main" id="{072A8738-FB8F-4E77-84FF-D7C9CF0E01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4556" y="2581316"/>
                        <a:ext cx="1982744" cy="580182"/>
                      </a:xfrm>
                      <a:prstGeom prst="rect">
                        <a:avLst/>
                      </a:prstGeom>
                      <a:solidFill>
                        <a:schemeClr val="bg1"/>
                      </a:solidFill>
                      <a:ln>
                        <a:noFill/>
                      </a:ln>
                      <a:effectLst/>
                    </p:spPr>
                  </p:pic>
                </p:oleObj>
              </mc:Fallback>
            </mc:AlternateContent>
          </a:graphicData>
        </a:graphic>
      </p:graphicFrame>
      <p:sp>
        <p:nvSpPr>
          <p:cNvPr id="18" name="Rectangle 5">
            <a:extLst>
              <a:ext uri="{FF2B5EF4-FFF2-40B4-BE49-F238E27FC236}">
                <a16:creationId xmlns:a16="http://schemas.microsoft.com/office/drawing/2014/main" id="{978254A4-308D-4DCB-BAFE-10D1008497DB}"/>
              </a:ext>
            </a:extLst>
          </p:cNvPr>
          <p:cNvSpPr>
            <a:spLocks noChangeArrowheads="1"/>
          </p:cNvSpPr>
          <p:nvPr/>
        </p:nvSpPr>
        <p:spPr bwMode="auto">
          <a:xfrm>
            <a:off x="85724" y="4051698"/>
            <a:ext cx="8791576" cy="20178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i="1" u="none" strike="noStrike" cap="none" normalizeH="0" baseline="0" dirty="0">
                <a:ln>
                  <a:noFill/>
                </a:ln>
                <a:solidFill>
                  <a:srgbClr val="202122"/>
                </a:solidFill>
                <a:effectLst/>
                <a:latin typeface="+mn-lt"/>
                <a:cs typeface="Arial" panose="020B0604020202020204" pitchFamily="34" charset="0"/>
              </a:rPr>
              <a:t>Zrychlení při rovnoměrném pohybu po kružnici</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sng" strike="noStrike" cap="none" normalizeH="0" baseline="0" dirty="0">
                <a:ln>
                  <a:noFill/>
                </a:ln>
                <a:solidFill>
                  <a:srgbClr val="202122"/>
                </a:solidFill>
                <a:effectLst/>
                <a:latin typeface="+mn-lt"/>
                <a:cs typeface="Arial" panose="020B0604020202020204" pitchFamily="34" charset="0"/>
              </a:rPr>
              <a:t>Při rovnoměrném pohybu po kružnici se nemění velikost rychlosti, ale neustále se mění směr rychlosti</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Tuto změnu v čase vyjadřuje </a:t>
            </a:r>
            <a:r>
              <a:rPr kumimoji="0" lang="cs-CZ" altLang="cs-CZ" sz="2000" b="1" i="0" u="none" strike="noStrike" cap="none" normalizeH="0" baseline="0" dirty="0">
                <a:ln>
                  <a:noFill/>
                </a:ln>
                <a:effectLst/>
                <a:latin typeface="+mn-lt"/>
                <a:cs typeface="Arial" panose="020B0604020202020204" pitchFamily="34" charset="0"/>
              </a:rPr>
              <a:t>dostředivé zrychlení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a</a:t>
            </a:r>
            <a:r>
              <a:rPr kumimoji="0" lang="cs-CZ" altLang="cs-CZ" sz="2000" b="0" i="1" u="none" strike="noStrike" cap="none" normalizeH="0" baseline="-30000" dirty="0">
                <a:ln>
                  <a:noFill/>
                </a:ln>
                <a:solidFill>
                  <a:srgbClr val="202122"/>
                </a:solidFill>
                <a:effectLst/>
                <a:latin typeface="+mn-lt"/>
                <a:cs typeface="Arial" panose="020B0604020202020204" pitchFamily="34" charset="0"/>
              </a:rPr>
              <a:t>d</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jehož směr je do středu kružnice. </a:t>
            </a:r>
            <a:r>
              <a:rPr kumimoji="0" lang="cs-CZ" altLang="cs-CZ" sz="2000" b="0" i="0" u="sng" strike="noStrike" cap="none" normalizeH="0" baseline="0" dirty="0">
                <a:ln>
                  <a:noFill/>
                </a:ln>
                <a:solidFill>
                  <a:srgbClr val="202122"/>
                </a:solidFill>
                <a:effectLst/>
                <a:latin typeface="+mn-lt"/>
                <a:cs typeface="Arial" panose="020B0604020202020204" pitchFamily="34" charset="0"/>
              </a:rPr>
              <a:t>Jiné zrychlení u rovnoměrného pohybu po kružnici není (tečné zrychlení je nulové)</a:t>
            </a:r>
            <a:r>
              <a:rPr kumimoji="0" lang="cs-CZ" altLang="cs-CZ" sz="2000" b="0" i="0" u="none" strike="noStrike" cap="none" normalizeH="0" baseline="0" dirty="0">
                <a:ln>
                  <a:noFill/>
                </a:ln>
                <a:solidFill>
                  <a:srgbClr val="202122"/>
                </a:solidFill>
                <a:effectLst/>
                <a:latin typeface="+mn-lt"/>
                <a:cs typeface="Arial" panose="020B0604020202020204" pitchFamily="34" charset="0"/>
              </a:rPr>
              <a:t>.</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latin typeface="+mn-lt"/>
            </a:endParaRPr>
          </a:p>
        </p:txBody>
      </p:sp>
      <p:sp>
        <p:nvSpPr>
          <p:cNvPr id="20" name="TextovéPole 19">
            <a:extLst>
              <a:ext uri="{FF2B5EF4-FFF2-40B4-BE49-F238E27FC236}">
                <a16:creationId xmlns:a16="http://schemas.microsoft.com/office/drawing/2014/main" id="{3FDEF4B3-99F6-41B1-A66E-436E2583A654}"/>
              </a:ext>
            </a:extLst>
          </p:cNvPr>
          <p:cNvSpPr txBox="1"/>
          <p:nvPr/>
        </p:nvSpPr>
        <p:spPr>
          <a:xfrm>
            <a:off x="266700" y="5875297"/>
            <a:ext cx="7410451" cy="707886"/>
          </a:xfrm>
          <a:prstGeom prst="rect">
            <a:avLst/>
          </a:prstGeom>
          <a:noFill/>
        </p:spPr>
        <p:txBody>
          <a:bodyPr wrap="square">
            <a:spAutoFit/>
          </a:bodyPr>
          <a:lstStyle/>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rgbClr val="202122"/>
                </a:solidFill>
                <a:effectLst/>
                <a:latin typeface="+mn-lt"/>
                <a:cs typeface="Arial" panose="020B0604020202020204" pitchFamily="34" charset="0"/>
              </a:rPr>
              <a:t>       a</a:t>
            </a:r>
            <a:r>
              <a:rPr kumimoji="0" lang="cs-CZ" altLang="cs-CZ" sz="2000" b="0" i="1" u="none" strike="noStrike" cap="none" normalizeH="0" baseline="-30000" dirty="0">
                <a:ln>
                  <a:noFill/>
                </a:ln>
                <a:solidFill>
                  <a:srgbClr val="202122"/>
                </a:solidFill>
                <a:effectLst/>
                <a:latin typeface="+mn-lt"/>
                <a:cs typeface="Arial" panose="020B0604020202020204" pitchFamily="34" charset="0"/>
              </a:rPr>
              <a:t>d</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v</a:t>
            </a:r>
            <a:r>
              <a:rPr kumimoji="0" lang="cs-CZ" altLang="cs-CZ" sz="2000" b="0" i="0" u="none" strike="noStrike" cap="none" normalizeH="0" baseline="30000" dirty="0">
                <a:ln>
                  <a:noFill/>
                </a:ln>
                <a:solidFill>
                  <a:srgbClr val="202122"/>
                </a:solidFill>
                <a:effectLst/>
                <a:latin typeface="+mn-lt"/>
                <a:cs typeface="Arial" panose="020B0604020202020204" pitchFamily="34" charset="0"/>
              </a:rPr>
              <a:t>2</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nebo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a</a:t>
            </a:r>
            <a:r>
              <a:rPr kumimoji="0" lang="cs-CZ" altLang="cs-CZ" sz="2000" b="0" i="1" u="none" strike="noStrike" cap="none" normalizeH="0" baseline="-30000" dirty="0">
                <a:ln>
                  <a:noFill/>
                </a:ln>
                <a:solidFill>
                  <a:srgbClr val="202122"/>
                </a:solidFill>
                <a:effectLst/>
                <a:latin typeface="+mn-lt"/>
                <a:cs typeface="Arial" panose="020B0604020202020204" pitchFamily="34" charset="0"/>
              </a:rPr>
              <a:t>d</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ω</a:t>
            </a:r>
            <a:r>
              <a:rPr kumimoji="0" lang="cs-CZ" altLang="cs-CZ" sz="2000" b="0" i="0" u="none" strike="noStrike" cap="none" normalizeH="0" baseline="30000" dirty="0">
                <a:ln>
                  <a:noFill/>
                </a:ln>
                <a:solidFill>
                  <a:srgbClr val="202122"/>
                </a:solidFill>
                <a:effectLst/>
                <a:latin typeface="+mn-lt"/>
                <a:cs typeface="Arial" panose="020B0604020202020204" pitchFamily="34" charset="0"/>
              </a:rPr>
              <a:t>2</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endParaRPr kumimoji="0" lang="cs-CZ" altLang="cs-CZ" sz="2000" b="0" i="0" u="none" strike="noStrike" cap="none" normalizeH="0" baseline="0" dirty="0">
              <a:ln>
                <a:noFill/>
              </a:ln>
              <a:solidFill>
                <a:srgbClr val="202122"/>
              </a:solidFill>
              <a:effectLst/>
              <a:latin typeface="+mn-lt"/>
              <a:cs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kde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v</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obvodová rychlost,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úhlová rychlost,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poloměr kružnice</a:t>
            </a:r>
          </a:p>
        </p:txBody>
      </p:sp>
      <p:pic>
        <p:nvPicPr>
          <p:cNvPr id="273576" name="Picture 168">
            <a:extLst>
              <a:ext uri="{FF2B5EF4-FFF2-40B4-BE49-F238E27FC236}">
                <a16:creationId xmlns:a16="http://schemas.microsoft.com/office/drawing/2014/main" id="{38A07238-BACB-42B3-AF51-6249E5BB21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5028" y="2608208"/>
            <a:ext cx="1419225" cy="530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448209"/>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19636</TotalTime>
  <Words>10068</Words>
  <Application>Microsoft Office PowerPoint</Application>
  <PresentationFormat>Předvádění na obrazovce (4:3)</PresentationFormat>
  <Paragraphs>883</Paragraphs>
  <Slides>126</Slides>
  <Notes>6</Notes>
  <HiddenSlides>0</HiddenSlides>
  <MMClips>0</MMClips>
  <ScaleCrop>false</ScaleCrop>
  <HeadingPairs>
    <vt:vector size="8" baseType="variant">
      <vt:variant>
        <vt:lpstr>Použitá písma</vt:lpstr>
      </vt:variant>
      <vt:variant>
        <vt:i4>10</vt:i4>
      </vt:variant>
      <vt:variant>
        <vt:lpstr>Motiv</vt:lpstr>
      </vt:variant>
      <vt:variant>
        <vt:i4>1</vt:i4>
      </vt:variant>
      <vt:variant>
        <vt:lpstr>Vložené servery OLE</vt:lpstr>
      </vt:variant>
      <vt:variant>
        <vt:i4>3</vt:i4>
      </vt:variant>
      <vt:variant>
        <vt:lpstr>Nadpisy snímků</vt:lpstr>
      </vt:variant>
      <vt:variant>
        <vt:i4>126</vt:i4>
      </vt:variant>
    </vt:vector>
  </HeadingPairs>
  <TitlesOfParts>
    <vt:vector size="140" baseType="lpstr">
      <vt:lpstr>Arial</vt:lpstr>
      <vt:lpstr>Arial</vt:lpstr>
      <vt:lpstr>Calibri</vt:lpstr>
      <vt:lpstr>Calibri Light</vt:lpstr>
      <vt:lpstr>Roboto</vt:lpstr>
      <vt:lpstr>Segoe UI</vt:lpstr>
      <vt:lpstr>Tahoma</vt:lpstr>
      <vt:lpstr>Times New Roman</vt:lpstr>
      <vt:lpstr>Verdana</vt:lpstr>
      <vt:lpstr>Wingdings 2</vt:lpstr>
      <vt:lpstr>Motiv Office</vt:lpstr>
      <vt:lpstr>Equation</vt:lpstr>
      <vt:lpstr>Rovnice</vt:lpstr>
      <vt:lpstr>Visio</vt:lpstr>
      <vt:lpstr>Prezentace aplikace PowerPoint</vt:lpstr>
      <vt:lpstr>Prezentace aplikace PowerPoint</vt:lpstr>
      <vt:lpstr>Prezentace aplikace PowerPoint</vt:lpstr>
      <vt:lpstr>Fyzikální veličiny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Mechanika</vt:lpstr>
      <vt:lpstr>Kinematika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Příklad</vt:lpstr>
      <vt:lpstr>Prezentace aplikace PowerPoint</vt:lpstr>
      <vt:lpstr>Prezentace aplikace PowerPoint</vt:lpstr>
      <vt:lpstr>Prezentace aplikace PowerPoint</vt:lpstr>
      <vt:lpstr>Dvojice úhlů - souhlasné a střídavé</vt:lpstr>
      <vt:lpstr>Prezentace aplikace PowerPoint</vt:lpstr>
      <vt:lpstr>Prezentace aplikace PowerPoint</vt:lpstr>
      <vt:lpstr>Prezentace aplikace PowerPoint</vt:lpstr>
      <vt:lpstr>Prezentace aplikace PowerPoint</vt:lpstr>
      <vt:lpstr>Prezentace aplikace PowerPoint</vt:lpstr>
      <vt:lpstr>Operace se skaláry a vektory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Trajektorie hmotného bodu</vt:lpstr>
      <vt:lpstr>Prezentace aplikace PowerPoint</vt:lpstr>
      <vt:lpstr>Prezentace aplikace PowerPoint</vt:lpstr>
      <vt:lpstr>Prezentace aplikace PowerPoint</vt:lpstr>
      <vt:lpstr>Prezentace aplikace PowerPoint</vt:lpstr>
      <vt:lpstr>Derivace</vt:lpstr>
      <vt:lpstr>Prezentace aplikace PowerPoint</vt:lpstr>
      <vt:lpstr>Tečna a normála křivky</vt:lpstr>
      <vt:lpstr>Prezentace aplikace PowerPoint</vt:lpstr>
      <vt:lpstr>Prezentace aplikace PowerPoint</vt:lpstr>
      <vt:lpstr>Prezentace aplikace PowerPoint</vt:lpstr>
      <vt:lpstr>Kochova křivka</vt:lpstr>
      <vt:lpstr>Vektorová funkce skalárního argumentu</vt:lpstr>
      <vt:lpstr>Derivace vektoru podle skalárního argumentu</vt:lpstr>
      <vt:lpstr>Rovnice tečny k prostorové křivce </vt:lpstr>
      <vt:lpstr>Integrál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Okamžitá rychlost hmotného bodu</vt:lpstr>
      <vt:lpstr>Prezentace aplikace PowerPoint</vt:lpstr>
      <vt:lpstr>Průměrná rychlost hmotného bodu</vt:lpstr>
      <vt:lpstr>Prezentace aplikace PowerPoint</vt:lpstr>
      <vt:lpstr>Zrychlení hmotného bodu</vt:lpstr>
      <vt:lpstr>Zrychlení</vt:lpstr>
      <vt:lpstr>Prezentace aplikace PowerPoint</vt:lpstr>
      <vt:lpstr>Prezentace aplikace PowerPoint</vt:lpstr>
      <vt:lpstr>Prezentace aplikace PowerPoint</vt:lpstr>
      <vt:lpstr>Rozdělení pohybů podle rychlosti</vt:lpstr>
      <vt:lpstr>Přímočarý pohyb (rovnoměrný + nerovnoměrný)</vt:lpstr>
      <vt:lpstr>Prezentace aplikace PowerPoint</vt:lpstr>
      <vt:lpstr>Rovnoměrný přímočarý pohyb</vt:lpstr>
      <vt:lpstr>Prezentace aplikace PowerPoint</vt:lpstr>
      <vt:lpstr>Rovnoměrně zrychlený přímočarý pohyb</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Rovnoměrný pohyb po kružnici</vt:lpstr>
      <vt:lpstr>Rovnoměrný pohyb po kružnici</vt:lpstr>
      <vt:lpstr>Prezentace aplikace PowerPoint</vt:lpstr>
      <vt:lpstr>Prezentace aplikace PowerPoint</vt:lpstr>
      <vt:lpstr>Prezentace aplikace PowerPoint</vt:lpstr>
      <vt:lpstr>Relativní pohyb</vt:lpstr>
      <vt:lpstr>Prezentace aplikace PowerPoint</vt:lpstr>
      <vt:lpstr>Prezentace aplikace PowerPoint</vt:lpstr>
      <vt:lpstr>Prezentace aplikace PowerPoint</vt:lpstr>
      <vt:lpstr>Prezentace aplikace PowerPoint</vt:lpstr>
      <vt:lpstr>Harmonický pohyb</vt:lpstr>
      <vt:lpstr>Prezentace aplikace PowerPoint</vt:lpstr>
      <vt:lpstr>Prezentace aplikace PowerPoint</vt:lpstr>
      <vt:lpstr>Prezentace aplikace PowerPoint</vt:lpstr>
      <vt:lpstr>Prezentace aplikace PowerPoint</vt:lpstr>
      <vt:lpstr>Obrábění soustruhem</vt:lpstr>
      <vt:lpstr>Prezentace aplikace PowerPoint</vt:lpstr>
      <vt:lpstr>Prezentace aplikace PowerPoint</vt:lpstr>
      <vt:lpstr>Pohyby v tíhovém poli Země</vt:lpstr>
      <vt:lpstr>Volný pád (pohyb rovnoměrně zrychlený svisle dolů)</vt:lpstr>
      <vt:lpstr>Vrh svislý dolů</vt:lpstr>
      <vt:lpstr>Vrh svislý vzhůru</vt:lpstr>
      <vt:lpstr>Prezentace aplikace PowerPoint</vt:lpstr>
      <vt:lpstr>Vrh vodorovný</vt:lpstr>
      <vt:lpstr>Prezentace aplikace PowerPoint</vt:lpstr>
      <vt:lpstr>Vrh šikmý</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Lubomír Prokeš</cp:lastModifiedBy>
  <cp:revision>794</cp:revision>
  <dcterms:created xsi:type="dcterms:W3CDTF">2020-09-20T20:03:25Z</dcterms:created>
  <dcterms:modified xsi:type="dcterms:W3CDTF">2023-09-18T11:32:10Z</dcterms:modified>
</cp:coreProperties>
</file>