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1"/>
  </p:notesMasterIdLst>
  <p:sldIdLst>
    <p:sldId id="1132" r:id="rId2"/>
    <p:sldId id="1142" r:id="rId3"/>
    <p:sldId id="1144" r:id="rId4"/>
    <p:sldId id="1008" r:id="rId5"/>
    <p:sldId id="1202" r:id="rId6"/>
    <p:sldId id="1189" r:id="rId7"/>
    <p:sldId id="1145" r:id="rId8"/>
    <p:sldId id="1148" r:id="rId9"/>
    <p:sldId id="1161" r:id="rId10"/>
    <p:sldId id="1173" r:id="rId11"/>
    <p:sldId id="1155" r:id="rId12"/>
    <p:sldId id="1156" r:id="rId13"/>
    <p:sldId id="1168" r:id="rId14"/>
    <p:sldId id="1167" r:id="rId15"/>
    <p:sldId id="1169" r:id="rId16"/>
    <p:sldId id="1170" r:id="rId17"/>
    <p:sldId id="1171" r:id="rId18"/>
    <p:sldId id="1190" r:id="rId19"/>
    <p:sldId id="1163" r:id="rId20"/>
    <p:sldId id="1162" r:id="rId21"/>
    <p:sldId id="1172" r:id="rId22"/>
    <p:sldId id="1165" r:id="rId23"/>
    <p:sldId id="1130" r:id="rId24"/>
    <p:sldId id="1203" r:id="rId25"/>
    <p:sldId id="1174" r:id="rId26"/>
    <p:sldId id="1143" r:id="rId27"/>
    <p:sldId id="1201" r:id="rId28"/>
    <p:sldId id="261" r:id="rId29"/>
    <p:sldId id="1199" r:id="rId30"/>
    <p:sldId id="1157" r:id="rId31"/>
    <p:sldId id="266" r:id="rId32"/>
    <p:sldId id="1158" r:id="rId33"/>
    <p:sldId id="1164" r:id="rId34"/>
    <p:sldId id="1033" r:id="rId35"/>
    <p:sldId id="1191" r:id="rId36"/>
    <p:sldId id="1159" r:id="rId37"/>
    <p:sldId id="1160" r:id="rId38"/>
    <p:sldId id="1178" r:id="rId39"/>
    <p:sldId id="1180" r:id="rId40"/>
    <p:sldId id="1182" r:id="rId41"/>
    <p:sldId id="1166" r:id="rId42"/>
    <p:sldId id="1030" r:id="rId43"/>
    <p:sldId id="1005" r:id="rId44"/>
    <p:sldId id="1029" r:id="rId45"/>
    <p:sldId id="1127" r:id="rId46"/>
    <p:sldId id="1004" r:id="rId47"/>
    <p:sldId id="1193" r:id="rId48"/>
    <p:sldId id="1194" r:id="rId49"/>
    <p:sldId id="1195" r:id="rId50"/>
    <p:sldId id="1197" r:id="rId51"/>
    <p:sldId id="1196" r:id="rId52"/>
    <p:sldId id="264" r:id="rId53"/>
    <p:sldId id="1009" r:id="rId54"/>
    <p:sldId id="257" r:id="rId55"/>
    <p:sldId id="1125" r:id="rId56"/>
    <p:sldId id="259" r:id="rId57"/>
    <p:sldId id="270" r:id="rId58"/>
    <p:sldId id="1184" r:id="rId59"/>
    <p:sldId id="1186"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29" autoAdjust="0"/>
    <p:restoredTop sz="94660"/>
  </p:normalViewPr>
  <p:slideViewPr>
    <p:cSldViewPr snapToGrid="0">
      <p:cViewPr varScale="1">
        <p:scale>
          <a:sx n="78" d="100"/>
          <a:sy n="78" d="100"/>
        </p:scale>
        <p:origin x="164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F4AAC6-F761-4018-8F07-4CF1E7C1A143}" type="datetimeFigureOut">
              <a:rPr lang="cs-CZ" smtClean="0"/>
              <a:t>20.11.2023</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98C704-7E9F-430D-812D-524D7EC437F3}" type="slidenum">
              <a:rPr lang="cs-CZ" smtClean="0"/>
              <a:t>‹#›</a:t>
            </a:fld>
            <a:endParaRPr lang="cs-CZ"/>
          </a:p>
        </p:txBody>
      </p:sp>
    </p:spTree>
    <p:extLst>
      <p:ext uri="{BB962C8B-B14F-4D97-AF65-F5344CB8AC3E}">
        <p14:creationId xmlns:p14="http://schemas.microsoft.com/office/powerpoint/2010/main" val="1506066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F498C704-7E9F-430D-812D-524D7EC437F3}" type="slidenum">
              <a:rPr lang="cs-CZ" smtClean="0"/>
              <a:t>28</a:t>
            </a:fld>
            <a:endParaRPr lang="cs-CZ"/>
          </a:p>
        </p:txBody>
      </p:sp>
    </p:spTree>
    <p:extLst>
      <p:ext uri="{BB962C8B-B14F-4D97-AF65-F5344CB8AC3E}">
        <p14:creationId xmlns:p14="http://schemas.microsoft.com/office/powerpoint/2010/main" val="1667050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FCED7C36-CD92-42DA-AFC1-8BA3C2D6575F}" type="datetimeFigureOut">
              <a:rPr lang="cs-CZ" smtClean="0"/>
              <a:t>20.11.2023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1A91FB2-4280-4416-9CA5-707999CFE587}" type="slidenum">
              <a:rPr lang="cs-CZ" smtClean="0"/>
              <a:t>‹#›</a:t>
            </a:fld>
            <a:endParaRPr lang="cs-CZ"/>
          </a:p>
        </p:txBody>
      </p:sp>
    </p:spTree>
    <p:extLst>
      <p:ext uri="{BB962C8B-B14F-4D97-AF65-F5344CB8AC3E}">
        <p14:creationId xmlns:p14="http://schemas.microsoft.com/office/powerpoint/2010/main" val="3623702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CED7C36-CD92-42DA-AFC1-8BA3C2D6575F}" type="datetimeFigureOut">
              <a:rPr lang="cs-CZ" smtClean="0"/>
              <a:t>20.11.2023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1A91FB2-4280-4416-9CA5-707999CFE587}" type="slidenum">
              <a:rPr lang="cs-CZ" smtClean="0"/>
              <a:t>‹#›</a:t>
            </a:fld>
            <a:endParaRPr lang="cs-CZ"/>
          </a:p>
        </p:txBody>
      </p:sp>
    </p:spTree>
    <p:extLst>
      <p:ext uri="{BB962C8B-B14F-4D97-AF65-F5344CB8AC3E}">
        <p14:creationId xmlns:p14="http://schemas.microsoft.com/office/powerpoint/2010/main" val="3276963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CED7C36-CD92-42DA-AFC1-8BA3C2D6575F}" type="datetimeFigureOut">
              <a:rPr lang="cs-CZ" smtClean="0"/>
              <a:t>20.11.2023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1A91FB2-4280-4416-9CA5-707999CFE587}" type="slidenum">
              <a:rPr lang="cs-CZ" smtClean="0"/>
              <a:t>‹#›</a:t>
            </a:fld>
            <a:endParaRPr lang="cs-CZ"/>
          </a:p>
        </p:txBody>
      </p:sp>
    </p:spTree>
    <p:extLst>
      <p:ext uri="{BB962C8B-B14F-4D97-AF65-F5344CB8AC3E}">
        <p14:creationId xmlns:p14="http://schemas.microsoft.com/office/powerpoint/2010/main" val="3566390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CED7C36-CD92-42DA-AFC1-8BA3C2D6575F}" type="datetimeFigureOut">
              <a:rPr lang="cs-CZ" smtClean="0"/>
              <a:t>20.11.2023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1A91FB2-4280-4416-9CA5-707999CFE587}" type="slidenum">
              <a:rPr lang="cs-CZ" smtClean="0"/>
              <a:t>‹#›</a:t>
            </a:fld>
            <a:endParaRPr lang="cs-CZ"/>
          </a:p>
        </p:txBody>
      </p:sp>
    </p:spTree>
    <p:extLst>
      <p:ext uri="{BB962C8B-B14F-4D97-AF65-F5344CB8AC3E}">
        <p14:creationId xmlns:p14="http://schemas.microsoft.com/office/powerpoint/2010/main" val="2530030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FCED7C36-CD92-42DA-AFC1-8BA3C2D6575F}" type="datetimeFigureOut">
              <a:rPr lang="cs-CZ" smtClean="0"/>
              <a:t>20.11.2023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1A91FB2-4280-4416-9CA5-707999CFE587}" type="slidenum">
              <a:rPr lang="cs-CZ" smtClean="0"/>
              <a:t>‹#›</a:t>
            </a:fld>
            <a:endParaRPr lang="cs-CZ"/>
          </a:p>
        </p:txBody>
      </p:sp>
    </p:spTree>
    <p:extLst>
      <p:ext uri="{BB962C8B-B14F-4D97-AF65-F5344CB8AC3E}">
        <p14:creationId xmlns:p14="http://schemas.microsoft.com/office/powerpoint/2010/main" val="3806158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FCED7C36-CD92-42DA-AFC1-8BA3C2D6575F}" type="datetimeFigureOut">
              <a:rPr lang="cs-CZ" smtClean="0"/>
              <a:t>20.11.2023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51A91FB2-4280-4416-9CA5-707999CFE587}" type="slidenum">
              <a:rPr lang="cs-CZ" smtClean="0"/>
              <a:t>‹#›</a:t>
            </a:fld>
            <a:endParaRPr lang="cs-CZ"/>
          </a:p>
        </p:txBody>
      </p:sp>
    </p:spTree>
    <p:extLst>
      <p:ext uri="{BB962C8B-B14F-4D97-AF65-F5344CB8AC3E}">
        <p14:creationId xmlns:p14="http://schemas.microsoft.com/office/powerpoint/2010/main" val="4261927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29842" y="2505075"/>
            <a:ext cx="3868340"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4629150" y="2505075"/>
            <a:ext cx="3887391"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FCED7C36-CD92-42DA-AFC1-8BA3C2D6575F}" type="datetimeFigureOut">
              <a:rPr lang="cs-CZ" smtClean="0"/>
              <a:t>20.11.2023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51A91FB2-4280-4416-9CA5-707999CFE587}" type="slidenum">
              <a:rPr lang="cs-CZ" smtClean="0"/>
              <a:t>‹#›</a:t>
            </a:fld>
            <a:endParaRPr lang="cs-CZ"/>
          </a:p>
        </p:txBody>
      </p:sp>
    </p:spTree>
    <p:extLst>
      <p:ext uri="{BB962C8B-B14F-4D97-AF65-F5344CB8AC3E}">
        <p14:creationId xmlns:p14="http://schemas.microsoft.com/office/powerpoint/2010/main" val="964453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FCED7C36-CD92-42DA-AFC1-8BA3C2D6575F}" type="datetimeFigureOut">
              <a:rPr lang="cs-CZ" smtClean="0"/>
              <a:t>20.11.2023</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51A91FB2-4280-4416-9CA5-707999CFE587}" type="slidenum">
              <a:rPr lang="cs-CZ" smtClean="0"/>
              <a:t>‹#›</a:t>
            </a:fld>
            <a:endParaRPr lang="cs-CZ"/>
          </a:p>
        </p:txBody>
      </p:sp>
    </p:spTree>
    <p:extLst>
      <p:ext uri="{BB962C8B-B14F-4D97-AF65-F5344CB8AC3E}">
        <p14:creationId xmlns:p14="http://schemas.microsoft.com/office/powerpoint/2010/main" val="916476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ED7C36-CD92-42DA-AFC1-8BA3C2D6575F}" type="datetimeFigureOut">
              <a:rPr lang="cs-CZ" smtClean="0"/>
              <a:t>20.11.2023</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51A91FB2-4280-4416-9CA5-707999CFE587}" type="slidenum">
              <a:rPr lang="cs-CZ" smtClean="0"/>
              <a:t>‹#›</a:t>
            </a:fld>
            <a:endParaRPr lang="cs-CZ"/>
          </a:p>
        </p:txBody>
      </p:sp>
    </p:spTree>
    <p:extLst>
      <p:ext uri="{BB962C8B-B14F-4D97-AF65-F5344CB8AC3E}">
        <p14:creationId xmlns:p14="http://schemas.microsoft.com/office/powerpoint/2010/main" val="531073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FCED7C36-CD92-42DA-AFC1-8BA3C2D6575F}" type="datetimeFigureOut">
              <a:rPr lang="cs-CZ" smtClean="0"/>
              <a:t>20.11.2023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51A91FB2-4280-4416-9CA5-707999CFE587}" type="slidenum">
              <a:rPr lang="cs-CZ" smtClean="0"/>
              <a:t>‹#›</a:t>
            </a:fld>
            <a:endParaRPr lang="cs-CZ"/>
          </a:p>
        </p:txBody>
      </p:sp>
    </p:spTree>
    <p:extLst>
      <p:ext uri="{BB962C8B-B14F-4D97-AF65-F5344CB8AC3E}">
        <p14:creationId xmlns:p14="http://schemas.microsoft.com/office/powerpoint/2010/main" val="1950058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FCED7C36-CD92-42DA-AFC1-8BA3C2D6575F}" type="datetimeFigureOut">
              <a:rPr lang="cs-CZ" smtClean="0"/>
              <a:t>20.11.2023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51A91FB2-4280-4416-9CA5-707999CFE587}" type="slidenum">
              <a:rPr lang="cs-CZ" smtClean="0"/>
              <a:t>‹#›</a:t>
            </a:fld>
            <a:endParaRPr lang="cs-CZ"/>
          </a:p>
        </p:txBody>
      </p:sp>
    </p:spTree>
    <p:extLst>
      <p:ext uri="{BB962C8B-B14F-4D97-AF65-F5344CB8AC3E}">
        <p14:creationId xmlns:p14="http://schemas.microsoft.com/office/powerpoint/2010/main" val="19728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ED7C36-CD92-42DA-AFC1-8BA3C2D6575F}" type="datetimeFigureOut">
              <a:rPr lang="cs-CZ" smtClean="0"/>
              <a:t>20.11.2023</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A91FB2-4280-4416-9CA5-707999CFE587}" type="slidenum">
              <a:rPr lang="cs-CZ" smtClean="0"/>
              <a:t>‹#›</a:t>
            </a:fld>
            <a:endParaRPr lang="cs-CZ"/>
          </a:p>
        </p:txBody>
      </p:sp>
    </p:spTree>
    <p:extLst>
      <p:ext uri="{BB962C8B-B14F-4D97-AF65-F5344CB8AC3E}">
        <p14:creationId xmlns:p14="http://schemas.microsoft.com/office/powerpoint/2010/main" val="9217838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gif"/><Relationship Id="rId1" Type="http://schemas.openxmlformats.org/officeDocument/2006/relationships/slideLayout" Target="../slideLayouts/slideLayout2.xml"/><Relationship Id="rId6" Type="http://schemas.openxmlformats.org/officeDocument/2006/relationships/image" Target="../media/image47.gif"/><Relationship Id="rId5" Type="http://schemas.openxmlformats.org/officeDocument/2006/relationships/image" Target="../media/image46.jpeg"/><Relationship Id="rId4" Type="http://schemas.openxmlformats.org/officeDocument/2006/relationships/image" Target="../media/image45.gif"/></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gif"/><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gif"/><Relationship Id="rId1" Type="http://schemas.openxmlformats.org/officeDocument/2006/relationships/slideLayout" Target="../slideLayouts/slideLayout2.xml"/><Relationship Id="rId5" Type="http://schemas.openxmlformats.org/officeDocument/2006/relationships/image" Target="../media/image65.gif"/><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68.wmf"/><Relationship Id="rId7" Type="http://schemas.openxmlformats.org/officeDocument/2006/relationships/image" Target="../media/image70.wmf"/><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oleObject" Target="../embeddings/oleObject3.bin"/><Relationship Id="rId11" Type="http://schemas.openxmlformats.org/officeDocument/2006/relationships/image" Target="../media/image72.wmf"/><Relationship Id="rId5" Type="http://schemas.openxmlformats.org/officeDocument/2006/relationships/image" Target="../media/image69.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71.wmf"/></Relationships>
</file>

<file path=ppt/slides/_rels/slide27.xml.rels><?xml version="1.0" encoding="UTF-8" standalone="yes"?>
<Relationships xmlns="http://schemas.openxmlformats.org/package/2006/relationships"><Relationship Id="rId3" Type="http://schemas.openxmlformats.org/officeDocument/2006/relationships/image" Target="../media/image73.wmf"/><Relationship Id="rId7" Type="http://schemas.openxmlformats.org/officeDocument/2006/relationships/image" Target="../media/image76.png"/><Relationship Id="rId2" Type="http://schemas.openxmlformats.org/officeDocument/2006/relationships/oleObject" Target="../embeddings/oleObject6.bin"/><Relationship Id="rId1" Type="http://schemas.openxmlformats.org/officeDocument/2006/relationships/slideLayout" Target="../slideLayouts/slideLayout1.xml"/><Relationship Id="rId6" Type="http://schemas.openxmlformats.org/officeDocument/2006/relationships/image" Target="../media/image75.wmf"/><Relationship Id="rId5" Type="http://schemas.openxmlformats.org/officeDocument/2006/relationships/oleObject" Target="../embeddings/oleObject7.bin"/><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wmf"/><Relationship Id="rId4" Type="http://schemas.openxmlformats.org/officeDocument/2006/relationships/oleObject" Target="../embeddings/oleObject8.bin"/></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1.em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gif"/><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33.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sv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svg"/><Relationship Id="rId4" Type="http://schemas.openxmlformats.org/officeDocument/2006/relationships/image" Target="../media/image93.png"/></Relationships>
</file>

<file path=ppt/slides/_rels/slide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9.gif"/><Relationship Id="rId2" Type="http://schemas.openxmlformats.org/officeDocument/2006/relationships/image" Target="../media/image108.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gif"/><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4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4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gif"/><Relationship Id="rId1" Type="http://schemas.openxmlformats.org/officeDocument/2006/relationships/slideLayout" Target="../slideLayouts/slideLayout2.xml"/><Relationship Id="rId5" Type="http://schemas.openxmlformats.org/officeDocument/2006/relationships/image" Target="../media/image121.gif"/><Relationship Id="rId4" Type="http://schemas.openxmlformats.org/officeDocument/2006/relationships/image" Target="../media/image120.jpeg"/></Relationships>
</file>

<file path=ppt/slides/_rels/slide4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4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gif"/><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4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3.png"/></Relationships>
</file>

<file path=ppt/slides/_rels/slide48.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49.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5.png"/><Relationship Id="rId2" Type="http://schemas.openxmlformats.org/officeDocument/2006/relationships/image" Target="../media/image141.png"/><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gif"/><Relationship Id="rId4" Type="http://schemas.openxmlformats.org/officeDocument/2006/relationships/image" Target="../media/image148.gif"/></Relationships>
</file>

<file path=ppt/slides/_rels/slide51.xml.rels><?xml version="1.0" encoding="UTF-8" standalone="yes"?>
<Relationships xmlns="http://schemas.openxmlformats.org/package/2006/relationships"><Relationship Id="rId3" Type="http://schemas.openxmlformats.org/officeDocument/2006/relationships/image" Target="../media/image152.gif"/><Relationship Id="rId2" Type="http://schemas.openxmlformats.org/officeDocument/2006/relationships/image" Target="../media/image151.gif"/><Relationship Id="rId1" Type="http://schemas.openxmlformats.org/officeDocument/2006/relationships/slideLayout" Target="../slideLayouts/slideLayout2.xml"/><Relationship Id="rId4" Type="http://schemas.openxmlformats.org/officeDocument/2006/relationships/image" Target="../media/image153.gif"/></Relationships>
</file>

<file path=ppt/slides/_rels/slide52.xml.rels><?xml version="1.0" encoding="UTF-8" standalone="yes"?>
<Relationships xmlns="http://schemas.openxmlformats.org/package/2006/relationships"><Relationship Id="rId8" Type="http://schemas.openxmlformats.org/officeDocument/2006/relationships/image" Target="../media/image160.svg"/><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image" Target="../media/image158.svg"/><Relationship Id="rId5" Type="http://schemas.openxmlformats.org/officeDocument/2006/relationships/image" Target="../media/image157.png"/><Relationship Id="rId4" Type="http://schemas.openxmlformats.org/officeDocument/2006/relationships/image" Target="../media/image156.svg"/></Relationships>
</file>

<file path=ppt/slides/_rels/slide5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64.png"/><Relationship Id="rId7" Type="http://schemas.openxmlformats.org/officeDocument/2006/relationships/image" Target="../media/image168.jpeg"/><Relationship Id="rId2" Type="http://schemas.openxmlformats.org/officeDocument/2006/relationships/image" Target="../media/image163.png"/><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55.xml.rels><?xml version="1.0" encoding="UTF-8" standalone="yes"?>
<Relationships xmlns="http://schemas.openxmlformats.org/package/2006/relationships"><Relationship Id="rId3" Type="http://schemas.openxmlformats.org/officeDocument/2006/relationships/image" Target="../media/image170.svg"/><Relationship Id="rId2" Type="http://schemas.openxmlformats.org/officeDocument/2006/relationships/image" Target="../media/image169.png"/><Relationship Id="rId1" Type="http://schemas.openxmlformats.org/officeDocument/2006/relationships/slideLayout" Target="../slideLayouts/slideLayout2.xml"/><Relationship Id="rId6" Type="http://schemas.openxmlformats.org/officeDocument/2006/relationships/image" Target="../media/image173.gif"/><Relationship Id="rId5" Type="http://schemas.openxmlformats.org/officeDocument/2006/relationships/image" Target="../media/image172.svg"/><Relationship Id="rId4" Type="http://schemas.openxmlformats.org/officeDocument/2006/relationships/image" Target="../media/image171.png"/></Relationships>
</file>

<file path=ppt/slides/_rels/slide56.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png"/><Relationship Id="rId1" Type="http://schemas.openxmlformats.org/officeDocument/2006/relationships/slideLayout" Target="../slideLayouts/slideLayout2.xml"/><Relationship Id="rId4" Type="http://schemas.openxmlformats.org/officeDocument/2006/relationships/image" Target="../media/image179.jpeg"/></Relationships>
</file>

<file path=ppt/slides/_rels/slide59.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gif"/><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gif"/><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311CBBC4-0689-462D-94C8-754B62A8751F}"/>
              </a:ext>
            </a:extLst>
          </p:cNvPr>
          <p:cNvSpPr txBox="1"/>
          <p:nvPr/>
        </p:nvSpPr>
        <p:spPr>
          <a:xfrm>
            <a:off x="2650732" y="2270589"/>
            <a:ext cx="3286669" cy="769441"/>
          </a:xfrm>
          <a:prstGeom prst="rect">
            <a:avLst/>
          </a:prstGeom>
          <a:noFill/>
        </p:spPr>
        <p:txBody>
          <a:bodyPr wrap="none" rtlCol="0">
            <a:spAutoFit/>
          </a:bodyPr>
          <a:lstStyle/>
          <a:p>
            <a:r>
              <a:rPr lang="cs-CZ" sz="4400" dirty="0"/>
              <a:t>Magnetismus</a:t>
            </a:r>
          </a:p>
        </p:txBody>
      </p:sp>
    </p:spTree>
    <p:extLst>
      <p:ext uri="{BB962C8B-B14F-4D97-AF65-F5344CB8AC3E}">
        <p14:creationId xmlns:p14="http://schemas.microsoft.com/office/powerpoint/2010/main" val="4212864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AA753E5-5B65-4954-9D7F-44D983EEFECB}"/>
              </a:ext>
            </a:extLst>
          </p:cNvPr>
          <p:cNvSpPr txBox="1"/>
          <p:nvPr/>
        </p:nvSpPr>
        <p:spPr>
          <a:xfrm>
            <a:off x="236305" y="205483"/>
            <a:ext cx="1068513" cy="461665"/>
          </a:xfrm>
          <a:prstGeom prst="rect">
            <a:avLst/>
          </a:prstGeom>
          <a:noFill/>
        </p:spPr>
        <p:txBody>
          <a:bodyPr wrap="square" rtlCol="0">
            <a:spAutoFit/>
          </a:bodyPr>
          <a:lstStyle/>
          <a:p>
            <a:r>
              <a:rPr lang="cs-CZ" sz="2400" b="1" dirty="0"/>
              <a:t>Příklad</a:t>
            </a:r>
          </a:p>
        </p:txBody>
      </p:sp>
      <p:sp>
        <p:nvSpPr>
          <p:cNvPr id="5" name="TextovéPole 4">
            <a:extLst>
              <a:ext uri="{FF2B5EF4-FFF2-40B4-BE49-F238E27FC236}">
                <a16:creationId xmlns:a16="http://schemas.microsoft.com/office/drawing/2014/main" id="{73FAD04B-AB52-4BB8-A67C-67CF6B28436A}"/>
              </a:ext>
            </a:extLst>
          </p:cNvPr>
          <p:cNvSpPr txBox="1"/>
          <p:nvPr/>
        </p:nvSpPr>
        <p:spPr>
          <a:xfrm>
            <a:off x="236305" y="765491"/>
            <a:ext cx="8691938" cy="1015663"/>
          </a:xfrm>
          <a:prstGeom prst="rect">
            <a:avLst/>
          </a:prstGeom>
          <a:noFill/>
        </p:spPr>
        <p:txBody>
          <a:bodyPr wrap="square" rtlCol="0">
            <a:spAutoFit/>
          </a:bodyPr>
          <a:lstStyle/>
          <a:p>
            <a:r>
              <a:rPr lang="cs-CZ" sz="2000" dirty="0"/>
              <a:t>Jak velkou silou působí magnetické pole o magnetické indukci 20 </a:t>
            </a:r>
            <a:r>
              <a:rPr lang="cs-CZ" sz="2000" dirty="0" err="1"/>
              <a:t>mT</a:t>
            </a:r>
            <a:r>
              <a:rPr lang="cs-CZ" sz="2000" dirty="0"/>
              <a:t> na vodič o délce 20 cm, kterým protéká proud 500 mA. Vodič svírá s vektorem magnetické indukce úhel 30°. </a:t>
            </a:r>
          </a:p>
        </p:txBody>
      </p:sp>
      <p:sp>
        <p:nvSpPr>
          <p:cNvPr id="6" name="TextovéPole 5">
            <a:extLst>
              <a:ext uri="{FF2B5EF4-FFF2-40B4-BE49-F238E27FC236}">
                <a16:creationId xmlns:a16="http://schemas.microsoft.com/office/drawing/2014/main" id="{F821619C-1A52-453A-AAA7-65EC8E75A2E2}"/>
              </a:ext>
            </a:extLst>
          </p:cNvPr>
          <p:cNvSpPr txBox="1"/>
          <p:nvPr/>
        </p:nvSpPr>
        <p:spPr>
          <a:xfrm>
            <a:off x="236305" y="1951672"/>
            <a:ext cx="2364750" cy="1631216"/>
          </a:xfrm>
          <a:prstGeom prst="rect">
            <a:avLst/>
          </a:prstGeom>
          <a:noFill/>
        </p:spPr>
        <p:txBody>
          <a:bodyPr wrap="none" rtlCol="0">
            <a:spAutoFit/>
          </a:bodyPr>
          <a:lstStyle/>
          <a:p>
            <a:r>
              <a:rPr lang="cs-CZ" sz="2000" dirty="0"/>
              <a:t>B = 20 </a:t>
            </a:r>
            <a:r>
              <a:rPr lang="cs-CZ" sz="2000" dirty="0" err="1"/>
              <a:t>mT</a:t>
            </a:r>
            <a:r>
              <a:rPr lang="cs-CZ" sz="2000" dirty="0"/>
              <a:t> = 20.10</a:t>
            </a:r>
            <a:r>
              <a:rPr lang="cs-CZ" sz="2000" baseline="30000" dirty="0"/>
              <a:t>-3</a:t>
            </a:r>
            <a:r>
              <a:rPr lang="cs-CZ" sz="2000" dirty="0"/>
              <a:t> T</a:t>
            </a:r>
          </a:p>
          <a:p>
            <a:r>
              <a:rPr lang="cs-CZ" sz="2000" i="1" dirty="0"/>
              <a:t>l</a:t>
            </a:r>
            <a:r>
              <a:rPr lang="cs-CZ" sz="2000" dirty="0"/>
              <a:t> = 20 cm = 0,2 m</a:t>
            </a:r>
          </a:p>
          <a:p>
            <a:r>
              <a:rPr lang="cs-CZ" sz="2000" dirty="0"/>
              <a:t>I = 500 mA = 0,5 A</a:t>
            </a:r>
          </a:p>
          <a:p>
            <a:r>
              <a:rPr lang="cs-CZ" sz="2000" dirty="0"/>
              <a:t>α = 30°</a:t>
            </a:r>
          </a:p>
          <a:p>
            <a:r>
              <a:rPr lang="cs-CZ" sz="2000" dirty="0" err="1"/>
              <a:t>F</a:t>
            </a:r>
            <a:r>
              <a:rPr lang="cs-CZ" sz="2000" baseline="-25000" dirty="0" err="1"/>
              <a:t>m</a:t>
            </a:r>
            <a:r>
              <a:rPr lang="cs-CZ" sz="2000" dirty="0"/>
              <a:t> = ?</a:t>
            </a:r>
          </a:p>
        </p:txBody>
      </p:sp>
      <p:sp>
        <p:nvSpPr>
          <p:cNvPr id="8" name="TextovéPole 7">
            <a:extLst>
              <a:ext uri="{FF2B5EF4-FFF2-40B4-BE49-F238E27FC236}">
                <a16:creationId xmlns:a16="http://schemas.microsoft.com/office/drawing/2014/main" id="{D1E3D959-BD06-4C3B-87B1-AFEFD6B22B8A}"/>
              </a:ext>
            </a:extLst>
          </p:cNvPr>
          <p:cNvSpPr txBox="1"/>
          <p:nvPr/>
        </p:nvSpPr>
        <p:spPr>
          <a:xfrm>
            <a:off x="3354511" y="1951672"/>
            <a:ext cx="5337425" cy="830997"/>
          </a:xfrm>
          <a:prstGeom prst="rect">
            <a:avLst/>
          </a:prstGeom>
          <a:noFill/>
        </p:spPr>
        <p:txBody>
          <a:bodyPr wrap="square">
            <a:spAutoFit/>
          </a:bodyPr>
          <a:lstStyle/>
          <a:p>
            <a:r>
              <a:rPr lang="cs-CZ" sz="2000" dirty="0" err="1"/>
              <a:t>F</a:t>
            </a:r>
            <a:r>
              <a:rPr lang="cs-CZ" sz="2000" baseline="-25000" dirty="0" err="1"/>
              <a:t>m</a:t>
            </a:r>
            <a:r>
              <a:rPr lang="cs-CZ" sz="2000" dirty="0"/>
              <a:t> = B . I . </a:t>
            </a:r>
            <a:r>
              <a:rPr lang="cs-CZ" sz="2000" i="1" dirty="0"/>
              <a:t>L </a:t>
            </a:r>
            <a:r>
              <a:rPr lang="cs-CZ" sz="2000" dirty="0"/>
              <a:t>. sinα = 20.10</a:t>
            </a:r>
            <a:r>
              <a:rPr lang="cs-CZ" sz="2000" baseline="30000" dirty="0"/>
              <a:t>-3</a:t>
            </a:r>
            <a:r>
              <a:rPr lang="cs-CZ" sz="2000" dirty="0"/>
              <a:t> . 0,5 .</a:t>
            </a:r>
            <a:r>
              <a:rPr lang="cs-CZ" sz="2000" i="1" dirty="0"/>
              <a:t> </a:t>
            </a:r>
            <a:r>
              <a:rPr lang="cs-CZ" sz="2000" dirty="0"/>
              <a:t>0,2 . sin30°</a:t>
            </a:r>
          </a:p>
          <a:p>
            <a:endParaRPr lang="cs-CZ" sz="800" dirty="0"/>
          </a:p>
          <a:p>
            <a:r>
              <a:rPr lang="cs-CZ" sz="2000" dirty="0" err="1"/>
              <a:t>F</a:t>
            </a:r>
            <a:r>
              <a:rPr lang="cs-CZ" sz="2000" baseline="-25000" dirty="0" err="1"/>
              <a:t>m</a:t>
            </a:r>
            <a:r>
              <a:rPr lang="cs-CZ" sz="2000" dirty="0"/>
              <a:t> = 0,001 N = </a:t>
            </a:r>
            <a:r>
              <a:rPr lang="cs-CZ" sz="2000" u="sng" dirty="0"/>
              <a:t>1 </a:t>
            </a:r>
            <a:r>
              <a:rPr lang="cs-CZ" sz="2000" u="sng" dirty="0" err="1"/>
              <a:t>mN</a:t>
            </a:r>
            <a:r>
              <a:rPr lang="cs-CZ" sz="2000" u="sng" dirty="0"/>
              <a:t> </a:t>
            </a:r>
          </a:p>
        </p:txBody>
      </p:sp>
    </p:spTree>
    <p:extLst>
      <p:ext uri="{BB962C8B-B14F-4D97-AF65-F5344CB8AC3E}">
        <p14:creationId xmlns:p14="http://schemas.microsoft.com/office/powerpoint/2010/main" val="4072982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magnetic force">
            <a:extLst>
              <a:ext uri="{FF2B5EF4-FFF2-40B4-BE49-F238E27FC236}">
                <a16:creationId xmlns:a16="http://schemas.microsoft.com/office/drawing/2014/main" id="{A5864139-956C-4D7E-AE47-B54FD3D66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1079" y="3688910"/>
            <a:ext cx="4311581" cy="2876441"/>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E12F6E9B-E31C-42F2-9CDA-9C9C2D6CFFE9}"/>
              </a:ext>
            </a:extLst>
          </p:cNvPr>
          <p:cNvSpPr txBox="1"/>
          <p:nvPr/>
        </p:nvSpPr>
        <p:spPr>
          <a:xfrm>
            <a:off x="179797" y="308493"/>
            <a:ext cx="5080571" cy="461665"/>
          </a:xfrm>
          <a:prstGeom prst="rect">
            <a:avLst/>
          </a:prstGeom>
          <a:noFill/>
        </p:spPr>
        <p:txBody>
          <a:bodyPr wrap="square">
            <a:spAutoFit/>
          </a:bodyPr>
          <a:lstStyle/>
          <a:p>
            <a:r>
              <a:rPr lang="cs-CZ" sz="2400" b="1" dirty="0"/>
              <a:t>Částice s nábojem v magnetickém poli</a:t>
            </a:r>
          </a:p>
        </p:txBody>
      </p:sp>
      <p:pic>
        <p:nvPicPr>
          <p:cNvPr id="33798" name="Picture 6">
            <a:extLst>
              <a:ext uri="{FF2B5EF4-FFF2-40B4-BE49-F238E27FC236}">
                <a16:creationId xmlns:a16="http://schemas.microsoft.com/office/drawing/2014/main" id="{9892F9E3-059E-44DC-86ED-3D6F117B38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444" y="3118930"/>
            <a:ext cx="3262635" cy="864867"/>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09F92AB7-1E81-4F84-8844-B947085C7EA5}"/>
              </a:ext>
            </a:extLst>
          </p:cNvPr>
          <p:cNvSpPr txBox="1"/>
          <p:nvPr/>
        </p:nvSpPr>
        <p:spPr>
          <a:xfrm>
            <a:off x="179797" y="894911"/>
            <a:ext cx="8738172" cy="707886"/>
          </a:xfrm>
          <a:prstGeom prst="rect">
            <a:avLst/>
          </a:prstGeom>
          <a:noFill/>
        </p:spPr>
        <p:txBody>
          <a:bodyPr wrap="square" rtlCol="0">
            <a:spAutoFit/>
          </a:bodyPr>
          <a:lstStyle/>
          <a:p>
            <a:pPr algn="just"/>
            <a:r>
              <a:rPr lang="cs-CZ" sz="2000" dirty="0"/>
              <a:t>Na částici s nábojem Q pohybující se rychlostí </a:t>
            </a:r>
            <a:r>
              <a:rPr lang="cs-CZ" sz="2000" i="1" dirty="0"/>
              <a:t>v</a:t>
            </a:r>
            <a:r>
              <a:rPr lang="cs-CZ" sz="2000" dirty="0"/>
              <a:t> </a:t>
            </a:r>
            <a:r>
              <a:rPr lang="cs-CZ" sz="2000" dirty="0" err="1"/>
              <a:t>v</a:t>
            </a:r>
            <a:r>
              <a:rPr lang="cs-CZ" sz="2000" dirty="0"/>
              <a:t> magnetickém poli o indukci B působí síla  </a:t>
            </a:r>
          </a:p>
        </p:txBody>
      </p:sp>
      <p:sp>
        <p:nvSpPr>
          <p:cNvPr id="8" name="TextovéPole 7">
            <a:extLst>
              <a:ext uri="{FF2B5EF4-FFF2-40B4-BE49-F238E27FC236}">
                <a16:creationId xmlns:a16="http://schemas.microsoft.com/office/drawing/2014/main" id="{226D2A29-B96D-4317-9FB4-0FEBF0FCB0C2}"/>
              </a:ext>
            </a:extLst>
          </p:cNvPr>
          <p:cNvSpPr txBox="1"/>
          <p:nvPr/>
        </p:nvSpPr>
        <p:spPr>
          <a:xfrm>
            <a:off x="1078786" y="1526076"/>
            <a:ext cx="6318607" cy="400110"/>
          </a:xfrm>
          <a:prstGeom prst="rect">
            <a:avLst/>
          </a:prstGeom>
          <a:noFill/>
        </p:spPr>
        <p:txBody>
          <a:bodyPr wrap="square">
            <a:spAutoFit/>
          </a:bodyPr>
          <a:lstStyle/>
          <a:p>
            <a:pPr algn="ctr"/>
            <a:r>
              <a:rPr lang="cs-CZ" sz="2000" dirty="0" err="1"/>
              <a:t>F</a:t>
            </a:r>
            <a:r>
              <a:rPr lang="cs-CZ" sz="2000" baseline="-25000" dirty="0" err="1"/>
              <a:t>m</a:t>
            </a:r>
            <a:r>
              <a:rPr lang="cs-CZ" sz="2000" dirty="0"/>
              <a:t> = B . </a:t>
            </a:r>
            <a:r>
              <a:rPr lang="cs-CZ" sz="2000" i="1" dirty="0"/>
              <a:t>I</a:t>
            </a:r>
            <a:r>
              <a:rPr lang="cs-CZ" sz="2000" dirty="0"/>
              <a:t> . l . sinα = B . v.t . Q/t . sinα = </a:t>
            </a:r>
            <a:r>
              <a:rPr lang="cs-CZ" sz="2000" u="sng" dirty="0"/>
              <a:t>B . v . Q . sinα </a:t>
            </a:r>
          </a:p>
        </p:txBody>
      </p:sp>
      <p:sp>
        <p:nvSpPr>
          <p:cNvPr id="4" name="TextovéPole 3">
            <a:extLst>
              <a:ext uri="{FF2B5EF4-FFF2-40B4-BE49-F238E27FC236}">
                <a16:creationId xmlns:a16="http://schemas.microsoft.com/office/drawing/2014/main" id="{AFE9CE67-B06F-43F3-A27D-7DF0DED69DBE}"/>
              </a:ext>
            </a:extLst>
          </p:cNvPr>
          <p:cNvSpPr txBox="1"/>
          <p:nvPr/>
        </p:nvSpPr>
        <p:spPr>
          <a:xfrm>
            <a:off x="107877" y="2088529"/>
            <a:ext cx="8810092" cy="1015663"/>
          </a:xfrm>
          <a:prstGeom prst="rect">
            <a:avLst/>
          </a:prstGeom>
          <a:noFill/>
        </p:spPr>
        <p:txBody>
          <a:bodyPr wrap="square" rtlCol="0">
            <a:spAutoFit/>
          </a:bodyPr>
          <a:lstStyle/>
          <a:p>
            <a:pPr algn="just"/>
            <a:r>
              <a:rPr lang="cs-CZ" sz="2000" dirty="0"/>
              <a:t>Směr pohybu </a:t>
            </a:r>
            <a:r>
              <a:rPr lang="cs-CZ" sz="2000" b="1" dirty="0"/>
              <a:t>částice s kladným nábojem </a:t>
            </a:r>
            <a:r>
              <a:rPr lang="cs-CZ" sz="2000" dirty="0"/>
              <a:t>se určí Flemingovým pravidlem levé ruky (směr proudu se nahradí směrem pohybu nabité částice).</a:t>
            </a:r>
          </a:p>
          <a:p>
            <a:pPr algn="just"/>
            <a:r>
              <a:rPr lang="cs-CZ" sz="2000" dirty="0"/>
              <a:t>U </a:t>
            </a:r>
            <a:r>
              <a:rPr lang="cs-CZ" sz="2000" b="1" dirty="0"/>
              <a:t>částice se záporným nábojem </a:t>
            </a:r>
            <a:r>
              <a:rPr lang="cs-CZ" sz="2000" dirty="0"/>
              <a:t>bude směr pohybu opačný. </a:t>
            </a:r>
          </a:p>
        </p:txBody>
      </p:sp>
      <p:sp>
        <p:nvSpPr>
          <p:cNvPr id="5" name="TextovéPole 4">
            <a:extLst>
              <a:ext uri="{FF2B5EF4-FFF2-40B4-BE49-F238E27FC236}">
                <a16:creationId xmlns:a16="http://schemas.microsoft.com/office/drawing/2014/main" id="{CE2DA69D-D142-47BE-ADDE-022E02B17439}"/>
              </a:ext>
            </a:extLst>
          </p:cNvPr>
          <p:cNvSpPr txBox="1"/>
          <p:nvPr/>
        </p:nvSpPr>
        <p:spPr>
          <a:xfrm flipH="1">
            <a:off x="104279" y="3966782"/>
            <a:ext cx="4872125" cy="646331"/>
          </a:xfrm>
          <a:prstGeom prst="rect">
            <a:avLst/>
          </a:prstGeom>
          <a:noFill/>
        </p:spPr>
        <p:txBody>
          <a:bodyPr wrap="square" rtlCol="0">
            <a:spAutoFit/>
          </a:bodyPr>
          <a:lstStyle/>
          <a:p>
            <a:r>
              <a:rPr lang="cs-CZ" dirty="0"/>
              <a:t>Směr vektoru </a:t>
            </a:r>
            <a:r>
              <a:rPr lang="cs-CZ" b="1" dirty="0"/>
              <a:t>F</a:t>
            </a:r>
            <a:r>
              <a:rPr lang="cs-CZ" dirty="0"/>
              <a:t> je dán </a:t>
            </a:r>
            <a:r>
              <a:rPr lang="cs-CZ" b="1" dirty="0"/>
              <a:t>pravidlem pravé ruky</a:t>
            </a:r>
            <a:r>
              <a:rPr lang="cs-CZ" dirty="0"/>
              <a:t> resp. </a:t>
            </a:r>
            <a:r>
              <a:rPr lang="cs-CZ" b="1" dirty="0"/>
              <a:t>pravidlem pravotočivého šroubu.</a:t>
            </a:r>
            <a:endParaRPr lang="cs-CZ" dirty="0"/>
          </a:p>
        </p:txBody>
      </p:sp>
      <p:pic>
        <p:nvPicPr>
          <p:cNvPr id="9" name="Obrázek 8">
            <a:extLst>
              <a:ext uri="{FF2B5EF4-FFF2-40B4-BE49-F238E27FC236}">
                <a16:creationId xmlns:a16="http://schemas.microsoft.com/office/drawing/2014/main" id="{4BC3A2A4-3692-4173-A932-C373FCBBB65A}"/>
              </a:ext>
            </a:extLst>
          </p:cNvPr>
          <p:cNvPicPr>
            <a:picLocks noChangeAspect="1"/>
          </p:cNvPicPr>
          <p:nvPr/>
        </p:nvPicPr>
        <p:blipFill>
          <a:blip r:embed="rId4"/>
          <a:stretch>
            <a:fillRect/>
          </a:stretch>
        </p:blipFill>
        <p:spPr>
          <a:xfrm>
            <a:off x="3499772" y="4947117"/>
            <a:ext cx="1476633" cy="1597669"/>
          </a:xfrm>
          <a:prstGeom prst="rect">
            <a:avLst/>
          </a:prstGeom>
        </p:spPr>
      </p:pic>
      <p:pic>
        <p:nvPicPr>
          <p:cNvPr id="4100" name="Picture 4">
            <a:extLst>
              <a:ext uri="{FF2B5EF4-FFF2-40B4-BE49-F238E27FC236}">
                <a16:creationId xmlns:a16="http://schemas.microsoft.com/office/drawing/2014/main" id="{8C2A75FD-3FDD-46EE-9A10-C7DFFF5347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797" y="4728650"/>
            <a:ext cx="3255369" cy="2034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586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95308869-E900-4401-B4AF-E55E4C03A312}"/>
              </a:ext>
            </a:extLst>
          </p:cNvPr>
          <p:cNvSpPr txBox="1"/>
          <p:nvPr/>
        </p:nvSpPr>
        <p:spPr>
          <a:xfrm>
            <a:off x="143837" y="306597"/>
            <a:ext cx="5998826" cy="2062103"/>
          </a:xfrm>
          <a:prstGeom prst="rect">
            <a:avLst/>
          </a:prstGeom>
          <a:noFill/>
        </p:spPr>
        <p:txBody>
          <a:bodyPr wrap="square" rtlCol="0">
            <a:spAutoFit/>
          </a:bodyPr>
          <a:lstStyle/>
          <a:p>
            <a:pPr algn="just"/>
            <a:r>
              <a:rPr lang="cs-CZ" sz="2000" dirty="0"/>
              <a:t>Vlétne-li do homogenního magnetického pole kolmo k vektoru magnetické indukce </a:t>
            </a:r>
            <a:r>
              <a:rPr lang="cs-CZ" sz="2000" b="1" dirty="0"/>
              <a:t>B</a:t>
            </a:r>
            <a:r>
              <a:rPr lang="cs-CZ" sz="2000" dirty="0"/>
              <a:t> částice s nábojem Q, bude na ni kolmo na směr pohybu působit magnetická síla</a:t>
            </a:r>
          </a:p>
          <a:p>
            <a:endParaRPr lang="cs-CZ" sz="800" dirty="0"/>
          </a:p>
          <a:p>
            <a:r>
              <a:rPr lang="cs-CZ" sz="2000" dirty="0"/>
              <a:t>		</a:t>
            </a:r>
            <a:r>
              <a:rPr lang="cs-CZ" sz="2000" dirty="0" err="1"/>
              <a:t>F</a:t>
            </a:r>
            <a:r>
              <a:rPr lang="cs-CZ" sz="2000" baseline="-25000" dirty="0" err="1"/>
              <a:t>m</a:t>
            </a:r>
            <a:r>
              <a:rPr lang="cs-CZ" sz="2000" dirty="0"/>
              <a:t> = Q . V . B = m . v</a:t>
            </a:r>
            <a:r>
              <a:rPr lang="cs-CZ" sz="2000" baseline="30000" dirty="0"/>
              <a:t>2</a:t>
            </a:r>
            <a:r>
              <a:rPr lang="cs-CZ" sz="2000" dirty="0"/>
              <a:t> /r</a:t>
            </a:r>
          </a:p>
          <a:p>
            <a:endParaRPr lang="cs-CZ" sz="2000" dirty="0"/>
          </a:p>
        </p:txBody>
      </p:sp>
      <p:pic>
        <p:nvPicPr>
          <p:cNvPr id="5122" name="Picture 2" descr="3.06.Magnetické pole-Tisk">
            <a:extLst>
              <a:ext uri="{FF2B5EF4-FFF2-40B4-BE49-F238E27FC236}">
                <a16:creationId xmlns:a16="http://schemas.microsoft.com/office/drawing/2014/main" id="{178268E0-66B6-4AC6-9202-2968864F43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0384" y="1324893"/>
            <a:ext cx="2292279" cy="147360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ETEKTORY A URYCHLOVAČE">
            <a:extLst>
              <a:ext uri="{FF2B5EF4-FFF2-40B4-BE49-F238E27FC236}">
                <a16:creationId xmlns:a16="http://schemas.microsoft.com/office/drawing/2014/main" id="{C5BF87E5-53D4-4CBA-B5DD-078064A3E8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8867" y="4285941"/>
            <a:ext cx="3347235" cy="2430336"/>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FCA71B4F-D323-472D-AF4E-9D212DD2DEE4}"/>
              </a:ext>
            </a:extLst>
          </p:cNvPr>
          <p:cNvSpPr txBox="1"/>
          <p:nvPr/>
        </p:nvSpPr>
        <p:spPr>
          <a:xfrm>
            <a:off x="217897" y="5535740"/>
            <a:ext cx="5730839" cy="707886"/>
          </a:xfrm>
          <a:prstGeom prst="rect">
            <a:avLst/>
          </a:prstGeom>
          <a:noFill/>
        </p:spPr>
        <p:txBody>
          <a:bodyPr wrap="square">
            <a:spAutoFit/>
          </a:bodyPr>
          <a:lstStyle/>
          <a:p>
            <a:pPr algn="just"/>
            <a:r>
              <a:rPr lang="cs-CZ" sz="2000" dirty="0"/>
              <a:t>Měřením poloměru trajektorie lze určit hmotnost nabité částice (</a:t>
            </a:r>
            <a:r>
              <a:rPr lang="cs-CZ" sz="2000" b="1" dirty="0"/>
              <a:t>hmotnostní spektrometrie</a:t>
            </a:r>
            <a:r>
              <a:rPr lang="cs-CZ" sz="2000" dirty="0"/>
              <a:t>)</a:t>
            </a:r>
          </a:p>
        </p:txBody>
      </p:sp>
      <p:pic>
        <p:nvPicPr>
          <p:cNvPr id="5128" name="Picture 8" descr="Elektronika.Úvod.Magnetické pole">
            <a:extLst>
              <a:ext uri="{FF2B5EF4-FFF2-40B4-BE49-F238E27FC236}">
                <a16:creationId xmlns:a16="http://schemas.microsoft.com/office/drawing/2014/main" id="{4683FED9-03F7-4AB0-9548-427C0D70FE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618" y="3757121"/>
            <a:ext cx="4674743" cy="160720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Lorentzova síla – WikiSkripta">
            <a:extLst>
              <a:ext uri="{FF2B5EF4-FFF2-40B4-BE49-F238E27FC236}">
                <a16:creationId xmlns:a16="http://schemas.microsoft.com/office/drawing/2014/main" id="{22F1AB44-29B9-4657-B9EF-5EC6452FCA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2663" y="2186976"/>
            <a:ext cx="2857500" cy="1990725"/>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13">
            <a:extLst>
              <a:ext uri="{FF2B5EF4-FFF2-40B4-BE49-F238E27FC236}">
                <a16:creationId xmlns:a16="http://schemas.microsoft.com/office/drawing/2014/main" id="{51F8D24A-32C7-4CF9-9D50-83EEAA6E813D}"/>
              </a:ext>
            </a:extLst>
          </p:cNvPr>
          <p:cNvPicPr>
            <a:picLocks noChangeAspect="1"/>
          </p:cNvPicPr>
          <p:nvPr/>
        </p:nvPicPr>
        <p:blipFill>
          <a:blip r:embed="rId6"/>
          <a:stretch>
            <a:fillRect/>
          </a:stretch>
        </p:blipFill>
        <p:spPr>
          <a:xfrm>
            <a:off x="6142663" y="217007"/>
            <a:ext cx="2857500" cy="1704940"/>
          </a:xfrm>
          <a:prstGeom prst="rect">
            <a:avLst/>
          </a:prstGeom>
        </p:spPr>
      </p:pic>
      <p:sp>
        <p:nvSpPr>
          <p:cNvPr id="22" name="TextovéPole 21">
            <a:extLst>
              <a:ext uri="{FF2B5EF4-FFF2-40B4-BE49-F238E27FC236}">
                <a16:creationId xmlns:a16="http://schemas.microsoft.com/office/drawing/2014/main" id="{91181924-BBC7-447E-B042-578B730F3ED0}"/>
              </a:ext>
            </a:extLst>
          </p:cNvPr>
          <p:cNvSpPr txBox="1"/>
          <p:nvPr/>
        </p:nvSpPr>
        <p:spPr>
          <a:xfrm>
            <a:off x="143837" y="2755084"/>
            <a:ext cx="4026401" cy="1015663"/>
          </a:xfrm>
          <a:prstGeom prst="rect">
            <a:avLst/>
          </a:prstGeom>
          <a:noFill/>
        </p:spPr>
        <p:txBody>
          <a:bodyPr wrap="square">
            <a:spAutoFit/>
          </a:bodyPr>
          <a:lstStyle/>
          <a:p>
            <a:pPr algn="just"/>
            <a:r>
              <a:rPr lang="cs-CZ" sz="2000" dirty="0"/>
              <a:t>Částice se bude pohybovat po kružnici, </a:t>
            </a:r>
            <a:r>
              <a:rPr lang="cs-CZ" sz="2000" dirty="0" err="1"/>
              <a:t>F</a:t>
            </a:r>
            <a:r>
              <a:rPr lang="cs-CZ" sz="2000" baseline="-25000" dirty="0" err="1"/>
              <a:t>m</a:t>
            </a:r>
            <a:r>
              <a:rPr lang="cs-CZ" sz="2000" dirty="0"/>
              <a:t> působí jako dostředivá síla.</a:t>
            </a:r>
          </a:p>
        </p:txBody>
      </p:sp>
    </p:spTree>
    <p:extLst>
      <p:ext uri="{BB962C8B-B14F-4D97-AF65-F5344CB8AC3E}">
        <p14:creationId xmlns:p14="http://schemas.microsoft.com/office/powerpoint/2010/main" val="988045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static object - Google-мен іздеу | Physics, Magnetic field, Electric field">
            <a:extLst>
              <a:ext uri="{FF2B5EF4-FFF2-40B4-BE49-F238E27FC236}">
                <a16:creationId xmlns:a16="http://schemas.microsoft.com/office/drawing/2014/main" id="{8994FDC1-21D7-49C7-9027-D08D3477A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1188" y="3429000"/>
            <a:ext cx="6481009" cy="3356582"/>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46D54B15-EE78-4BE0-9F65-CCAB46ADD970}"/>
              </a:ext>
            </a:extLst>
          </p:cNvPr>
          <p:cNvPicPr>
            <a:picLocks noChangeAspect="1"/>
          </p:cNvPicPr>
          <p:nvPr/>
        </p:nvPicPr>
        <p:blipFill>
          <a:blip r:embed="rId3"/>
          <a:stretch>
            <a:fillRect/>
          </a:stretch>
        </p:blipFill>
        <p:spPr>
          <a:xfrm>
            <a:off x="3180751" y="323314"/>
            <a:ext cx="5128139" cy="3105686"/>
          </a:xfrm>
          <a:prstGeom prst="rect">
            <a:avLst/>
          </a:prstGeom>
        </p:spPr>
      </p:pic>
      <p:pic>
        <p:nvPicPr>
          <p:cNvPr id="8" name="Obrázek 7">
            <a:extLst>
              <a:ext uri="{FF2B5EF4-FFF2-40B4-BE49-F238E27FC236}">
                <a16:creationId xmlns:a16="http://schemas.microsoft.com/office/drawing/2014/main" id="{B9F1AABA-D610-4E27-86FD-18A50820D173}"/>
              </a:ext>
            </a:extLst>
          </p:cNvPr>
          <p:cNvPicPr>
            <a:picLocks noChangeAspect="1"/>
          </p:cNvPicPr>
          <p:nvPr/>
        </p:nvPicPr>
        <p:blipFill>
          <a:blip r:embed="rId4"/>
          <a:stretch>
            <a:fillRect/>
          </a:stretch>
        </p:blipFill>
        <p:spPr>
          <a:xfrm>
            <a:off x="588530" y="2188395"/>
            <a:ext cx="2006946" cy="653165"/>
          </a:xfrm>
          <a:prstGeom prst="rect">
            <a:avLst/>
          </a:prstGeom>
        </p:spPr>
      </p:pic>
    </p:spTree>
    <p:extLst>
      <p:ext uri="{BB962C8B-B14F-4D97-AF65-F5344CB8AC3E}">
        <p14:creationId xmlns:p14="http://schemas.microsoft.com/office/powerpoint/2010/main" val="2106892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9" name="Picture 11" descr="Discovery of the Atomic Nucleus - Introduction to Physics - OpenStax CNX">
            <a:extLst>
              <a:ext uri="{FF2B5EF4-FFF2-40B4-BE49-F238E27FC236}">
                <a16:creationId xmlns:a16="http://schemas.microsoft.com/office/drawing/2014/main" id="{52555A78-848B-44A2-879E-CD2BABDD2F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0300" y="3791079"/>
            <a:ext cx="5110256" cy="292598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B65DF0D8-A518-4B42-B7EF-E2E039C8BB17}"/>
              </a:ext>
            </a:extLst>
          </p:cNvPr>
          <p:cNvSpPr txBox="1"/>
          <p:nvPr/>
        </p:nvSpPr>
        <p:spPr>
          <a:xfrm>
            <a:off x="215757" y="80571"/>
            <a:ext cx="4572000" cy="461665"/>
          </a:xfrm>
          <a:prstGeom prst="rect">
            <a:avLst/>
          </a:prstGeom>
          <a:noFill/>
        </p:spPr>
        <p:txBody>
          <a:bodyPr wrap="square">
            <a:spAutoFit/>
          </a:bodyPr>
          <a:lstStyle/>
          <a:p>
            <a:pPr algn="l"/>
            <a:r>
              <a:rPr lang="cs-CZ" sz="2400" b="1" i="0" dirty="0">
                <a:solidFill>
                  <a:srgbClr val="000000"/>
                </a:solidFill>
                <a:effectLst/>
              </a:rPr>
              <a:t>Lorentzova síla</a:t>
            </a:r>
          </a:p>
        </p:txBody>
      </p:sp>
      <p:sp>
        <p:nvSpPr>
          <p:cNvPr id="7" name="TextovéPole 6">
            <a:extLst>
              <a:ext uri="{FF2B5EF4-FFF2-40B4-BE49-F238E27FC236}">
                <a16:creationId xmlns:a16="http://schemas.microsoft.com/office/drawing/2014/main" id="{05A04509-DD7A-4C6D-A366-C8D885FD8C89}"/>
              </a:ext>
            </a:extLst>
          </p:cNvPr>
          <p:cNvSpPr txBox="1"/>
          <p:nvPr/>
        </p:nvSpPr>
        <p:spPr>
          <a:xfrm>
            <a:off x="215757" y="597528"/>
            <a:ext cx="8686800" cy="1015663"/>
          </a:xfrm>
          <a:prstGeom prst="rect">
            <a:avLst/>
          </a:prstGeom>
          <a:noFill/>
        </p:spPr>
        <p:txBody>
          <a:bodyPr wrap="square">
            <a:spAutoFit/>
          </a:bodyPr>
          <a:lstStyle/>
          <a:p>
            <a:pPr algn="just"/>
            <a:r>
              <a:rPr lang="cs-CZ" sz="2000" b="0" i="0" dirty="0">
                <a:solidFill>
                  <a:srgbClr val="212529"/>
                </a:solidFill>
                <a:effectLst/>
              </a:rPr>
              <a:t>V elektromagnetickém poli se pohybuje částice s nábojem, na tuto částici současně působí síla elektrostatická </a:t>
            </a:r>
            <a:r>
              <a:rPr lang="cs-CZ" sz="2000" b="1" i="0" dirty="0" err="1">
                <a:solidFill>
                  <a:srgbClr val="212529"/>
                </a:solidFill>
                <a:effectLst/>
              </a:rPr>
              <a:t>F</a:t>
            </a:r>
            <a:r>
              <a:rPr lang="cs-CZ" sz="2000" b="1" i="0" baseline="-25000" dirty="0" err="1">
                <a:solidFill>
                  <a:srgbClr val="212529"/>
                </a:solidFill>
                <a:effectLst/>
              </a:rPr>
              <a:t>e</a:t>
            </a:r>
            <a:r>
              <a:rPr lang="cs-CZ" sz="2000" b="0" i="0" dirty="0">
                <a:solidFill>
                  <a:srgbClr val="212529"/>
                </a:solidFill>
                <a:effectLst/>
              </a:rPr>
              <a:t> a magnetická </a:t>
            </a:r>
            <a:r>
              <a:rPr lang="cs-CZ" sz="2000" b="1" i="0" dirty="0" err="1">
                <a:solidFill>
                  <a:srgbClr val="212529"/>
                </a:solidFill>
                <a:effectLst/>
              </a:rPr>
              <a:t>F</a:t>
            </a:r>
            <a:r>
              <a:rPr lang="cs-CZ" sz="2000" b="1" i="0" baseline="-25000" dirty="0" err="1">
                <a:solidFill>
                  <a:srgbClr val="212529"/>
                </a:solidFill>
                <a:effectLst/>
              </a:rPr>
              <a:t>m</a:t>
            </a:r>
            <a:r>
              <a:rPr lang="cs-CZ" sz="2000" b="0" i="0" dirty="0">
                <a:solidFill>
                  <a:srgbClr val="212529"/>
                </a:solidFill>
                <a:effectLst/>
              </a:rPr>
              <a:t>. Proto výsledná síla působící na částici bude dána jejich vektorovým součtem</a:t>
            </a:r>
          </a:p>
        </p:txBody>
      </p:sp>
      <p:sp>
        <p:nvSpPr>
          <p:cNvPr id="9" name="TextovéPole 8">
            <a:extLst>
              <a:ext uri="{FF2B5EF4-FFF2-40B4-BE49-F238E27FC236}">
                <a16:creationId xmlns:a16="http://schemas.microsoft.com/office/drawing/2014/main" id="{40774EF1-E1B4-42E4-AB0A-CDAC75F78436}"/>
              </a:ext>
            </a:extLst>
          </p:cNvPr>
          <p:cNvSpPr txBox="1"/>
          <p:nvPr/>
        </p:nvSpPr>
        <p:spPr>
          <a:xfrm>
            <a:off x="215757" y="2680787"/>
            <a:ext cx="6400800" cy="707886"/>
          </a:xfrm>
          <a:prstGeom prst="rect">
            <a:avLst/>
          </a:prstGeom>
          <a:noFill/>
        </p:spPr>
        <p:txBody>
          <a:bodyPr wrap="square">
            <a:spAutoFit/>
          </a:bodyPr>
          <a:lstStyle/>
          <a:p>
            <a:pPr algn="just"/>
            <a:r>
              <a:rPr lang="cs-CZ" sz="2000" b="1" dirty="0"/>
              <a:t>Lorentzova síla F</a:t>
            </a:r>
            <a:r>
              <a:rPr lang="cs-CZ" sz="2000" b="1" baseline="-25000" dirty="0"/>
              <a:t>L</a:t>
            </a:r>
            <a:r>
              <a:rPr lang="cs-CZ" sz="2000" dirty="0"/>
              <a:t> je síla, která vzniká působením magnetické a elektrostatické síly na částici s nábojem. </a:t>
            </a:r>
            <a:endParaRPr lang="cs-CZ" sz="2000" dirty="0">
              <a:highlight>
                <a:srgbClr val="FFFF00"/>
              </a:highlight>
            </a:endParaRPr>
          </a:p>
        </p:txBody>
      </p:sp>
      <p:pic>
        <p:nvPicPr>
          <p:cNvPr id="12291" name="Picture 3" descr="Lorentz force - Wikipedia">
            <a:extLst>
              <a:ext uri="{FF2B5EF4-FFF2-40B4-BE49-F238E27FC236}">
                <a16:creationId xmlns:a16="http://schemas.microsoft.com/office/drawing/2014/main" id="{5987F957-DA8E-4946-A029-0661A6C379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9162" y="1327578"/>
            <a:ext cx="2344180" cy="2484831"/>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36373CD6-419D-4A61-B448-3CCBE13C8DEC}"/>
              </a:ext>
            </a:extLst>
          </p:cNvPr>
          <p:cNvSpPr txBox="1"/>
          <p:nvPr/>
        </p:nvSpPr>
        <p:spPr>
          <a:xfrm>
            <a:off x="568077" y="1794498"/>
            <a:ext cx="4572000" cy="369332"/>
          </a:xfrm>
          <a:prstGeom prst="rect">
            <a:avLst/>
          </a:prstGeom>
          <a:noFill/>
        </p:spPr>
        <p:txBody>
          <a:bodyPr wrap="square">
            <a:spAutoFit/>
          </a:bodyPr>
          <a:lstStyle/>
          <a:p>
            <a:endParaRPr lang="cs-CZ" dirty="0"/>
          </a:p>
        </p:txBody>
      </p:sp>
      <p:pic>
        <p:nvPicPr>
          <p:cNvPr id="12" name="Obrázek 11">
            <a:extLst>
              <a:ext uri="{FF2B5EF4-FFF2-40B4-BE49-F238E27FC236}">
                <a16:creationId xmlns:a16="http://schemas.microsoft.com/office/drawing/2014/main" id="{FA520374-0BFE-40EF-8535-00BAFEE516B1}"/>
              </a:ext>
            </a:extLst>
          </p:cNvPr>
          <p:cNvPicPr>
            <a:picLocks noChangeAspect="1"/>
          </p:cNvPicPr>
          <p:nvPr/>
        </p:nvPicPr>
        <p:blipFill>
          <a:blip r:embed="rId4"/>
          <a:stretch>
            <a:fillRect/>
          </a:stretch>
        </p:blipFill>
        <p:spPr>
          <a:xfrm>
            <a:off x="568077" y="1905292"/>
            <a:ext cx="2042392" cy="664701"/>
          </a:xfrm>
          <a:prstGeom prst="rect">
            <a:avLst/>
          </a:prstGeom>
        </p:spPr>
      </p:pic>
      <p:sp>
        <p:nvSpPr>
          <p:cNvPr id="13" name="TextovéPole 12">
            <a:extLst>
              <a:ext uri="{FF2B5EF4-FFF2-40B4-BE49-F238E27FC236}">
                <a16:creationId xmlns:a16="http://schemas.microsoft.com/office/drawing/2014/main" id="{4EA0124B-BD90-4F4E-BD11-9E60282F2BC8}"/>
              </a:ext>
            </a:extLst>
          </p:cNvPr>
          <p:cNvSpPr txBox="1"/>
          <p:nvPr/>
        </p:nvSpPr>
        <p:spPr>
          <a:xfrm>
            <a:off x="2381162" y="6075806"/>
            <a:ext cx="2069990" cy="369332"/>
          </a:xfrm>
          <a:prstGeom prst="rect">
            <a:avLst/>
          </a:prstGeom>
          <a:noFill/>
        </p:spPr>
        <p:txBody>
          <a:bodyPr wrap="none" rtlCol="0">
            <a:spAutoFit/>
          </a:bodyPr>
          <a:lstStyle/>
          <a:p>
            <a:r>
              <a:rPr lang="cs-CZ" dirty="0"/>
              <a:t>Katodová rtg. lampa</a:t>
            </a:r>
          </a:p>
        </p:txBody>
      </p:sp>
    </p:spTree>
    <p:extLst>
      <p:ext uri="{BB962C8B-B14F-4D97-AF65-F5344CB8AC3E}">
        <p14:creationId xmlns:p14="http://schemas.microsoft.com/office/powerpoint/2010/main" val="3984700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8" name="Picture 12">
            <a:extLst>
              <a:ext uri="{FF2B5EF4-FFF2-40B4-BE49-F238E27FC236}">
                <a16:creationId xmlns:a16="http://schemas.microsoft.com/office/drawing/2014/main" id="{5812DD7A-0885-4071-AEBB-BF62452BA9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2235" y="1969321"/>
            <a:ext cx="2311687" cy="2568541"/>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descr="Barevná televize :: MEF">
            <a:extLst>
              <a:ext uri="{FF2B5EF4-FFF2-40B4-BE49-F238E27FC236}">
                <a16:creationId xmlns:a16="http://schemas.microsoft.com/office/drawing/2014/main" id="{CD7F3950-1324-44BF-9D1E-3945D61609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968" y="4272821"/>
            <a:ext cx="3514272" cy="2568541"/>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85984397-6D85-4B48-9819-EFA066B4B5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6419" y="235875"/>
            <a:ext cx="2457291" cy="1669588"/>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CRT monitory">
            <a:extLst>
              <a:ext uri="{FF2B5EF4-FFF2-40B4-BE49-F238E27FC236}">
                <a16:creationId xmlns:a16="http://schemas.microsoft.com/office/drawing/2014/main" id="{85B2FE6E-0064-4FE8-83CA-A52F92EAA7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510" y="4665752"/>
            <a:ext cx="2121960" cy="189460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4A8B1099-F611-406B-8773-9000731B5F17}"/>
              </a:ext>
            </a:extLst>
          </p:cNvPr>
          <p:cNvSpPr txBox="1"/>
          <p:nvPr/>
        </p:nvSpPr>
        <p:spPr>
          <a:xfrm>
            <a:off x="183167" y="227465"/>
            <a:ext cx="2046907" cy="461665"/>
          </a:xfrm>
          <a:prstGeom prst="rect">
            <a:avLst/>
          </a:prstGeom>
          <a:noFill/>
        </p:spPr>
        <p:txBody>
          <a:bodyPr wrap="none" rtlCol="0">
            <a:spAutoFit/>
          </a:bodyPr>
          <a:lstStyle/>
          <a:p>
            <a:r>
              <a:rPr lang="cs-CZ" sz="2400" b="1" dirty="0"/>
              <a:t>CRT obrazovka</a:t>
            </a:r>
          </a:p>
        </p:txBody>
      </p:sp>
      <p:sp>
        <p:nvSpPr>
          <p:cNvPr id="12" name="TextovéPole 11">
            <a:extLst>
              <a:ext uri="{FF2B5EF4-FFF2-40B4-BE49-F238E27FC236}">
                <a16:creationId xmlns:a16="http://schemas.microsoft.com/office/drawing/2014/main" id="{BE4F0BBD-54A0-412F-93C6-807D73FE18E3}"/>
              </a:ext>
            </a:extLst>
          </p:cNvPr>
          <p:cNvSpPr txBox="1"/>
          <p:nvPr/>
        </p:nvSpPr>
        <p:spPr>
          <a:xfrm>
            <a:off x="240290" y="689130"/>
            <a:ext cx="5957846" cy="3785652"/>
          </a:xfrm>
          <a:prstGeom prst="rect">
            <a:avLst/>
          </a:prstGeom>
          <a:noFill/>
        </p:spPr>
        <p:txBody>
          <a:bodyPr wrap="square">
            <a:spAutoFit/>
          </a:bodyPr>
          <a:lstStyle/>
          <a:p>
            <a:pPr algn="just"/>
            <a:r>
              <a:rPr lang="cs-CZ" sz="2000" b="1" i="0" dirty="0">
                <a:solidFill>
                  <a:srgbClr val="000000"/>
                </a:solidFill>
                <a:effectLst/>
              </a:rPr>
              <a:t>CRT</a:t>
            </a:r>
            <a:r>
              <a:rPr lang="cs-CZ" sz="2000" b="0" i="0" dirty="0">
                <a:solidFill>
                  <a:srgbClr val="000000"/>
                </a:solidFill>
                <a:effectLst/>
              </a:rPr>
              <a:t> (</a:t>
            </a:r>
            <a:r>
              <a:rPr lang="cs-CZ" sz="2000" b="0" i="0" dirty="0" err="1">
                <a:solidFill>
                  <a:srgbClr val="000000"/>
                </a:solidFill>
                <a:effectLst/>
              </a:rPr>
              <a:t>Cathode</a:t>
            </a:r>
            <a:r>
              <a:rPr lang="cs-CZ" sz="2000" b="0" i="0" dirty="0">
                <a:solidFill>
                  <a:srgbClr val="000000"/>
                </a:solidFill>
                <a:effectLst/>
              </a:rPr>
              <a:t> </a:t>
            </a:r>
            <a:r>
              <a:rPr lang="cs-CZ" sz="2000" b="0" i="0" dirty="0" err="1">
                <a:solidFill>
                  <a:srgbClr val="000000"/>
                </a:solidFill>
                <a:effectLst/>
              </a:rPr>
              <a:t>Ray</a:t>
            </a:r>
            <a:r>
              <a:rPr lang="cs-CZ" sz="2000" b="0" i="0" dirty="0">
                <a:solidFill>
                  <a:srgbClr val="000000"/>
                </a:solidFill>
                <a:effectLst/>
              </a:rPr>
              <a:t> Tube, obrazová elektronka) funguje na následujícím principu:</a:t>
            </a:r>
          </a:p>
          <a:p>
            <a:pPr algn="just"/>
            <a:r>
              <a:rPr lang="cs-CZ" sz="2000" b="0" i="0" dirty="0">
                <a:solidFill>
                  <a:srgbClr val="000000"/>
                </a:solidFill>
                <a:effectLst/>
              </a:rPr>
              <a:t>Obraz se vytváří tak, že z katody v hrdle obrazovky jsou emitovány elektrony, ty následně prochází trubicí, kde jsou díky anodě usměrňovány do úzkého svazku. Poté prochází štěrbinovou či bodovou maskou, aby dopadly na dané místo a vytvořily barevný bod ("tečku"). Elektron pak dopadne na luminofor a ten podle intenzity vyloučí foton (rozsvítí se). Obraz vzniká po tečkách, které jsou uspořádány do řad a sloupců. K tomu, aby se elektrony mohly takto vychylovat, slouží vychylovací cívky umístěné za anodou.</a:t>
            </a:r>
            <a:endParaRPr lang="cs-CZ" sz="2000" dirty="0"/>
          </a:p>
        </p:txBody>
      </p:sp>
      <p:pic>
        <p:nvPicPr>
          <p:cNvPr id="14352" name="Picture 16">
            <a:extLst>
              <a:ext uri="{FF2B5EF4-FFF2-40B4-BE49-F238E27FC236}">
                <a16:creationId xmlns:a16="http://schemas.microsoft.com/office/drawing/2014/main" id="{E54CF576-791F-46B6-8E63-67D1DF24BA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5475" y="5089618"/>
            <a:ext cx="1698447" cy="1611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926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lectron microscope- definition, principle, types, uses, images">
            <a:extLst>
              <a:ext uri="{FF2B5EF4-FFF2-40B4-BE49-F238E27FC236}">
                <a16:creationId xmlns:a16="http://schemas.microsoft.com/office/drawing/2014/main" id="{8C308D39-6613-4983-B1B9-6AAFE116A1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4859" y="3360325"/>
            <a:ext cx="3333751" cy="33337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ansmission electron microscope (TEM)">
            <a:extLst>
              <a:ext uri="{FF2B5EF4-FFF2-40B4-BE49-F238E27FC236}">
                <a16:creationId xmlns:a16="http://schemas.microsoft.com/office/drawing/2014/main" id="{5DA86F39-39EF-4DC8-B525-025E99600F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9462" y="3429000"/>
            <a:ext cx="3078500" cy="326507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648D82E9-1A1F-4E45-87C0-00C9E8FA23BD}"/>
              </a:ext>
            </a:extLst>
          </p:cNvPr>
          <p:cNvSpPr txBox="1"/>
          <p:nvPr/>
        </p:nvSpPr>
        <p:spPr>
          <a:xfrm>
            <a:off x="2539535" y="6052219"/>
            <a:ext cx="599844" cy="369332"/>
          </a:xfrm>
          <a:prstGeom prst="rect">
            <a:avLst/>
          </a:prstGeom>
          <a:noFill/>
        </p:spPr>
        <p:txBody>
          <a:bodyPr wrap="none" rtlCol="0">
            <a:spAutoFit/>
          </a:bodyPr>
          <a:lstStyle/>
          <a:p>
            <a:r>
              <a:rPr lang="en-US" dirty="0"/>
              <a:t>SEM</a:t>
            </a:r>
            <a:endParaRPr lang="cs-CZ" dirty="0"/>
          </a:p>
        </p:txBody>
      </p:sp>
      <p:sp>
        <p:nvSpPr>
          <p:cNvPr id="8" name="TextovéPole 7">
            <a:extLst>
              <a:ext uri="{FF2B5EF4-FFF2-40B4-BE49-F238E27FC236}">
                <a16:creationId xmlns:a16="http://schemas.microsoft.com/office/drawing/2014/main" id="{E452D7F8-2EC9-4FD3-AD22-1503813B93FA}"/>
              </a:ext>
            </a:extLst>
          </p:cNvPr>
          <p:cNvSpPr txBox="1"/>
          <p:nvPr/>
        </p:nvSpPr>
        <p:spPr>
          <a:xfrm>
            <a:off x="8158965" y="6262039"/>
            <a:ext cx="606256" cy="369332"/>
          </a:xfrm>
          <a:prstGeom prst="rect">
            <a:avLst/>
          </a:prstGeom>
          <a:noFill/>
        </p:spPr>
        <p:txBody>
          <a:bodyPr wrap="none" rtlCol="0">
            <a:spAutoFit/>
          </a:bodyPr>
          <a:lstStyle/>
          <a:p>
            <a:r>
              <a:rPr lang="en-US" dirty="0"/>
              <a:t>TEM</a:t>
            </a:r>
            <a:endParaRPr lang="cs-CZ" dirty="0"/>
          </a:p>
        </p:txBody>
      </p:sp>
      <p:sp>
        <p:nvSpPr>
          <p:cNvPr id="5" name="TextovéPole 4">
            <a:extLst>
              <a:ext uri="{FF2B5EF4-FFF2-40B4-BE49-F238E27FC236}">
                <a16:creationId xmlns:a16="http://schemas.microsoft.com/office/drawing/2014/main" id="{3157E610-BE97-483E-A486-197C91EA47F8}"/>
              </a:ext>
            </a:extLst>
          </p:cNvPr>
          <p:cNvSpPr txBox="1"/>
          <p:nvPr/>
        </p:nvSpPr>
        <p:spPr>
          <a:xfrm>
            <a:off x="147145" y="283779"/>
            <a:ext cx="3100079" cy="461665"/>
          </a:xfrm>
          <a:prstGeom prst="rect">
            <a:avLst/>
          </a:prstGeom>
          <a:noFill/>
        </p:spPr>
        <p:txBody>
          <a:bodyPr wrap="none" rtlCol="0">
            <a:spAutoFit/>
          </a:bodyPr>
          <a:lstStyle/>
          <a:p>
            <a:r>
              <a:rPr lang="en-US" sz="2400" b="1" dirty="0" err="1"/>
              <a:t>Elektronov</a:t>
            </a:r>
            <a:r>
              <a:rPr lang="cs-CZ" sz="2400" b="1" dirty="0"/>
              <a:t>ý mikroskop</a:t>
            </a:r>
          </a:p>
        </p:txBody>
      </p:sp>
      <p:sp>
        <p:nvSpPr>
          <p:cNvPr id="9" name="TextovéPole 8">
            <a:extLst>
              <a:ext uri="{FF2B5EF4-FFF2-40B4-BE49-F238E27FC236}">
                <a16:creationId xmlns:a16="http://schemas.microsoft.com/office/drawing/2014/main" id="{9F1D0F7B-5AF1-42C3-AAF6-7764EE2708E5}"/>
              </a:ext>
            </a:extLst>
          </p:cNvPr>
          <p:cNvSpPr txBox="1"/>
          <p:nvPr/>
        </p:nvSpPr>
        <p:spPr>
          <a:xfrm>
            <a:off x="147144" y="805781"/>
            <a:ext cx="8863291" cy="2554545"/>
          </a:xfrm>
          <a:prstGeom prst="rect">
            <a:avLst/>
          </a:prstGeom>
          <a:noFill/>
        </p:spPr>
        <p:txBody>
          <a:bodyPr wrap="square">
            <a:spAutoFit/>
          </a:bodyPr>
          <a:lstStyle/>
          <a:p>
            <a:pPr algn="just"/>
            <a:r>
              <a:rPr lang="cs-CZ" sz="2000" b="1" i="0" dirty="0">
                <a:effectLst/>
              </a:rPr>
              <a:t>Elektronový mikroskop </a:t>
            </a:r>
            <a:r>
              <a:rPr lang="cs-CZ" sz="2000" b="0" i="0" dirty="0">
                <a:effectLst/>
              </a:rPr>
              <a:t>je obdoba světelného mikroskopu, ve kterém jsou ale fotony nahrazeny elektrony a skleněné čočky elektromagnetickými čočkami. Elektromagnetická čočka je v podstatě cívka, která vytváří vhodně tvarované magnetické pole. Protože mezní rozlišovací schopnost je úměrná vlnové délce použitého záření a elektrony mají podstatně kratší vlnovou délku (de </a:t>
            </a:r>
            <a:r>
              <a:rPr lang="cs-CZ" sz="2000" b="0" i="0" dirty="0" err="1">
                <a:effectLst/>
              </a:rPr>
              <a:t>Broglieho</a:t>
            </a:r>
            <a:r>
              <a:rPr lang="cs-CZ" sz="2000" b="0" i="0" dirty="0">
                <a:effectLst/>
              </a:rPr>
              <a:t> vlna) než má viditelné světlo, má elektronový mikroskop mnohem vyšší </a:t>
            </a:r>
            <a:r>
              <a:rPr lang="cs-CZ" sz="2000" b="0" i="0" u="none" strike="noStrike" dirty="0">
                <a:effectLst/>
              </a:rPr>
              <a:t>rozlišovací schopnost</a:t>
            </a:r>
            <a:r>
              <a:rPr lang="cs-CZ" sz="2000" b="0" i="0" dirty="0">
                <a:effectLst/>
              </a:rPr>
              <a:t> a může tak dosáhnout mnohem vyššího </a:t>
            </a:r>
            <a:r>
              <a:rPr lang="cs-CZ" sz="2000" b="0" i="1" dirty="0">
                <a:effectLst/>
              </a:rPr>
              <a:t>efektivního zvětšení</a:t>
            </a:r>
            <a:r>
              <a:rPr lang="cs-CZ" sz="2000" b="0" i="0" dirty="0">
                <a:effectLst/>
              </a:rPr>
              <a:t> (až 1 000 000×) než světelný mikroskop.</a:t>
            </a:r>
            <a:endParaRPr lang="cs-CZ" sz="2000" dirty="0"/>
          </a:p>
        </p:txBody>
      </p:sp>
      <p:sp>
        <p:nvSpPr>
          <p:cNvPr id="3" name="TextovéPole 2">
            <a:extLst>
              <a:ext uri="{FF2B5EF4-FFF2-40B4-BE49-F238E27FC236}">
                <a16:creationId xmlns:a16="http://schemas.microsoft.com/office/drawing/2014/main" id="{B69D1C82-A44E-4325-A5CB-13AF7F9C1ECC}"/>
              </a:ext>
            </a:extLst>
          </p:cNvPr>
          <p:cNvSpPr txBox="1"/>
          <p:nvPr/>
        </p:nvSpPr>
        <p:spPr>
          <a:xfrm>
            <a:off x="147144" y="3725381"/>
            <a:ext cx="2630184" cy="646331"/>
          </a:xfrm>
          <a:prstGeom prst="rect">
            <a:avLst/>
          </a:prstGeom>
          <a:noFill/>
        </p:spPr>
        <p:txBody>
          <a:bodyPr wrap="square" rtlCol="0">
            <a:spAutoFit/>
          </a:bodyPr>
          <a:lstStyle/>
          <a:p>
            <a:r>
              <a:rPr lang="cs-CZ" dirty="0"/>
              <a:t>Skenovací elektronový mikroskop (SEM)</a:t>
            </a:r>
          </a:p>
        </p:txBody>
      </p:sp>
      <p:sp>
        <p:nvSpPr>
          <p:cNvPr id="11" name="TextovéPole 10">
            <a:extLst>
              <a:ext uri="{FF2B5EF4-FFF2-40B4-BE49-F238E27FC236}">
                <a16:creationId xmlns:a16="http://schemas.microsoft.com/office/drawing/2014/main" id="{2BD1DD22-0B2E-414B-B9BC-DD183AC0B010}"/>
              </a:ext>
            </a:extLst>
          </p:cNvPr>
          <p:cNvSpPr txBox="1"/>
          <p:nvPr/>
        </p:nvSpPr>
        <p:spPr>
          <a:xfrm>
            <a:off x="147144" y="4563397"/>
            <a:ext cx="2336811" cy="646331"/>
          </a:xfrm>
          <a:prstGeom prst="rect">
            <a:avLst/>
          </a:prstGeom>
          <a:noFill/>
        </p:spPr>
        <p:txBody>
          <a:bodyPr wrap="square">
            <a:spAutoFit/>
          </a:bodyPr>
          <a:lstStyle/>
          <a:p>
            <a:r>
              <a:rPr lang="cs-CZ" dirty="0"/>
              <a:t>Transmisní elektronový mikroskop (SEM)</a:t>
            </a:r>
          </a:p>
        </p:txBody>
      </p:sp>
    </p:spTree>
    <p:extLst>
      <p:ext uri="{BB962C8B-B14F-4D97-AF65-F5344CB8AC3E}">
        <p14:creationId xmlns:p14="http://schemas.microsoft.com/office/powerpoint/2010/main" val="258478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0AA99F84-E2A7-4AE8-AEFE-547C0216F990}"/>
              </a:ext>
            </a:extLst>
          </p:cNvPr>
          <p:cNvSpPr txBox="1"/>
          <p:nvPr/>
        </p:nvSpPr>
        <p:spPr>
          <a:xfrm>
            <a:off x="236305" y="205483"/>
            <a:ext cx="1068513" cy="461665"/>
          </a:xfrm>
          <a:prstGeom prst="rect">
            <a:avLst/>
          </a:prstGeom>
          <a:noFill/>
        </p:spPr>
        <p:txBody>
          <a:bodyPr wrap="square" rtlCol="0">
            <a:spAutoFit/>
          </a:bodyPr>
          <a:lstStyle/>
          <a:p>
            <a:r>
              <a:rPr lang="cs-CZ" sz="2400" b="1" dirty="0"/>
              <a:t>Příklad</a:t>
            </a:r>
          </a:p>
        </p:txBody>
      </p:sp>
      <p:sp>
        <p:nvSpPr>
          <p:cNvPr id="5" name="TextovéPole 4">
            <a:extLst>
              <a:ext uri="{FF2B5EF4-FFF2-40B4-BE49-F238E27FC236}">
                <a16:creationId xmlns:a16="http://schemas.microsoft.com/office/drawing/2014/main" id="{A50AF17B-5786-4AD8-8227-445CC1F41261}"/>
              </a:ext>
            </a:extLst>
          </p:cNvPr>
          <p:cNvSpPr txBox="1"/>
          <p:nvPr/>
        </p:nvSpPr>
        <p:spPr>
          <a:xfrm>
            <a:off x="236305" y="667148"/>
            <a:ext cx="8630291" cy="1323439"/>
          </a:xfrm>
          <a:prstGeom prst="rect">
            <a:avLst/>
          </a:prstGeom>
          <a:noFill/>
        </p:spPr>
        <p:txBody>
          <a:bodyPr wrap="square" rtlCol="0">
            <a:spAutoFit/>
          </a:bodyPr>
          <a:lstStyle/>
          <a:p>
            <a:r>
              <a:rPr lang="cs-CZ" sz="2000" dirty="0"/>
              <a:t>Do homogenního magnetického pole vlétne proton rychlostí 5.10</a:t>
            </a:r>
            <a:r>
              <a:rPr lang="cs-CZ" sz="2000" baseline="30000" dirty="0"/>
              <a:t>6</a:t>
            </a:r>
            <a:r>
              <a:rPr lang="cs-CZ" sz="2000" dirty="0"/>
              <a:t> m.s</a:t>
            </a:r>
            <a:r>
              <a:rPr lang="cs-CZ" sz="2000" baseline="30000" dirty="0"/>
              <a:t>-1 </a:t>
            </a:r>
            <a:r>
              <a:rPr lang="cs-CZ" sz="2000" dirty="0"/>
              <a:t>kolmo k magnetickým indukčním čarám. Velikost magnetické indukce magnetického pole je 20 </a:t>
            </a:r>
            <a:r>
              <a:rPr lang="cs-CZ" sz="2000" dirty="0" err="1"/>
              <a:t>mT</a:t>
            </a:r>
            <a:r>
              <a:rPr lang="cs-CZ" sz="2000" dirty="0"/>
              <a:t>. Určete poloměr kružnicové trajektorie protonu (m = 1,67.10</a:t>
            </a:r>
            <a:r>
              <a:rPr lang="cs-CZ" sz="2000" baseline="30000" dirty="0"/>
              <a:t>-27</a:t>
            </a:r>
            <a:r>
              <a:rPr lang="cs-CZ" sz="2000" dirty="0"/>
              <a:t> kg , e = 1,6.10</a:t>
            </a:r>
            <a:r>
              <a:rPr lang="cs-CZ" sz="2000" baseline="30000" dirty="0"/>
              <a:t>-19</a:t>
            </a:r>
            <a:r>
              <a:rPr lang="cs-CZ" sz="2000" dirty="0"/>
              <a:t> C)  </a:t>
            </a:r>
          </a:p>
        </p:txBody>
      </p:sp>
      <p:sp>
        <p:nvSpPr>
          <p:cNvPr id="6" name="TextovéPole 5">
            <a:extLst>
              <a:ext uri="{FF2B5EF4-FFF2-40B4-BE49-F238E27FC236}">
                <a16:creationId xmlns:a16="http://schemas.microsoft.com/office/drawing/2014/main" id="{112BC10F-D00C-4257-8637-1FB10F1C4E35}"/>
              </a:ext>
            </a:extLst>
          </p:cNvPr>
          <p:cNvSpPr txBox="1"/>
          <p:nvPr/>
        </p:nvSpPr>
        <p:spPr>
          <a:xfrm>
            <a:off x="236305" y="2095928"/>
            <a:ext cx="2364750" cy="1631216"/>
          </a:xfrm>
          <a:prstGeom prst="rect">
            <a:avLst/>
          </a:prstGeom>
          <a:noFill/>
        </p:spPr>
        <p:txBody>
          <a:bodyPr wrap="none" rtlCol="0">
            <a:spAutoFit/>
          </a:bodyPr>
          <a:lstStyle/>
          <a:p>
            <a:r>
              <a:rPr lang="cs-CZ" sz="2000" dirty="0"/>
              <a:t>v = 5.10</a:t>
            </a:r>
            <a:r>
              <a:rPr lang="cs-CZ" sz="2000" baseline="30000" dirty="0"/>
              <a:t>6</a:t>
            </a:r>
            <a:r>
              <a:rPr lang="cs-CZ" sz="2000" dirty="0"/>
              <a:t> m.s</a:t>
            </a:r>
            <a:r>
              <a:rPr lang="cs-CZ" sz="2000" baseline="30000" dirty="0"/>
              <a:t>-1</a:t>
            </a:r>
            <a:endParaRPr lang="cs-CZ" sz="2000" dirty="0"/>
          </a:p>
          <a:p>
            <a:r>
              <a:rPr lang="cs-CZ" sz="2000" dirty="0"/>
              <a:t>B = 20 </a:t>
            </a:r>
            <a:r>
              <a:rPr lang="cs-CZ" sz="2000" dirty="0" err="1"/>
              <a:t>mT</a:t>
            </a:r>
            <a:r>
              <a:rPr lang="cs-CZ" sz="2000" dirty="0"/>
              <a:t> = 20.10</a:t>
            </a:r>
            <a:r>
              <a:rPr lang="cs-CZ" sz="2000" baseline="30000" dirty="0"/>
              <a:t>-3</a:t>
            </a:r>
            <a:r>
              <a:rPr lang="cs-CZ" sz="2000" dirty="0"/>
              <a:t> T</a:t>
            </a:r>
          </a:p>
          <a:p>
            <a:r>
              <a:rPr lang="cs-CZ" sz="2000" dirty="0"/>
              <a:t>m = 1,67.10</a:t>
            </a:r>
            <a:r>
              <a:rPr lang="cs-CZ" sz="2000" baseline="30000" dirty="0"/>
              <a:t>-27</a:t>
            </a:r>
            <a:r>
              <a:rPr lang="cs-CZ" sz="2000" dirty="0"/>
              <a:t> kg</a:t>
            </a:r>
          </a:p>
          <a:p>
            <a:r>
              <a:rPr lang="cs-CZ" sz="2000" dirty="0"/>
              <a:t>e = 1,6.10</a:t>
            </a:r>
            <a:r>
              <a:rPr lang="cs-CZ" sz="2000" baseline="30000" dirty="0"/>
              <a:t>-19</a:t>
            </a:r>
            <a:r>
              <a:rPr lang="cs-CZ" sz="2000" dirty="0"/>
              <a:t> C</a:t>
            </a:r>
          </a:p>
          <a:p>
            <a:r>
              <a:rPr lang="cs-CZ" sz="2000" dirty="0"/>
              <a:t>r = ?</a:t>
            </a:r>
          </a:p>
        </p:txBody>
      </p:sp>
      <p:sp>
        <p:nvSpPr>
          <p:cNvPr id="7" name="TextovéPole 6">
            <a:extLst>
              <a:ext uri="{FF2B5EF4-FFF2-40B4-BE49-F238E27FC236}">
                <a16:creationId xmlns:a16="http://schemas.microsoft.com/office/drawing/2014/main" id="{5B7C78DC-74C8-407E-8ED8-CC474E6FBD14}"/>
              </a:ext>
            </a:extLst>
          </p:cNvPr>
          <p:cNvSpPr txBox="1"/>
          <p:nvPr/>
        </p:nvSpPr>
        <p:spPr>
          <a:xfrm>
            <a:off x="3206520" y="1990587"/>
            <a:ext cx="5442516" cy="1261884"/>
          </a:xfrm>
          <a:prstGeom prst="rect">
            <a:avLst/>
          </a:prstGeom>
          <a:noFill/>
        </p:spPr>
        <p:txBody>
          <a:bodyPr wrap="none" rtlCol="0">
            <a:spAutoFit/>
          </a:bodyPr>
          <a:lstStyle/>
          <a:p>
            <a:r>
              <a:rPr lang="cs-CZ" sz="2000" dirty="0" err="1"/>
              <a:t>Q.v.B</a:t>
            </a:r>
            <a:r>
              <a:rPr lang="cs-CZ" sz="2000" dirty="0"/>
              <a:t> = m.v</a:t>
            </a:r>
            <a:r>
              <a:rPr lang="cs-CZ" sz="2000" baseline="30000" dirty="0"/>
              <a:t>2</a:t>
            </a:r>
            <a:r>
              <a:rPr lang="cs-CZ" sz="2000" dirty="0"/>
              <a:t>/r </a:t>
            </a:r>
          </a:p>
          <a:p>
            <a:endParaRPr lang="cs-CZ" sz="800" dirty="0"/>
          </a:p>
          <a:p>
            <a:r>
              <a:rPr lang="cs-CZ" sz="2000" dirty="0"/>
              <a:t>r = </a:t>
            </a:r>
            <a:r>
              <a:rPr lang="cs-CZ" sz="2000" dirty="0" err="1"/>
              <a:t>m.v</a:t>
            </a:r>
            <a:r>
              <a:rPr lang="cs-CZ" sz="2000" dirty="0"/>
              <a:t>/(</a:t>
            </a:r>
            <a:r>
              <a:rPr lang="cs-CZ" sz="2000" dirty="0" err="1"/>
              <a:t>e.B</a:t>
            </a:r>
            <a:r>
              <a:rPr lang="cs-CZ" sz="2000" dirty="0"/>
              <a:t>) = 1,67.10</a:t>
            </a:r>
            <a:r>
              <a:rPr lang="cs-CZ" sz="2000" baseline="30000" dirty="0"/>
              <a:t>-27</a:t>
            </a:r>
            <a:r>
              <a:rPr lang="cs-CZ" sz="2000" dirty="0"/>
              <a:t>. 5.10</a:t>
            </a:r>
            <a:r>
              <a:rPr lang="cs-CZ" sz="2000" baseline="30000" dirty="0"/>
              <a:t>6 </a:t>
            </a:r>
            <a:r>
              <a:rPr lang="cs-CZ" sz="2000" dirty="0"/>
              <a:t>/(1,6.10</a:t>
            </a:r>
            <a:r>
              <a:rPr lang="cs-CZ" sz="2000" baseline="30000" dirty="0"/>
              <a:t>-19 </a:t>
            </a:r>
            <a:r>
              <a:rPr lang="cs-CZ" sz="2000" dirty="0"/>
              <a:t>. 20.10</a:t>
            </a:r>
            <a:r>
              <a:rPr lang="cs-CZ" sz="2000" baseline="30000" dirty="0"/>
              <a:t>-3</a:t>
            </a:r>
            <a:r>
              <a:rPr lang="cs-CZ" sz="2000" dirty="0"/>
              <a:t>)</a:t>
            </a:r>
          </a:p>
          <a:p>
            <a:endParaRPr lang="cs-CZ" sz="800" dirty="0"/>
          </a:p>
          <a:p>
            <a:r>
              <a:rPr lang="cs-CZ" sz="2000" dirty="0"/>
              <a:t>r = </a:t>
            </a:r>
            <a:r>
              <a:rPr lang="cs-CZ" sz="2000" u="sng" dirty="0"/>
              <a:t>2,6 m</a:t>
            </a:r>
          </a:p>
        </p:txBody>
      </p:sp>
    </p:spTree>
    <p:extLst>
      <p:ext uri="{BB962C8B-B14F-4D97-AF65-F5344CB8AC3E}">
        <p14:creationId xmlns:p14="http://schemas.microsoft.com/office/powerpoint/2010/main" val="1783047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153E1A4-9D7F-4315-AB38-05FAF84336D1}"/>
              </a:ext>
            </a:extLst>
          </p:cNvPr>
          <p:cNvSpPr txBox="1"/>
          <p:nvPr/>
        </p:nvSpPr>
        <p:spPr>
          <a:xfrm>
            <a:off x="148974" y="278073"/>
            <a:ext cx="6210729" cy="461665"/>
          </a:xfrm>
          <a:prstGeom prst="rect">
            <a:avLst/>
          </a:prstGeom>
          <a:noFill/>
        </p:spPr>
        <p:txBody>
          <a:bodyPr wrap="square">
            <a:spAutoFit/>
          </a:bodyPr>
          <a:lstStyle/>
          <a:p>
            <a:pPr algn="just"/>
            <a:r>
              <a:rPr lang="cs-CZ" sz="2400" b="1" i="0" dirty="0" err="1">
                <a:effectLst/>
              </a:rPr>
              <a:t>Biotův</a:t>
            </a:r>
            <a:r>
              <a:rPr lang="en-US" sz="2400" b="1" i="0" dirty="0">
                <a:effectLst/>
              </a:rPr>
              <a:t> - </a:t>
            </a:r>
            <a:r>
              <a:rPr lang="cs-CZ" sz="2400" b="1" i="0" dirty="0" err="1">
                <a:effectLst/>
              </a:rPr>
              <a:t>Savartů</a:t>
            </a:r>
            <a:r>
              <a:rPr lang="en-US" sz="2400" b="1" i="0" dirty="0">
                <a:effectLst/>
              </a:rPr>
              <a:t>v </a:t>
            </a:r>
            <a:r>
              <a:rPr lang="cs-CZ" sz="2400" b="1" i="0" dirty="0">
                <a:effectLst/>
              </a:rPr>
              <a:t> zákon</a:t>
            </a:r>
          </a:p>
        </p:txBody>
      </p:sp>
      <p:sp>
        <p:nvSpPr>
          <p:cNvPr id="7" name="TextovéPole 6">
            <a:extLst>
              <a:ext uri="{FF2B5EF4-FFF2-40B4-BE49-F238E27FC236}">
                <a16:creationId xmlns:a16="http://schemas.microsoft.com/office/drawing/2014/main" id="{FDD538DD-02BC-4233-B2C5-A6118BE8565A}"/>
              </a:ext>
            </a:extLst>
          </p:cNvPr>
          <p:cNvSpPr txBox="1"/>
          <p:nvPr/>
        </p:nvSpPr>
        <p:spPr>
          <a:xfrm>
            <a:off x="148974" y="951234"/>
            <a:ext cx="5378524" cy="1631216"/>
          </a:xfrm>
          <a:prstGeom prst="rect">
            <a:avLst/>
          </a:prstGeom>
          <a:noFill/>
        </p:spPr>
        <p:txBody>
          <a:bodyPr wrap="square">
            <a:spAutoFit/>
          </a:bodyPr>
          <a:lstStyle/>
          <a:p>
            <a:r>
              <a:rPr lang="cs-CZ" sz="2000" b="1" dirty="0" err="1"/>
              <a:t>Biotův-Savartův</a:t>
            </a:r>
            <a:r>
              <a:rPr lang="cs-CZ" sz="2000" b="1" dirty="0"/>
              <a:t> zákon </a:t>
            </a:r>
            <a:r>
              <a:rPr lang="cs-CZ" sz="2000" dirty="0"/>
              <a:t>(</a:t>
            </a:r>
            <a:r>
              <a:rPr lang="cs-CZ" sz="2000" dirty="0" err="1"/>
              <a:t>Biotův-Savartův-Laplaceův</a:t>
            </a:r>
            <a:r>
              <a:rPr lang="cs-CZ" sz="2000" dirty="0"/>
              <a:t> zákon) popisuje magnetickou indukci, která vzniká díky pohybujícímu se náboji. Udává vztah mezi magnetickou indukcí B, proudem I a geometrickým uspořádáním vodiče v prostoru.</a:t>
            </a:r>
          </a:p>
        </p:txBody>
      </p:sp>
      <p:pic>
        <p:nvPicPr>
          <p:cNvPr id="9" name="Obrázek 8">
            <a:extLst>
              <a:ext uri="{FF2B5EF4-FFF2-40B4-BE49-F238E27FC236}">
                <a16:creationId xmlns:a16="http://schemas.microsoft.com/office/drawing/2014/main" id="{88970DAA-8872-46A7-B2B4-E320E388CF2C}"/>
              </a:ext>
            </a:extLst>
          </p:cNvPr>
          <p:cNvPicPr>
            <a:picLocks noChangeAspect="1"/>
          </p:cNvPicPr>
          <p:nvPr/>
        </p:nvPicPr>
        <p:blipFill>
          <a:blip r:embed="rId2"/>
          <a:stretch>
            <a:fillRect/>
          </a:stretch>
        </p:blipFill>
        <p:spPr>
          <a:xfrm>
            <a:off x="4304872" y="3808473"/>
            <a:ext cx="4690154" cy="2771454"/>
          </a:xfrm>
          <a:prstGeom prst="rect">
            <a:avLst/>
          </a:prstGeom>
        </p:spPr>
      </p:pic>
      <p:pic>
        <p:nvPicPr>
          <p:cNvPr id="11" name="Obrázek 10">
            <a:extLst>
              <a:ext uri="{FF2B5EF4-FFF2-40B4-BE49-F238E27FC236}">
                <a16:creationId xmlns:a16="http://schemas.microsoft.com/office/drawing/2014/main" id="{7A0267A7-3B56-4BD4-BFCC-2EF35BCE44CF}"/>
              </a:ext>
            </a:extLst>
          </p:cNvPr>
          <p:cNvPicPr>
            <a:picLocks noChangeAspect="1"/>
          </p:cNvPicPr>
          <p:nvPr/>
        </p:nvPicPr>
        <p:blipFill>
          <a:blip r:embed="rId3"/>
          <a:stretch>
            <a:fillRect/>
          </a:stretch>
        </p:blipFill>
        <p:spPr>
          <a:xfrm>
            <a:off x="5305587" y="500009"/>
            <a:ext cx="3689439" cy="2082441"/>
          </a:xfrm>
          <a:prstGeom prst="rect">
            <a:avLst/>
          </a:prstGeom>
        </p:spPr>
      </p:pic>
      <p:pic>
        <p:nvPicPr>
          <p:cNvPr id="13" name="Obrázek 12">
            <a:extLst>
              <a:ext uri="{FF2B5EF4-FFF2-40B4-BE49-F238E27FC236}">
                <a16:creationId xmlns:a16="http://schemas.microsoft.com/office/drawing/2014/main" id="{7B6710D5-77F2-41B8-9957-413150F13A0A}"/>
              </a:ext>
            </a:extLst>
          </p:cNvPr>
          <p:cNvPicPr>
            <a:picLocks noChangeAspect="1"/>
          </p:cNvPicPr>
          <p:nvPr/>
        </p:nvPicPr>
        <p:blipFill>
          <a:blip r:embed="rId4"/>
          <a:stretch>
            <a:fillRect/>
          </a:stretch>
        </p:blipFill>
        <p:spPr>
          <a:xfrm>
            <a:off x="292812" y="4275551"/>
            <a:ext cx="3857947" cy="2391578"/>
          </a:xfrm>
          <a:prstGeom prst="rect">
            <a:avLst/>
          </a:prstGeom>
        </p:spPr>
      </p:pic>
      <p:sp>
        <p:nvSpPr>
          <p:cNvPr id="14" name="TextovéPole 13">
            <a:extLst>
              <a:ext uri="{FF2B5EF4-FFF2-40B4-BE49-F238E27FC236}">
                <a16:creationId xmlns:a16="http://schemas.microsoft.com/office/drawing/2014/main" id="{84BDA2D8-BE18-4263-8FE4-7879C254BEEB}"/>
              </a:ext>
            </a:extLst>
          </p:cNvPr>
          <p:cNvSpPr txBox="1"/>
          <p:nvPr/>
        </p:nvSpPr>
        <p:spPr>
          <a:xfrm>
            <a:off x="148974" y="3049527"/>
            <a:ext cx="6437083" cy="461665"/>
          </a:xfrm>
          <a:prstGeom prst="rect">
            <a:avLst/>
          </a:prstGeom>
          <a:noFill/>
        </p:spPr>
        <p:txBody>
          <a:bodyPr wrap="none" rtlCol="0">
            <a:spAutoFit/>
          </a:bodyPr>
          <a:lstStyle/>
          <a:p>
            <a:r>
              <a:rPr lang="cs-CZ" sz="2400" b="1" dirty="0"/>
              <a:t>Srovnání vztahů pro elektrické a magnetické pole</a:t>
            </a:r>
          </a:p>
        </p:txBody>
      </p:sp>
    </p:spTree>
    <p:extLst>
      <p:ext uri="{BB962C8B-B14F-4D97-AF65-F5344CB8AC3E}">
        <p14:creationId xmlns:p14="http://schemas.microsoft.com/office/powerpoint/2010/main" val="97052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3426CA56-8A8F-4C92-81FB-EB13CD6D7A11}"/>
              </a:ext>
            </a:extLst>
          </p:cNvPr>
          <p:cNvSpPr txBox="1"/>
          <p:nvPr/>
        </p:nvSpPr>
        <p:spPr>
          <a:xfrm>
            <a:off x="184934" y="249484"/>
            <a:ext cx="4361515" cy="461665"/>
          </a:xfrm>
          <a:prstGeom prst="rect">
            <a:avLst/>
          </a:prstGeom>
          <a:noFill/>
        </p:spPr>
        <p:txBody>
          <a:bodyPr wrap="none" rtlCol="0">
            <a:spAutoFit/>
          </a:bodyPr>
          <a:lstStyle/>
          <a:p>
            <a:r>
              <a:rPr lang="cs-CZ" sz="2400" b="1" dirty="0"/>
              <a:t>Magnetické pole přímého vodiče</a:t>
            </a:r>
          </a:p>
        </p:txBody>
      </p:sp>
      <p:sp>
        <p:nvSpPr>
          <p:cNvPr id="5" name="TextovéPole 4">
            <a:extLst>
              <a:ext uri="{FF2B5EF4-FFF2-40B4-BE49-F238E27FC236}">
                <a16:creationId xmlns:a16="http://schemas.microsoft.com/office/drawing/2014/main" id="{7C71F3FF-685F-4026-A4FB-563B695C095B}"/>
              </a:ext>
            </a:extLst>
          </p:cNvPr>
          <p:cNvSpPr txBox="1"/>
          <p:nvPr/>
        </p:nvSpPr>
        <p:spPr>
          <a:xfrm>
            <a:off x="184934" y="4832701"/>
            <a:ext cx="8679029" cy="1631216"/>
          </a:xfrm>
          <a:prstGeom prst="rect">
            <a:avLst/>
          </a:prstGeom>
          <a:noFill/>
        </p:spPr>
        <p:txBody>
          <a:bodyPr wrap="square">
            <a:spAutoFit/>
          </a:bodyPr>
          <a:lstStyle/>
          <a:p>
            <a:pPr algn="just"/>
            <a:r>
              <a:rPr lang="cs-CZ" sz="2000" b="1" i="0" dirty="0">
                <a:solidFill>
                  <a:srgbClr val="212529"/>
                </a:solidFill>
                <a:effectLst/>
              </a:rPr>
              <a:t>Permeabilita prostředí</a:t>
            </a:r>
            <a:r>
              <a:rPr lang="cs-CZ" sz="2000" b="1" i="1" dirty="0">
                <a:solidFill>
                  <a:srgbClr val="212529"/>
                </a:solidFill>
                <a:effectLst/>
              </a:rPr>
              <a:t> </a:t>
            </a:r>
            <a:r>
              <a:rPr lang="el-GR" sz="2000" dirty="0">
                <a:solidFill>
                  <a:srgbClr val="212529"/>
                </a:solidFill>
                <a:effectLst/>
              </a:rPr>
              <a:t>μ</a:t>
            </a:r>
            <a:r>
              <a:rPr lang="el-GR" sz="2000" b="1" i="1" dirty="0">
                <a:solidFill>
                  <a:srgbClr val="212529"/>
                </a:solidFill>
                <a:effectLst/>
              </a:rPr>
              <a:t> </a:t>
            </a:r>
            <a:r>
              <a:rPr lang="cs-CZ" sz="2000" b="0" i="0" dirty="0">
                <a:solidFill>
                  <a:srgbClr val="212529"/>
                </a:solidFill>
                <a:effectLst/>
              </a:rPr>
              <a:t>je veličinou charakterizující prostředí, ve kterém je magnetické pole vytvářeno elektrickým proudem. Ve vakuu je to </a:t>
            </a:r>
            <a:r>
              <a:rPr lang="cs-CZ" sz="2000" b="1" i="0" dirty="0">
                <a:solidFill>
                  <a:srgbClr val="212529"/>
                </a:solidFill>
                <a:effectLst/>
              </a:rPr>
              <a:t>permeabilita vakua </a:t>
            </a:r>
            <a:r>
              <a:rPr lang="el-GR" sz="2000" dirty="0">
                <a:solidFill>
                  <a:srgbClr val="212529"/>
                </a:solidFill>
                <a:effectLst/>
              </a:rPr>
              <a:t>μ</a:t>
            </a:r>
            <a:r>
              <a:rPr lang="el-GR" sz="2000" b="0" i="0" baseline="-25000" dirty="0">
                <a:solidFill>
                  <a:srgbClr val="212529"/>
                </a:solidFill>
                <a:effectLst/>
              </a:rPr>
              <a:t>0</a:t>
            </a:r>
            <a:r>
              <a:rPr lang="cs-CZ" sz="2000" b="0" i="0" dirty="0">
                <a:solidFill>
                  <a:srgbClr val="212529"/>
                </a:solidFill>
                <a:effectLst/>
              </a:rPr>
              <a:t> </a:t>
            </a:r>
            <a:r>
              <a:rPr lang="el-GR" sz="2000" b="0" i="0" dirty="0">
                <a:solidFill>
                  <a:srgbClr val="212529"/>
                </a:solidFill>
                <a:effectLst/>
              </a:rPr>
              <a:t>=</a:t>
            </a:r>
            <a:r>
              <a:rPr lang="cs-CZ" sz="2000" b="0" i="0" dirty="0">
                <a:solidFill>
                  <a:srgbClr val="212529"/>
                </a:solidFill>
                <a:effectLst/>
              </a:rPr>
              <a:t> </a:t>
            </a:r>
            <a:r>
              <a:rPr lang="el-GR" sz="2000" b="0" i="0" dirty="0">
                <a:solidFill>
                  <a:srgbClr val="212529"/>
                </a:solidFill>
                <a:effectLst/>
              </a:rPr>
              <a:t>4</a:t>
            </a:r>
            <a:r>
              <a:rPr lang="cs-CZ" sz="2000" b="0" i="0" dirty="0">
                <a:solidFill>
                  <a:srgbClr val="212529"/>
                </a:solidFill>
                <a:effectLst/>
              </a:rPr>
              <a:t>.</a:t>
            </a:r>
            <a:r>
              <a:rPr lang="el-GR" sz="2000" b="0" i="0" dirty="0">
                <a:solidFill>
                  <a:srgbClr val="212529"/>
                </a:solidFill>
                <a:effectLst/>
              </a:rPr>
              <a:t>π</a:t>
            </a:r>
            <a:r>
              <a:rPr lang="cs-CZ" sz="2000" b="0" i="0" dirty="0">
                <a:solidFill>
                  <a:srgbClr val="212529"/>
                </a:solidFill>
                <a:effectLst/>
              </a:rPr>
              <a:t>.</a:t>
            </a:r>
            <a:r>
              <a:rPr lang="el-GR" sz="2000" b="0" i="0" dirty="0">
                <a:solidFill>
                  <a:srgbClr val="212529"/>
                </a:solidFill>
                <a:effectLst/>
              </a:rPr>
              <a:t>10</a:t>
            </a:r>
            <a:r>
              <a:rPr lang="cs-CZ" sz="2000" b="0" i="0" baseline="30000" dirty="0">
                <a:solidFill>
                  <a:srgbClr val="212529"/>
                </a:solidFill>
                <a:effectLst/>
              </a:rPr>
              <a:t>-</a:t>
            </a:r>
            <a:r>
              <a:rPr lang="el-GR" sz="2000" b="0" i="0" baseline="30000" dirty="0">
                <a:solidFill>
                  <a:srgbClr val="212529"/>
                </a:solidFill>
                <a:effectLst/>
              </a:rPr>
              <a:t>7</a:t>
            </a:r>
            <a:r>
              <a:rPr lang="el-GR" sz="2000" b="0" i="0" dirty="0">
                <a:solidFill>
                  <a:srgbClr val="212529"/>
                </a:solidFill>
                <a:effectLst/>
              </a:rPr>
              <a:t> </a:t>
            </a:r>
            <a:r>
              <a:rPr lang="cs-CZ" sz="2000" b="0" i="0" dirty="0">
                <a:solidFill>
                  <a:srgbClr val="212529"/>
                </a:solidFill>
                <a:effectLst/>
              </a:rPr>
              <a:t>N∙A</a:t>
            </a:r>
            <a:r>
              <a:rPr lang="cs-CZ" sz="2000" b="0" i="0" baseline="30000" dirty="0">
                <a:solidFill>
                  <a:srgbClr val="212529"/>
                </a:solidFill>
                <a:effectLst/>
              </a:rPr>
              <a:t>-2</a:t>
            </a:r>
            <a:r>
              <a:rPr lang="cs-CZ" sz="2000" b="0" i="0" dirty="0">
                <a:solidFill>
                  <a:srgbClr val="212529"/>
                </a:solidFill>
                <a:effectLst/>
              </a:rPr>
              <a:t>.</a:t>
            </a:r>
          </a:p>
          <a:p>
            <a:pPr algn="ctr"/>
            <a:r>
              <a:rPr lang="el-GR" sz="2000" dirty="0">
                <a:solidFill>
                  <a:srgbClr val="212529"/>
                </a:solidFill>
                <a:effectLst/>
              </a:rPr>
              <a:t>μ</a:t>
            </a:r>
            <a:r>
              <a:rPr lang="cs-CZ" sz="2000" dirty="0">
                <a:solidFill>
                  <a:srgbClr val="212529"/>
                </a:solidFill>
                <a:effectLst/>
              </a:rPr>
              <a:t> = </a:t>
            </a:r>
            <a:r>
              <a:rPr lang="el-GR" sz="2000" dirty="0">
                <a:solidFill>
                  <a:srgbClr val="212529"/>
                </a:solidFill>
                <a:effectLst/>
              </a:rPr>
              <a:t>μ</a:t>
            </a:r>
            <a:r>
              <a:rPr lang="cs-CZ" sz="2000" baseline="-25000" dirty="0">
                <a:solidFill>
                  <a:srgbClr val="212529"/>
                </a:solidFill>
                <a:effectLst/>
              </a:rPr>
              <a:t>0</a:t>
            </a:r>
            <a:r>
              <a:rPr lang="cs-CZ" sz="2000" dirty="0">
                <a:solidFill>
                  <a:srgbClr val="212529"/>
                </a:solidFill>
                <a:effectLst/>
              </a:rPr>
              <a:t> .</a:t>
            </a:r>
            <a:r>
              <a:rPr lang="el-GR" sz="2000" dirty="0">
                <a:solidFill>
                  <a:srgbClr val="212529"/>
                </a:solidFill>
                <a:effectLst/>
              </a:rPr>
              <a:t> Μ</a:t>
            </a:r>
            <a:r>
              <a:rPr lang="cs-CZ" sz="2000" baseline="-25000" dirty="0">
                <a:solidFill>
                  <a:srgbClr val="212529"/>
                </a:solidFill>
                <a:effectLst/>
              </a:rPr>
              <a:t>r</a:t>
            </a:r>
          </a:p>
          <a:p>
            <a:pPr algn="just"/>
            <a:r>
              <a:rPr lang="el-GR" sz="2000" dirty="0">
                <a:solidFill>
                  <a:srgbClr val="212529"/>
                </a:solidFill>
                <a:effectLst/>
              </a:rPr>
              <a:t>μ</a:t>
            </a:r>
            <a:r>
              <a:rPr lang="cs-CZ" sz="2000" baseline="-25000" dirty="0">
                <a:solidFill>
                  <a:srgbClr val="212529"/>
                </a:solidFill>
                <a:effectLst/>
              </a:rPr>
              <a:t>r</a:t>
            </a:r>
            <a:r>
              <a:rPr lang="cs-CZ" sz="2000" dirty="0">
                <a:solidFill>
                  <a:srgbClr val="212529"/>
                </a:solidFill>
                <a:effectLst/>
              </a:rPr>
              <a:t> je </a:t>
            </a:r>
            <a:r>
              <a:rPr lang="cs-CZ" sz="2000" b="1" dirty="0">
                <a:solidFill>
                  <a:srgbClr val="212529"/>
                </a:solidFill>
                <a:effectLst/>
              </a:rPr>
              <a:t>relativní permeabilita</a:t>
            </a:r>
            <a:r>
              <a:rPr lang="cs-CZ" sz="2000" dirty="0">
                <a:solidFill>
                  <a:srgbClr val="212529"/>
                </a:solidFill>
                <a:effectLst/>
              </a:rPr>
              <a:t>.</a:t>
            </a:r>
            <a:endParaRPr lang="cs-CZ" sz="2000" dirty="0"/>
          </a:p>
        </p:txBody>
      </p:sp>
      <p:pic>
        <p:nvPicPr>
          <p:cNvPr id="7172" name="Picture 4" descr="Magnetické pole kolem vodiče s proudem">
            <a:extLst>
              <a:ext uri="{FF2B5EF4-FFF2-40B4-BE49-F238E27FC236}">
                <a16:creationId xmlns:a16="http://schemas.microsoft.com/office/drawing/2014/main" id="{2A006CE7-8AE2-458B-B1B8-E3965DFC4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255" y="131210"/>
            <a:ext cx="2790825" cy="20955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BCE66BD6-2F98-4A3B-93D6-6E5CDE3C2C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8113" y="2477174"/>
            <a:ext cx="2463550" cy="1903652"/>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5AFB0DB1-9DB3-4E7F-AB83-62D34788C893}"/>
              </a:ext>
            </a:extLst>
          </p:cNvPr>
          <p:cNvSpPr txBox="1"/>
          <p:nvPr/>
        </p:nvSpPr>
        <p:spPr>
          <a:xfrm>
            <a:off x="184934" y="1009636"/>
            <a:ext cx="5642385" cy="2246769"/>
          </a:xfrm>
          <a:prstGeom prst="rect">
            <a:avLst/>
          </a:prstGeom>
          <a:noFill/>
        </p:spPr>
        <p:txBody>
          <a:bodyPr wrap="square" rtlCol="0">
            <a:spAutoFit/>
          </a:bodyPr>
          <a:lstStyle/>
          <a:p>
            <a:pPr algn="just"/>
            <a:r>
              <a:rPr lang="cs-CZ" sz="2000" dirty="0"/>
              <a:t>Magnetické indukční čáry v okolí přímého vodiče s proudem, mají tvar </a:t>
            </a:r>
            <a:r>
              <a:rPr lang="cs-CZ" sz="2000" u="sng" dirty="0"/>
              <a:t>soustředných kružnic</a:t>
            </a:r>
            <a:r>
              <a:rPr lang="cs-CZ" sz="2000" dirty="0"/>
              <a:t>. Jejich směr se určuje pomocí Ampérova pravidla pravé ruky.</a:t>
            </a:r>
          </a:p>
          <a:p>
            <a:pPr algn="just"/>
            <a:endParaRPr lang="cs-CZ" sz="2000" dirty="0"/>
          </a:p>
          <a:p>
            <a:pPr algn="just"/>
            <a:r>
              <a:rPr lang="cs-CZ" sz="2000" dirty="0"/>
              <a:t>Velikost magnetické indukce B ve vzdálenosti </a:t>
            </a:r>
            <a:r>
              <a:rPr lang="cs-CZ" sz="2000" i="1" dirty="0"/>
              <a:t>l</a:t>
            </a:r>
            <a:r>
              <a:rPr lang="cs-CZ" sz="2000" dirty="0"/>
              <a:t> od přímého vodiče, kterým protéká proud I je </a:t>
            </a:r>
          </a:p>
        </p:txBody>
      </p:sp>
      <p:sp>
        <p:nvSpPr>
          <p:cNvPr id="8" name="TextovéPole 7">
            <a:extLst>
              <a:ext uri="{FF2B5EF4-FFF2-40B4-BE49-F238E27FC236}">
                <a16:creationId xmlns:a16="http://schemas.microsoft.com/office/drawing/2014/main" id="{5A40BE77-14DA-4FE6-A7D8-CEDCB2926520}"/>
              </a:ext>
            </a:extLst>
          </p:cNvPr>
          <p:cNvSpPr txBox="1"/>
          <p:nvPr/>
        </p:nvSpPr>
        <p:spPr>
          <a:xfrm>
            <a:off x="1556535" y="3429000"/>
            <a:ext cx="2463550" cy="403351"/>
          </a:xfrm>
          <a:prstGeom prst="rect">
            <a:avLst/>
          </a:prstGeom>
          <a:noFill/>
        </p:spPr>
        <p:txBody>
          <a:bodyPr wrap="square">
            <a:spAutoFit/>
          </a:bodyPr>
          <a:lstStyle/>
          <a:p>
            <a:r>
              <a:rPr lang="cs-CZ" sz="2000" dirty="0"/>
              <a:t>B = μ /(2.</a:t>
            </a:r>
            <a:r>
              <a:rPr lang="el-GR" sz="2000" dirty="0"/>
              <a:t> π</a:t>
            </a:r>
            <a:r>
              <a:rPr lang="cs-CZ" sz="2000" dirty="0"/>
              <a:t>) . I/d</a:t>
            </a:r>
          </a:p>
        </p:txBody>
      </p:sp>
    </p:spTree>
    <p:extLst>
      <p:ext uri="{BB962C8B-B14F-4D97-AF65-F5344CB8AC3E}">
        <p14:creationId xmlns:p14="http://schemas.microsoft.com/office/powerpoint/2010/main" val="3893046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FB88F26E-8CB6-4647-8E91-D1943EFCFFFA}"/>
              </a:ext>
            </a:extLst>
          </p:cNvPr>
          <p:cNvSpPr txBox="1"/>
          <p:nvPr/>
        </p:nvSpPr>
        <p:spPr>
          <a:xfrm>
            <a:off x="191874" y="210945"/>
            <a:ext cx="8815228" cy="1754326"/>
          </a:xfrm>
          <a:prstGeom prst="rect">
            <a:avLst/>
          </a:prstGeom>
          <a:noFill/>
        </p:spPr>
        <p:txBody>
          <a:bodyPr wrap="square" rtlCol="0">
            <a:spAutoFit/>
          </a:bodyPr>
          <a:lstStyle/>
          <a:p>
            <a:pPr algn="just"/>
            <a:r>
              <a:rPr lang="cs-CZ" sz="2000" b="1" dirty="0"/>
              <a:t>Magnet</a:t>
            </a:r>
            <a:r>
              <a:rPr lang="cs-CZ" sz="2000" dirty="0"/>
              <a:t> je trvale (permanentní magnet) nebo dočasně zmagnetované těleso, které je zdrojem magnetického pole. </a:t>
            </a:r>
          </a:p>
          <a:p>
            <a:pPr algn="just"/>
            <a:r>
              <a:rPr lang="cs-CZ" sz="2000" dirty="0"/>
              <a:t>Magnet má </a:t>
            </a:r>
            <a:r>
              <a:rPr lang="cs-CZ" sz="2000" i="1" dirty="0"/>
              <a:t>severní pól </a:t>
            </a:r>
            <a:r>
              <a:rPr lang="cs-CZ" sz="2000" dirty="0"/>
              <a:t>(N) a </a:t>
            </a:r>
            <a:r>
              <a:rPr lang="cs-CZ" sz="2000" i="1" dirty="0"/>
              <a:t>jižní pól </a:t>
            </a:r>
            <a:r>
              <a:rPr lang="cs-CZ" sz="2000" dirty="0"/>
              <a:t>(S). </a:t>
            </a:r>
            <a:r>
              <a:rPr lang="cs-CZ" sz="2000" u="sng" dirty="0"/>
              <a:t>Nesouhlasné póly dvou magnetů se přitahují, souhlasné se odpuzují</a:t>
            </a:r>
            <a:r>
              <a:rPr lang="cs-CZ" sz="2000" dirty="0"/>
              <a:t>. </a:t>
            </a:r>
          </a:p>
          <a:p>
            <a:pPr algn="just"/>
            <a:endParaRPr lang="cs-CZ" sz="800" dirty="0"/>
          </a:p>
          <a:p>
            <a:pPr algn="just"/>
            <a:r>
              <a:rPr lang="cs-CZ" sz="2000" b="1" dirty="0"/>
              <a:t>Magnetka</a:t>
            </a:r>
            <a:r>
              <a:rPr lang="cs-CZ" sz="2000" dirty="0"/>
              <a:t> je trvalý magnet otáčivý okolo svislé osy.</a:t>
            </a:r>
          </a:p>
        </p:txBody>
      </p:sp>
      <p:sp>
        <p:nvSpPr>
          <p:cNvPr id="2" name="TextovéPole 1">
            <a:extLst>
              <a:ext uri="{FF2B5EF4-FFF2-40B4-BE49-F238E27FC236}">
                <a16:creationId xmlns:a16="http://schemas.microsoft.com/office/drawing/2014/main" id="{C4EE2CFF-4FAA-45C2-A32C-34BC0DBEDF9C}"/>
              </a:ext>
            </a:extLst>
          </p:cNvPr>
          <p:cNvSpPr txBox="1"/>
          <p:nvPr/>
        </p:nvSpPr>
        <p:spPr>
          <a:xfrm>
            <a:off x="106101" y="3877066"/>
            <a:ext cx="2375074" cy="461665"/>
          </a:xfrm>
          <a:prstGeom prst="rect">
            <a:avLst/>
          </a:prstGeom>
          <a:noFill/>
        </p:spPr>
        <p:txBody>
          <a:bodyPr wrap="none" rtlCol="0">
            <a:spAutoFit/>
          </a:bodyPr>
          <a:lstStyle/>
          <a:p>
            <a:r>
              <a:rPr lang="cs-CZ" sz="2400" b="1" dirty="0"/>
              <a:t>Magnetické pole </a:t>
            </a:r>
          </a:p>
        </p:txBody>
      </p:sp>
      <p:sp>
        <p:nvSpPr>
          <p:cNvPr id="3" name="TextovéPole 2">
            <a:extLst>
              <a:ext uri="{FF2B5EF4-FFF2-40B4-BE49-F238E27FC236}">
                <a16:creationId xmlns:a16="http://schemas.microsoft.com/office/drawing/2014/main" id="{88EE2C30-2DEE-432C-8313-755B6744664B}"/>
              </a:ext>
            </a:extLst>
          </p:cNvPr>
          <p:cNvSpPr txBox="1"/>
          <p:nvPr/>
        </p:nvSpPr>
        <p:spPr>
          <a:xfrm>
            <a:off x="284949" y="4338731"/>
            <a:ext cx="8636379" cy="2308324"/>
          </a:xfrm>
          <a:prstGeom prst="rect">
            <a:avLst/>
          </a:prstGeom>
          <a:noFill/>
        </p:spPr>
        <p:txBody>
          <a:bodyPr wrap="square" rtlCol="0">
            <a:spAutoFit/>
          </a:bodyPr>
          <a:lstStyle/>
          <a:p>
            <a:r>
              <a:rPr lang="cs-CZ" sz="2000" dirty="0"/>
              <a:t>Magnetické pole se projevuje silovými účinky na železo, kobalt, nikl a jejich slitiny, na ostatní magnety a na pohybující se elektrické náboje. Objevuje se </a:t>
            </a:r>
          </a:p>
          <a:p>
            <a:endParaRPr lang="cs-CZ" sz="800" dirty="0"/>
          </a:p>
          <a:p>
            <a:r>
              <a:rPr lang="cs-CZ" sz="2000" dirty="0"/>
              <a:t>   v okolí magnetů</a:t>
            </a:r>
          </a:p>
          <a:p>
            <a:endParaRPr lang="cs-CZ" sz="800" dirty="0"/>
          </a:p>
          <a:p>
            <a:r>
              <a:rPr lang="cs-CZ" sz="2000" dirty="0"/>
              <a:t>   v okolí vodičů jimiž prochází elektrický proud</a:t>
            </a:r>
          </a:p>
          <a:p>
            <a:endParaRPr lang="cs-CZ" sz="800" dirty="0"/>
          </a:p>
          <a:p>
            <a:pPr algn="just"/>
            <a:r>
              <a:rPr lang="cs-CZ" sz="2000" dirty="0"/>
              <a:t>Příčinou magnetického pole v okolí vodiče je pohybující se elektrický náboj. Magnetickou silou na sebe působí i dva vodiče se stálým proudem.</a:t>
            </a:r>
          </a:p>
        </p:txBody>
      </p:sp>
      <p:pic>
        <p:nvPicPr>
          <p:cNvPr id="10242" name="Picture 2">
            <a:extLst>
              <a:ext uri="{FF2B5EF4-FFF2-40B4-BE49-F238E27FC236}">
                <a16:creationId xmlns:a16="http://schemas.microsoft.com/office/drawing/2014/main" id="{8D4BCA2F-A3A3-47A5-988C-0FDBD09BA5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426" y="2059209"/>
            <a:ext cx="2133945" cy="1303172"/>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6D552218-E501-45C3-902A-C2798AC50266}"/>
              </a:ext>
            </a:extLst>
          </p:cNvPr>
          <p:cNvPicPr>
            <a:picLocks noChangeAspect="1"/>
          </p:cNvPicPr>
          <p:nvPr/>
        </p:nvPicPr>
        <p:blipFill>
          <a:blip r:embed="rId3"/>
          <a:stretch>
            <a:fillRect/>
          </a:stretch>
        </p:blipFill>
        <p:spPr>
          <a:xfrm>
            <a:off x="6485659" y="3269410"/>
            <a:ext cx="2133946" cy="1001814"/>
          </a:xfrm>
          <a:prstGeom prst="rect">
            <a:avLst/>
          </a:prstGeom>
        </p:spPr>
      </p:pic>
      <p:pic>
        <p:nvPicPr>
          <p:cNvPr id="9" name="Obrázek 8">
            <a:extLst>
              <a:ext uri="{FF2B5EF4-FFF2-40B4-BE49-F238E27FC236}">
                <a16:creationId xmlns:a16="http://schemas.microsoft.com/office/drawing/2014/main" id="{B725DE2B-0001-48D9-B7E8-BD614B33C467}"/>
              </a:ext>
            </a:extLst>
          </p:cNvPr>
          <p:cNvPicPr>
            <a:picLocks noChangeAspect="1"/>
          </p:cNvPicPr>
          <p:nvPr/>
        </p:nvPicPr>
        <p:blipFill>
          <a:blip r:embed="rId4"/>
          <a:stretch>
            <a:fillRect/>
          </a:stretch>
        </p:blipFill>
        <p:spPr>
          <a:xfrm>
            <a:off x="6271694" y="1301064"/>
            <a:ext cx="2309748" cy="1931179"/>
          </a:xfrm>
          <a:prstGeom prst="rect">
            <a:avLst/>
          </a:prstGeom>
        </p:spPr>
      </p:pic>
      <p:pic>
        <p:nvPicPr>
          <p:cNvPr id="10246" name="Picture 6" descr="Magnety">
            <a:extLst>
              <a:ext uri="{FF2B5EF4-FFF2-40B4-BE49-F238E27FC236}">
                <a16:creationId xmlns:a16="http://schemas.microsoft.com/office/drawing/2014/main" id="{F5C66B6B-975D-4FA2-927A-B05C0591F8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4537" y="2658925"/>
            <a:ext cx="3732323" cy="1406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234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3426CA56-8A8F-4C92-81FB-EB13CD6D7A11}"/>
              </a:ext>
            </a:extLst>
          </p:cNvPr>
          <p:cNvSpPr txBox="1"/>
          <p:nvPr/>
        </p:nvSpPr>
        <p:spPr>
          <a:xfrm>
            <a:off x="184934" y="249484"/>
            <a:ext cx="5022401" cy="461665"/>
          </a:xfrm>
          <a:prstGeom prst="rect">
            <a:avLst/>
          </a:prstGeom>
          <a:noFill/>
        </p:spPr>
        <p:txBody>
          <a:bodyPr wrap="none" rtlCol="0">
            <a:spAutoFit/>
          </a:bodyPr>
          <a:lstStyle/>
          <a:p>
            <a:r>
              <a:rPr lang="cs-CZ" sz="2400" b="1" dirty="0"/>
              <a:t>Magnetické pole dvou přímých vodičů</a:t>
            </a:r>
          </a:p>
        </p:txBody>
      </p:sp>
      <p:sp>
        <p:nvSpPr>
          <p:cNvPr id="7" name="TextovéPole 6">
            <a:extLst>
              <a:ext uri="{FF2B5EF4-FFF2-40B4-BE49-F238E27FC236}">
                <a16:creationId xmlns:a16="http://schemas.microsoft.com/office/drawing/2014/main" id="{63FD5238-930F-4E37-83F4-2C59F3ECB901}"/>
              </a:ext>
            </a:extLst>
          </p:cNvPr>
          <p:cNvSpPr txBox="1"/>
          <p:nvPr/>
        </p:nvSpPr>
        <p:spPr>
          <a:xfrm>
            <a:off x="184934" y="887073"/>
            <a:ext cx="8784405" cy="1261884"/>
          </a:xfrm>
          <a:prstGeom prst="rect">
            <a:avLst/>
          </a:prstGeom>
          <a:noFill/>
        </p:spPr>
        <p:txBody>
          <a:bodyPr wrap="square">
            <a:spAutoFit/>
          </a:bodyPr>
          <a:lstStyle/>
          <a:p>
            <a:pPr algn="l"/>
            <a:r>
              <a:rPr lang="cs-CZ" sz="2000" b="0" i="0" dirty="0">
                <a:solidFill>
                  <a:srgbClr val="212529"/>
                </a:solidFill>
                <a:effectLst/>
              </a:rPr>
              <a:t>Když umístíme blízko sebe dva přímé rovnoběžné vodiče, kterým bude procházet proud, budou na sebe navzájem působit silou </a:t>
            </a:r>
            <a:r>
              <a:rPr lang="cs-CZ" sz="2000" b="0" i="0" dirty="0" err="1">
                <a:solidFill>
                  <a:srgbClr val="212529"/>
                </a:solidFill>
                <a:effectLst/>
              </a:rPr>
              <a:t>F</a:t>
            </a:r>
            <a:r>
              <a:rPr lang="cs-CZ" sz="2000" b="0" i="0" baseline="-25000" dirty="0" err="1">
                <a:solidFill>
                  <a:srgbClr val="212529"/>
                </a:solidFill>
                <a:effectLst/>
              </a:rPr>
              <a:t>m</a:t>
            </a:r>
            <a:r>
              <a:rPr lang="cs-CZ" sz="2000" b="0" i="0" dirty="0">
                <a:solidFill>
                  <a:srgbClr val="212529"/>
                </a:solidFill>
                <a:effectLst/>
              </a:rPr>
              <a:t> o velikosti</a:t>
            </a:r>
          </a:p>
          <a:p>
            <a:pPr algn="l"/>
            <a:endParaRPr lang="cs-CZ" sz="800" dirty="0">
              <a:solidFill>
                <a:srgbClr val="212529"/>
              </a:solidFill>
            </a:endParaRPr>
          </a:p>
          <a:p>
            <a:pPr algn="ctr"/>
            <a:r>
              <a:rPr lang="cs-CZ" sz="2000" i="0" dirty="0" err="1">
                <a:solidFill>
                  <a:srgbClr val="212529"/>
                </a:solidFill>
                <a:effectLst/>
              </a:rPr>
              <a:t>F</a:t>
            </a:r>
            <a:r>
              <a:rPr lang="cs-CZ" sz="2000" i="0" baseline="-25000" dirty="0" err="1">
                <a:solidFill>
                  <a:srgbClr val="212529"/>
                </a:solidFill>
                <a:effectLst/>
              </a:rPr>
              <a:t>m</a:t>
            </a:r>
            <a:r>
              <a:rPr lang="cs-CZ" sz="2000" i="0" dirty="0">
                <a:solidFill>
                  <a:srgbClr val="212529"/>
                </a:solidFill>
                <a:effectLst/>
              </a:rPr>
              <a:t> = (</a:t>
            </a:r>
            <a:r>
              <a:rPr lang="el-GR" sz="2000" i="0" dirty="0">
                <a:solidFill>
                  <a:srgbClr val="212529"/>
                </a:solidFill>
                <a:effectLst/>
              </a:rPr>
              <a:t>μ/2π)·(</a:t>
            </a:r>
            <a:r>
              <a:rPr lang="cs-CZ" sz="2000" i="0" dirty="0">
                <a:solidFill>
                  <a:srgbClr val="212529"/>
                </a:solidFill>
                <a:effectLst/>
              </a:rPr>
              <a:t>I</a:t>
            </a:r>
            <a:r>
              <a:rPr lang="cs-CZ" sz="2000" i="0" baseline="-25000" dirty="0">
                <a:solidFill>
                  <a:srgbClr val="212529"/>
                </a:solidFill>
                <a:effectLst/>
              </a:rPr>
              <a:t>1</a:t>
            </a:r>
            <a:r>
              <a:rPr lang="cs-CZ" sz="2000" i="0" dirty="0">
                <a:solidFill>
                  <a:srgbClr val="212529"/>
                </a:solidFill>
                <a:effectLst/>
              </a:rPr>
              <a:t>·I</a:t>
            </a:r>
            <a:r>
              <a:rPr lang="cs-CZ" sz="2000" i="0" baseline="-25000" dirty="0">
                <a:solidFill>
                  <a:srgbClr val="212529"/>
                </a:solidFill>
                <a:effectLst/>
              </a:rPr>
              <a:t>2</a:t>
            </a:r>
            <a:r>
              <a:rPr lang="cs-CZ" sz="2000" i="0" dirty="0">
                <a:solidFill>
                  <a:srgbClr val="212529"/>
                </a:solidFill>
                <a:effectLst/>
              </a:rPr>
              <a:t>·</a:t>
            </a:r>
            <a:r>
              <a:rPr lang="cs-CZ" sz="2000" i="1" dirty="0">
                <a:solidFill>
                  <a:srgbClr val="212529"/>
                </a:solidFill>
                <a:effectLst/>
              </a:rPr>
              <a:t>l</a:t>
            </a:r>
            <a:r>
              <a:rPr lang="cs-CZ" sz="2000" i="0" dirty="0">
                <a:solidFill>
                  <a:srgbClr val="212529"/>
                </a:solidFill>
                <a:effectLst/>
              </a:rPr>
              <a:t>)/d.</a:t>
            </a:r>
          </a:p>
          <a:p>
            <a:pPr algn="l"/>
            <a:endParaRPr lang="cs-CZ" sz="800" b="0" i="0" dirty="0">
              <a:solidFill>
                <a:srgbClr val="212529"/>
              </a:solidFill>
              <a:effectLst/>
            </a:endParaRPr>
          </a:p>
        </p:txBody>
      </p:sp>
      <p:sp>
        <p:nvSpPr>
          <p:cNvPr id="9" name="TextovéPole 8">
            <a:extLst>
              <a:ext uri="{FF2B5EF4-FFF2-40B4-BE49-F238E27FC236}">
                <a16:creationId xmlns:a16="http://schemas.microsoft.com/office/drawing/2014/main" id="{572EFC67-92C6-4694-AA0C-723500F0DA0F}"/>
              </a:ext>
            </a:extLst>
          </p:cNvPr>
          <p:cNvSpPr txBox="1"/>
          <p:nvPr/>
        </p:nvSpPr>
        <p:spPr>
          <a:xfrm>
            <a:off x="251716" y="5600280"/>
            <a:ext cx="5856270" cy="923330"/>
          </a:xfrm>
          <a:prstGeom prst="rect">
            <a:avLst/>
          </a:prstGeom>
          <a:noFill/>
        </p:spPr>
        <p:txBody>
          <a:bodyPr wrap="square">
            <a:spAutoFit/>
          </a:bodyPr>
          <a:lstStyle/>
          <a:p>
            <a:pPr algn="just"/>
            <a:r>
              <a:rPr lang="cs-CZ" b="0" i="0" dirty="0">
                <a:solidFill>
                  <a:srgbClr val="212529"/>
                </a:solidFill>
                <a:effectLst/>
              </a:rPr>
              <a:t>Použitím Ampérova pravidla pravé ruky lze zjistit orientaci indukčních čar, pro zjištění směru síly, která bude působit mezi vodiči, lze použít </a:t>
            </a:r>
            <a:r>
              <a:rPr lang="cs-CZ" b="0" i="0" dirty="0" err="1">
                <a:solidFill>
                  <a:srgbClr val="212529"/>
                </a:solidFill>
                <a:effectLst/>
              </a:rPr>
              <a:t>Flemingovo</a:t>
            </a:r>
            <a:r>
              <a:rPr lang="cs-CZ" b="0" i="0" dirty="0">
                <a:solidFill>
                  <a:srgbClr val="212529"/>
                </a:solidFill>
                <a:effectLst/>
              </a:rPr>
              <a:t> pravidlo levé ruky.</a:t>
            </a:r>
          </a:p>
        </p:txBody>
      </p:sp>
      <p:pic>
        <p:nvPicPr>
          <p:cNvPr id="15362" name="Picture 2">
            <a:extLst>
              <a:ext uri="{FF2B5EF4-FFF2-40B4-BE49-F238E27FC236}">
                <a16:creationId xmlns:a16="http://schemas.microsoft.com/office/drawing/2014/main" id="{8D576619-70CD-497D-AEC1-A8B1C56587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4768" y="4447598"/>
            <a:ext cx="2784298" cy="2076012"/>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6E479059-C1BC-4582-8077-DC18FF9A2242}"/>
              </a:ext>
            </a:extLst>
          </p:cNvPr>
          <p:cNvSpPr txBox="1"/>
          <p:nvPr/>
        </p:nvSpPr>
        <p:spPr>
          <a:xfrm>
            <a:off x="113015" y="2636558"/>
            <a:ext cx="8774132" cy="1323439"/>
          </a:xfrm>
          <a:prstGeom prst="rect">
            <a:avLst/>
          </a:prstGeom>
          <a:noFill/>
        </p:spPr>
        <p:txBody>
          <a:bodyPr wrap="square">
            <a:spAutoFit/>
          </a:bodyPr>
          <a:lstStyle/>
          <a:p>
            <a:pPr algn="just"/>
            <a:r>
              <a:rPr lang="cs-CZ" sz="2000" b="0" i="1" dirty="0">
                <a:solidFill>
                  <a:srgbClr val="212529"/>
                </a:solidFill>
                <a:effectLst/>
              </a:rPr>
              <a:t> Vodiči budou procházet proudy stejného směru</a:t>
            </a:r>
            <a:r>
              <a:rPr lang="cs-CZ" sz="2000" b="0" i="0" dirty="0">
                <a:solidFill>
                  <a:srgbClr val="212529"/>
                </a:solidFill>
                <a:effectLst/>
              </a:rPr>
              <a:t> a oba vodiče se budou navzájem </a:t>
            </a:r>
            <a:r>
              <a:rPr lang="cs-CZ" sz="2000" b="0" i="0" u="sng" dirty="0">
                <a:solidFill>
                  <a:srgbClr val="212529"/>
                </a:solidFill>
                <a:effectLst/>
              </a:rPr>
              <a:t>přitahovat</a:t>
            </a:r>
            <a:r>
              <a:rPr lang="cs-CZ" sz="2000" b="0" i="0" dirty="0">
                <a:solidFill>
                  <a:srgbClr val="212529"/>
                </a:solidFill>
                <a:effectLst/>
              </a:rPr>
              <a:t>.</a:t>
            </a:r>
          </a:p>
          <a:p>
            <a:pPr algn="just"/>
            <a:r>
              <a:rPr lang="cs-CZ" sz="2000" b="0" i="1" dirty="0">
                <a:solidFill>
                  <a:srgbClr val="212529"/>
                </a:solidFill>
                <a:effectLst/>
              </a:rPr>
              <a:t> Vodiči budou procházet proudy opačného směru</a:t>
            </a:r>
            <a:r>
              <a:rPr lang="cs-CZ" sz="2000" b="0" i="0" dirty="0">
                <a:solidFill>
                  <a:srgbClr val="212529"/>
                </a:solidFill>
                <a:effectLst/>
              </a:rPr>
              <a:t> a oba vodiče se budou navzájem </a:t>
            </a:r>
            <a:r>
              <a:rPr lang="cs-CZ" sz="2000" b="0" u="sng" dirty="0">
                <a:solidFill>
                  <a:srgbClr val="212529"/>
                </a:solidFill>
                <a:effectLst/>
              </a:rPr>
              <a:t>odpuzovat</a:t>
            </a:r>
            <a:r>
              <a:rPr lang="cs-CZ" sz="2000" b="0" i="0" dirty="0">
                <a:solidFill>
                  <a:srgbClr val="212529"/>
                </a:solidFill>
                <a:effectLst/>
              </a:rPr>
              <a:t>.</a:t>
            </a:r>
            <a:endParaRPr lang="cs-CZ" sz="2000" dirty="0"/>
          </a:p>
        </p:txBody>
      </p:sp>
      <p:sp>
        <p:nvSpPr>
          <p:cNvPr id="3" name="TextovéPole 2">
            <a:extLst>
              <a:ext uri="{FF2B5EF4-FFF2-40B4-BE49-F238E27FC236}">
                <a16:creationId xmlns:a16="http://schemas.microsoft.com/office/drawing/2014/main" id="{9DA9EF15-49A7-4C7F-90BB-689FAD350DBC}"/>
              </a:ext>
            </a:extLst>
          </p:cNvPr>
          <p:cNvSpPr txBox="1"/>
          <p:nvPr/>
        </p:nvSpPr>
        <p:spPr>
          <a:xfrm>
            <a:off x="184934" y="2195560"/>
            <a:ext cx="8273612" cy="369332"/>
          </a:xfrm>
          <a:prstGeom prst="rect">
            <a:avLst/>
          </a:prstGeom>
          <a:noFill/>
        </p:spPr>
        <p:txBody>
          <a:bodyPr wrap="none" rtlCol="0">
            <a:spAutoFit/>
          </a:bodyPr>
          <a:lstStyle/>
          <a:p>
            <a:r>
              <a:rPr lang="cs-CZ" dirty="0"/>
              <a:t>d je vzdálenost mezi vodiči, l je délka vodičů, I</a:t>
            </a:r>
            <a:r>
              <a:rPr lang="cs-CZ" baseline="-25000" dirty="0"/>
              <a:t>1</a:t>
            </a:r>
            <a:r>
              <a:rPr lang="cs-CZ" dirty="0"/>
              <a:t> a I</a:t>
            </a:r>
            <a:r>
              <a:rPr lang="cs-CZ" baseline="-25000" dirty="0"/>
              <a:t>2</a:t>
            </a:r>
            <a:r>
              <a:rPr lang="cs-CZ" dirty="0"/>
              <a:t> jsou proudy protékající vodiči 1 a 2.</a:t>
            </a:r>
          </a:p>
        </p:txBody>
      </p:sp>
      <p:pic>
        <p:nvPicPr>
          <p:cNvPr id="10" name="Obrázek 9">
            <a:extLst>
              <a:ext uri="{FF2B5EF4-FFF2-40B4-BE49-F238E27FC236}">
                <a16:creationId xmlns:a16="http://schemas.microsoft.com/office/drawing/2014/main" id="{DE9A0597-5089-4FAB-BE81-5304D81C5A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2838" y="3959997"/>
            <a:ext cx="4315148" cy="126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7451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D558F40-50A1-4601-BE75-2AC89B74BE39}"/>
              </a:ext>
            </a:extLst>
          </p:cNvPr>
          <p:cNvSpPr txBox="1"/>
          <p:nvPr/>
        </p:nvSpPr>
        <p:spPr>
          <a:xfrm>
            <a:off x="236305" y="205483"/>
            <a:ext cx="1068513" cy="461665"/>
          </a:xfrm>
          <a:prstGeom prst="rect">
            <a:avLst/>
          </a:prstGeom>
          <a:noFill/>
        </p:spPr>
        <p:txBody>
          <a:bodyPr wrap="square" rtlCol="0">
            <a:spAutoFit/>
          </a:bodyPr>
          <a:lstStyle/>
          <a:p>
            <a:r>
              <a:rPr lang="cs-CZ" sz="2400" b="1" dirty="0"/>
              <a:t>Příklad</a:t>
            </a:r>
          </a:p>
        </p:txBody>
      </p:sp>
      <p:sp>
        <p:nvSpPr>
          <p:cNvPr id="5" name="TextovéPole 4">
            <a:extLst>
              <a:ext uri="{FF2B5EF4-FFF2-40B4-BE49-F238E27FC236}">
                <a16:creationId xmlns:a16="http://schemas.microsoft.com/office/drawing/2014/main" id="{65DB93A8-C533-4111-89A5-C21219452B59}"/>
              </a:ext>
            </a:extLst>
          </p:cNvPr>
          <p:cNvSpPr txBox="1"/>
          <p:nvPr/>
        </p:nvSpPr>
        <p:spPr>
          <a:xfrm>
            <a:off x="236305" y="760286"/>
            <a:ext cx="8753583" cy="1323439"/>
          </a:xfrm>
          <a:prstGeom prst="rect">
            <a:avLst/>
          </a:prstGeom>
          <a:noFill/>
        </p:spPr>
        <p:txBody>
          <a:bodyPr wrap="square" rtlCol="0">
            <a:spAutoFit/>
          </a:bodyPr>
          <a:lstStyle/>
          <a:p>
            <a:pPr algn="just"/>
            <a:r>
              <a:rPr lang="cs-CZ" sz="2000" dirty="0"/>
              <a:t>Dvěma přímými rovnoběžnými vodiči, vzdálenými od sebe 2 cm, prochází proudy 20 A </a:t>
            </a:r>
            <a:r>
              <a:rPr lang="cs-CZ" sz="2000" dirty="0" err="1"/>
              <a:t>a</a:t>
            </a:r>
            <a:r>
              <a:rPr lang="cs-CZ" sz="2000" dirty="0"/>
              <a:t> 25 A. Jaká magnetická síla působí na část každého vodiče o délce 2,5 m jestliže oba proudy mají a) stejný směr, b) opačný směr? Permeabilita vakua je 4.</a:t>
            </a:r>
            <a:r>
              <a:rPr lang="el-GR" sz="2000" dirty="0"/>
              <a:t>π</a:t>
            </a:r>
            <a:r>
              <a:rPr lang="cs-CZ" sz="2000" dirty="0"/>
              <a:t>.10</a:t>
            </a:r>
            <a:r>
              <a:rPr lang="cs-CZ" sz="2000" baseline="30000" dirty="0"/>
              <a:t>-7 </a:t>
            </a:r>
            <a:r>
              <a:rPr lang="cs-CZ" sz="2000" dirty="0"/>
              <a:t>N.A</a:t>
            </a:r>
            <a:r>
              <a:rPr lang="cs-CZ" sz="2000" baseline="30000" dirty="0"/>
              <a:t>-2</a:t>
            </a:r>
            <a:r>
              <a:rPr lang="cs-CZ" sz="2000" dirty="0"/>
              <a:t>.</a:t>
            </a:r>
          </a:p>
        </p:txBody>
      </p:sp>
      <p:sp>
        <p:nvSpPr>
          <p:cNvPr id="6" name="TextovéPole 5">
            <a:extLst>
              <a:ext uri="{FF2B5EF4-FFF2-40B4-BE49-F238E27FC236}">
                <a16:creationId xmlns:a16="http://schemas.microsoft.com/office/drawing/2014/main" id="{3C0DF988-3695-40C4-95EF-7B1684A054A4}"/>
              </a:ext>
            </a:extLst>
          </p:cNvPr>
          <p:cNvSpPr txBox="1"/>
          <p:nvPr/>
        </p:nvSpPr>
        <p:spPr>
          <a:xfrm>
            <a:off x="236305" y="2172694"/>
            <a:ext cx="2024913" cy="2246769"/>
          </a:xfrm>
          <a:prstGeom prst="rect">
            <a:avLst/>
          </a:prstGeom>
          <a:noFill/>
        </p:spPr>
        <p:txBody>
          <a:bodyPr wrap="none" rtlCol="0">
            <a:spAutoFit/>
          </a:bodyPr>
          <a:lstStyle/>
          <a:p>
            <a:r>
              <a:rPr lang="cs-CZ" sz="2000" dirty="0"/>
              <a:t>d = 2 cm = 0,02 m</a:t>
            </a:r>
          </a:p>
          <a:p>
            <a:r>
              <a:rPr lang="cs-CZ" sz="2000" dirty="0"/>
              <a:t>I</a:t>
            </a:r>
            <a:r>
              <a:rPr lang="cs-CZ" sz="2000" baseline="-25000" dirty="0"/>
              <a:t>1</a:t>
            </a:r>
            <a:r>
              <a:rPr lang="cs-CZ" sz="2000" dirty="0"/>
              <a:t> = 20 A</a:t>
            </a:r>
          </a:p>
          <a:p>
            <a:r>
              <a:rPr lang="cs-CZ" sz="2000" dirty="0"/>
              <a:t>I</a:t>
            </a:r>
            <a:r>
              <a:rPr lang="cs-CZ" sz="2000" baseline="-25000" dirty="0"/>
              <a:t>2</a:t>
            </a:r>
            <a:r>
              <a:rPr lang="cs-CZ" sz="2000" dirty="0"/>
              <a:t> = 25 A</a:t>
            </a:r>
          </a:p>
          <a:p>
            <a:r>
              <a:rPr lang="cs-CZ" sz="2000" i="1" dirty="0"/>
              <a:t>l</a:t>
            </a:r>
            <a:r>
              <a:rPr lang="cs-CZ" sz="2000" dirty="0"/>
              <a:t> = 2,5 m</a:t>
            </a:r>
          </a:p>
          <a:p>
            <a:r>
              <a:rPr lang="cs-CZ" sz="2000" dirty="0"/>
              <a:t>μ = 4.</a:t>
            </a:r>
            <a:r>
              <a:rPr lang="el-GR" sz="2000" dirty="0"/>
              <a:t>π</a:t>
            </a:r>
            <a:r>
              <a:rPr lang="cs-CZ" sz="2000" dirty="0"/>
              <a:t>.10</a:t>
            </a:r>
            <a:r>
              <a:rPr lang="cs-CZ" sz="2000" baseline="30000" dirty="0"/>
              <a:t>-7 </a:t>
            </a:r>
            <a:r>
              <a:rPr lang="cs-CZ" sz="2000" dirty="0"/>
              <a:t>N.A</a:t>
            </a:r>
            <a:r>
              <a:rPr lang="cs-CZ" sz="2000" baseline="30000" dirty="0"/>
              <a:t>-2</a:t>
            </a:r>
          </a:p>
          <a:p>
            <a:r>
              <a:rPr lang="cs-CZ" sz="2000" dirty="0" err="1"/>
              <a:t>F</a:t>
            </a:r>
            <a:r>
              <a:rPr lang="cs-CZ" sz="2000" baseline="-25000" dirty="0" err="1"/>
              <a:t>m</a:t>
            </a:r>
            <a:r>
              <a:rPr lang="cs-CZ" sz="2000" dirty="0"/>
              <a:t> = ?</a:t>
            </a:r>
          </a:p>
          <a:p>
            <a:endParaRPr lang="cs-CZ" sz="2000" dirty="0"/>
          </a:p>
        </p:txBody>
      </p:sp>
      <p:sp>
        <p:nvSpPr>
          <p:cNvPr id="8" name="TextovéPole 7">
            <a:extLst>
              <a:ext uri="{FF2B5EF4-FFF2-40B4-BE49-F238E27FC236}">
                <a16:creationId xmlns:a16="http://schemas.microsoft.com/office/drawing/2014/main" id="{E63A25E3-33B3-4F38-9C8C-9C7B1E325444}"/>
              </a:ext>
            </a:extLst>
          </p:cNvPr>
          <p:cNvSpPr txBox="1"/>
          <p:nvPr/>
        </p:nvSpPr>
        <p:spPr>
          <a:xfrm>
            <a:off x="2727789" y="2172694"/>
            <a:ext cx="6179906" cy="830997"/>
          </a:xfrm>
          <a:prstGeom prst="rect">
            <a:avLst/>
          </a:prstGeom>
          <a:noFill/>
        </p:spPr>
        <p:txBody>
          <a:bodyPr wrap="square">
            <a:spAutoFit/>
          </a:bodyPr>
          <a:lstStyle/>
          <a:p>
            <a:r>
              <a:rPr lang="cs-CZ" sz="2000" dirty="0" err="1"/>
              <a:t>F</a:t>
            </a:r>
            <a:r>
              <a:rPr lang="cs-CZ" sz="2000" baseline="-25000" dirty="0" err="1"/>
              <a:t>m</a:t>
            </a:r>
            <a:r>
              <a:rPr lang="cs-CZ" sz="2000" dirty="0"/>
              <a:t> = μ /(2.</a:t>
            </a:r>
            <a:r>
              <a:rPr lang="el-GR" sz="2000" dirty="0"/>
              <a:t> π</a:t>
            </a:r>
            <a:r>
              <a:rPr lang="cs-CZ" sz="2000" dirty="0"/>
              <a:t>) . (</a:t>
            </a:r>
            <a:r>
              <a:rPr lang="cs-CZ" sz="2000" i="1" dirty="0"/>
              <a:t>l</a:t>
            </a:r>
            <a:r>
              <a:rPr lang="cs-CZ" sz="2000" dirty="0"/>
              <a:t>.I</a:t>
            </a:r>
            <a:r>
              <a:rPr lang="cs-CZ" sz="2000" baseline="-25000" dirty="0"/>
              <a:t>1</a:t>
            </a:r>
            <a:r>
              <a:rPr lang="cs-CZ" sz="2000" dirty="0"/>
              <a:t>.I</a:t>
            </a:r>
            <a:r>
              <a:rPr lang="cs-CZ" sz="2000" baseline="-25000" dirty="0"/>
              <a:t>2</a:t>
            </a:r>
            <a:r>
              <a:rPr lang="cs-CZ" sz="2000" dirty="0"/>
              <a:t>)/d = 4.</a:t>
            </a:r>
            <a:r>
              <a:rPr lang="el-GR" sz="2000" dirty="0"/>
              <a:t>π</a:t>
            </a:r>
            <a:r>
              <a:rPr lang="cs-CZ" sz="2000" dirty="0"/>
              <a:t>.10</a:t>
            </a:r>
            <a:r>
              <a:rPr lang="cs-CZ" sz="2000" baseline="30000" dirty="0"/>
              <a:t>-7</a:t>
            </a:r>
            <a:r>
              <a:rPr lang="cs-CZ" sz="2000" dirty="0"/>
              <a:t>/(2.</a:t>
            </a:r>
            <a:r>
              <a:rPr lang="el-GR" sz="2000" dirty="0"/>
              <a:t> π</a:t>
            </a:r>
            <a:r>
              <a:rPr lang="cs-CZ" sz="2000" dirty="0"/>
              <a:t>) . (2,5.20.25)/ 0,02</a:t>
            </a:r>
          </a:p>
          <a:p>
            <a:endParaRPr lang="cs-CZ" sz="800" dirty="0"/>
          </a:p>
          <a:p>
            <a:r>
              <a:rPr lang="cs-CZ" sz="2000" dirty="0" err="1"/>
              <a:t>F</a:t>
            </a:r>
            <a:r>
              <a:rPr lang="cs-CZ" sz="2000" baseline="-25000" dirty="0" err="1"/>
              <a:t>m</a:t>
            </a:r>
            <a:r>
              <a:rPr lang="cs-CZ" sz="2000" dirty="0"/>
              <a:t> = 0,0125 N = </a:t>
            </a:r>
            <a:r>
              <a:rPr lang="cs-CZ" sz="2000" u="sng" dirty="0"/>
              <a:t>12,5 </a:t>
            </a:r>
            <a:r>
              <a:rPr lang="cs-CZ" sz="2000" u="sng" dirty="0" err="1"/>
              <a:t>mN</a:t>
            </a:r>
            <a:r>
              <a:rPr lang="cs-CZ" sz="2000" u="sng" dirty="0"/>
              <a:t> </a:t>
            </a:r>
          </a:p>
        </p:txBody>
      </p:sp>
      <p:sp>
        <p:nvSpPr>
          <p:cNvPr id="9" name="TextovéPole 8">
            <a:extLst>
              <a:ext uri="{FF2B5EF4-FFF2-40B4-BE49-F238E27FC236}">
                <a16:creationId xmlns:a16="http://schemas.microsoft.com/office/drawing/2014/main" id="{19AABFEE-6631-4C30-BAFE-0254B6C1AC5B}"/>
              </a:ext>
            </a:extLst>
          </p:cNvPr>
          <p:cNvSpPr txBox="1"/>
          <p:nvPr/>
        </p:nvSpPr>
        <p:spPr>
          <a:xfrm>
            <a:off x="3508625" y="3346478"/>
            <a:ext cx="4019818" cy="1015663"/>
          </a:xfrm>
          <a:prstGeom prst="rect">
            <a:avLst/>
          </a:prstGeom>
          <a:noFill/>
        </p:spPr>
        <p:txBody>
          <a:bodyPr wrap="none" rtlCol="0">
            <a:spAutoFit/>
          </a:bodyPr>
          <a:lstStyle/>
          <a:p>
            <a:pPr marL="342900" indent="-342900">
              <a:buAutoNum type="alphaLcParenR"/>
            </a:pPr>
            <a:r>
              <a:rPr lang="cs-CZ" sz="2000" dirty="0"/>
              <a:t>Vodiče se </a:t>
            </a:r>
            <a:r>
              <a:rPr lang="cs-CZ" sz="2000" u="sng" dirty="0"/>
              <a:t>přitahují</a:t>
            </a:r>
            <a:r>
              <a:rPr lang="cs-CZ" sz="2000" dirty="0"/>
              <a:t> silou 12,5 </a:t>
            </a:r>
            <a:r>
              <a:rPr lang="cs-CZ" sz="2000" dirty="0" err="1"/>
              <a:t>mN.</a:t>
            </a:r>
            <a:endParaRPr lang="cs-CZ" sz="2000" dirty="0"/>
          </a:p>
          <a:p>
            <a:pPr marL="342900" indent="-342900">
              <a:buFontTx/>
              <a:buAutoNum type="alphaLcParenR"/>
            </a:pPr>
            <a:r>
              <a:rPr lang="cs-CZ" sz="2000" dirty="0"/>
              <a:t>Vodiče se </a:t>
            </a:r>
            <a:r>
              <a:rPr lang="cs-CZ" sz="2000" u="sng" dirty="0"/>
              <a:t>odpuzují</a:t>
            </a:r>
            <a:r>
              <a:rPr lang="cs-CZ" sz="2000" dirty="0"/>
              <a:t> silou 12,5 </a:t>
            </a:r>
            <a:r>
              <a:rPr lang="cs-CZ" sz="2000" dirty="0" err="1"/>
              <a:t>mN.</a:t>
            </a:r>
            <a:endParaRPr lang="cs-CZ" sz="2000" dirty="0"/>
          </a:p>
          <a:p>
            <a:pPr marL="342900" indent="-342900">
              <a:buAutoNum type="alphaLcParenR"/>
            </a:pPr>
            <a:endParaRPr lang="cs-CZ" sz="2000" dirty="0"/>
          </a:p>
        </p:txBody>
      </p:sp>
    </p:spTree>
    <p:extLst>
      <p:ext uri="{BB962C8B-B14F-4D97-AF65-F5344CB8AC3E}">
        <p14:creationId xmlns:p14="http://schemas.microsoft.com/office/powerpoint/2010/main" val="1157692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A264460D-38DC-4741-90E5-9C83C22D7BB6}"/>
              </a:ext>
            </a:extLst>
          </p:cNvPr>
          <p:cNvSpPr txBox="1"/>
          <p:nvPr/>
        </p:nvSpPr>
        <p:spPr>
          <a:xfrm>
            <a:off x="221053" y="207096"/>
            <a:ext cx="2216697" cy="461665"/>
          </a:xfrm>
          <a:prstGeom prst="rect">
            <a:avLst/>
          </a:prstGeom>
          <a:noFill/>
        </p:spPr>
        <p:txBody>
          <a:bodyPr wrap="none" rtlCol="0">
            <a:spAutoFit/>
          </a:bodyPr>
          <a:lstStyle/>
          <a:p>
            <a:r>
              <a:rPr lang="cs-CZ" sz="2400" b="1" dirty="0"/>
              <a:t>Cívka (solenoid)</a:t>
            </a:r>
          </a:p>
        </p:txBody>
      </p:sp>
      <p:sp>
        <p:nvSpPr>
          <p:cNvPr id="7" name="TextovéPole 6">
            <a:extLst>
              <a:ext uri="{FF2B5EF4-FFF2-40B4-BE49-F238E27FC236}">
                <a16:creationId xmlns:a16="http://schemas.microsoft.com/office/drawing/2014/main" id="{E556C688-CF14-411F-852F-8AA035F0FBC2}"/>
              </a:ext>
            </a:extLst>
          </p:cNvPr>
          <p:cNvSpPr txBox="1"/>
          <p:nvPr/>
        </p:nvSpPr>
        <p:spPr>
          <a:xfrm>
            <a:off x="221052" y="668761"/>
            <a:ext cx="8789383" cy="2800767"/>
          </a:xfrm>
          <a:prstGeom prst="rect">
            <a:avLst/>
          </a:prstGeom>
          <a:noFill/>
        </p:spPr>
        <p:txBody>
          <a:bodyPr wrap="square">
            <a:spAutoFit/>
          </a:bodyPr>
          <a:lstStyle/>
          <a:p>
            <a:pPr algn="just"/>
            <a:r>
              <a:rPr lang="cs-CZ" sz="2000" dirty="0"/>
              <a:t>Cívka je elektrotechnická součástka používaná v elektrických obvodech k vytvoření magnetického pole elektrického proudu (cívka s jádrem slouží jako </a:t>
            </a:r>
            <a:r>
              <a:rPr lang="cs-CZ" sz="2000" b="1" dirty="0"/>
              <a:t>elektromagnet</a:t>
            </a:r>
            <a:r>
              <a:rPr lang="cs-CZ" sz="2000" dirty="0"/>
              <a:t>) a k indukci elektrického proudu proměnným magnetickým polem (cívka slouží jako </a:t>
            </a:r>
            <a:r>
              <a:rPr lang="cs-CZ" sz="2000" b="1" dirty="0"/>
              <a:t>induktor</a:t>
            </a:r>
            <a:r>
              <a:rPr lang="cs-CZ" sz="2000" dirty="0"/>
              <a:t>, nositel indukčnosti). Cívka s velkým počtem závitů se nazývá </a:t>
            </a:r>
            <a:r>
              <a:rPr lang="cs-CZ" sz="2000" b="1" dirty="0"/>
              <a:t>solenoid</a:t>
            </a:r>
            <a:r>
              <a:rPr lang="cs-CZ" sz="2000" dirty="0"/>
              <a:t>.</a:t>
            </a:r>
            <a:endParaRPr lang="cs-CZ" sz="800" dirty="0"/>
          </a:p>
          <a:p>
            <a:br>
              <a:rPr lang="cs-CZ" sz="800" dirty="0"/>
            </a:br>
            <a:r>
              <a:rPr lang="cs-CZ" sz="2000" i="0" u="sng" dirty="0">
                <a:effectLst/>
              </a:rPr>
              <a:t>Cívka</a:t>
            </a:r>
            <a:r>
              <a:rPr lang="cs-CZ" sz="2000" b="0" i="0" dirty="0">
                <a:solidFill>
                  <a:srgbClr val="000000"/>
                </a:solidFill>
                <a:effectLst/>
              </a:rPr>
              <a:t> </a:t>
            </a:r>
            <a:r>
              <a:rPr lang="cs-CZ" sz="2000" b="0" i="0" dirty="0">
                <a:effectLst/>
              </a:rPr>
              <a:t>= více vodičů</a:t>
            </a:r>
            <a:r>
              <a:rPr lang="cs-CZ" sz="2000" b="0" i="0" dirty="0">
                <a:solidFill>
                  <a:srgbClr val="000000"/>
                </a:solidFill>
                <a:effectLst/>
              </a:rPr>
              <a:t> - jejich magnetická pole se složí -&gt; silnější výsledné pole.</a:t>
            </a:r>
          </a:p>
          <a:p>
            <a:pPr algn="just"/>
            <a:endParaRPr lang="cs-CZ" sz="800" dirty="0">
              <a:solidFill>
                <a:srgbClr val="000000"/>
              </a:solidFill>
            </a:endParaRPr>
          </a:p>
          <a:p>
            <a:pPr algn="just"/>
            <a:r>
              <a:rPr lang="cs-CZ" sz="2000" u="sng" dirty="0">
                <a:solidFill>
                  <a:srgbClr val="000000"/>
                </a:solidFill>
              </a:rPr>
              <a:t>Magnetické pole v okolí cívky </a:t>
            </a:r>
            <a:r>
              <a:rPr lang="cs-CZ" sz="2000" dirty="0">
                <a:solidFill>
                  <a:srgbClr val="000000"/>
                </a:solidFill>
              </a:rPr>
              <a:t>je shodné s magnetickým polem tyčového magnetu. Směr magnetických indukčních čar v okolí cívky se určí pomocí Ampérova pravidla pravé ruky. </a:t>
            </a:r>
            <a:endParaRPr lang="cs-CZ" sz="2000" dirty="0"/>
          </a:p>
        </p:txBody>
      </p:sp>
      <p:pic>
        <p:nvPicPr>
          <p:cNvPr id="9220" name="Picture 4" descr="Cívka, póly S a J">
            <a:extLst>
              <a:ext uri="{FF2B5EF4-FFF2-40B4-BE49-F238E27FC236}">
                <a16:creationId xmlns:a16="http://schemas.microsoft.com/office/drawing/2014/main" id="{0D561D62-52AF-449D-8004-E3B5449C4C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1884" y="5035953"/>
            <a:ext cx="2130442" cy="1460609"/>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57633467-A0D8-4FEE-80F6-47B807A1D07A}"/>
              </a:ext>
            </a:extLst>
          </p:cNvPr>
          <p:cNvSpPr txBox="1"/>
          <p:nvPr/>
        </p:nvSpPr>
        <p:spPr>
          <a:xfrm>
            <a:off x="207944" y="3503898"/>
            <a:ext cx="6254501" cy="400110"/>
          </a:xfrm>
          <a:prstGeom prst="rect">
            <a:avLst/>
          </a:prstGeom>
          <a:noFill/>
        </p:spPr>
        <p:txBody>
          <a:bodyPr wrap="square">
            <a:spAutoFit/>
          </a:bodyPr>
          <a:lstStyle/>
          <a:p>
            <a:pPr algn="just"/>
            <a:r>
              <a:rPr lang="cs-CZ" sz="2000" dirty="0"/>
              <a:t>Velikost magnetické indukce B uvnitř solenoidu ve vakuu</a:t>
            </a:r>
          </a:p>
        </p:txBody>
      </p:sp>
      <p:sp>
        <p:nvSpPr>
          <p:cNvPr id="11" name="TextovéPole 10">
            <a:extLst>
              <a:ext uri="{FF2B5EF4-FFF2-40B4-BE49-F238E27FC236}">
                <a16:creationId xmlns:a16="http://schemas.microsoft.com/office/drawing/2014/main" id="{551ACABC-9B60-48AA-B889-E9116FACFB2D}"/>
              </a:ext>
            </a:extLst>
          </p:cNvPr>
          <p:cNvSpPr txBox="1"/>
          <p:nvPr/>
        </p:nvSpPr>
        <p:spPr>
          <a:xfrm>
            <a:off x="207945" y="4471816"/>
            <a:ext cx="4251040" cy="646331"/>
          </a:xfrm>
          <a:prstGeom prst="rect">
            <a:avLst/>
          </a:prstGeom>
          <a:noFill/>
        </p:spPr>
        <p:txBody>
          <a:bodyPr wrap="square">
            <a:spAutoFit/>
          </a:bodyPr>
          <a:lstStyle/>
          <a:p>
            <a:r>
              <a:rPr lang="cs-CZ" sz="1800" i="1" dirty="0"/>
              <a:t>l</a:t>
            </a:r>
            <a:r>
              <a:rPr lang="cs-CZ" sz="1800" dirty="0"/>
              <a:t> je délka cívky, N počet závitů cívky, I je proud protékající cívkou.</a:t>
            </a:r>
            <a:endParaRPr lang="cs-CZ" dirty="0"/>
          </a:p>
        </p:txBody>
      </p:sp>
      <p:sp>
        <p:nvSpPr>
          <p:cNvPr id="12" name="TextovéPole 11">
            <a:extLst>
              <a:ext uri="{FF2B5EF4-FFF2-40B4-BE49-F238E27FC236}">
                <a16:creationId xmlns:a16="http://schemas.microsoft.com/office/drawing/2014/main" id="{B04B6B99-817D-4B72-8AFC-6365AC084C15}"/>
              </a:ext>
            </a:extLst>
          </p:cNvPr>
          <p:cNvSpPr txBox="1"/>
          <p:nvPr/>
        </p:nvSpPr>
        <p:spPr>
          <a:xfrm>
            <a:off x="1839874" y="3979476"/>
            <a:ext cx="2463550" cy="403351"/>
          </a:xfrm>
          <a:prstGeom prst="rect">
            <a:avLst/>
          </a:prstGeom>
          <a:noFill/>
        </p:spPr>
        <p:txBody>
          <a:bodyPr wrap="square">
            <a:spAutoFit/>
          </a:bodyPr>
          <a:lstStyle/>
          <a:p>
            <a:r>
              <a:rPr lang="cs-CZ" sz="2000" dirty="0"/>
              <a:t>B = μ</a:t>
            </a:r>
            <a:r>
              <a:rPr lang="cs-CZ" sz="2000" baseline="-25000" dirty="0"/>
              <a:t>0 </a:t>
            </a:r>
            <a:r>
              <a:rPr lang="cs-CZ" sz="2000" dirty="0"/>
              <a:t>. N.I/</a:t>
            </a:r>
            <a:r>
              <a:rPr lang="cs-CZ" sz="2000" i="1" dirty="0"/>
              <a:t>l</a:t>
            </a:r>
          </a:p>
        </p:txBody>
      </p:sp>
      <p:pic>
        <p:nvPicPr>
          <p:cNvPr id="2050" name="Picture 2" descr="Elektrotechnik Fachbuch – Grundlagen der Elektrotechnik – Elektronische  Bauelemente im Gleichstromkreis – Die Spule">
            <a:extLst>
              <a:ext uri="{FF2B5EF4-FFF2-40B4-BE49-F238E27FC236}">
                <a16:creationId xmlns:a16="http://schemas.microsoft.com/office/drawing/2014/main" id="{7A2837DD-5777-4088-8DA2-8250D1E87C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1204" y="3938378"/>
            <a:ext cx="3843790" cy="2678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3645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B62B4815-54E4-4CB4-A22E-38748C93CD26}"/>
              </a:ext>
            </a:extLst>
          </p:cNvPr>
          <p:cNvSpPr txBox="1"/>
          <p:nvPr/>
        </p:nvSpPr>
        <p:spPr>
          <a:xfrm>
            <a:off x="200503" y="3424307"/>
            <a:ext cx="8789383" cy="707886"/>
          </a:xfrm>
          <a:prstGeom prst="rect">
            <a:avLst/>
          </a:prstGeom>
          <a:noFill/>
        </p:spPr>
        <p:txBody>
          <a:bodyPr wrap="square">
            <a:spAutoFit/>
          </a:bodyPr>
          <a:lstStyle/>
          <a:p>
            <a:pPr algn="just"/>
            <a:r>
              <a:rPr lang="cs-CZ" sz="2000" b="1" i="0" dirty="0">
                <a:solidFill>
                  <a:srgbClr val="212529"/>
                </a:solidFill>
                <a:effectLst/>
              </a:rPr>
              <a:t>Ampérovo pravidlo pravé ruky pro cívku</a:t>
            </a:r>
            <a:r>
              <a:rPr lang="cs-CZ" sz="2000" b="0" i="0" dirty="0">
                <a:solidFill>
                  <a:srgbClr val="212529"/>
                </a:solidFill>
                <a:effectLst/>
              </a:rPr>
              <a:t>: pokrčené prsty ukazují směr proudu v závitech a orientaci magnetických indukčních čar pak značí palec.</a:t>
            </a:r>
            <a:endParaRPr lang="cs-CZ" sz="2000" dirty="0"/>
          </a:p>
        </p:txBody>
      </p:sp>
      <p:pic>
        <p:nvPicPr>
          <p:cNvPr id="9218" name="Picture 2" descr="Ampérovo pravidlo pravé ruky">
            <a:extLst>
              <a:ext uri="{FF2B5EF4-FFF2-40B4-BE49-F238E27FC236}">
                <a16:creationId xmlns:a16="http://schemas.microsoft.com/office/drawing/2014/main" id="{3D7096FD-2EFD-4A02-9166-6003CE5E79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7704" y="4258584"/>
            <a:ext cx="5352835" cy="23539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32 Magnetické pole přímého vodiče a cívky.">
            <a:extLst>
              <a:ext uri="{FF2B5EF4-FFF2-40B4-BE49-F238E27FC236}">
                <a16:creationId xmlns:a16="http://schemas.microsoft.com/office/drawing/2014/main" id="{47E544FA-0AB4-4D61-A3E2-44E57F777C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487" y="1599314"/>
            <a:ext cx="4091611" cy="14581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Magnetické pole">
            <a:extLst>
              <a:ext uri="{FF2B5EF4-FFF2-40B4-BE49-F238E27FC236}">
                <a16:creationId xmlns:a16="http://schemas.microsoft.com/office/drawing/2014/main" id="{D146D765-3041-45D1-A4B5-FC7F934AE1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1627" y="1824912"/>
            <a:ext cx="2240178" cy="13317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agnetické pole">
            <a:extLst>
              <a:ext uri="{FF2B5EF4-FFF2-40B4-BE49-F238E27FC236}">
                <a16:creationId xmlns:a16="http://schemas.microsoft.com/office/drawing/2014/main" id="{7681B80F-372F-4FDF-BBCC-43CF084F81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0098" y="1599314"/>
            <a:ext cx="2476072" cy="1557388"/>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FAD5BB28-E320-436F-95E4-F227BB77D10E}"/>
              </a:ext>
            </a:extLst>
          </p:cNvPr>
          <p:cNvSpPr txBox="1"/>
          <p:nvPr/>
        </p:nvSpPr>
        <p:spPr>
          <a:xfrm>
            <a:off x="348487" y="832392"/>
            <a:ext cx="2548390" cy="400110"/>
          </a:xfrm>
          <a:prstGeom prst="rect">
            <a:avLst/>
          </a:prstGeom>
          <a:noFill/>
        </p:spPr>
        <p:txBody>
          <a:bodyPr wrap="none" rtlCol="0">
            <a:spAutoFit/>
          </a:bodyPr>
          <a:lstStyle/>
          <a:p>
            <a:r>
              <a:rPr lang="cs-CZ" sz="2000" b="1" dirty="0"/>
              <a:t>Magnetické pole cívky</a:t>
            </a:r>
          </a:p>
        </p:txBody>
      </p:sp>
    </p:spTree>
    <p:extLst>
      <p:ext uri="{BB962C8B-B14F-4D97-AF65-F5344CB8AC3E}">
        <p14:creationId xmlns:p14="http://schemas.microsoft.com/office/powerpoint/2010/main" val="2996356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lektrotechnik Fachbuch – Grundlagen der Elektrotechnik – Elektronische  Bauelemente im Gleichstromkreis – Die Spule">
            <a:extLst>
              <a:ext uri="{FF2B5EF4-FFF2-40B4-BE49-F238E27FC236}">
                <a16:creationId xmlns:a16="http://schemas.microsoft.com/office/drawing/2014/main" id="{E3D89AED-5C80-4BA4-94A7-B27B7796D2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9089" y="2671332"/>
            <a:ext cx="4740665" cy="386546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8B3EDDAE-B021-477F-A901-0C1D87E49A21}"/>
              </a:ext>
            </a:extLst>
          </p:cNvPr>
          <p:cNvSpPr txBox="1"/>
          <p:nvPr/>
        </p:nvSpPr>
        <p:spPr>
          <a:xfrm>
            <a:off x="138137" y="429323"/>
            <a:ext cx="8922948" cy="2246769"/>
          </a:xfrm>
          <a:prstGeom prst="rect">
            <a:avLst/>
          </a:prstGeom>
          <a:noFill/>
        </p:spPr>
        <p:txBody>
          <a:bodyPr wrap="square" rtlCol="0">
            <a:spAutoFit/>
          </a:bodyPr>
          <a:lstStyle/>
          <a:p>
            <a:pPr algn="just"/>
            <a:r>
              <a:rPr lang="cs-CZ" sz="2000" dirty="0"/>
              <a:t>Pro zesílení elektromagnetického pole cívky se do ní vkládá jádro z oceli, nebo z nějaké jiné měkké ferromagnetické látky. Cívka navinutá na ferromagnetickém jádře se nazývá </a:t>
            </a:r>
            <a:r>
              <a:rPr lang="cs-CZ" sz="2000" b="1" dirty="0"/>
              <a:t>elektromagnet</a:t>
            </a:r>
            <a:r>
              <a:rPr lang="cs-CZ" sz="2000" dirty="0"/>
              <a:t>. Jako slabý elektromagnet se chová i cívka s proudem bez ferromagnetického jádra. Elektromagnet je používán např. v elektrickém zvonku, v jističích, stykačích, v hutním průmyslu, ve sběrnách kovového šrotu nebo v elektromagnetických relé, v automobilovém průmyslu jako snímač otáček klikového hřídele, pro brzdění tramvajových vozů, obráběcích strojů a ve zdravotnictví.</a:t>
            </a:r>
          </a:p>
        </p:txBody>
      </p:sp>
      <p:pic>
        <p:nvPicPr>
          <p:cNvPr id="7" name="Picture 2">
            <a:extLst>
              <a:ext uri="{FF2B5EF4-FFF2-40B4-BE49-F238E27FC236}">
                <a16:creationId xmlns:a16="http://schemas.microsoft.com/office/drawing/2014/main" id="{96A82428-3709-4CC6-95E9-AA20082E2B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331" y="2676092"/>
            <a:ext cx="1955348" cy="21419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ee the source image">
            <a:extLst>
              <a:ext uri="{FF2B5EF4-FFF2-40B4-BE49-F238E27FC236}">
                <a16:creationId xmlns:a16="http://schemas.microsoft.com/office/drawing/2014/main" id="{C116D222-27AD-4619-B370-4FE1562D6D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6646" y="5130332"/>
            <a:ext cx="2149883" cy="16101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6CDA2036-7B78-43C9-89AE-B42FB77B70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909" y="4953759"/>
            <a:ext cx="2451155" cy="1583038"/>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44DE8A74-E55B-49C8-92B5-F1936522E14E}"/>
              </a:ext>
            </a:extLst>
          </p:cNvPr>
          <p:cNvSpPr txBox="1"/>
          <p:nvPr/>
        </p:nvSpPr>
        <p:spPr>
          <a:xfrm>
            <a:off x="382064" y="6492755"/>
            <a:ext cx="2683615" cy="307777"/>
          </a:xfrm>
          <a:prstGeom prst="rect">
            <a:avLst/>
          </a:prstGeom>
          <a:noFill/>
        </p:spPr>
        <p:txBody>
          <a:bodyPr wrap="square">
            <a:spAutoFit/>
          </a:bodyPr>
          <a:lstStyle/>
          <a:p>
            <a:r>
              <a:rPr lang="cs-CZ" sz="1400" dirty="0"/>
              <a:t>elektromagnetické relé</a:t>
            </a:r>
          </a:p>
        </p:txBody>
      </p:sp>
    </p:spTree>
    <p:extLst>
      <p:ext uri="{BB962C8B-B14F-4D97-AF65-F5344CB8AC3E}">
        <p14:creationId xmlns:p14="http://schemas.microsoft.com/office/powerpoint/2010/main" val="1529647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F9933E3-8256-440D-AA70-F185128404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8997" y="3808352"/>
            <a:ext cx="3361761" cy="2924732"/>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594DC331-510C-4E63-8086-9F43876248F6}"/>
              </a:ext>
            </a:extLst>
          </p:cNvPr>
          <p:cNvSpPr txBox="1"/>
          <p:nvPr/>
        </p:nvSpPr>
        <p:spPr>
          <a:xfrm>
            <a:off x="171608" y="123804"/>
            <a:ext cx="1439946" cy="461665"/>
          </a:xfrm>
          <a:prstGeom prst="rect">
            <a:avLst/>
          </a:prstGeom>
          <a:noFill/>
        </p:spPr>
        <p:txBody>
          <a:bodyPr wrap="none" rtlCol="0">
            <a:spAutoFit/>
          </a:bodyPr>
          <a:lstStyle/>
          <a:p>
            <a:r>
              <a:rPr lang="cs-CZ" sz="2400" b="1" dirty="0" err="1"/>
              <a:t>Hallův</a:t>
            </a:r>
            <a:r>
              <a:rPr lang="cs-CZ" sz="2400" b="1" dirty="0"/>
              <a:t> jev</a:t>
            </a:r>
          </a:p>
        </p:txBody>
      </p:sp>
      <p:sp>
        <p:nvSpPr>
          <p:cNvPr id="7" name="TextovéPole 6">
            <a:extLst>
              <a:ext uri="{FF2B5EF4-FFF2-40B4-BE49-F238E27FC236}">
                <a16:creationId xmlns:a16="http://schemas.microsoft.com/office/drawing/2014/main" id="{97DEAFB7-B14F-4684-ACF1-D49C9EEB6F90}"/>
              </a:ext>
            </a:extLst>
          </p:cNvPr>
          <p:cNvSpPr txBox="1"/>
          <p:nvPr/>
        </p:nvSpPr>
        <p:spPr>
          <a:xfrm>
            <a:off x="171608" y="566167"/>
            <a:ext cx="8715375" cy="1631216"/>
          </a:xfrm>
          <a:prstGeom prst="rect">
            <a:avLst/>
          </a:prstGeom>
          <a:noFill/>
        </p:spPr>
        <p:txBody>
          <a:bodyPr wrap="square">
            <a:spAutoFit/>
          </a:bodyPr>
          <a:lstStyle/>
          <a:p>
            <a:pPr algn="just"/>
            <a:r>
              <a:rPr lang="cs-CZ" sz="2000" b="1" dirty="0" err="1"/>
              <a:t>Hallův</a:t>
            </a:r>
            <a:r>
              <a:rPr lang="cs-CZ" sz="2000" b="1" dirty="0"/>
              <a:t> jev </a:t>
            </a:r>
            <a:r>
              <a:rPr lang="cs-CZ" sz="2000" dirty="0"/>
              <a:t>je posun vodivostních elektronů ve vodiči, jímž podélně prochází elektrický proud, působením magnetické síly a následný vznik příčného elektrického pole ve směru kolmém k vektoru magnetické indukce a ke směru proudu. Mezi protilehlými stranami vodiče vznikne rozdíl potenciálů, </a:t>
            </a:r>
            <a:r>
              <a:rPr lang="cs-CZ" sz="2000" b="1" dirty="0" err="1"/>
              <a:t>Hallovo</a:t>
            </a:r>
            <a:r>
              <a:rPr lang="cs-CZ" sz="2000" b="1" dirty="0"/>
              <a:t> napětí</a:t>
            </a:r>
            <a:r>
              <a:rPr lang="cs-CZ" sz="2000" dirty="0"/>
              <a:t> U</a:t>
            </a:r>
            <a:r>
              <a:rPr lang="cs-CZ" sz="2000" baseline="-25000" dirty="0"/>
              <a:t>H</a:t>
            </a:r>
            <a:r>
              <a:rPr lang="cs-CZ" sz="2000" dirty="0"/>
              <a:t>.</a:t>
            </a:r>
          </a:p>
        </p:txBody>
      </p:sp>
      <p:sp>
        <p:nvSpPr>
          <p:cNvPr id="9" name="TextovéPole 8">
            <a:extLst>
              <a:ext uri="{FF2B5EF4-FFF2-40B4-BE49-F238E27FC236}">
                <a16:creationId xmlns:a16="http://schemas.microsoft.com/office/drawing/2014/main" id="{F27C7195-B9BF-4456-92D7-297A2209AE1A}"/>
              </a:ext>
            </a:extLst>
          </p:cNvPr>
          <p:cNvSpPr txBox="1"/>
          <p:nvPr/>
        </p:nvSpPr>
        <p:spPr>
          <a:xfrm>
            <a:off x="171608" y="4298745"/>
            <a:ext cx="5715484" cy="1015663"/>
          </a:xfrm>
          <a:prstGeom prst="rect">
            <a:avLst/>
          </a:prstGeom>
          <a:noFill/>
        </p:spPr>
        <p:txBody>
          <a:bodyPr wrap="square">
            <a:spAutoFit/>
          </a:bodyPr>
          <a:lstStyle/>
          <a:p>
            <a:pPr algn="just"/>
            <a:r>
              <a:rPr lang="cs-CZ" sz="2000" dirty="0" err="1"/>
              <a:t>Hallův</a:t>
            </a:r>
            <a:r>
              <a:rPr lang="cs-CZ" sz="2000" dirty="0"/>
              <a:t> jev je generován především </a:t>
            </a:r>
            <a:r>
              <a:rPr lang="cs-CZ" sz="2000" u="sng" dirty="0"/>
              <a:t>v polovodičích</a:t>
            </a:r>
            <a:r>
              <a:rPr lang="cs-CZ" sz="2000" dirty="0"/>
              <a:t>, v kovech se vzhledem k vysoké koncentraci vodivostních elektronů téměř neuplatňuje.</a:t>
            </a:r>
          </a:p>
        </p:txBody>
      </p:sp>
      <p:sp>
        <p:nvSpPr>
          <p:cNvPr id="11" name="TextovéPole 10">
            <a:extLst>
              <a:ext uri="{FF2B5EF4-FFF2-40B4-BE49-F238E27FC236}">
                <a16:creationId xmlns:a16="http://schemas.microsoft.com/office/drawing/2014/main" id="{F300122E-025D-4C99-9E3C-E12AB58CACCF}"/>
              </a:ext>
            </a:extLst>
          </p:cNvPr>
          <p:cNvSpPr txBox="1"/>
          <p:nvPr/>
        </p:nvSpPr>
        <p:spPr>
          <a:xfrm>
            <a:off x="410759" y="5502601"/>
            <a:ext cx="4086225" cy="923330"/>
          </a:xfrm>
          <a:prstGeom prst="rect">
            <a:avLst/>
          </a:prstGeom>
          <a:noFill/>
        </p:spPr>
        <p:txBody>
          <a:bodyPr wrap="square">
            <a:spAutoFit/>
          </a:bodyPr>
          <a:lstStyle/>
          <a:p>
            <a:pPr algn="just"/>
            <a:r>
              <a:rPr lang="cs-CZ" b="0" i="0" dirty="0" err="1">
                <a:solidFill>
                  <a:srgbClr val="202122"/>
                </a:solidFill>
                <a:effectLst/>
              </a:rPr>
              <a:t>Hallův</a:t>
            </a:r>
            <a:r>
              <a:rPr lang="cs-CZ" b="0" i="0" dirty="0">
                <a:solidFill>
                  <a:srgbClr val="202122"/>
                </a:solidFill>
                <a:effectLst/>
              </a:rPr>
              <a:t> jev se využívá při měření magnetických polí (</a:t>
            </a:r>
            <a:r>
              <a:rPr lang="cs-CZ" b="0" i="0" dirty="0" err="1">
                <a:solidFill>
                  <a:srgbClr val="202122"/>
                </a:solidFill>
                <a:effectLst/>
              </a:rPr>
              <a:t>Hallova</a:t>
            </a:r>
            <a:r>
              <a:rPr lang="cs-CZ" b="0" i="0" dirty="0">
                <a:solidFill>
                  <a:srgbClr val="202122"/>
                </a:solidFill>
                <a:effectLst/>
              </a:rPr>
              <a:t> sonda), bezkontaktního měření </a:t>
            </a:r>
            <a:r>
              <a:rPr lang="cs-CZ" dirty="0">
                <a:solidFill>
                  <a:srgbClr val="202122"/>
                </a:solidFill>
              </a:rPr>
              <a:t>el. </a:t>
            </a:r>
            <a:r>
              <a:rPr lang="cs-CZ" b="0" i="0" dirty="0">
                <a:solidFill>
                  <a:srgbClr val="202122"/>
                </a:solidFill>
                <a:effectLst/>
              </a:rPr>
              <a:t>proudu, apod.</a:t>
            </a:r>
            <a:endParaRPr lang="cs-CZ" dirty="0"/>
          </a:p>
        </p:txBody>
      </p:sp>
      <p:sp>
        <p:nvSpPr>
          <p:cNvPr id="8" name="TextovéPole 7">
            <a:extLst>
              <a:ext uri="{FF2B5EF4-FFF2-40B4-BE49-F238E27FC236}">
                <a16:creationId xmlns:a16="http://schemas.microsoft.com/office/drawing/2014/main" id="{5D6991C6-E2FB-4B23-83C9-9D83C201D184}"/>
              </a:ext>
            </a:extLst>
          </p:cNvPr>
          <p:cNvSpPr txBox="1"/>
          <p:nvPr/>
        </p:nvSpPr>
        <p:spPr>
          <a:xfrm>
            <a:off x="2109254" y="2239636"/>
            <a:ext cx="1350088" cy="400110"/>
          </a:xfrm>
          <a:prstGeom prst="rect">
            <a:avLst/>
          </a:prstGeom>
          <a:noFill/>
        </p:spPr>
        <p:txBody>
          <a:bodyPr wrap="square">
            <a:spAutoFit/>
          </a:bodyPr>
          <a:lstStyle/>
          <a:p>
            <a:r>
              <a:rPr lang="cs-CZ" sz="2000" dirty="0"/>
              <a:t>U</a:t>
            </a:r>
            <a:r>
              <a:rPr lang="cs-CZ" sz="2000" baseline="-25000" dirty="0"/>
              <a:t>H</a:t>
            </a:r>
            <a:r>
              <a:rPr lang="cs-CZ" sz="2000" dirty="0"/>
              <a:t> = E . d </a:t>
            </a:r>
          </a:p>
        </p:txBody>
      </p:sp>
      <p:sp>
        <p:nvSpPr>
          <p:cNvPr id="10" name="TextovéPole 9">
            <a:extLst>
              <a:ext uri="{FF2B5EF4-FFF2-40B4-BE49-F238E27FC236}">
                <a16:creationId xmlns:a16="http://schemas.microsoft.com/office/drawing/2014/main" id="{7AE925E3-2C6C-461D-8FEF-928FD60BA3B1}"/>
              </a:ext>
            </a:extLst>
          </p:cNvPr>
          <p:cNvSpPr txBox="1"/>
          <p:nvPr/>
        </p:nvSpPr>
        <p:spPr>
          <a:xfrm>
            <a:off x="214391" y="2845443"/>
            <a:ext cx="6102529" cy="707886"/>
          </a:xfrm>
          <a:prstGeom prst="rect">
            <a:avLst/>
          </a:prstGeom>
          <a:noFill/>
        </p:spPr>
        <p:txBody>
          <a:bodyPr wrap="square">
            <a:spAutoFit/>
          </a:bodyPr>
          <a:lstStyle/>
          <a:p>
            <a:r>
              <a:rPr lang="cs-CZ" sz="2000" dirty="0"/>
              <a:t>Pro velikost </a:t>
            </a:r>
            <a:r>
              <a:rPr lang="cs-CZ" sz="2000" i="1" dirty="0"/>
              <a:t>elektrické síly </a:t>
            </a:r>
            <a:r>
              <a:rPr lang="cs-CZ" sz="2000" dirty="0" err="1"/>
              <a:t>F</a:t>
            </a:r>
            <a:r>
              <a:rPr lang="cs-CZ" sz="2000" baseline="-25000" dirty="0" err="1"/>
              <a:t>e</a:t>
            </a:r>
            <a:r>
              <a:rPr lang="cs-CZ" sz="2000" dirty="0"/>
              <a:t> platí:       </a:t>
            </a:r>
            <a:r>
              <a:rPr lang="cs-CZ" sz="2000" dirty="0" err="1"/>
              <a:t>F</a:t>
            </a:r>
            <a:r>
              <a:rPr lang="cs-CZ" sz="2000" baseline="-25000" dirty="0" err="1"/>
              <a:t>e</a:t>
            </a:r>
            <a:r>
              <a:rPr lang="cs-CZ" sz="2000" dirty="0"/>
              <a:t> = E . e = U</a:t>
            </a:r>
            <a:r>
              <a:rPr lang="cs-CZ" sz="2000" baseline="-25000" dirty="0"/>
              <a:t>H </a:t>
            </a:r>
            <a:r>
              <a:rPr lang="cs-CZ" sz="2000" dirty="0"/>
              <a:t>. e / d</a:t>
            </a:r>
          </a:p>
          <a:p>
            <a:r>
              <a:rPr lang="cs-CZ" sz="2000" dirty="0"/>
              <a:t>Pro velikost </a:t>
            </a:r>
            <a:r>
              <a:rPr lang="cs-CZ" sz="2000" i="1" dirty="0"/>
              <a:t>magnetické síly </a:t>
            </a:r>
            <a:r>
              <a:rPr lang="cs-CZ" sz="2000" dirty="0" err="1"/>
              <a:t>F</a:t>
            </a:r>
            <a:r>
              <a:rPr lang="cs-CZ" sz="2000" baseline="-25000" dirty="0" err="1"/>
              <a:t>m</a:t>
            </a:r>
            <a:r>
              <a:rPr lang="cs-CZ" sz="2000" dirty="0"/>
              <a:t> platí:   </a:t>
            </a:r>
            <a:r>
              <a:rPr lang="cs-CZ" sz="2000" dirty="0" err="1"/>
              <a:t>F</a:t>
            </a:r>
            <a:r>
              <a:rPr lang="cs-CZ" sz="2000" baseline="-25000" dirty="0" err="1"/>
              <a:t>m</a:t>
            </a:r>
            <a:r>
              <a:rPr lang="cs-CZ" sz="2000" dirty="0"/>
              <a:t> = e . v . B</a:t>
            </a:r>
          </a:p>
        </p:txBody>
      </p:sp>
      <p:sp>
        <p:nvSpPr>
          <p:cNvPr id="12" name="TextovéPole 11">
            <a:extLst>
              <a:ext uri="{FF2B5EF4-FFF2-40B4-BE49-F238E27FC236}">
                <a16:creationId xmlns:a16="http://schemas.microsoft.com/office/drawing/2014/main" id="{0342DBE2-FE09-4B3B-AEA6-1AFAB34D2B3D}"/>
              </a:ext>
            </a:extLst>
          </p:cNvPr>
          <p:cNvSpPr txBox="1"/>
          <p:nvPr/>
        </p:nvSpPr>
        <p:spPr>
          <a:xfrm>
            <a:off x="2300286" y="3797921"/>
            <a:ext cx="4572000" cy="400110"/>
          </a:xfrm>
          <a:prstGeom prst="rect">
            <a:avLst/>
          </a:prstGeom>
          <a:noFill/>
        </p:spPr>
        <p:txBody>
          <a:bodyPr wrap="square">
            <a:spAutoFit/>
          </a:bodyPr>
          <a:lstStyle/>
          <a:p>
            <a:r>
              <a:rPr lang="cs-CZ" sz="2000" dirty="0"/>
              <a:t>U</a:t>
            </a:r>
            <a:r>
              <a:rPr lang="cs-CZ" sz="2000" baseline="-25000" dirty="0"/>
              <a:t>H</a:t>
            </a:r>
            <a:r>
              <a:rPr lang="cs-CZ" sz="2000" dirty="0"/>
              <a:t> = B . v . d </a:t>
            </a:r>
          </a:p>
        </p:txBody>
      </p:sp>
      <p:pic>
        <p:nvPicPr>
          <p:cNvPr id="6" name="Picture 2" descr="See the source image">
            <a:extLst>
              <a:ext uri="{FF2B5EF4-FFF2-40B4-BE49-F238E27FC236}">
                <a16:creationId xmlns:a16="http://schemas.microsoft.com/office/drawing/2014/main" id="{74932FA0-EA11-4BD4-A65B-0C824C58E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6868" y="2030490"/>
            <a:ext cx="2532741" cy="1760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1856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B84524D4-C84F-42D9-9E53-0C81A3D358F3}"/>
              </a:ext>
            </a:extLst>
          </p:cNvPr>
          <p:cNvSpPr txBox="1"/>
          <p:nvPr/>
        </p:nvSpPr>
        <p:spPr>
          <a:xfrm>
            <a:off x="236306" y="236440"/>
            <a:ext cx="3679149" cy="461665"/>
          </a:xfrm>
          <a:prstGeom prst="rect">
            <a:avLst/>
          </a:prstGeom>
          <a:noFill/>
        </p:spPr>
        <p:txBody>
          <a:bodyPr wrap="none" rtlCol="0">
            <a:spAutoFit/>
          </a:bodyPr>
          <a:lstStyle/>
          <a:p>
            <a:r>
              <a:rPr lang="cs-CZ" sz="2400" b="1" dirty="0"/>
              <a:t>Magnetické vlastnosti látek</a:t>
            </a:r>
          </a:p>
        </p:txBody>
      </p:sp>
      <p:sp>
        <p:nvSpPr>
          <p:cNvPr id="8" name="Rectangle 2">
            <a:extLst>
              <a:ext uri="{FF2B5EF4-FFF2-40B4-BE49-F238E27FC236}">
                <a16:creationId xmlns:a16="http://schemas.microsoft.com/office/drawing/2014/main" id="{648AD047-DAAF-48FB-BAB0-F391F2C7ADD8}"/>
              </a:ext>
            </a:extLst>
          </p:cNvPr>
          <p:cNvSpPr>
            <a:spLocks noChangeArrowheads="1"/>
          </p:cNvSpPr>
          <p:nvPr/>
        </p:nvSpPr>
        <p:spPr bwMode="auto">
          <a:xfrm>
            <a:off x="208051" y="767298"/>
            <a:ext cx="8727898" cy="70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marL="457200" indent="-457200" defTabSz="762000">
              <a:defRPr sz="2400" b="1">
                <a:solidFill>
                  <a:schemeClr val="tx1"/>
                </a:solidFill>
                <a:latin typeface="Times New Roman" panose="02020603050405020304" pitchFamily="18" charset="0"/>
              </a:defRPr>
            </a:lvl1pPr>
            <a:lvl2pPr marL="1028700" indent="-457200" defTabSz="762000">
              <a:defRPr sz="2400" b="1">
                <a:solidFill>
                  <a:schemeClr val="tx1"/>
                </a:solidFill>
                <a:latin typeface="Times New Roman" panose="02020603050405020304" pitchFamily="18" charset="0"/>
              </a:defRPr>
            </a:lvl2pPr>
            <a:lvl3pPr marL="1600200" indent="-457200" defTabSz="762000">
              <a:defRPr sz="2400" b="1">
                <a:solidFill>
                  <a:schemeClr val="tx1"/>
                </a:solidFill>
                <a:latin typeface="Times New Roman" panose="02020603050405020304" pitchFamily="18" charset="0"/>
              </a:defRPr>
            </a:lvl3pPr>
            <a:lvl4pPr marL="2171700" indent="-457200" defTabSz="762000">
              <a:defRPr sz="2400" b="1">
                <a:solidFill>
                  <a:schemeClr val="tx1"/>
                </a:solidFill>
                <a:latin typeface="Times New Roman" panose="02020603050405020304" pitchFamily="18" charset="0"/>
              </a:defRPr>
            </a:lvl4pPr>
            <a:lvl5pPr marL="2743200" indent="-457200" defTabSz="762000">
              <a:defRPr sz="2400" b="1">
                <a:solidFill>
                  <a:schemeClr val="tx1"/>
                </a:solidFill>
                <a:latin typeface="Times New Roman" panose="02020603050405020304" pitchFamily="18" charset="0"/>
              </a:defRPr>
            </a:lvl5pPr>
            <a:lvl6pPr marL="3200400" indent="-457200" defTabSz="762000" eaLnBrk="0" fontAlgn="base" hangingPunct="0">
              <a:spcBef>
                <a:spcPct val="0"/>
              </a:spcBef>
              <a:spcAft>
                <a:spcPct val="0"/>
              </a:spcAft>
              <a:defRPr sz="2400" b="1">
                <a:solidFill>
                  <a:schemeClr val="tx1"/>
                </a:solidFill>
                <a:latin typeface="Times New Roman" panose="02020603050405020304" pitchFamily="18" charset="0"/>
              </a:defRPr>
            </a:lvl6pPr>
            <a:lvl7pPr marL="3657600" indent="-457200" defTabSz="762000" eaLnBrk="0" fontAlgn="base" hangingPunct="0">
              <a:spcBef>
                <a:spcPct val="0"/>
              </a:spcBef>
              <a:spcAft>
                <a:spcPct val="0"/>
              </a:spcAft>
              <a:defRPr sz="2400" b="1">
                <a:solidFill>
                  <a:schemeClr val="tx1"/>
                </a:solidFill>
                <a:latin typeface="Times New Roman" panose="02020603050405020304" pitchFamily="18" charset="0"/>
              </a:defRPr>
            </a:lvl7pPr>
            <a:lvl8pPr marL="4114800" indent="-457200" defTabSz="762000" eaLnBrk="0" fontAlgn="base" hangingPunct="0">
              <a:spcBef>
                <a:spcPct val="0"/>
              </a:spcBef>
              <a:spcAft>
                <a:spcPct val="0"/>
              </a:spcAft>
              <a:defRPr sz="2400" b="1">
                <a:solidFill>
                  <a:schemeClr val="tx1"/>
                </a:solidFill>
                <a:latin typeface="Times New Roman" panose="02020603050405020304" pitchFamily="18" charset="0"/>
              </a:defRPr>
            </a:lvl8pPr>
            <a:lvl9pPr marL="4572000" indent="-457200" defTabSz="762000" eaLnBrk="0" fontAlgn="base" hangingPunct="0">
              <a:spcBef>
                <a:spcPct val="0"/>
              </a:spcBef>
              <a:spcAft>
                <a:spcPct val="0"/>
              </a:spcAft>
              <a:defRPr sz="2400" b="1">
                <a:solidFill>
                  <a:schemeClr val="tx1"/>
                </a:solidFill>
                <a:latin typeface="Times New Roman" panose="02020603050405020304" pitchFamily="18" charset="0"/>
              </a:defRPr>
            </a:lvl9pPr>
          </a:lstStyle>
          <a:p>
            <a:pPr marL="0" algn="just"/>
            <a:r>
              <a:rPr lang="cs-CZ" altLang="cs-CZ" sz="2000" b="0" dirty="0">
                <a:latin typeface="+mn-lt"/>
              </a:rPr>
              <a:t>Rozdílné magnetické vlastnosti látek jsou podmíněny  nestejnými magnetickými vlastnostmi atomů a jejich uspořádáním v látce.</a:t>
            </a:r>
          </a:p>
        </p:txBody>
      </p:sp>
      <p:grpSp>
        <p:nvGrpSpPr>
          <p:cNvPr id="9" name="Skupina 8">
            <a:extLst>
              <a:ext uri="{FF2B5EF4-FFF2-40B4-BE49-F238E27FC236}">
                <a16:creationId xmlns:a16="http://schemas.microsoft.com/office/drawing/2014/main" id="{652D6A61-7768-4E5F-A916-1C07E52EF8B4}"/>
              </a:ext>
            </a:extLst>
          </p:cNvPr>
          <p:cNvGrpSpPr/>
          <p:nvPr/>
        </p:nvGrpSpPr>
        <p:grpSpPr>
          <a:xfrm>
            <a:off x="5411567" y="1321296"/>
            <a:ext cx="3352289" cy="1729582"/>
            <a:chOff x="1697038" y="1460500"/>
            <a:chExt cx="5057775" cy="2379663"/>
          </a:xfrm>
        </p:grpSpPr>
        <p:sp>
          <p:nvSpPr>
            <p:cNvPr id="10" name="Line 349">
              <a:extLst>
                <a:ext uri="{FF2B5EF4-FFF2-40B4-BE49-F238E27FC236}">
                  <a16:creationId xmlns:a16="http://schemas.microsoft.com/office/drawing/2014/main" id="{F7354D85-9E74-46CD-A15B-C72C766B72CB}"/>
                </a:ext>
              </a:extLst>
            </p:cNvPr>
            <p:cNvSpPr>
              <a:spLocks noChangeShapeType="1"/>
            </p:cNvSpPr>
            <p:nvPr/>
          </p:nvSpPr>
          <p:spPr bwMode="auto">
            <a:xfrm>
              <a:off x="6018213" y="1939925"/>
              <a:ext cx="736600" cy="1893888"/>
            </a:xfrm>
            <a:prstGeom prst="line">
              <a:avLst/>
            </a:prstGeom>
            <a:noFill/>
            <a:ln w="19050">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 name="Oval 350">
              <a:extLst>
                <a:ext uri="{FF2B5EF4-FFF2-40B4-BE49-F238E27FC236}">
                  <a16:creationId xmlns:a16="http://schemas.microsoft.com/office/drawing/2014/main" id="{67BCC057-08AE-498B-9048-C7F343FA7F25}"/>
                </a:ext>
              </a:extLst>
            </p:cNvPr>
            <p:cNvSpPr>
              <a:spLocks noChangeAspect="1" noChangeArrowheads="1"/>
            </p:cNvSpPr>
            <p:nvPr/>
          </p:nvSpPr>
          <p:spPr bwMode="auto">
            <a:xfrm>
              <a:off x="6030913" y="2528888"/>
              <a:ext cx="693737" cy="693737"/>
            </a:xfrm>
            <a:prstGeom prst="ellipse">
              <a:avLst/>
            </a:prstGeom>
            <a:gradFill rotWithShape="1">
              <a:gsLst>
                <a:gs pos="0">
                  <a:srgbClr val="6181C0"/>
                </a:gs>
                <a:gs pos="50000">
                  <a:srgbClr val="003399"/>
                </a:gs>
                <a:gs pos="100000">
                  <a:srgbClr val="6181C0"/>
                </a:gs>
              </a:gsLst>
              <a:lin ang="18900000" scaled="1"/>
            </a:gradFill>
            <a:ln w="19050">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12" name="Line 352">
              <a:extLst>
                <a:ext uri="{FF2B5EF4-FFF2-40B4-BE49-F238E27FC236}">
                  <a16:creationId xmlns:a16="http://schemas.microsoft.com/office/drawing/2014/main" id="{FE163C98-05E9-425C-A820-A3B34617279B}"/>
                </a:ext>
              </a:extLst>
            </p:cNvPr>
            <p:cNvSpPr>
              <a:spLocks noChangeShapeType="1"/>
            </p:cNvSpPr>
            <p:nvPr/>
          </p:nvSpPr>
          <p:spPr bwMode="auto">
            <a:xfrm flipH="1" flipV="1">
              <a:off x="5972175" y="1820863"/>
              <a:ext cx="277813" cy="723900"/>
            </a:xfrm>
            <a:prstGeom prst="line">
              <a:avLst/>
            </a:prstGeom>
            <a:noFill/>
            <a:ln w="3810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aphicFrame>
          <p:nvGraphicFramePr>
            <p:cNvPr id="13" name="Object 353">
              <a:extLst>
                <a:ext uri="{FF2B5EF4-FFF2-40B4-BE49-F238E27FC236}">
                  <a16:creationId xmlns:a16="http://schemas.microsoft.com/office/drawing/2014/main" id="{5762ADF1-17C6-4266-8B97-EB34F603C7D7}"/>
                </a:ext>
              </a:extLst>
            </p:cNvPr>
            <p:cNvGraphicFramePr>
              <a:graphicFrameLocks noChangeAspect="1"/>
            </p:cNvGraphicFramePr>
            <p:nvPr>
              <p:extLst>
                <p:ext uri="{D42A27DB-BD31-4B8C-83A1-F6EECF244321}">
                  <p14:modId xmlns:p14="http://schemas.microsoft.com/office/powerpoint/2010/main" val="2250840612"/>
                </p:ext>
              </p:extLst>
            </p:nvPr>
          </p:nvGraphicFramePr>
          <p:xfrm>
            <a:off x="6115050" y="1476375"/>
            <a:ext cx="520700" cy="555625"/>
          </p:xfrm>
          <a:graphic>
            <a:graphicData uri="http://schemas.openxmlformats.org/presentationml/2006/ole">
              <mc:AlternateContent xmlns:mc="http://schemas.openxmlformats.org/markup-compatibility/2006">
                <mc:Choice xmlns:v="urn:schemas-microsoft-com:vml" Requires="v">
                  <p:oleObj name="Rovnica" r:id="rId2" imgW="215806" imgH="228501" progId="Equation.3">
                    <p:embed/>
                  </p:oleObj>
                </mc:Choice>
                <mc:Fallback>
                  <p:oleObj name="Rovnica" r:id="rId2" imgW="215806" imgH="228501" progId="Equation.3">
                    <p:embed/>
                    <p:pic>
                      <p:nvPicPr>
                        <p:cNvPr id="4449" name="Object 353">
                          <a:extLst>
                            <a:ext uri="{FF2B5EF4-FFF2-40B4-BE49-F238E27FC236}">
                              <a16:creationId xmlns:a16="http://schemas.microsoft.com/office/drawing/2014/main" id="{7821C822-9E43-40CD-BF00-5516BFFED9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050" y="1476375"/>
                          <a:ext cx="520700" cy="55562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 name="Object 355">
              <a:extLst>
                <a:ext uri="{FF2B5EF4-FFF2-40B4-BE49-F238E27FC236}">
                  <a16:creationId xmlns:a16="http://schemas.microsoft.com/office/drawing/2014/main" id="{6A1C8A53-DDEA-4D30-BCE1-595C7042F44B}"/>
                </a:ext>
              </a:extLst>
            </p:cNvPr>
            <p:cNvGraphicFramePr>
              <a:graphicFrameLocks noChangeAspect="1"/>
            </p:cNvGraphicFramePr>
            <p:nvPr>
              <p:extLst>
                <p:ext uri="{D42A27DB-BD31-4B8C-83A1-F6EECF244321}">
                  <p14:modId xmlns:p14="http://schemas.microsoft.com/office/powerpoint/2010/main" val="2007442790"/>
                </p:ext>
              </p:extLst>
            </p:nvPr>
          </p:nvGraphicFramePr>
          <p:xfrm>
            <a:off x="2895600" y="1581150"/>
            <a:ext cx="496888" cy="531813"/>
          </p:xfrm>
          <a:graphic>
            <a:graphicData uri="http://schemas.openxmlformats.org/presentationml/2006/ole">
              <mc:AlternateContent xmlns:mc="http://schemas.openxmlformats.org/markup-compatibility/2006">
                <mc:Choice xmlns:v="urn:schemas-microsoft-com:vml" Requires="v">
                  <p:oleObj name="Rovnica" r:id="rId4" imgW="215806" imgH="228501" progId="Equation.3">
                    <p:embed/>
                  </p:oleObj>
                </mc:Choice>
                <mc:Fallback>
                  <p:oleObj name="Rovnica" r:id="rId4" imgW="215806" imgH="228501" progId="Equation.3">
                    <p:embed/>
                    <p:pic>
                      <p:nvPicPr>
                        <p:cNvPr id="4451" name="Object 355">
                          <a:extLst>
                            <a:ext uri="{FF2B5EF4-FFF2-40B4-BE49-F238E27FC236}">
                              <a16:creationId xmlns:a16="http://schemas.microsoft.com/office/drawing/2014/main" id="{A39E9B61-FC4A-47A9-89EA-F692E7D7B7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1581150"/>
                          <a:ext cx="496888" cy="53181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 name="Oval 356">
              <a:extLst>
                <a:ext uri="{FF2B5EF4-FFF2-40B4-BE49-F238E27FC236}">
                  <a16:creationId xmlns:a16="http://schemas.microsoft.com/office/drawing/2014/main" id="{67A0A304-99C1-433F-BA69-839E3F0E82EC}"/>
                </a:ext>
              </a:extLst>
            </p:cNvPr>
            <p:cNvSpPr>
              <a:spLocks noChangeAspect="1" noChangeArrowheads="1"/>
            </p:cNvSpPr>
            <p:nvPr/>
          </p:nvSpPr>
          <p:spPr bwMode="auto">
            <a:xfrm>
              <a:off x="2565400" y="2525713"/>
              <a:ext cx="260350" cy="260350"/>
            </a:xfrm>
            <a:prstGeom prst="ellipse">
              <a:avLst/>
            </a:prstGeom>
            <a:gradFill rotWithShape="1">
              <a:gsLst>
                <a:gs pos="0">
                  <a:srgbClr val="FF0000"/>
                </a:gs>
                <a:gs pos="100000">
                  <a:srgbClr val="000000"/>
                </a:gs>
              </a:gsLst>
              <a:path path="shape">
                <a:fillToRect l="50000" t="50000" r="50000" b="50000"/>
              </a:path>
            </a:gradFill>
            <a:ln w="19050">
              <a:solidFill>
                <a:srgbClr val="6E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16" name="Line 357">
              <a:extLst>
                <a:ext uri="{FF2B5EF4-FFF2-40B4-BE49-F238E27FC236}">
                  <a16:creationId xmlns:a16="http://schemas.microsoft.com/office/drawing/2014/main" id="{60C9DDFC-D086-4960-8094-B10FD32E7697}"/>
                </a:ext>
              </a:extLst>
            </p:cNvPr>
            <p:cNvSpPr>
              <a:spLocks noChangeShapeType="1"/>
            </p:cNvSpPr>
            <p:nvPr/>
          </p:nvSpPr>
          <p:spPr bwMode="auto">
            <a:xfrm>
              <a:off x="1911350" y="2728913"/>
              <a:ext cx="355600" cy="525462"/>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aphicFrame>
          <p:nvGraphicFramePr>
            <p:cNvPr id="17" name="Object 358">
              <a:extLst>
                <a:ext uri="{FF2B5EF4-FFF2-40B4-BE49-F238E27FC236}">
                  <a16:creationId xmlns:a16="http://schemas.microsoft.com/office/drawing/2014/main" id="{AEF81654-7621-4D49-9F1E-239F69E8A563}"/>
                </a:ext>
              </a:extLst>
            </p:cNvPr>
            <p:cNvGraphicFramePr>
              <a:graphicFrameLocks noChangeAspect="1"/>
            </p:cNvGraphicFramePr>
            <p:nvPr>
              <p:extLst>
                <p:ext uri="{D42A27DB-BD31-4B8C-83A1-F6EECF244321}">
                  <p14:modId xmlns:p14="http://schemas.microsoft.com/office/powerpoint/2010/main" val="2712827766"/>
                </p:ext>
              </p:extLst>
            </p:nvPr>
          </p:nvGraphicFramePr>
          <p:xfrm>
            <a:off x="1697038" y="2957513"/>
            <a:ext cx="327025" cy="433387"/>
          </p:xfrm>
          <a:graphic>
            <a:graphicData uri="http://schemas.openxmlformats.org/presentationml/2006/ole">
              <mc:AlternateContent xmlns:mc="http://schemas.openxmlformats.org/markup-compatibility/2006">
                <mc:Choice xmlns:v="urn:schemas-microsoft-com:vml" Requires="v">
                  <p:oleObj name="Rovnica" r:id="rId6" imgW="126780" imgH="164814" progId="Equation.3">
                    <p:embed/>
                  </p:oleObj>
                </mc:Choice>
                <mc:Fallback>
                  <p:oleObj name="Rovnica" r:id="rId6" imgW="126780" imgH="164814" progId="Equation.3">
                    <p:embed/>
                    <p:pic>
                      <p:nvPicPr>
                        <p:cNvPr id="4454" name="Object 358">
                          <a:extLst>
                            <a:ext uri="{FF2B5EF4-FFF2-40B4-BE49-F238E27FC236}">
                              <a16:creationId xmlns:a16="http://schemas.microsoft.com/office/drawing/2014/main" id="{F4FCB6F6-2FFE-46C2-BB12-435E402C0C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7038" y="2957513"/>
                          <a:ext cx="327025" cy="433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 name="Oval 359">
              <a:extLst>
                <a:ext uri="{FF2B5EF4-FFF2-40B4-BE49-F238E27FC236}">
                  <a16:creationId xmlns:a16="http://schemas.microsoft.com/office/drawing/2014/main" id="{216BF194-CFBC-473D-9C47-2E714D4EEC9B}"/>
                </a:ext>
              </a:extLst>
            </p:cNvPr>
            <p:cNvSpPr>
              <a:spLocks noChangeArrowheads="1"/>
            </p:cNvSpPr>
            <p:nvPr/>
          </p:nvSpPr>
          <p:spPr bwMode="auto">
            <a:xfrm rot="14024545">
              <a:off x="1447800" y="2146300"/>
              <a:ext cx="2379663" cy="1008063"/>
            </a:xfrm>
            <a:prstGeom prst="ellipse">
              <a:avLst/>
            </a:prstGeom>
            <a:noFill/>
            <a:ln w="19050">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19" name="Line 360">
              <a:extLst>
                <a:ext uri="{FF2B5EF4-FFF2-40B4-BE49-F238E27FC236}">
                  <a16:creationId xmlns:a16="http://schemas.microsoft.com/office/drawing/2014/main" id="{A5F50D7B-5267-4E08-AA2F-BCF6B3E6BEE6}"/>
                </a:ext>
              </a:extLst>
            </p:cNvPr>
            <p:cNvSpPr>
              <a:spLocks noChangeShapeType="1"/>
            </p:cNvSpPr>
            <p:nvPr/>
          </p:nvSpPr>
          <p:spPr bwMode="auto">
            <a:xfrm flipV="1">
              <a:off x="2862263" y="1801813"/>
              <a:ext cx="908050" cy="755650"/>
            </a:xfrm>
            <a:prstGeom prst="line">
              <a:avLst/>
            </a:prstGeom>
            <a:noFill/>
            <a:ln w="3810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0" name="Oval 361">
              <a:extLst>
                <a:ext uri="{FF2B5EF4-FFF2-40B4-BE49-F238E27FC236}">
                  <a16:creationId xmlns:a16="http://schemas.microsoft.com/office/drawing/2014/main" id="{08E3E2F2-88CA-4C8A-964C-178BB3FF7CB6}"/>
                </a:ext>
              </a:extLst>
            </p:cNvPr>
            <p:cNvSpPr>
              <a:spLocks noChangeAspect="1" noChangeArrowheads="1"/>
            </p:cNvSpPr>
            <p:nvPr/>
          </p:nvSpPr>
          <p:spPr bwMode="auto">
            <a:xfrm>
              <a:off x="1884363" y="2390775"/>
              <a:ext cx="109537" cy="109538"/>
            </a:xfrm>
            <a:prstGeom prst="ellipse">
              <a:avLst/>
            </a:prstGeom>
            <a:gradFill rotWithShape="1">
              <a:gsLst>
                <a:gs pos="0">
                  <a:srgbClr val="336699"/>
                </a:gs>
                <a:gs pos="50000">
                  <a:srgbClr val="000000"/>
                </a:gs>
                <a:gs pos="100000">
                  <a:srgbClr val="33669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21" name="AutoShape 351">
              <a:extLst>
                <a:ext uri="{FF2B5EF4-FFF2-40B4-BE49-F238E27FC236}">
                  <a16:creationId xmlns:a16="http://schemas.microsoft.com/office/drawing/2014/main" id="{CB322704-ED00-4363-A966-B130FCA19FD6}"/>
                </a:ext>
              </a:extLst>
            </p:cNvPr>
            <p:cNvSpPr>
              <a:spLocks noChangeArrowheads="1"/>
            </p:cNvSpPr>
            <p:nvPr/>
          </p:nvSpPr>
          <p:spPr bwMode="auto">
            <a:xfrm rot="20633273">
              <a:off x="5762625" y="2154238"/>
              <a:ext cx="766763" cy="274637"/>
            </a:xfrm>
            <a:custGeom>
              <a:avLst/>
              <a:gdLst>
                <a:gd name="T0" fmla="*/ 18382752 w 21600"/>
                <a:gd name="T1" fmla="*/ 3380858 h 21600"/>
                <a:gd name="T2" fmla="*/ 21156305 w 21600"/>
                <a:gd name="T3" fmla="*/ 423551 h 21600"/>
                <a:gd name="T4" fmla="*/ 17796782 w 21600"/>
                <a:gd name="T5" fmla="*/ 3180233 h 21600"/>
                <a:gd name="T6" fmla="*/ -2985228 w 21600"/>
                <a:gd name="T7" fmla="*/ 1265492 h 21600"/>
                <a:gd name="T8" fmla="*/ 2079206 w 21600"/>
                <a:gd name="T9" fmla="*/ 854706 h 21600"/>
                <a:gd name="T10" fmla="*/ 5281187 w 21600"/>
                <a:gd name="T11" fmla="*/ 150475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57" y="8714"/>
                  </a:moveTo>
                  <a:cubicBezTo>
                    <a:pt x="1402" y="9398"/>
                    <a:pt x="1325" y="10098"/>
                    <a:pt x="1325" y="10799"/>
                  </a:cubicBezTo>
                  <a:cubicBezTo>
                    <a:pt x="1325" y="16032"/>
                    <a:pt x="5567" y="20275"/>
                    <a:pt x="10800" y="20275"/>
                  </a:cubicBezTo>
                  <a:cubicBezTo>
                    <a:pt x="16032" y="20275"/>
                    <a:pt x="20275" y="16032"/>
                    <a:pt x="20275" y="10800"/>
                  </a:cubicBezTo>
                  <a:cubicBezTo>
                    <a:pt x="20275" y="7779"/>
                    <a:pt x="18834" y="4939"/>
                    <a:pt x="16397" y="3155"/>
                  </a:cubicBezTo>
                  <a:lnTo>
                    <a:pt x="17180" y="2086"/>
                  </a:lnTo>
                  <a:cubicBezTo>
                    <a:pt x="19958" y="4120"/>
                    <a:pt x="21600" y="7356"/>
                    <a:pt x="21600" y="10800"/>
                  </a:cubicBezTo>
                  <a:cubicBezTo>
                    <a:pt x="21600" y="16764"/>
                    <a:pt x="16764" y="21600"/>
                    <a:pt x="10800" y="21600"/>
                  </a:cubicBezTo>
                  <a:cubicBezTo>
                    <a:pt x="4835" y="21600"/>
                    <a:pt x="0" y="16764"/>
                    <a:pt x="0" y="10800"/>
                  </a:cubicBezTo>
                  <a:cubicBezTo>
                    <a:pt x="0" y="10000"/>
                    <a:pt x="88" y="9202"/>
                    <a:pt x="264" y="8422"/>
                  </a:cubicBezTo>
                  <a:lnTo>
                    <a:pt x="-2369" y="7828"/>
                  </a:lnTo>
                  <a:lnTo>
                    <a:pt x="1650" y="5287"/>
                  </a:lnTo>
                  <a:lnTo>
                    <a:pt x="4191" y="9308"/>
                  </a:lnTo>
                  <a:lnTo>
                    <a:pt x="1557" y="8714"/>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22" name="Text Box 362">
            <a:extLst>
              <a:ext uri="{FF2B5EF4-FFF2-40B4-BE49-F238E27FC236}">
                <a16:creationId xmlns:a16="http://schemas.microsoft.com/office/drawing/2014/main" id="{3FA7A1D6-4E69-4ED1-9933-28F3C9230306}"/>
              </a:ext>
            </a:extLst>
          </p:cNvPr>
          <p:cNvSpPr txBox="1">
            <a:spLocks noChangeArrowheads="1"/>
          </p:cNvSpPr>
          <p:nvPr/>
        </p:nvSpPr>
        <p:spPr bwMode="auto">
          <a:xfrm>
            <a:off x="171944" y="1573962"/>
            <a:ext cx="511832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cs-CZ" altLang="cs-CZ" sz="2000" b="0" dirty="0">
                <a:latin typeface="+mn-lt"/>
              </a:rPr>
              <a:t>Elektron obíhající kolem jádra  vytváří proud, který představuje proudovou smyčku, které přísluší  </a:t>
            </a:r>
            <a:r>
              <a:rPr lang="cs-CZ" altLang="cs-CZ" sz="2000" b="1" dirty="0" err="1">
                <a:latin typeface="+mn-lt"/>
              </a:rPr>
              <a:t>orbitalový</a:t>
            </a:r>
            <a:r>
              <a:rPr lang="cs-CZ" altLang="cs-CZ" sz="2000" b="1" dirty="0">
                <a:latin typeface="+mn-lt"/>
              </a:rPr>
              <a:t> magnetický moment  </a:t>
            </a:r>
            <a:r>
              <a:rPr lang="cs-CZ" altLang="cs-CZ" sz="2000" i="1" dirty="0" err="1">
                <a:latin typeface="+mn-lt"/>
              </a:rPr>
              <a:t>m</a:t>
            </a:r>
            <a:r>
              <a:rPr lang="cs-CZ" altLang="cs-CZ" sz="2000" b="0" baseline="-25000" dirty="0" err="1">
                <a:latin typeface="+mn-lt"/>
              </a:rPr>
              <a:t>o</a:t>
            </a:r>
            <a:r>
              <a:rPr lang="cs-CZ" altLang="cs-CZ" sz="2000" b="0" dirty="0">
                <a:latin typeface="+mn-lt"/>
              </a:rPr>
              <a:t>. Kromě toho má elektron </a:t>
            </a:r>
            <a:r>
              <a:rPr lang="cs-CZ" altLang="cs-CZ" sz="2000" b="1" dirty="0">
                <a:latin typeface="+mn-lt"/>
              </a:rPr>
              <a:t>spinový magnetický momen</a:t>
            </a:r>
            <a:r>
              <a:rPr lang="cs-CZ" altLang="cs-CZ" sz="2000" b="0" dirty="0">
                <a:latin typeface="+mn-lt"/>
              </a:rPr>
              <a:t>t </a:t>
            </a:r>
            <a:r>
              <a:rPr lang="cs-CZ" altLang="cs-CZ" sz="2000" i="1" dirty="0" err="1">
                <a:latin typeface="+mn-lt"/>
              </a:rPr>
              <a:t>m</a:t>
            </a:r>
            <a:r>
              <a:rPr lang="cs-CZ" altLang="cs-CZ" sz="2000" b="0" baseline="-25000" dirty="0" err="1">
                <a:latin typeface="+mn-lt"/>
              </a:rPr>
              <a:t>s</a:t>
            </a:r>
            <a:r>
              <a:rPr lang="cs-CZ" altLang="cs-CZ" sz="2000" b="0" baseline="-25000" dirty="0">
                <a:latin typeface="+mn-lt"/>
              </a:rPr>
              <a:t> </a:t>
            </a:r>
            <a:r>
              <a:rPr lang="cs-CZ" altLang="cs-CZ" sz="2000" b="0" dirty="0">
                <a:latin typeface="+mn-lt"/>
              </a:rPr>
              <a:t>jako důsledek své rotace kolem osy.   </a:t>
            </a:r>
          </a:p>
        </p:txBody>
      </p:sp>
      <p:sp>
        <p:nvSpPr>
          <p:cNvPr id="23" name="Rectangle 35">
            <a:extLst>
              <a:ext uri="{FF2B5EF4-FFF2-40B4-BE49-F238E27FC236}">
                <a16:creationId xmlns:a16="http://schemas.microsoft.com/office/drawing/2014/main" id="{6186905F-0CD4-4B10-8D63-BA5C5449D2DD}"/>
              </a:ext>
            </a:extLst>
          </p:cNvPr>
          <p:cNvSpPr>
            <a:spLocks noChangeArrowheads="1"/>
          </p:cNvSpPr>
          <p:nvPr/>
        </p:nvSpPr>
        <p:spPr bwMode="auto">
          <a:xfrm>
            <a:off x="193898" y="3329355"/>
            <a:ext cx="8723224" cy="10163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7600" tIns="46038" rIns="57600" bIns="46038">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cs-CZ" altLang="cs-CZ" sz="2000" b="1" dirty="0">
                <a:latin typeface="+mn-lt"/>
              </a:rPr>
              <a:t>Magnetický moment atomu </a:t>
            </a:r>
            <a:r>
              <a:rPr lang="cs-CZ" altLang="cs-CZ" sz="2000" i="1" dirty="0" err="1">
                <a:latin typeface="+mn-lt"/>
              </a:rPr>
              <a:t>m</a:t>
            </a:r>
            <a:r>
              <a:rPr lang="cs-CZ" altLang="cs-CZ" sz="2000" baseline="-25000" dirty="0" err="1">
                <a:latin typeface="+mn-lt"/>
              </a:rPr>
              <a:t>v</a:t>
            </a:r>
            <a:r>
              <a:rPr lang="cs-CZ" altLang="cs-CZ" sz="2000" b="1" dirty="0">
                <a:latin typeface="+mn-lt"/>
              </a:rPr>
              <a:t> </a:t>
            </a:r>
            <a:r>
              <a:rPr lang="cs-CZ" altLang="cs-CZ" sz="2000" b="0" dirty="0">
                <a:latin typeface="+mn-lt"/>
              </a:rPr>
              <a:t>je roven vektorovému součtu výsledného </a:t>
            </a:r>
            <a:r>
              <a:rPr lang="cs-CZ" altLang="cs-CZ" sz="2000" b="0" dirty="0" err="1">
                <a:latin typeface="+mn-lt"/>
              </a:rPr>
              <a:t>orbitalového</a:t>
            </a:r>
            <a:r>
              <a:rPr lang="cs-CZ" altLang="cs-CZ" sz="2000" b="0" dirty="0">
                <a:latin typeface="+mn-lt"/>
              </a:rPr>
              <a:t> magnetického momentu elektronů  </a:t>
            </a:r>
            <a:r>
              <a:rPr lang="cs-CZ" altLang="cs-CZ" sz="2000" i="1" dirty="0" err="1">
                <a:latin typeface="+mn-lt"/>
              </a:rPr>
              <a:t>m</a:t>
            </a:r>
            <a:r>
              <a:rPr lang="cs-CZ" altLang="cs-CZ" sz="2000" b="0" baseline="-25000" dirty="0" err="1">
                <a:latin typeface="+mn-lt"/>
              </a:rPr>
              <a:t>VO</a:t>
            </a:r>
            <a:r>
              <a:rPr lang="cs-CZ" altLang="cs-CZ" sz="2000" b="0" dirty="0">
                <a:latin typeface="+mn-lt"/>
              </a:rPr>
              <a:t> a výsledného spinového magnetického momentu elektronů </a:t>
            </a:r>
            <a:r>
              <a:rPr lang="cs-CZ" altLang="cs-CZ" sz="2000" i="1" dirty="0" err="1">
                <a:latin typeface="+mn-lt"/>
              </a:rPr>
              <a:t>m</a:t>
            </a:r>
            <a:r>
              <a:rPr lang="cs-CZ" altLang="cs-CZ" sz="2000" b="0" baseline="-25000" dirty="0" err="1">
                <a:latin typeface="+mn-lt"/>
              </a:rPr>
              <a:t>VS</a:t>
            </a:r>
            <a:r>
              <a:rPr lang="cs-CZ" altLang="cs-CZ" sz="2000" b="0" dirty="0">
                <a:latin typeface="+mn-lt"/>
              </a:rPr>
              <a:t>.</a:t>
            </a:r>
          </a:p>
        </p:txBody>
      </p:sp>
      <p:graphicFrame>
        <p:nvGraphicFramePr>
          <p:cNvPr id="24" name="Object 3">
            <a:extLst>
              <a:ext uri="{FF2B5EF4-FFF2-40B4-BE49-F238E27FC236}">
                <a16:creationId xmlns:a16="http://schemas.microsoft.com/office/drawing/2014/main" id="{F6AF9592-7FAC-4635-8001-0070DA40B6E1}"/>
              </a:ext>
            </a:extLst>
          </p:cNvPr>
          <p:cNvGraphicFramePr>
            <a:graphicFrameLocks noChangeAspect="1"/>
          </p:cNvGraphicFramePr>
          <p:nvPr>
            <p:extLst>
              <p:ext uri="{D42A27DB-BD31-4B8C-83A1-F6EECF244321}">
                <p14:modId xmlns:p14="http://schemas.microsoft.com/office/powerpoint/2010/main" val="2417976929"/>
              </p:ext>
            </p:extLst>
          </p:nvPr>
        </p:nvGraphicFramePr>
        <p:xfrm>
          <a:off x="1529244" y="4397497"/>
          <a:ext cx="2868613" cy="538163"/>
        </p:xfrm>
        <a:graphic>
          <a:graphicData uri="http://schemas.openxmlformats.org/presentationml/2006/ole">
            <mc:AlternateContent xmlns:mc="http://schemas.openxmlformats.org/markup-compatibility/2006">
              <mc:Choice xmlns:v="urn:schemas-microsoft-com:vml" Requires="v">
                <p:oleObj name="Rovnica" r:id="rId8" imgW="1358310" imgH="253890" progId="Equation.3">
                  <p:embed/>
                </p:oleObj>
              </mc:Choice>
              <mc:Fallback>
                <p:oleObj name="Rovnica" r:id="rId8" imgW="1358310" imgH="253890" progId="Equation.3">
                  <p:embed/>
                  <p:pic>
                    <p:nvPicPr>
                      <p:cNvPr id="9219" name="Object 3">
                        <a:extLst>
                          <a:ext uri="{FF2B5EF4-FFF2-40B4-BE49-F238E27FC236}">
                            <a16:creationId xmlns:a16="http://schemas.microsoft.com/office/drawing/2014/main" id="{6746071A-00B5-4018-B80E-59E0A1788F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9244" y="4397497"/>
                        <a:ext cx="2868613" cy="538163"/>
                      </a:xfrm>
                      <a:prstGeom prst="rect">
                        <a:avLst/>
                      </a:prstGeom>
                      <a:noFill/>
                      <a:ln>
                        <a:noFill/>
                      </a:ln>
                      <a:effectLst/>
                    </p:spPr>
                  </p:pic>
                </p:oleObj>
              </mc:Fallback>
            </mc:AlternateContent>
          </a:graphicData>
        </a:graphic>
      </p:graphicFrame>
      <p:grpSp>
        <p:nvGrpSpPr>
          <p:cNvPr id="25" name="Skupina 24">
            <a:extLst>
              <a:ext uri="{FF2B5EF4-FFF2-40B4-BE49-F238E27FC236}">
                <a16:creationId xmlns:a16="http://schemas.microsoft.com/office/drawing/2014/main" id="{C1AB830F-3B89-4FA2-9104-0CB64C928AC2}"/>
              </a:ext>
            </a:extLst>
          </p:cNvPr>
          <p:cNvGrpSpPr/>
          <p:nvPr/>
        </p:nvGrpSpPr>
        <p:grpSpPr>
          <a:xfrm>
            <a:off x="6716422" y="4594014"/>
            <a:ext cx="2200700" cy="1839511"/>
            <a:chOff x="3190875" y="1360488"/>
            <a:chExt cx="3249613" cy="2397125"/>
          </a:xfrm>
        </p:grpSpPr>
        <p:graphicFrame>
          <p:nvGraphicFramePr>
            <p:cNvPr id="26" name="Object 37">
              <a:extLst>
                <a:ext uri="{FF2B5EF4-FFF2-40B4-BE49-F238E27FC236}">
                  <a16:creationId xmlns:a16="http://schemas.microsoft.com/office/drawing/2014/main" id="{E8192F33-68E8-4944-BB4D-4B2D3C305EEE}"/>
                </a:ext>
              </a:extLst>
            </p:cNvPr>
            <p:cNvGraphicFramePr>
              <a:graphicFrameLocks noChangeAspect="1"/>
            </p:cNvGraphicFramePr>
            <p:nvPr>
              <p:extLst>
                <p:ext uri="{D42A27DB-BD31-4B8C-83A1-F6EECF244321}">
                  <p14:modId xmlns:p14="http://schemas.microsoft.com/office/powerpoint/2010/main" val="4067762881"/>
                </p:ext>
              </p:extLst>
            </p:nvPr>
          </p:nvGraphicFramePr>
          <p:xfrm>
            <a:off x="5484814" y="1465262"/>
            <a:ext cx="496886" cy="531812"/>
          </p:xfrm>
          <a:graphic>
            <a:graphicData uri="http://schemas.openxmlformats.org/presentationml/2006/ole">
              <mc:AlternateContent xmlns:mc="http://schemas.openxmlformats.org/markup-compatibility/2006">
                <mc:Choice xmlns:v="urn:schemas-microsoft-com:vml" Requires="v">
                  <p:oleObj name="Rovnica" r:id="rId10" imgW="215806" imgH="228501" progId="Equation.3">
                    <p:embed/>
                  </p:oleObj>
                </mc:Choice>
                <mc:Fallback>
                  <p:oleObj name="Rovnica" r:id="rId10" imgW="215806" imgH="228501" progId="Equation.3">
                    <p:embed/>
                    <p:pic>
                      <p:nvPicPr>
                        <p:cNvPr id="9253" name="Object 37">
                          <a:extLst>
                            <a:ext uri="{FF2B5EF4-FFF2-40B4-BE49-F238E27FC236}">
                              <a16:creationId xmlns:a16="http://schemas.microsoft.com/office/drawing/2014/main" id="{CE14F133-4F8B-4070-A2C9-8A4DF860D6E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4814" y="1465262"/>
                          <a:ext cx="496886" cy="531812"/>
                        </a:xfrm>
                        <a:prstGeom prst="rect">
                          <a:avLst/>
                        </a:prstGeom>
                        <a:noFill/>
                        <a:ln>
                          <a:noFill/>
                        </a:ln>
                        <a:effectLst/>
                      </p:spPr>
                    </p:pic>
                  </p:oleObj>
                </mc:Fallback>
              </mc:AlternateContent>
            </a:graphicData>
          </a:graphic>
        </p:graphicFrame>
        <p:sp>
          <p:nvSpPr>
            <p:cNvPr id="27" name="Oval 38">
              <a:extLst>
                <a:ext uri="{FF2B5EF4-FFF2-40B4-BE49-F238E27FC236}">
                  <a16:creationId xmlns:a16="http://schemas.microsoft.com/office/drawing/2014/main" id="{3C002361-765B-4F22-832C-3E5418D58441}"/>
                </a:ext>
              </a:extLst>
            </p:cNvPr>
            <p:cNvSpPr>
              <a:spLocks noChangeAspect="1" noChangeArrowheads="1"/>
            </p:cNvSpPr>
            <p:nvPr/>
          </p:nvSpPr>
          <p:spPr bwMode="auto">
            <a:xfrm>
              <a:off x="4229100" y="2443163"/>
              <a:ext cx="260350" cy="260350"/>
            </a:xfrm>
            <a:prstGeom prst="ellipse">
              <a:avLst/>
            </a:prstGeom>
            <a:gradFill rotWithShape="1">
              <a:gsLst>
                <a:gs pos="0">
                  <a:srgbClr val="FF0000"/>
                </a:gs>
                <a:gs pos="100000">
                  <a:srgbClr val="000000"/>
                </a:gs>
              </a:gsLst>
              <a:path path="shape">
                <a:fillToRect l="50000" t="50000" r="50000" b="50000"/>
              </a:path>
            </a:gradFill>
            <a:ln w="19050">
              <a:solidFill>
                <a:srgbClr val="6E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28" name="Oval 41">
              <a:extLst>
                <a:ext uri="{FF2B5EF4-FFF2-40B4-BE49-F238E27FC236}">
                  <a16:creationId xmlns:a16="http://schemas.microsoft.com/office/drawing/2014/main" id="{6812DE0E-037C-4472-B1C8-423294BBC175}"/>
                </a:ext>
              </a:extLst>
            </p:cNvPr>
            <p:cNvSpPr>
              <a:spLocks noChangeArrowheads="1"/>
            </p:cNvSpPr>
            <p:nvPr/>
          </p:nvSpPr>
          <p:spPr bwMode="auto">
            <a:xfrm rot="14024545">
              <a:off x="3111500" y="2063750"/>
              <a:ext cx="2379663" cy="1008063"/>
            </a:xfrm>
            <a:prstGeom prst="ellipse">
              <a:avLst/>
            </a:prstGeom>
            <a:noFill/>
            <a:ln w="12700">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29" name="Line 42">
              <a:extLst>
                <a:ext uri="{FF2B5EF4-FFF2-40B4-BE49-F238E27FC236}">
                  <a16:creationId xmlns:a16="http://schemas.microsoft.com/office/drawing/2014/main" id="{014244DB-71BE-4487-A483-B4F5D6F8E2E6}"/>
                </a:ext>
              </a:extLst>
            </p:cNvPr>
            <p:cNvSpPr>
              <a:spLocks noChangeShapeType="1"/>
            </p:cNvSpPr>
            <p:nvPr/>
          </p:nvSpPr>
          <p:spPr bwMode="auto">
            <a:xfrm flipV="1">
              <a:off x="5330825" y="1873250"/>
              <a:ext cx="1109663" cy="400050"/>
            </a:xfrm>
            <a:prstGeom prst="line">
              <a:avLst/>
            </a:prstGeom>
            <a:noFill/>
            <a:ln w="3810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0" name="Oval 47">
              <a:extLst>
                <a:ext uri="{FF2B5EF4-FFF2-40B4-BE49-F238E27FC236}">
                  <a16:creationId xmlns:a16="http://schemas.microsoft.com/office/drawing/2014/main" id="{1D2A9C94-D2AE-42DB-81B9-FECAD9EC0FF8}"/>
                </a:ext>
              </a:extLst>
            </p:cNvPr>
            <p:cNvSpPr>
              <a:spLocks noChangeArrowheads="1"/>
            </p:cNvSpPr>
            <p:nvPr/>
          </p:nvSpPr>
          <p:spPr bwMode="auto">
            <a:xfrm rot="17794208">
              <a:off x="3165476" y="2046287"/>
              <a:ext cx="2379662" cy="1008063"/>
            </a:xfrm>
            <a:prstGeom prst="ellipse">
              <a:avLst/>
            </a:prstGeom>
            <a:noFill/>
            <a:ln w="12700">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31" name="Oval 48">
              <a:extLst>
                <a:ext uri="{FF2B5EF4-FFF2-40B4-BE49-F238E27FC236}">
                  <a16:creationId xmlns:a16="http://schemas.microsoft.com/office/drawing/2014/main" id="{5A3ECFD0-84E7-4331-B02A-5D8D732AD447}"/>
                </a:ext>
              </a:extLst>
            </p:cNvPr>
            <p:cNvSpPr>
              <a:spLocks noChangeArrowheads="1"/>
            </p:cNvSpPr>
            <p:nvPr/>
          </p:nvSpPr>
          <p:spPr bwMode="auto">
            <a:xfrm rot="20920049">
              <a:off x="3190875" y="2071688"/>
              <a:ext cx="2379663" cy="1008062"/>
            </a:xfrm>
            <a:prstGeom prst="ellipse">
              <a:avLst/>
            </a:prstGeom>
            <a:noFill/>
            <a:ln w="12700">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32" name="Oval 43">
              <a:extLst>
                <a:ext uri="{FF2B5EF4-FFF2-40B4-BE49-F238E27FC236}">
                  <a16:creationId xmlns:a16="http://schemas.microsoft.com/office/drawing/2014/main" id="{047DDA12-BE88-44C3-81D7-AD362594AD50}"/>
                </a:ext>
              </a:extLst>
            </p:cNvPr>
            <p:cNvSpPr>
              <a:spLocks noChangeAspect="1" noChangeArrowheads="1"/>
            </p:cNvSpPr>
            <p:nvPr/>
          </p:nvSpPr>
          <p:spPr bwMode="auto">
            <a:xfrm>
              <a:off x="3548063" y="2308225"/>
              <a:ext cx="109537" cy="109538"/>
            </a:xfrm>
            <a:prstGeom prst="ellipse">
              <a:avLst/>
            </a:prstGeom>
            <a:gradFill rotWithShape="1">
              <a:gsLst>
                <a:gs pos="0">
                  <a:srgbClr val="336699"/>
                </a:gs>
                <a:gs pos="50000">
                  <a:srgbClr val="000000"/>
                </a:gs>
                <a:gs pos="100000">
                  <a:srgbClr val="33669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33" name="Oval 45">
              <a:extLst>
                <a:ext uri="{FF2B5EF4-FFF2-40B4-BE49-F238E27FC236}">
                  <a16:creationId xmlns:a16="http://schemas.microsoft.com/office/drawing/2014/main" id="{50AD9060-B707-4684-86C1-AFA612B5CD0E}"/>
                </a:ext>
              </a:extLst>
            </p:cNvPr>
            <p:cNvSpPr>
              <a:spLocks noChangeAspect="1" noChangeArrowheads="1"/>
            </p:cNvSpPr>
            <p:nvPr/>
          </p:nvSpPr>
          <p:spPr bwMode="auto">
            <a:xfrm>
              <a:off x="4168775" y="1776413"/>
              <a:ext cx="109538" cy="109537"/>
            </a:xfrm>
            <a:prstGeom prst="ellipse">
              <a:avLst/>
            </a:prstGeom>
            <a:gradFill rotWithShape="1">
              <a:gsLst>
                <a:gs pos="0">
                  <a:srgbClr val="336699"/>
                </a:gs>
                <a:gs pos="50000">
                  <a:srgbClr val="000000"/>
                </a:gs>
                <a:gs pos="100000">
                  <a:srgbClr val="33669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34" name="Oval 46">
              <a:extLst>
                <a:ext uri="{FF2B5EF4-FFF2-40B4-BE49-F238E27FC236}">
                  <a16:creationId xmlns:a16="http://schemas.microsoft.com/office/drawing/2014/main" id="{03B61042-8404-4D47-B6B5-1C9954C5DAF7}"/>
                </a:ext>
              </a:extLst>
            </p:cNvPr>
            <p:cNvSpPr>
              <a:spLocks noChangeAspect="1" noChangeArrowheads="1"/>
            </p:cNvSpPr>
            <p:nvPr/>
          </p:nvSpPr>
          <p:spPr bwMode="auto">
            <a:xfrm>
              <a:off x="4818063" y="1968500"/>
              <a:ext cx="109537" cy="109538"/>
            </a:xfrm>
            <a:prstGeom prst="ellipse">
              <a:avLst/>
            </a:prstGeom>
            <a:gradFill rotWithShape="1">
              <a:gsLst>
                <a:gs pos="0">
                  <a:srgbClr val="336699"/>
                </a:gs>
                <a:gs pos="50000">
                  <a:srgbClr val="000000"/>
                </a:gs>
                <a:gs pos="100000">
                  <a:srgbClr val="33669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grpSp>
      <p:sp>
        <p:nvSpPr>
          <p:cNvPr id="3" name="TextovéPole 2">
            <a:extLst>
              <a:ext uri="{FF2B5EF4-FFF2-40B4-BE49-F238E27FC236}">
                <a16:creationId xmlns:a16="http://schemas.microsoft.com/office/drawing/2014/main" id="{62EFB050-F682-4875-AD58-6C380CAF6E91}"/>
              </a:ext>
            </a:extLst>
          </p:cNvPr>
          <p:cNvSpPr txBox="1"/>
          <p:nvPr/>
        </p:nvSpPr>
        <p:spPr>
          <a:xfrm>
            <a:off x="1785257" y="4594015"/>
            <a:ext cx="119744" cy="276999"/>
          </a:xfrm>
          <a:prstGeom prst="rect">
            <a:avLst/>
          </a:prstGeom>
          <a:solidFill>
            <a:schemeClr val="bg1"/>
          </a:solidFill>
        </p:spPr>
        <p:txBody>
          <a:bodyPr wrap="square" rtlCol="0">
            <a:spAutoFit/>
          </a:bodyPr>
          <a:lstStyle/>
          <a:p>
            <a:r>
              <a:rPr lang="cs-CZ" baseline="-25000" dirty="0"/>
              <a:t>v</a:t>
            </a:r>
          </a:p>
        </p:txBody>
      </p:sp>
      <p:sp>
        <p:nvSpPr>
          <p:cNvPr id="37" name="Rectangle 2">
            <a:extLst>
              <a:ext uri="{FF2B5EF4-FFF2-40B4-BE49-F238E27FC236}">
                <a16:creationId xmlns:a16="http://schemas.microsoft.com/office/drawing/2014/main" id="{D719897E-2145-45A9-B6EC-4034F7BC6C92}"/>
              </a:ext>
            </a:extLst>
          </p:cNvPr>
          <p:cNvSpPr>
            <a:spLocks noChangeArrowheads="1"/>
          </p:cNvSpPr>
          <p:nvPr/>
        </p:nvSpPr>
        <p:spPr bwMode="auto">
          <a:xfrm>
            <a:off x="291359" y="5214431"/>
            <a:ext cx="6185832" cy="1324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marL="457200" indent="-457200" defTabSz="762000">
              <a:defRPr sz="2400" b="1">
                <a:solidFill>
                  <a:schemeClr val="tx1"/>
                </a:solidFill>
                <a:latin typeface="Times New Roman" panose="02020603050405020304" pitchFamily="18" charset="0"/>
              </a:defRPr>
            </a:lvl1pPr>
            <a:lvl2pPr marL="1028700" indent="-457200" defTabSz="762000">
              <a:defRPr sz="2400" b="1">
                <a:solidFill>
                  <a:schemeClr val="tx1"/>
                </a:solidFill>
                <a:latin typeface="Times New Roman" panose="02020603050405020304" pitchFamily="18" charset="0"/>
              </a:defRPr>
            </a:lvl2pPr>
            <a:lvl3pPr marL="1600200" indent="-457200" defTabSz="762000">
              <a:defRPr sz="2400" b="1">
                <a:solidFill>
                  <a:schemeClr val="tx1"/>
                </a:solidFill>
                <a:latin typeface="Times New Roman" panose="02020603050405020304" pitchFamily="18" charset="0"/>
              </a:defRPr>
            </a:lvl3pPr>
            <a:lvl4pPr marL="2171700" indent="-457200" defTabSz="762000">
              <a:defRPr sz="2400" b="1">
                <a:solidFill>
                  <a:schemeClr val="tx1"/>
                </a:solidFill>
                <a:latin typeface="Times New Roman" panose="02020603050405020304" pitchFamily="18" charset="0"/>
              </a:defRPr>
            </a:lvl4pPr>
            <a:lvl5pPr marL="2743200" indent="-457200" defTabSz="762000">
              <a:defRPr sz="2400" b="1">
                <a:solidFill>
                  <a:schemeClr val="tx1"/>
                </a:solidFill>
                <a:latin typeface="Times New Roman" panose="02020603050405020304" pitchFamily="18" charset="0"/>
              </a:defRPr>
            </a:lvl5pPr>
            <a:lvl6pPr marL="3200400" indent="-457200" defTabSz="762000" eaLnBrk="0" fontAlgn="base" hangingPunct="0">
              <a:spcBef>
                <a:spcPct val="0"/>
              </a:spcBef>
              <a:spcAft>
                <a:spcPct val="0"/>
              </a:spcAft>
              <a:defRPr sz="2400" b="1">
                <a:solidFill>
                  <a:schemeClr val="tx1"/>
                </a:solidFill>
                <a:latin typeface="Times New Roman" panose="02020603050405020304" pitchFamily="18" charset="0"/>
              </a:defRPr>
            </a:lvl6pPr>
            <a:lvl7pPr marL="3657600" indent="-457200" defTabSz="762000" eaLnBrk="0" fontAlgn="base" hangingPunct="0">
              <a:spcBef>
                <a:spcPct val="0"/>
              </a:spcBef>
              <a:spcAft>
                <a:spcPct val="0"/>
              </a:spcAft>
              <a:defRPr sz="2400" b="1">
                <a:solidFill>
                  <a:schemeClr val="tx1"/>
                </a:solidFill>
                <a:latin typeface="Times New Roman" panose="02020603050405020304" pitchFamily="18" charset="0"/>
              </a:defRPr>
            </a:lvl7pPr>
            <a:lvl8pPr marL="4114800" indent="-457200" defTabSz="762000" eaLnBrk="0" fontAlgn="base" hangingPunct="0">
              <a:spcBef>
                <a:spcPct val="0"/>
              </a:spcBef>
              <a:spcAft>
                <a:spcPct val="0"/>
              </a:spcAft>
              <a:defRPr sz="2400" b="1">
                <a:solidFill>
                  <a:schemeClr val="tx1"/>
                </a:solidFill>
                <a:latin typeface="Times New Roman" panose="02020603050405020304" pitchFamily="18" charset="0"/>
              </a:defRPr>
            </a:lvl8pPr>
            <a:lvl9pPr marL="4572000" indent="-457200" defTabSz="762000" eaLnBrk="0" fontAlgn="base" hangingPunct="0">
              <a:spcBef>
                <a:spcPct val="0"/>
              </a:spcBef>
              <a:spcAft>
                <a:spcPct val="0"/>
              </a:spcAft>
              <a:defRPr sz="2400" b="1">
                <a:solidFill>
                  <a:schemeClr val="tx1"/>
                </a:solidFill>
                <a:latin typeface="Times New Roman" panose="02020603050405020304" pitchFamily="18" charset="0"/>
              </a:defRPr>
            </a:lvl9pPr>
          </a:lstStyle>
          <a:p>
            <a:pPr marL="0" indent="0" algn="just">
              <a:defRPr/>
            </a:pPr>
            <a:r>
              <a:rPr lang="cs-CZ" altLang="cs-CZ" sz="2000" b="0" dirty="0">
                <a:latin typeface="+mn-lt"/>
              </a:rPr>
              <a:t>1. </a:t>
            </a:r>
            <a:r>
              <a:rPr lang="cs-CZ" altLang="cs-CZ" sz="2000" i="1" dirty="0">
                <a:latin typeface="+mn-lt"/>
              </a:rPr>
              <a:t>Diamagnetické atomy </a:t>
            </a:r>
            <a:r>
              <a:rPr lang="cs-CZ" altLang="cs-CZ" sz="2000" b="0" dirty="0">
                <a:latin typeface="+mn-lt"/>
              </a:rPr>
              <a:t>– atomy s nulovým výsledným magnetickým momentem.</a:t>
            </a:r>
          </a:p>
          <a:p>
            <a:pPr marL="0" indent="0" algn="just">
              <a:defRPr/>
            </a:pPr>
            <a:r>
              <a:rPr lang="cs-CZ" altLang="cs-CZ" sz="2000" b="0" dirty="0">
                <a:latin typeface="+mn-lt"/>
              </a:rPr>
              <a:t>2. </a:t>
            </a:r>
            <a:r>
              <a:rPr lang="cs-CZ" altLang="cs-CZ" sz="2000" i="1" dirty="0">
                <a:latin typeface="+mn-lt"/>
              </a:rPr>
              <a:t>Paramagnetické atomy </a:t>
            </a:r>
            <a:r>
              <a:rPr lang="cs-CZ" altLang="cs-CZ" sz="2000" b="0" dirty="0">
                <a:latin typeface="+mn-lt"/>
              </a:rPr>
              <a:t>– atomy s nenulovým výsledným magnetickým momentem.</a:t>
            </a:r>
          </a:p>
        </p:txBody>
      </p:sp>
    </p:spTree>
    <p:extLst>
      <p:ext uri="{BB962C8B-B14F-4D97-AF65-F5344CB8AC3E}">
        <p14:creationId xmlns:p14="http://schemas.microsoft.com/office/powerpoint/2010/main" val="356123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1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wipe(left)">
                                      <p:cBhvr>
                                        <p:cTn id="12" dur="10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wipe(left)">
                                      <p:cBhvr>
                                        <p:cTn id="17" dur="10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1000"/>
                                        <p:tgtEl>
                                          <p:spTgt spid="24"/>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37">
                                            <p:txEl>
                                              <p:pRg st="0" end="0"/>
                                            </p:txEl>
                                          </p:spTgt>
                                        </p:tgtEl>
                                        <p:attrNameLst>
                                          <p:attrName>style.visibility</p:attrName>
                                        </p:attrNameLst>
                                      </p:cBhvr>
                                      <p:to>
                                        <p:strVal val="visible"/>
                                      </p:to>
                                    </p:set>
                                    <p:animEffect transition="in" filter="wipe(left)">
                                      <p:cBhvr>
                                        <p:cTn id="26" dur="1000"/>
                                        <p:tgtEl>
                                          <p:spTgt spid="37">
                                            <p:txEl>
                                              <p:pRg st="0" end="0"/>
                                            </p:txEl>
                                          </p:spTgt>
                                        </p:tgtEl>
                                      </p:cBhvr>
                                    </p:animEffect>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37">
                                            <p:txEl>
                                              <p:pRg st="1" end="1"/>
                                            </p:txEl>
                                          </p:spTgt>
                                        </p:tgtEl>
                                        <p:attrNameLst>
                                          <p:attrName>style.visibility</p:attrName>
                                        </p:attrNameLst>
                                      </p:cBhvr>
                                      <p:to>
                                        <p:strVal val="visible"/>
                                      </p:to>
                                    </p:set>
                                    <p:animEffect transition="in" filter="wipe(left)">
                                      <p:cBhvr>
                                        <p:cTn id="30" dur="1000"/>
                                        <p:tgtEl>
                                          <p:spTgt spid="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22" grpId="0" uiExpand="1" build="p" autoUpdateAnimBg="0"/>
      <p:bldP spid="23" grpId="0" uiExpand="1" build="p" autoUpdateAnimBg="0"/>
      <p:bldP spid="37"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056A27AB-02BE-4EAE-A77A-F238011968A0}"/>
              </a:ext>
            </a:extLst>
          </p:cNvPr>
          <p:cNvSpPr>
            <a:spLocks noChangeArrowheads="1"/>
          </p:cNvSpPr>
          <p:nvPr/>
        </p:nvSpPr>
        <p:spPr bwMode="auto">
          <a:xfrm>
            <a:off x="193108" y="875126"/>
            <a:ext cx="8757783" cy="70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marL="457200" indent="-457200" defTabSz="762000">
              <a:defRPr sz="2400" b="1">
                <a:solidFill>
                  <a:schemeClr val="tx1"/>
                </a:solidFill>
                <a:latin typeface="Times New Roman" panose="02020603050405020304" pitchFamily="18" charset="0"/>
              </a:defRPr>
            </a:lvl1pPr>
            <a:lvl2pPr marL="1028700" indent="-457200" defTabSz="762000">
              <a:defRPr sz="2400" b="1">
                <a:solidFill>
                  <a:schemeClr val="tx1"/>
                </a:solidFill>
                <a:latin typeface="Times New Roman" panose="02020603050405020304" pitchFamily="18" charset="0"/>
              </a:defRPr>
            </a:lvl2pPr>
            <a:lvl3pPr marL="1600200" indent="-457200" defTabSz="762000">
              <a:defRPr sz="2400" b="1">
                <a:solidFill>
                  <a:schemeClr val="tx1"/>
                </a:solidFill>
                <a:latin typeface="Times New Roman" panose="02020603050405020304" pitchFamily="18" charset="0"/>
              </a:defRPr>
            </a:lvl3pPr>
            <a:lvl4pPr marL="2171700" indent="-457200" defTabSz="762000">
              <a:defRPr sz="2400" b="1">
                <a:solidFill>
                  <a:schemeClr val="tx1"/>
                </a:solidFill>
                <a:latin typeface="Times New Roman" panose="02020603050405020304" pitchFamily="18" charset="0"/>
              </a:defRPr>
            </a:lvl4pPr>
            <a:lvl5pPr marL="2743200" indent="-457200" defTabSz="762000">
              <a:defRPr sz="2400" b="1">
                <a:solidFill>
                  <a:schemeClr val="tx1"/>
                </a:solidFill>
                <a:latin typeface="Times New Roman" panose="02020603050405020304" pitchFamily="18" charset="0"/>
              </a:defRPr>
            </a:lvl5pPr>
            <a:lvl6pPr marL="3200400" indent="-457200" defTabSz="762000" eaLnBrk="0" fontAlgn="base" hangingPunct="0">
              <a:spcBef>
                <a:spcPct val="0"/>
              </a:spcBef>
              <a:spcAft>
                <a:spcPct val="0"/>
              </a:spcAft>
              <a:defRPr sz="2400" b="1">
                <a:solidFill>
                  <a:schemeClr val="tx1"/>
                </a:solidFill>
                <a:latin typeface="Times New Roman" panose="02020603050405020304" pitchFamily="18" charset="0"/>
              </a:defRPr>
            </a:lvl6pPr>
            <a:lvl7pPr marL="3657600" indent="-457200" defTabSz="762000" eaLnBrk="0" fontAlgn="base" hangingPunct="0">
              <a:spcBef>
                <a:spcPct val="0"/>
              </a:spcBef>
              <a:spcAft>
                <a:spcPct val="0"/>
              </a:spcAft>
              <a:defRPr sz="2400" b="1">
                <a:solidFill>
                  <a:schemeClr val="tx1"/>
                </a:solidFill>
                <a:latin typeface="Times New Roman" panose="02020603050405020304" pitchFamily="18" charset="0"/>
              </a:defRPr>
            </a:lvl7pPr>
            <a:lvl8pPr marL="4114800" indent="-457200" defTabSz="762000" eaLnBrk="0" fontAlgn="base" hangingPunct="0">
              <a:spcBef>
                <a:spcPct val="0"/>
              </a:spcBef>
              <a:spcAft>
                <a:spcPct val="0"/>
              </a:spcAft>
              <a:defRPr sz="2400" b="1">
                <a:solidFill>
                  <a:schemeClr val="tx1"/>
                </a:solidFill>
                <a:latin typeface="Times New Roman" panose="02020603050405020304" pitchFamily="18" charset="0"/>
              </a:defRPr>
            </a:lvl8pPr>
            <a:lvl9pPr marL="4572000" indent="-457200" defTabSz="762000" eaLnBrk="0" fontAlgn="base" hangingPunct="0">
              <a:spcBef>
                <a:spcPct val="0"/>
              </a:spcBef>
              <a:spcAft>
                <a:spcPct val="0"/>
              </a:spcAft>
              <a:defRPr sz="2400" b="1">
                <a:solidFill>
                  <a:schemeClr val="tx1"/>
                </a:solidFill>
                <a:latin typeface="Times New Roman" panose="02020603050405020304" pitchFamily="18" charset="0"/>
              </a:defRPr>
            </a:lvl9pPr>
          </a:lstStyle>
          <a:p>
            <a:pPr marL="0"/>
            <a:r>
              <a:rPr lang="cs-CZ" altLang="cs-CZ" sz="2000" b="0" dirty="0">
                <a:latin typeface="+mn-lt"/>
              </a:rPr>
              <a:t>1. </a:t>
            </a:r>
            <a:r>
              <a:rPr lang="cs-CZ" altLang="cs-CZ" sz="2000" dirty="0">
                <a:latin typeface="+mn-lt"/>
              </a:rPr>
              <a:t>diamagnetické látky </a:t>
            </a:r>
            <a:r>
              <a:rPr lang="cs-CZ" altLang="cs-CZ" sz="2000" b="0" dirty="0">
                <a:latin typeface="+mn-lt"/>
              </a:rPr>
              <a:t>jsou složeny z diamagnetických atomů, nepatrně zeslabují magnetické pole, jejich relativní permeabilita je o něco menší než jedna.</a:t>
            </a:r>
          </a:p>
        </p:txBody>
      </p:sp>
      <p:grpSp>
        <p:nvGrpSpPr>
          <p:cNvPr id="3" name="Skupina 2">
            <a:extLst>
              <a:ext uri="{FF2B5EF4-FFF2-40B4-BE49-F238E27FC236}">
                <a16:creationId xmlns:a16="http://schemas.microsoft.com/office/drawing/2014/main" id="{7ADE8154-2216-4AD2-8FAF-12303FB3AB8A}"/>
              </a:ext>
            </a:extLst>
          </p:cNvPr>
          <p:cNvGrpSpPr/>
          <p:nvPr/>
        </p:nvGrpSpPr>
        <p:grpSpPr>
          <a:xfrm>
            <a:off x="6128657" y="1727653"/>
            <a:ext cx="2637065" cy="1701347"/>
            <a:chOff x="1778000" y="2054225"/>
            <a:chExt cx="5365750" cy="2925763"/>
          </a:xfrm>
        </p:grpSpPr>
        <p:graphicFrame>
          <p:nvGraphicFramePr>
            <p:cNvPr id="4" name="Object 5">
              <a:extLst>
                <a:ext uri="{FF2B5EF4-FFF2-40B4-BE49-F238E27FC236}">
                  <a16:creationId xmlns:a16="http://schemas.microsoft.com/office/drawing/2014/main" id="{DBAA209B-BF2A-468F-A9EC-7EA5E26527F5}"/>
                </a:ext>
              </a:extLst>
            </p:cNvPr>
            <p:cNvGraphicFramePr>
              <a:graphicFrameLocks noChangeAspect="1"/>
            </p:cNvGraphicFramePr>
            <p:nvPr>
              <p:extLst>
                <p:ext uri="{D42A27DB-BD31-4B8C-83A1-F6EECF244321}">
                  <p14:modId xmlns:p14="http://schemas.microsoft.com/office/powerpoint/2010/main" val="2070851529"/>
                </p:ext>
              </p:extLst>
            </p:nvPr>
          </p:nvGraphicFramePr>
          <p:xfrm>
            <a:off x="4102100" y="4445000"/>
            <a:ext cx="811213" cy="534988"/>
          </p:xfrm>
          <a:graphic>
            <a:graphicData uri="http://schemas.openxmlformats.org/presentationml/2006/ole">
              <mc:AlternateContent xmlns:mc="http://schemas.openxmlformats.org/markup-compatibility/2006">
                <mc:Choice xmlns:v="urn:schemas-microsoft-com:vml" Requires="v">
                  <p:oleObj name="Rovnica" r:id="rId2" imgW="330057" imgH="215806" progId="Equation.3">
                    <p:embed/>
                  </p:oleObj>
                </mc:Choice>
                <mc:Fallback>
                  <p:oleObj name="Rovnica" r:id="rId2" imgW="330057" imgH="215806" progId="Equation.3">
                    <p:embed/>
                    <p:pic>
                      <p:nvPicPr>
                        <p:cNvPr id="15365" name="Object 5">
                          <a:extLst>
                            <a:ext uri="{FF2B5EF4-FFF2-40B4-BE49-F238E27FC236}">
                              <a16:creationId xmlns:a16="http://schemas.microsoft.com/office/drawing/2014/main" id="{D00082F2-90D8-49DB-9E25-DAC76E20C3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2100" y="4445000"/>
                          <a:ext cx="811213" cy="53498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5" name="Group 35">
              <a:extLst>
                <a:ext uri="{FF2B5EF4-FFF2-40B4-BE49-F238E27FC236}">
                  <a16:creationId xmlns:a16="http://schemas.microsoft.com/office/drawing/2014/main" id="{A2932B5D-565B-4BDE-9E61-B26CD32055E9}"/>
                </a:ext>
              </a:extLst>
            </p:cNvPr>
            <p:cNvGrpSpPr>
              <a:grpSpLocks noChangeAspect="1"/>
            </p:cNvGrpSpPr>
            <p:nvPr/>
          </p:nvGrpSpPr>
          <p:grpSpPr bwMode="auto">
            <a:xfrm>
              <a:off x="2835275" y="2219325"/>
              <a:ext cx="3246438" cy="1828800"/>
              <a:chOff x="1424" y="989"/>
              <a:chExt cx="2762" cy="1600"/>
            </a:xfrm>
          </p:grpSpPr>
          <p:sp>
            <p:nvSpPr>
              <p:cNvPr id="19" name="Line 9">
                <a:extLst>
                  <a:ext uri="{FF2B5EF4-FFF2-40B4-BE49-F238E27FC236}">
                    <a16:creationId xmlns:a16="http://schemas.microsoft.com/office/drawing/2014/main" id="{BF3C4405-316D-4EB5-9627-5F7527703392}"/>
                  </a:ext>
                </a:extLst>
              </p:cNvPr>
              <p:cNvSpPr>
                <a:spLocks noChangeAspect="1" noChangeShapeType="1"/>
              </p:cNvSpPr>
              <p:nvPr/>
            </p:nvSpPr>
            <p:spPr bwMode="auto">
              <a:xfrm>
                <a:off x="1428" y="9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0" name="Line 27">
                <a:extLst>
                  <a:ext uri="{FF2B5EF4-FFF2-40B4-BE49-F238E27FC236}">
                    <a16:creationId xmlns:a16="http://schemas.microsoft.com/office/drawing/2014/main" id="{0BE7C4FD-3096-4B68-BABD-4AE0BE52420E}"/>
                  </a:ext>
                </a:extLst>
              </p:cNvPr>
              <p:cNvSpPr>
                <a:spLocks noChangeAspect="1" noChangeShapeType="1"/>
              </p:cNvSpPr>
              <p:nvPr/>
            </p:nvSpPr>
            <p:spPr bwMode="auto">
              <a:xfrm>
                <a:off x="1428" y="11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1" name="Line 28">
                <a:extLst>
                  <a:ext uri="{FF2B5EF4-FFF2-40B4-BE49-F238E27FC236}">
                    <a16:creationId xmlns:a16="http://schemas.microsoft.com/office/drawing/2014/main" id="{61C26515-6908-4AAD-99B9-CFAF1DDB115D}"/>
                  </a:ext>
                </a:extLst>
              </p:cNvPr>
              <p:cNvSpPr>
                <a:spLocks noChangeAspect="1" noChangeShapeType="1"/>
              </p:cNvSpPr>
              <p:nvPr/>
            </p:nvSpPr>
            <p:spPr bwMode="auto">
              <a:xfrm>
                <a:off x="1428" y="13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 name="Line 29">
                <a:extLst>
                  <a:ext uri="{FF2B5EF4-FFF2-40B4-BE49-F238E27FC236}">
                    <a16:creationId xmlns:a16="http://schemas.microsoft.com/office/drawing/2014/main" id="{90F9691C-F11D-476C-A0E1-69A9651EC699}"/>
                  </a:ext>
                </a:extLst>
              </p:cNvPr>
              <p:cNvSpPr>
                <a:spLocks noChangeAspect="1" noChangeShapeType="1"/>
              </p:cNvSpPr>
              <p:nvPr/>
            </p:nvSpPr>
            <p:spPr bwMode="auto">
              <a:xfrm>
                <a:off x="1424" y="15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3" name="Line 30">
                <a:extLst>
                  <a:ext uri="{FF2B5EF4-FFF2-40B4-BE49-F238E27FC236}">
                    <a16:creationId xmlns:a16="http://schemas.microsoft.com/office/drawing/2014/main" id="{D4CE5983-514E-44C3-ADC4-454621302032}"/>
                  </a:ext>
                </a:extLst>
              </p:cNvPr>
              <p:cNvSpPr>
                <a:spLocks noChangeAspect="1" noChangeShapeType="1"/>
              </p:cNvSpPr>
              <p:nvPr/>
            </p:nvSpPr>
            <p:spPr bwMode="auto">
              <a:xfrm>
                <a:off x="1424" y="17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4" name="Line 31">
                <a:extLst>
                  <a:ext uri="{FF2B5EF4-FFF2-40B4-BE49-F238E27FC236}">
                    <a16:creationId xmlns:a16="http://schemas.microsoft.com/office/drawing/2014/main" id="{D00E8E84-5521-4711-9188-326F4BB79365}"/>
                  </a:ext>
                </a:extLst>
              </p:cNvPr>
              <p:cNvSpPr>
                <a:spLocks noChangeAspect="1" noChangeShapeType="1"/>
              </p:cNvSpPr>
              <p:nvPr/>
            </p:nvSpPr>
            <p:spPr bwMode="auto">
              <a:xfrm>
                <a:off x="1424" y="19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 name="Line 32">
                <a:extLst>
                  <a:ext uri="{FF2B5EF4-FFF2-40B4-BE49-F238E27FC236}">
                    <a16:creationId xmlns:a16="http://schemas.microsoft.com/office/drawing/2014/main" id="{E8734FED-08A6-4F27-9321-4F5F9ECA69B6}"/>
                  </a:ext>
                </a:extLst>
              </p:cNvPr>
              <p:cNvSpPr>
                <a:spLocks noChangeAspect="1" noChangeShapeType="1"/>
              </p:cNvSpPr>
              <p:nvPr/>
            </p:nvSpPr>
            <p:spPr bwMode="auto">
              <a:xfrm>
                <a:off x="1424" y="21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 name="Line 33">
                <a:extLst>
                  <a:ext uri="{FF2B5EF4-FFF2-40B4-BE49-F238E27FC236}">
                    <a16:creationId xmlns:a16="http://schemas.microsoft.com/office/drawing/2014/main" id="{05BEF0B7-1532-4C21-897B-F5C725779DFD}"/>
                  </a:ext>
                </a:extLst>
              </p:cNvPr>
              <p:cNvSpPr>
                <a:spLocks noChangeAspect="1" noChangeShapeType="1"/>
              </p:cNvSpPr>
              <p:nvPr/>
            </p:nvSpPr>
            <p:spPr bwMode="auto">
              <a:xfrm>
                <a:off x="1424" y="23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 name="Line 34">
                <a:extLst>
                  <a:ext uri="{FF2B5EF4-FFF2-40B4-BE49-F238E27FC236}">
                    <a16:creationId xmlns:a16="http://schemas.microsoft.com/office/drawing/2014/main" id="{DD7671E9-A00D-4090-AE89-4A8A6E7DD19D}"/>
                  </a:ext>
                </a:extLst>
              </p:cNvPr>
              <p:cNvSpPr>
                <a:spLocks noChangeAspect="1" noChangeShapeType="1"/>
              </p:cNvSpPr>
              <p:nvPr/>
            </p:nvSpPr>
            <p:spPr bwMode="auto">
              <a:xfrm>
                <a:off x="1424" y="25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6" name="Group 41">
              <a:extLst>
                <a:ext uri="{FF2B5EF4-FFF2-40B4-BE49-F238E27FC236}">
                  <a16:creationId xmlns:a16="http://schemas.microsoft.com/office/drawing/2014/main" id="{96C1FAFF-0B36-4191-893F-9FD3D2145B92}"/>
                </a:ext>
              </a:extLst>
            </p:cNvPr>
            <p:cNvGrpSpPr>
              <a:grpSpLocks noChangeAspect="1"/>
            </p:cNvGrpSpPr>
            <p:nvPr/>
          </p:nvGrpSpPr>
          <p:grpSpPr bwMode="auto">
            <a:xfrm>
              <a:off x="2830513" y="2054225"/>
              <a:ext cx="3255962" cy="2170113"/>
              <a:chOff x="1487" y="1600"/>
              <a:chExt cx="2770" cy="1846"/>
            </a:xfrm>
          </p:grpSpPr>
          <p:sp>
            <p:nvSpPr>
              <p:cNvPr id="12" name="Rectangle 25">
                <a:extLst>
                  <a:ext uri="{FF2B5EF4-FFF2-40B4-BE49-F238E27FC236}">
                    <a16:creationId xmlns:a16="http://schemas.microsoft.com/office/drawing/2014/main" id="{9CB2AE7E-0EF9-4B49-971A-D1510927BD66}"/>
                  </a:ext>
                </a:extLst>
              </p:cNvPr>
              <p:cNvSpPr>
                <a:spLocks noChangeAspect="1" noChangeArrowheads="1"/>
              </p:cNvSpPr>
              <p:nvPr/>
            </p:nvSpPr>
            <p:spPr bwMode="auto">
              <a:xfrm>
                <a:off x="1491" y="1600"/>
                <a:ext cx="2761" cy="1846"/>
              </a:xfrm>
              <a:prstGeom prst="rect">
                <a:avLst/>
              </a:prstGeom>
              <a:solidFill>
                <a:srgbClr val="FFFF99"/>
              </a:solidFill>
              <a:ln>
                <a:noFill/>
              </a:ln>
              <a:effectLst/>
              <a:extLst>
                <a:ext uri="{91240B29-F687-4F45-9708-019B960494DF}">
                  <a14:hiddenLine xmlns:a14="http://schemas.microsoft.com/office/drawing/2010/main" w="19050">
                    <a:solidFill>
                      <a:srgbClr val="4D4D4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13" name="Freeform 17">
                <a:extLst>
                  <a:ext uri="{FF2B5EF4-FFF2-40B4-BE49-F238E27FC236}">
                    <a16:creationId xmlns:a16="http://schemas.microsoft.com/office/drawing/2014/main" id="{AEB724BD-03D7-42B1-9758-F22D5D79AD92}"/>
                  </a:ext>
                </a:extLst>
              </p:cNvPr>
              <p:cNvSpPr>
                <a:spLocks noChangeAspect="1"/>
              </p:cNvSpPr>
              <p:nvPr/>
            </p:nvSpPr>
            <p:spPr bwMode="auto">
              <a:xfrm>
                <a:off x="1489" y="3294"/>
                <a:ext cx="2767" cy="115"/>
              </a:xfrm>
              <a:custGeom>
                <a:avLst/>
                <a:gdLst>
                  <a:gd name="T0" fmla="*/ 0 w 3936"/>
                  <a:gd name="T1" fmla="*/ 0 h 306"/>
                  <a:gd name="T2" fmla="*/ 610 w 3936"/>
                  <a:gd name="T3" fmla="*/ 38 h 306"/>
                  <a:gd name="T4" fmla="*/ 1334 w 3936"/>
                  <a:gd name="T5" fmla="*/ 35 h 306"/>
                  <a:gd name="T6" fmla="*/ 1945 w 3936"/>
                  <a:gd name="T7" fmla="*/ 3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 name="Freeform 18">
                <a:extLst>
                  <a:ext uri="{FF2B5EF4-FFF2-40B4-BE49-F238E27FC236}">
                    <a16:creationId xmlns:a16="http://schemas.microsoft.com/office/drawing/2014/main" id="{959A5DBA-505A-43D7-9A6F-3E2D7CA2E283}"/>
                  </a:ext>
                </a:extLst>
              </p:cNvPr>
              <p:cNvSpPr>
                <a:spLocks noChangeAspect="1"/>
              </p:cNvSpPr>
              <p:nvPr/>
            </p:nvSpPr>
            <p:spPr bwMode="auto">
              <a:xfrm flipV="1">
                <a:off x="1489" y="1617"/>
                <a:ext cx="2767" cy="115"/>
              </a:xfrm>
              <a:custGeom>
                <a:avLst/>
                <a:gdLst>
                  <a:gd name="T0" fmla="*/ 0 w 3936"/>
                  <a:gd name="T1" fmla="*/ 0 h 306"/>
                  <a:gd name="T2" fmla="*/ 610 w 3936"/>
                  <a:gd name="T3" fmla="*/ 38 h 306"/>
                  <a:gd name="T4" fmla="*/ 1334 w 3936"/>
                  <a:gd name="T5" fmla="*/ 35 h 306"/>
                  <a:gd name="T6" fmla="*/ 1945 w 3936"/>
                  <a:gd name="T7" fmla="*/ 3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5" name="Freeform 19">
                <a:extLst>
                  <a:ext uri="{FF2B5EF4-FFF2-40B4-BE49-F238E27FC236}">
                    <a16:creationId xmlns:a16="http://schemas.microsoft.com/office/drawing/2014/main" id="{3B22D690-3CDD-435C-B9D9-3D83131654C3}"/>
                  </a:ext>
                </a:extLst>
              </p:cNvPr>
              <p:cNvSpPr>
                <a:spLocks noChangeAspect="1"/>
              </p:cNvSpPr>
              <p:nvPr/>
            </p:nvSpPr>
            <p:spPr bwMode="auto">
              <a:xfrm flipV="1">
                <a:off x="1489" y="1937"/>
                <a:ext cx="2768" cy="110"/>
              </a:xfrm>
              <a:custGeom>
                <a:avLst/>
                <a:gdLst>
                  <a:gd name="T0" fmla="*/ 0 w 3936"/>
                  <a:gd name="T1" fmla="*/ 0 h 306"/>
                  <a:gd name="T2" fmla="*/ 611 w 3936"/>
                  <a:gd name="T3" fmla="*/ 34 h 306"/>
                  <a:gd name="T4" fmla="*/ 1335 w 3936"/>
                  <a:gd name="T5" fmla="*/ 32 h 306"/>
                  <a:gd name="T6" fmla="*/ 1947 w 3936"/>
                  <a:gd name="T7" fmla="*/ 2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6" name="Freeform 20">
                <a:extLst>
                  <a:ext uri="{FF2B5EF4-FFF2-40B4-BE49-F238E27FC236}">
                    <a16:creationId xmlns:a16="http://schemas.microsoft.com/office/drawing/2014/main" id="{0DEEAD87-ADEB-4067-9177-023818855187}"/>
                  </a:ext>
                </a:extLst>
              </p:cNvPr>
              <p:cNvSpPr>
                <a:spLocks noChangeAspect="1"/>
              </p:cNvSpPr>
              <p:nvPr/>
            </p:nvSpPr>
            <p:spPr bwMode="auto">
              <a:xfrm>
                <a:off x="1487" y="2967"/>
                <a:ext cx="2770" cy="98"/>
              </a:xfrm>
              <a:custGeom>
                <a:avLst/>
                <a:gdLst>
                  <a:gd name="T0" fmla="*/ 0 w 3936"/>
                  <a:gd name="T1" fmla="*/ 0 h 306"/>
                  <a:gd name="T2" fmla="*/ 612 w 3936"/>
                  <a:gd name="T3" fmla="*/ 27 h 306"/>
                  <a:gd name="T4" fmla="*/ 1337 w 3936"/>
                  <a:gd name="T5" fmla="*/ 25 h 306"/>
                  <a:gd name="T6" fmla="*/ 1949 w 3936"/>
                  <a:gd name="T7" fmla="*/ 2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7" name="Freeform 21">
                <a:extLst>
                  <a:ext uri="{FF2B5EF4-FFF2-40B4-BE49-F238E27FC236}">
                    <a16:creationId xmlns:a16="http://schemas.microsoft.com/office/drawing/2014/main" id="{276CA69A-8DB9-43D7-8B91-441732786D19}"/>
                  </a:ext>
                </a:extLst>
              </p:cNvPr>
              <p:cNvSpPr>
                <a:spLocks noChangeAspect="1"/>
              </p:cNvSpPr>
              <p:nvPr/>
            </p:nvSpPr>
            <p:spPr bwMode="auto">
              <a:xfrm flipV="1">
                <a:off x="1492" y="2322"/>
                <a:ext cx="2764" cy="46"/>
              </a:xfrm>
              <a:custGeom>
                <a:avLst/>
                <a:gdLst>
                  <a:gd name="T0" fmla="*/ 0 w 3936"/>
                  <a:gd name="T1" fmla="*/ 0 h 306"/>
                  <a:gd name="T2" fmla="*/ 609 w 3936"/>
                  <a:gd name="T3" fmla="*/ 6 h 306"/>
                  <a:gd name="T4" fmla="*/ 1331 w 3936"/>
                  <a:gd name="T5" fmla="*/ 6 h 306"/>
                  <a:gd name="T6" fmla="*/ 1941 w 3936"/>
                  <a:gd name="T7" fmla="*/ 0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8" name="Freeform 22">
                <a:extLst>
                  <a:ext uri="{FF2B5EF4-FFF2-40B4-BE49-F238E27FC236}">
                    <a16:creationId xmlns:a16="http://schemas.microsoft.com/office/drawing/2014/main" id="{BFDB6F03-C262-4E2E-A03E-DDA5EAAF27F8}"/>
                  </a:ext>
                </a:extLst>
              </p:cNvPr>
              <p:cNvSpPr>
                <a:spLocks noChangeAspect="1"/>
              </p:cNvSpPr>
              <p:nvPr/>
            </p:nvSpPr>
            <p:spPr bwMode="auto">
              <a:xfrm>
                <a:off x="1492" y="2656"/>
                <a:ext cx="2764" cy="44"/>
              </a:xfrm>
              <a:custGeom>
                <a:avLst/>
                <a:gdLst>
                  <a:gd name="T0" fmla="*/ 0 w 3936"/>
                  <a:gd name="T1" fmla="*/ 0 h 306"/>
                  <a:gd name="T2" fmla="*/ 609 w 3936"/>
                  <a:gd name="T3" fmla="*/ 5 h 306"/>
                  <a:gd name="T4" fmla="*/ 1331 w 3936"/>
                  <a:gd name="T5" fmla="*/ 5 h 306"/>
                  <a:gd name="T6" fmla="*/ 1941 w 3936"/>
                  <a:gd name="T7" fmla="*/ 0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7" name="Rectangle 7" descr="75%">
              <a:extLst>
                <a:ext uri="{FF2B5EF4-FFF2-40B4-BE49-F238E27FC236}">
                  <a16:creationId xmlns:a16="http://schemas.microsoft.com/office/drawing/2014/main" id="{04B5774F-23D6-4775-83EB-91D16D706525}"/>
                </a:ext>
              </a:extLst>
            </p:cNvPr>
            <p:cNvSpPr>
              <a:spLocks noChangeAspect="1" noChangeArrowheads="1"/>
            </p:cNvSpPr>
            <p:nvPr/>
          </p:nvSpPr>
          <p:spPr bwMode="auto">
            <a:xfrm>
              <a:off x="3346450" y="2713038"/>
              <a:ext cx="2286000" cy="835025"/>
            </a:xfrm>
            <a:prstGeom prst="rect">
              <a:avLst/>
            </a:prstGeom>
            <a:blipFill dpi="0" rotWithShape="0">
              <a:blip r:embed="rId4"/>
              <a:srcRect/>
              <a:tile tx="0" ty="0" sx="100000" sy="100000" flip="none" algn="tl"/>
            </a:blipFill>
            <a:ln w="1905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8" name="Rectangle 15">
              <a:extLst>
                <a:ext uri="{FF2B5EF4-FFF2-40B4-BE49-F238E27FC236}">
                  <a16:creationId xmlns:a16="http://schemas.microsoft.com/office/drawing/2014/main" id="{CE2C192B-F333-47EC-995D-2E3D130175FA}"/>
                </a:ext>
              </a:extLst>
            </p:cNvPr>
            <p:cNvSpPr>
              <a:spLocks noChangeAspect="1" noChangeArrowheads="1"/>
            </p:cNvSpPr>
            <p:nvPr/>
          </p:nvSpPr>
          <p:spPr bwMode="auto">
            <a:xfrm>
              <a:off x="1778000" y="2206625"/>
              <a:ext cx="1066800" cy="1865313"/>
            </a:xfrm>
            <a:prstGeom prst="rect">
              <a:avLst/>
            </a:prstGeom>
            <a:solidFill>
              <a:srgbClr val="FF0000"/>
            </a:solidFill>
            <a:ln w="19050">
              <a:solidFill>
                <a:srgbClr val="72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cs-CZ" altLang="cs-CZ" sz="2400"/>
            </a:p>
          </p:txBody>
        </p:sp>
        <p:sp>
          <p:nvSpPr>
            <p:cNvPr id="9" name="Rectangle 6">
              <a:extLst>
                <a:ext uri="{FF2B5EF4-FFF2-40B4-BE49-F238E27FC236}">
                  <a16:creationId xmlns:a16="http://schemas.microsoft.com/office/drawing/2014/main" id="{9D5A4EC4-930A-4308-9F96-7369EE343E89}"/>
                </a:ext>
              </a:extLst>
            </p:cNvPr>
            <p:cNvSpPr>
              <a:spLocks noChangeAspect="1" noChangeArrowheads="1"/>
            </p:cNvSpPr>
            <p:nvPr/>
          </p:nvSpPr>
          <p:spPr bwMode="auto">
            <a:xfrm>
              <a:off x="6076950" y="2205038"/>
              <a:ext cx="1066800" cy="1865312"/>
            </a:xfrm>
            <a:prstGeom prst="rect">
              <a:avLst/>
            </a:prstGeom>
            <a:solidFill>
              <a:srgbClr val="3366FF"/>
            </a:solidFill>
            <a:ln w="190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10" name="Text Box 45">
              <a:extLst>
                <a:ext uri="{FF2B5EF4-FFF2-40B4-BE49-F238E27FC236}">
                  <a16:creationId xmlns:a16="http://schemas.microsoft.com/office/drawing/2014/main" id="{9A3F0CBC-B542-4E47-8A6F-C7035227BC31}"/>
                </a:ext>
              </a:extLst>
            </p:cNvPr>
            <p:cNvSpPr txBox="1">
              <a:spLocks noChangeArrowheads="1"/>
            </p:cNvSpPr>
            <p:nvPr/>
          </p:nvSpPr>
          <p:spPr bwMode="auto">
            <a:xfrm>
              <a:off x="2078038" y="2886075"/>
              <a:ext cx="4810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sk-SK" altLang="cs-CZ" sz="2800">
                  <a:solidFill>
                    <a:srgbClr val="292929"/>
                  </a:solidFill>
                  <a:latin typeface="Arial Black" panose="020B0A04020102020204" pitchFamily="34" charset="0"/>
                </a:rPr>
                <a:t>N</a:t>
              </a:r>
            </a:p>
          </p:txBody>
        </p:sp>
        <p:sp>
          <p:nvSpPr>
            <p:cNvPr id="11" name="Text Box 46">
              <a:extLst>
                <a:ext uri="{FF2B5EF4-FFF2-40B4-BE49-F238E27FC236}">
                  <a16:creationId xmlns:a16="http://schemas.microsoft.com/office/drawing/2014/main" id="{AF379686-7995-4890-BEB5-ECEC1259BAEC}"/>
                </a:ext>
              </a:extLst>
            </p:cNvPr>
            <p:cNvSpPr txBox="1">
              <a:spLocks noChangeArrowheads="1"/>
            </p:cNvSpPr>
            <p:nvPr/>
          </p:nvSpPr>
          <p:spPr bwMode="auto">
            <a:xfrm>
              <a:off x="6372225" y="2890838"/>
              <a:ext cx="4413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sk-SK" altLang="cs-CZ" sz="2800">
                  <a:solidFill>
                    <a:srgbClr val="292929"/>
                  </a:solidFill>
                  <a:latin typeface="Arial Black" panose="020B0A04020102020204" pitchFamily="34" charset="0"/>
                </a:rPr>
                <a:t>S</a:t>
              </a:r>
            </a:p>
          </p:txBody>
        </p:sp>
      </p:grpSp>
      <p:sp>
        <p:nvSpPr>
          <p:cNvPr id="29" name="TextovéPole 28">
            <a:extLst>
              <a:ext uri="{FF2B5EF4-FFF2-40B4-BE49-F238E27FC236}">
                <a16:creationId xmlns:a16="http://schemas.microsoft.com/office/drawing/2014/main" id="{9D4116E6-A328-41D5-AA80-DAA004DAD5DD}"/>
              </a:ext>
            </a:extLst>
          </p:cNvPr>
          <p:cNvSpPr txBox="1"/>
          <p:nvPr/>
        </p:nvSpPr>
        <p:spPr>
          <a:xfrm>
            <a:off x="243349" y="1710560"/>
            <a:ext cx="5543990" cy="1323439"/>
          </a:xfrm>
          <a:prstGeom prst="rect">
            <a:avLst/>
          </a:prstGeom>
          <a:noFill/>
        </p:spPr>
        <p:txBody>
          <a:bodyPr wrap="square">
            <a:spAutoFit/>
          </a:bodyPr>
          <a:lstStyle/>
          <a:p>
            <a:pPr algn="just">
              <a:spcBef>
                <a:spcPct val="0"/>
              </a:spcBef>
              <a:buFontTx/>
              <a:buNone/>
            </a:pPr>
            <a:r>
              <a:rPr lang="cs-CZ" altLang="cs-CZ" sz="2000" b="0" dirty="0"/>
              <a:t>Ve  vnějším  magnetickém  poli  látka  projevuje   </a:t>
            </a:r>
            <a:r>
              <a:rPr lang="cs-CZ" altLang="cs-CZ" sz="2000" dirty="0"/>
              <a:t>slabý </a:t>
            </a:r>
            <a:r>
              <a:rPr lang="cs-CZ" altLang="cs-CZ" sz="2000" b="0" dirty="0"/>
              <a:t>magnetismus s polem vektoru indukce </a:t>
            </a:r>
            <a:r>
              <a:rPr lang="cs-CZ" altLang="cs-CZ" sz="2000" dirty="0"/>
              <a:t>opačného</a:t>
            </a:r>
            <a:r>
              <a:rPr lang="cs-CZ" altLang="cs-CZ" sz="2000" b="0" dirty="0"/>
              <a:t> směru vzhledem k vektoru indukce vnějšího pole.</a:t>
            </a:r>
            <a:endParaRPr lang="cs-CZ" sz="2000" dirty="0"/>
          </a:p>
        </p:txBody>
      </p:sp>
      <p:sp>
        <p:nvSpPr>
          <p:cNvPr id="30" name="Rectangle 2">
            <a:extLst>
              <a:ext uri="{FF2B5EF4-FFF2-40B4-BE49-F238E27FC236}">
                <a16:creationId xmlns:a16="http://schemas.microsoft.com/office/drawing/2014/main" id="{EC868AC2-16AF-4F41-9F19-D863EA99EFD7}"/>
              </a:ext>
            </a:extLst>
          </p:cNvPr>
          <p:cNvSpPr>
            <a:spLocks noChangeArrowheads="1"/>
          </p:cNvSpPr>
          <p:nvPr/>
        </p:nvSpPr>
        <p:spPr bwMode="auto">
          <a:xfrm>
            <a:off x="193108" y="3605587"/>
            <a:ext cx="8757783" cy="1324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buNone/>
            </a:pPr>
            <a:r>
              <a:rPr lang="cs-CZ" altLang="cs-CZ" sz="2000" dirty="0">
                <a:latin typeface="+mn-lt"/>
              </a:rPr>
              <a:t>2. </a:t>
            </a:r>
            <a:r>
              <a:rPr lang="cs-CZ" altLang="cs-CZ" sz="2000" b="1" dirty="0">
                <a:latin typeface="+mn-lt"/>
              </a:rPr>
              <a:t>paramagnetické látky </a:t>
            </a:r>
            <a:r>
              <a:rPr lang="cs-CZ" altLang="cs-CZ" sz="2000" dirty="0">
                <a:latin typeface="+mn-lt"/>
              </a:rPr>
              <a:t>jsou složeny z paramagnetických atomů, rušivým vlivem tepelného pohybu nelze dosáhnout paralelního uspořádání jejich magnetických momentů, nepatrně zesilují magnetické pole. </a:t>
            </a:r>
            <a:r>
              <a:rPr lang="cs-CZ" altLang="cs-CZ" sz="2000" b="0" dirty="0">
                <a:latin typeface="+mn-lt"/>
              </a:rPr>
              <a:t>Jejich relativní permeabilita je o něco větší jako jedna.</a:t>
            </a:r>
          </a:p>
        </p:txBody>
      </p:sp>
      <p:grpSp>
        <p:nvGrpSpPr>
          <p:cNvPr id="31" name="Skupina 30">
            <a:extLst>
              <a:ext uri="{FF2B5EF4-FFF2-40B4-BE49-F238E27FC236}">
                <a16:creationId xmlns:a16="http://schemas.microsoft.com/office/drawing/2014/main" id="{EF55B78F-B8B8-4566-9F83-1E0667EA2DA0}"/>
              </a:ext>
            </a:extLst>
          </p:cNvPr>
          <p:cNvGrpSpPr/>
          <p:nvPr/>
        </p:nvGrpSpPr>
        <p:grpSpPr>
          <a:xfrm>
            <a:off x="6343170" y="4716899"/>
            <a:ext cx="2571750" cy="1834783"/>
            <a:chOff x="1778000" y="2119313"/>
            <a:chExt cx="5365750" cy="2860675"/>
          </a:xfrm>
        </p:grpSpPr>
        <p:graphicFrame>
          <p:nvGraphicFramePr>
            <p:cNvPr id="32" name="Object 3">
              <a:extLst>
                <a:ext uri="{FF2B5EF4-FFF2-40B4-BE49-F238E27FC236}">
                  <a16:creationId xmlns:a16="http://schemas.microsoft.com/office/drawing/2014/main" id="{95F5EEA9-CD5D-4DB5-8CC2-20D7B0825CD9}"/>
                </a:ext>
              </a:extLst>
            </p:cNvPr>
            <p:cNvGraphicFramePr>
              <a:graphicFrameLocks noChangeAspect="1"/>
            </p:cNvGraphicFramePr>
            <p:nvPr>
              <p:extLst>
                <p:ext uri="{D42A27DB-BD31-4B8C-83A1-F6EECF244321}">
                  <p14:modId xmlns:p14="http://schemas.microsoft.com/office/powerpoint/2010/main" val="1297516403"/>
                </p:ext>
              </p:extLst>
            </p:nvPr>
          </p:nvGraphicFramePr>
          <p:xfrm>
            <a:off x="4102100" y="4445000"/>
            <a:ext cx="811213" cy="534988"/>
          </p:xfrm>
          <a:graphic>
            <a:graphicData uri="http://schemas.openxmlformats.org/presentationml/2006/ole">
              <mc:AlternateContent xmlns:mc="http://schemas.openxmlformats.org/markup-compatibility/2006">
                <mc:Choice xmlns:v="urn:schemas-microsoft-com:vml" Requires="v">
                  <p:oleObj name="Rovnica" r:id="rId5" imgW="330057" imgH="215806" progId="Equation.3">
                    <p:embed/>
                  </p:oleObj>
                </mc:Choice>
                <mc:Fallback>
                  <p:oleObj name="Rovnica" r:id="rId5" imgW="330057" imgH="215806" progId="Equation.3">
                    <p:embed/>
                    <p:pic>
                      <p:nvPicPr>
                        <p:cNvPr id="50179" name="Object 3">
                          <a:extLst>
                            <a:ext uri="{FF2B5EF4-FFF2-40B4-BE49-F238E27FC236}">
                              <a16:creationId xmlns:a16="http://schemas.microsoft.com/office/drawing/2014/main" id="{9653037A-9251-4757-8BEA-CA37B52A50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2100" y="4445000"/>
                          <a:ext cx="811213" cy="53498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33" name="Group 4">
              <a:extLst>
                <a:ext uri="{FF2B5EF4-FFF2-40B4-BE49-F238E27FC236}">
                  <a16:creationId xmlns:a16="http://schemas.microsoft.com/office/drawing/2014/main" id="{A5D256C2-6E8F-46A9-A373-4617EAE585C9}"/>
                </a:ext>
              </a:extLst>
            </p:cNvPr>
            <p:cNvGrpSpPr>
              <a:grpSpLocks noChangeAspect="1"/>
            </p:cNvGrpSpPr>
            <p:nvPr/>
          </p:nvGrpSpPr>
          <p:grpSpPr bwMode="auto">
            <a:xfrm>
              <a:off x="2835275" y="2219325"/>
              <a:ext cx="3246438" cy="1828800"/>
              <a:chOff x="1424" y="989"/>
              <a:chExt cx="2762" cy="1600"/>
            </a:xfrm>
          </p:grpSpPr>
          <p:sp>
            <p:nvSpPr>
              <p:cNvPr id="47" name="Line 5">
                <a:extLst>
                  <a:ext uri="{FF2B5EF4-FFF2-40B4-BE49-F238E27FC236}">
                    <a16:creationId xmlns:a16="http://schemas.microsoft.com/office/drawing/2014/main" id="{22743D52-7CD1-4A18-8DFA-6627401BE040}"/>
                  </a:ext>
                </a:extLst>
              </p:cNvPr>
              <p:cNvSpPr>
                <a:spLocks noChangeAspect="1" noChangeShapeType="1"/>
              </p:cNvSpPr>
              <p:nvPr/>
            </p:nvSpPr>
            <p:spPr bwMode="auto">
              <a:xfrm>
                <a:off x="1428" y="9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 name="Line 6">
                <a:extLst>
                  <a:ext uri="{FF2B5EF4-FFF2-40B4-BE49-F238E27FC236}">
                    <a16:creationId xmlns:a16="http://schemas.microsoft.com/office/drawing/2014/main" id="{5E7D09DA-B2D6-49D1-98CC-C8E552F33C45}"/>
                  </a:ext>
                </a:extLst>
              </p:cNvPr>
              <p:cNvSpPr>
                <a:spLocks noChangeAspect="1" noChangeShapeType="1"/>
              </p:cNvSpPr>
              <p:nvPr/>
            </p:nvSpPr>
            <p:spPr bwMode="auto">
              <a:xfrm>
                <a:off x="1428" y="11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 name="Line 7">
                <a:extLst>
                  <a:ext uri="{FF2B5EF4-FFF2-40B4-BE49-F238E27FC236}">
                    <a16:creationId xmlns:a16="http://schemas.microsoft.com/office/drawing/2014/main" id="{287A692D-0C01-4E14-8059-9B15675ADFAA}"/>
                  </a:ext>
                </a:extLst>
              </p:cNvPr>
              <p:cNvSpPr>
                <a:spLocks noChangeAspect="1" noChangeShapeType="1"/>
              </p:cNvSpPr>
              <p:nvPr/>
            </p:nvSpPr>
            <p:spPr bwMode="auto">
              <a:xfrm>
                <a:off x="1428" y="13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0" name="Line 8">
                <a:extLst>
                  <a:ext uri="{FF2B5EF4-FFF2-40B4-BE49-F238E27FC236}">
                    <a16:creationId xmlns:a16="http://schemas.microsoft.com/office/drawing/2014/main" id="{3A374AA6-CA6D-48DB-BCCA-00C6F4E34361}"/>
                  </a:ext>
                </a:extLst>
              </p:cNvPr>
              <p:cNvSpPr>
                <a:spLocks noChangeAspect="1" noChangeShapeType="1"/>
              </p:cNvSpPr>
              <p:nvPr/>
            </p:nvSpPr>
            <p:spPr bwMode="auto">
              <a:xfrm>
                <a:off x="1424" y="15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1" name="Line 9">
                <a:extLst>
                  <a:ext uri="{FF2B5EF4-FFF2-40B4-BE49-F238E27FC236}">
                    <a16:creationId xmlns:a16="http://schemas.microsoft.com/office/drawing/2014/main" id="{A02756E0-A674-48C7-AF5D-78C77511EA1C}"/>
                  </a:ext>
                </a:extLst>
              </p:cNvPr>
              <p:cNvSpPr>
                <a:spLocks noChangeAspect="1" noChangeShapeType="1"/>
              </p:cNvSpPr>
              <p:nvPr/>
            </p:nvSpPr>
            <p:spPr bwMode="auto">
              <a:xfrm>
                <a:off x="1424" y="17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2" name="Line 10">
                <a:extLst>
                  <a:ext uri="{FF2B5EF4-FFF2-40B4-BE49-F238E27FC236}">
                    <a16:creationId xmlns:a16="http://schemas.microsoft.com/office/drawing/2014/main" id="{B971B94C-D998-4BEF-848F-3C5D17D4B4F7}"/>
                  </a:ext>
                </a:extLst>
              </p:cNvPr>
              <p:cNvSpPr>
                <a:spLocks noChangeAspect="1" noChangeShapeType="1"/>
              </p:cNvSpPr>
              <p:nvPr/>
            </p:nvSpPr>
            <p:spPr bwMode="auto">
              <a:xfrm>
                <a:off x="1424" y="19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3" name="Line 11">
                <a:extLst>
                  <a:ext uri="{FF2B5EF4-FFF2-40B4-BE49-F238E27FC236}">
                    <a16:creationId xmlns:a16="http://schemas.microsoft.com/office/drawing/2014/main" id="{130EAA02-92A8-4EB6-AAB6-5A531B04D47F}"/>
                  </a:ext>
                </a:extLst>
              </p:cNvPr>
              <p:cNvSpPr>
                <a:spLocks noChangeAspect="1" noChangeShapeType="1"/>
              </p:cNvSpPr>
              <p:nvPr/>
            </p:nvSpPr>
            <p:spPr bwMode="auto">
              <a:xfrm>
                <a:off x="1424" y="21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4" name="Line 12">
                <a:extLst>
                  <a:ext uri="{FF2B5EF4-FFF2-40B4-BE49-F238E27FC236}">
                    <a16:creationId xmlns:a16="http://schemas.microsoft.com/office/drawing/2014/main" id="{BE11587C-4436-4B58-966C-7152F2979739}"/>
                  </a:ext>
                </a:extLst>
              </p:cNvPr>
              <p:cNvSpPr>
                <a:spLocks noChangeAspect="1" noChangeShapeType="1"/>
              </p:cNvSpPr>
              <p:nvPr/>
            </p:nvSpPr>
            <p:spPr bwMode="auto">
              <a:xfrm>
                <a:off x="1424" y="23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5" name="Line 13">
                <a:extLst>
                  <a:ext uri="{FF2B5EF4-FFF2-40B4-BE49-F238E27FC236}">
                    <a16:creationId xmlns:a16="http://schemas.microsoft.com/office/drawing/2014/main" id="{65A548DC-5E39-4F69-8567-8DC746DF4187}"/>
                  </a:ext>
                </a:extLst>
              </p:cNvPr>
              <p:cNvSpPr>
                <a:spLocks noChangeAspect="1" noChangeShapeType="1"/>
              </p:cNvSpPr>
              <p:nvPr/>
            </p:nvSpPr>
            <p:spPr bwMode="auto">
              <a:xfrm>
                <a:off x="1424" y="25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34" name="Group 28">
              <a:extLst>
                <a:ext uri="{FF2B5EF4-FFF2-40B4-BE49-F238E27FC236}">
                  <a16:creationId xmlns:a16="http://schemas.microsoft.com/office/drawing/2014/main" id="{CFB1EAB9-5D9E-4790-9F63-B1FC9865C449}"/>
                </a:ext>
              </a:extLst>
            </p:cNvPr>
            <p:cNvGrpSpPr>
              <a:grpSpLocks/>
            </p:cNvGrpSpPr>
            <p:nvPr/>
          </p:nvGrpSpPr>
          <p:grpSpPr bwMode="auto">
            <a:xfrm>
              <a:off x="2817813" y="2119313"/>
              <a:ext cx="3281362" cy="2043112"/>
              <a:chOff x="1608" y="1768"/>
              <a:chExt cx="2793" cy="1803"/>
            </a:xfrm>
          </p:grpSpPr>
          <p:sp>
            <p:nvSpPr>
              <p:cNvPr id="40" name="Rectangle 29">
                <a:extLst>
                  <a:ext uri="{FF2B5EF4-FFF2-40B4-BE49-F238E27FC236}">
                    <a16:creationId xmlns:a16="http://schemas.microsoft.com/office/drawing/2014/main" id="{1E8C756B-A3B8-4144-B471-7334C896CB11}"/>
                  </a:ext>
                </a:extLst>
              </p:cNvPr>
              <p:cNvSpPr>
                <a:spLocks noChangeArrowheads="1"/>
              </p:cNvSpPr>
              <p:nvPr/>
            </p:nvSpPr>
            <p:spPr bwMode="auto">
              <a:xfrm>
                <a:off x="1617" y="1768"/>
                <a:ext cx="2784" cy="1803"/>
              </a:xfrm>
              <a:prstGeom prst="rect">
                <a:avLst/>
              </a:prstGeom>
              <a:solidFill>
                <a:srgbClr val="FFFF99"/>
              </a:solidFill>
              <a:ln>
                <a:noFill/>
              </a:ln>
              <a:effectLst/>
              <a:extLst>
                <a:ext uri="{91240B29-F687-4F45-9708-019B960494DF}">
                  <a14:hiddenLine xmlns:a14="http://schemas.microsoft.com/office/drawing/2010/main" w="19050">
                    <a:solidFill>
                      <a:srgbClr val="4D4D4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41" name="Freeform 30">
                <a:extLst>
                  <a:ext uri="{FF2B5EF4-FFF2-40B4-BE49-F238E27FC236}">
                    <a16:creationId xmlns:a16="http://schemas.microsoft.com/office/drawing/2014/main" id="{0594EF3A-1797-42F1-B19F-C0C17AA4B01F}"/>
                  </a:ext>
                </a:extLst>
              </p:cNvPr>
              <p:cNvSpPr>
                <a:spLocks/>
              </p:cNvSpPr>
              <p:nvPr/>
            </p:nvSpPr>
            <p:spPr bwMode="auto">
              <a:xfrm flipV="1">
                <a:off x="1610" y="3348"/>
                <a:ext cx="2778" cy="98"/>
              </a:xfrm>
              <a:custGeom>
                <a:avLst/>
                <a:gdLst>
                  <a:gd name="T0" fmla="*/ 0 w 3936"/>
                  <a:gd name="T1" fmla="*/ 0 h 306"/>
                  <a:gd name="T2" fmla="*/ 615 w 3936"/>
                  <a:gd name="T3" fmla="*/ 27 h 306"/>
                  <a:gd name="T4" fmla="*/ 1345 w 3936"/>
                  <a:gd name="T5" fmla="*/ 25 h 306"/>
                  <a:gd name="T6" fmla="*/ 1961 w 3936"/>
                  <a:gd name="T7" fmla="*/ 2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2" name="Freeform 31">
                <a:extLst>
                  <a:ext uri="{FF2B5EF4-FFF2-40B4-BE49-F238E27FC236}">
                    <a16:creationId xmlns:a16="http://schemas.microsoft.com/office/drawing/2014/main" id="{C9C073D8-AE69-4D30-913D-700F074D6A74}"/>
                  </a:ext>
                </a:extLst>
              </p:cNvPr>
              <p:cNvSpPr>
                <a:spLocks/>
              </p:cNvSpPr>
              <p:nvPr/>
            </p:nvSpPr>
            <p:spPr bwMode="auto">
              <a:xfrm>
                <a:off x="1620" y="1868"/>
                <a:ext cx="2762" cy="98"/>
              </a:xfrm>
              <a:custGeom>
                <a:avLst/>
                <a:gdLst>
                  <a:gd name="T0" fmla="*/ 0 w 3936"/>
                  <a:gd name="T1" fmla="*/ 0 h 306"/>
                  <a:gd name="T2" fmla="*/ 608 w 3936"/>
                  <a:gd name="T3" fmla="*/ 27 h 306"/>
                  <a:gd name="T4" fmla="*/ 1330 w 3936"/>
                  <a:gd name="T5" fmla="*/ 25 h 306"/>
                  <a:gd name="T6" fmla="*/ 1938 w 3936"/>
                  <a:gd name="T7" fmla="*/ 2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3" name="Freeform 32">
                <a:extLst>
                  <a:ext uri="{FF2B5EF4-FFF2-40B4-BE49-F238E27FC236}">
                    <a16:creationId xmlns:a16="http://schemas.microsoft.com/office/drawing/2014/main" id="{15BF5EC9-A51E-408E-BC15-CFEB29D73900}"/>
                  </a:ext>
                </a:extLst>
              </p:cNvPr>
              <p:cNvSpPr>
                <a:spLocks/>
              </p:cNvSpPr>
              <p:nvPr/>
            </p:nvSpPr>
            <p:spPr bwMode="auto">
              <a:xfrm>
                <a:off x="1628" y="2158"/>
                <a:ext cx="2758" cy="94"/>
              </a:xfrm>
              <a:custGeom>
                <a:avLst/>
                <a:gdLst>
                  <a:gd name="T0" fmla="*/ 0 w 3936"/>
                  <a:gd name="T1" fmla="*/ 0 h 306"/>
                  <a:gd name="T2" fmla="*/ 606 w 3936"/>
                  <a:gd name="T3" fmla="*/ 25 h 306"/>
                  <a:gd name="T4" fmla="*/ 1326 w 3936"/>
                  <a:gd name="T5" fmla="*/ 23 h 306"/>
                  <a:gd name="T6" fmla="*/ 1933 w 3936"/>
                  <a:gd name="T7" fmla="*/ 2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4" name="Freeform 33">
                <a:extLst>
                  <a:ext uri="{FF2B5EF4-FFF2-40B4-BE49-F238E27FC236}">
                    <a16:creationId xmlns:a16="http://schemas.microsoft.com/office/drawing/2014/main" id="{4A156E8C-E6B2-498E-8EC2-D447A49E377C}"/>
                  </a:ext>
                </a:extLst>
              </p:cNvPr>
              <p:cNvSpPr>
                <a:spLocks/>
              </p:cNvSpPr>
              <p:nvPr/>
            </p:nvSpPr>
            <p:spPr bwMode="auto">
              <a:xfrm flipV="1">
                <a:off x="1608" y="3061"/>
                <a:ext cx="2778" cy="84"/>
              </a:xfrm>
              <a:custGeom>
                <a:avLst/>
                <a:gdLst>
                  <a:gd name="T0" fmla="*/ 0 w 3936"/>
                  <a:gd name="T1" fmla="*/ 0 h 306"/>
                  <a:gd name="T2" fmla="*/ 615 w 3936"/>
                  <a:gd name="T3" fmla="*/ 20 h 306"/>
                  <a:gd name="T4" fmla="*/ 1345 w 3936"/>
                  <a:gd name="T5" fmla="*/ 19 h 306"/>
                  <a:gd name="T6" fmla="*/ 1961 w 3936"/>
                  <a:gd name="T7" fmla="*/ 1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5" name="Freeform 34">
                <a:extLst>
                  <a:ext uri="{FF2B5EF4-FFF2-40B4-BE49-F238E27FC236}">
                    <a16:creationId xmlns:a16="http://schemas.microsoft.com/office/drawing/2014/main" id="{38E7F31A-8788-4997-AC9A-35362940A316}"/>
                  </a:ext>
                </a:extLst>
              </p:cNvPr>
              <p:cNvSpPr>
                <a:spLocks/>
              </p:cNvSpPr>
              <p:nvPr/>
            </p:nvSpPr>
            <p:spPr bwMode="auto">
              <a:xfrm>
                <a:off x="1624" y="2479"/>
                <a:ext cx="2762" cy="36"/>
              </a:xfrm>
              <a:custGeom>
                <a:avLst/>
                <a:gdLst>
                  <a:gd name="T0" fmla="*/ 0 w 3936"/>
                  <a:gd name="T1" fmla="*/ 0 h 306"/>
                  <a:gd name="T2" fmla="*/ 608 w 3936"/>
                  <a:gd name="T3" fmla="*/ 4 h 306"/>
                  <a:gd name="T4" fmla="*/ 1330 w 3936"/>
                  <a:gd name="T5" fmla="*/ 3 h 306"/>
                  <a:gd name="T6" fmla="*/ 1938 w 3936"/>
                  <a:gd name="T7" fmla="*/ 0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6" name="Freeform 35">
                <a:extLst>
                  <a:ext uri="{FF2B5EF4-FFF2-40B4-BE49-F238E27FC236}">
                    <a16:creationId xmlns:a16="http://schemas.microsoft.com/office/drawing/2014/main" id="{0260F052-90D2-4649-ADB6-F7D746755C55}"/>
                  </a:ext>
                </a:extLst>
              </p:cNvPr>
              <p:cNvSpPr>
                <a:spLocks/>
              </p:cNvSpPr>
              <p:nvPr/>
            </p:nvSpPr>
            <p:spPr bwMode="auto">
              <a:xfrm flipV="1">
                <a:off x="1623" y="2777"/>
                <a:ext cx="2762" cy="36"/>
              </a:xfrm>
              <a:custGeom>
                <a:avLst/>
                <a:gdLst>
                  <a:gd name="T0" fmla="*/ 0 w 3936"/>
                  <a:gd name="T1" fmla="*/ 0 h 306"/>
                  <a:gd name="T2" fmla="*/ 608 w 3936"/>
                  <a:gd name="T3" fmla="*/ 4 h 306"/>
                  <a:gd name="T4" fmla="*/ 1330 w 3936"/>
                  <a:gd name="T5" fmla="*/ 3 h 306"/>
                  <a:gd name="T6" fmla="*/ 1938 w 3936"/>
                  <a:gd name="T7" fmla="*/ 0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35" name="Rectangle 24">
              <a:extLst>
                <a:ext uri="{FF2B5EF4-FFF2-40B4-BE49-F238E27FC236}">
                  <a16:creationId xmlns:a16="http://schemas.microsoft.com/office/drawing/2014/main" id="{7E394BF7-ADF5-46E9-B984-325333585C93}"/>
                </a:ext>
              </a:extLst>
            </p:cNvPr>
            <p:cNvSpPr>
              <a:spLocks noChangeAspect="1" noChangeArrowheads="1"/>
            </p:cNvSpPr>
            <p:nvPr/>
          </p:nvSpPr>
          <p:spPr bwMode="auto">
            <a:xfrm>
              <a:off x="6076950" y="2205038"/>
              <a:ext cx="1066800" cy="1865312"/>
            </a:xfrm>
            <a:prstGeom prst="rect">
              <a:avLst/>
            </a:prstGeom>
            <a:solidFill>
              <a:srgbClr val="3366FF"/>
            </a:solidFill>
            <a:ln w="190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36" name="Text Box 27">
              <a:extLst>
                <a:ext uri="{FF2B5EF4-FFF2-40B4-BE49-F238E27FC236}">
                  <a16:creationId xmlns:a16="http://schemas.microsoft.com/office/drawing/2014/main" id="{DF60F0D0-A2F5-49F6-A5A4-523F08676BF2}"/>
                </a:ext>
              </a:extLst>
            </p:cNvPr>
            <p:cNvSpPr txBox="1">
              <a:spLocks noChangeArrowheads="1"/>
            </p:cNvSpPr>
            <p:nvPr/>
          </p:nvSpPr>
          <p:spPr bwMode="auto">
            <a:xfrm>
              <a:off x="6372225" y="2890838"/>
              <a:ext cx="4413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sk-SK" altLang="cs-CZ" sz="2800">
                  <a:solidFill>
                    <a:srgbClr val="292929"/>
                  </a:solidFill>
                  <a:latin typeface="Arial Black" panose="020B0A04020102020204" pitchFamily="34" charset="0"/>
                </a:rPr>
                <a:t>S</a:t>
              </a:r>
            </a:p>
          </p:txBody>
        </p:sp>
        <p:sp>
          <p:nvSpPr>
            <p:cNvPr id="37" name="Rectangle 23">
              <a:extLst>
                <a:ext uri="{FF2B5EF4-FFF2-40B4-BE49-F238E27FC236}">
                  <a16:creationId xmlns:a16="http://schemas.microsoft.com/office/drawing/2014/main" id="{BF55F451-D0D3-4CD6-A419-9DE729A126A6}"/>
                </a:ext>
              </a:extLst>
            </p:cNvPr>
            <p:cNvSpPr>
              <a:spLocks noChangeAspect="1" noChangeArrowheads="1"/>
            </p:cNvSpPr>
            <p:nvPr/>
          </p:nvSpPr>
          <p:spPr bwMode="auto">
            <a:xfrm>
              <a:off x="1778000" y="2206625"/>
              <a:ext cx="1066800" cy="1865313"/>
            </a:xfrm>
            <a:prstGeom prst="rect">
              <a:avLst/>
            </a:prstGeom>
            <a:solidFill>
              <a:srgbClr val="FF0000"/>
            </a:solidFill>
            <a:ln w="19050">
              <a:solidFill>
                <a:srgbClr val="72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cs-CZ" altLang="cs-CZ" sz="2400"/>
            </a:p>
          </p:txBody>
        </p:sp>
        <p:sp>
          <p:nvSpPr>
            <p:cNvPr id="38" name="Text Box 26">
              <a:extLst>
                <a:ext uri="{FF2B5EF4-FFF2-40B4-BE49-F238E27FC236}">
                  <a16:creationId xmlns:a16="http://schemas.microsoft.com/office/drawing/2014/main" id="{3849F3B5-3DB1-4C8D-94A9-DF4B0D2FBE16}"/>
                </a:ext>
              </a:extLst>
            </p:cNvPr>
            <p:cNvSpPr txBox="1">
              <a:spLocks noChangeArrowheads="1"/>
            </p:cNvSpPr>
            <p:nvPr/>
          </p:nvSpPr>
          <p:spPr bwMode="auto">
            <a:xfrm>
              <a:off x="2078038" y="2886075"/>
              <a:ext cx="4810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sk-SK" altLang="cs-CZ" sz="2800">
                  <a:solidFill>
                    <a:srgbClr val="292929"/>
                  </a:solidFill>
                  <a:latin typeface="Arial Black" panose="020B0A04020102020204" pitchFamily="34" charset="0"/>
                </a:rPr>
                <a:t>N</a:t>
              </a:r>
            </a:p>
          </p:txBody>
        </p:sp>
        <p:sp>
          <p:nvSpPr>
            <p:cNvPr id="39" name="Rectangle 22" descr="30%">
              <a:extLst>
                <a:ext uri="{FF2B5EF4-FFF2-40B4-BE49-F238E27FC236}">
                  <a16:creationId xmlns:a16="http://schemas.microsoft.com/office/drawing/2014/main" id="{62DE7F64-4BD9-4B4A-A13D-4AC6A4894C21}"/>
                </a:ext>
              </a:extLst>
            </p:cNvPr>
            <p:cNvSpPr>
              <a:spLocks noChangeAspect="1" noChangeArrowheads="1"/>
            </p:cNvSpPr>
            <p:nvPr/>
          </p:nvSpPr>
          <p:spPr bwMode="auto">
            <a:xfrm>
              <a:off x="3346450" y="2713038"/>
              <a:ext cx="2286000" cy="835025"/>
            </a:xfrm>
            <a:prstGeom prst="rect">
              <a:avLst/>
            </a:prstGeom>
            <a:blipFill dpi="0" rotWithShape="0">
              <a:blip r:embed="rId7"/>
              <a:srcRect/>
              <a:tile tx="0" ty="0" sx="100000" sy="100000" flip="none" algn="tl"/>
            </a:blipFill>
            <a:ln w="1905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grpSp>
      <p:sp>
        <p:nvSpPr>
          <p:cNvPr id="57" name="TextovéPole 56">
            <a:extLst>
              <a:ext uri="{FF2B5EF4-FFF2-40B4-BE49-F238E27FC236}">
                <a16:creationId xmlns:a16="http://schemas.microsoft.com/office/drawing/2014/main" id="{F396A56A-A4A6-4A8D-9E77-B726713EA0B1}"/>
              </a:ext>
            </a:extLst>
          </p:cNvPr>
          <p:cNvSpPr txBox="1"/>
          <p:nvPr/>
        </p:nvSpPr>
        <p:spPr>
          <a:xfrm>
            <a:off x="225095" y="4913663"/>
            <a:ext cx="5761226" cy="1015663"/>
          </a:xfrm>
          <a:prstGeom prst="rect">
            <a:avLst/>
          </a:prstGeom>
          <a:noFill/>
        </p:spPr>
        <p:txBody>
          <a:bodyPr wrap="square">
            <a:spAutoFit/>
          </a:bodyPr>
          <a:lstStyle/>
          <a:p>
            <a:pPr algn="just">
              <a:spcBef>
                <a:spcPct val="0"/>
              </a:spcBef>
              <a:buFontTx/>
              <a:buNone/>
            </a:pPr>
            <a:r>
              <a:rPr lang="cs-CZ" altLang="cs-CZ" sz="2000" b="0" dirty="0"/>
              <a:t>Ve  vnějším  magnetickém  poli  látka  projevuje  </a:t>
            </a:r>
            <a:r>
              <a:rPr lang="cs-CZ" altLang="cs-CZ" sz="2000" dirty="0"/>
              <a:t>slabý</a:t>
            </a:r>
          </a:p>
          <a:p>
            <a:pPr algn="just">
              <a:spcBef>
                <a:spcPct val="0"/>
              </a:spcBef>
              <a:buFontTx/>
              <a:buNone/>
            </a:pPr>
            <a:r>
              <a:rPr lang="cs-CZ" altLang="cs-CZ" sz="2000" b="0" dirty="0"/>
              <a:t>magnetizmus  s polem vektoru indukce </a:t>
            </a:r>
            <a:r>
              <a:rPr lang="cs-CZ" altLang="cs-CZ" sz="2000" dirty="0"/>
              <a:t>stejného </a:t>
            </a:r>
            <a:r>
              <a:rPr lang="cs-CZ" altLang="cs-CZ" sz="2000" b="0" dirty="0"/>
              <a:t>směru vzhledem k vektoru indukce vnějšího pole.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266">
                                            <p:txEl>
                                              <p:pRg st="0" end="0"/>
                                            </p:txEl>
                                          </p:spTgt>
                                        </p:tgtEl>
                                        <p:attrNameLst>
                                          <p:attrName>style.visibility</p:attrName>
                                        </p:attrNameLst>
                                      </p:cBhvr>
                                      <p:to>
                                        <p:strVal val="visible"/>
                                      </p:to>
                                    </p:set>
                                    <p:animEffect transition="in" filter="wipe(left)">
                                      <p:cBhvr>
                                        <p:cTn id="7" dur="1000"/>
                                        <p:tgtEl>
                                          <p:spTgt spid="11266">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0">
                                            <p:txEl>
                                              <p:pRg st="0" end="0"/>
                                            </p:txEl>
                                          </p:spTgt>
                                        </p:tgtEl>
                                        <p:attrNameLst>
                                          <p:attrName>style.visibility</p:attrName>
                                        </p:attrNameLst>
                                      </p:cBhvr>
                                      <p:to>
                                        <p:strVal val="visible"/>
                                      </p:to>
                                    </p:set>
                                    <p:animEffect transition="in" filter="wipe(left)">
                                      <p:cBhvr>
                                        <p:cTn id="11" dur="10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uiExpand="1" build="p"/>
      <p:bldP spid="30"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056A27AB-02BE-4EAE-A77A-F238011968A0}"/>
              </a:ext>
            </a:extLst>
          </p:cNvPr>
          <p:cNvSpPr>
            <a:spLocks noChangeArrowheads="1"/>
          </p:cNvSpPr>
          <p:nvPr/>
        </p:nvSpPr>
        <p:spPr bwMode="auto">
          <a:xfrm>
            <a:off x="179389" y="179388"/>
            <a:ext cx="8736012" cy="1324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marL="457200" indent="-457200" defTabSz="762000">
              <a:defRPr sz="2400" b="1">
                <a:solidFill>
                  <a:schemeClr val="tx1"/>
                </a:solidFill>
                <a:latin typeface="Times New Roman" panose="02020603050405020304" pitchFamily="18" charset="0"/>
              </a:defRPr>
            </a:lvl1pPr>
            <a:lvl2pPr marL="1028700" indent="-457200" defTabSz="762000">
              <a:defRPr sz="2400" b="1">
                <a:solidFill>
                  <a:schemeClr val="tx1"/>
                </a:solidFill>
                <a:latin typeface="Times New Roman" panose="02020603050405020304" pitchFamily="18" charset="0"/>
              </a:defRPr>
            </a:lvl2pPr>
            <a:lvl3pPr marL="1600200" indent="-457200" defTabSz="762000">
              <a:defRPr sz="2400" b="1">
                <a:solidFill>
                  <a:schemeClr val="tx1"/>
                </a:solidFill>
                <a:latin typeface="Times New Roman" panose="02020603050405020304" pitchFamily="18" charset="0"/>
              </a:defRPr>
            </a:lvl3pPr>
            <a:lvl4pPr marL="2171700" indent="-457200" defTabSz="762000">
              <a:defRPr sz="2400" b="1">
                <a:solidFill>
                  <a:schemeClr val="tx1"/>
                </a:solidFill>
                <a:latin typeface="Times New Roman" panose="02020603050405020304" pitchFamily="18" charset="0"/>
              </a:defRPr>
            </a:lvl4pPr>
            <a:lvl5pPr marL="2743200" indent="-457200" defTabSz="762000">
              <a:defRPr sz="2400" b="1">
                <a:solidFill>
                  <a:schemeClr val="tx1"/>
                </a:solidFill>
                <a:latin typeface="Times New Roman" panose="02020603050405020304" pitchFamily="18" charset="0"/>
              </a:defRPr>
            </a:lvl5pPr>
            <a:lvl6pPr marL="3200400" indent="-457200" defTabSz="762000" eaLnBrk="0" fontAlgn="base" hangingPunct="0">
              <a:spcBef>
                <a:spcPct val="0"/>
              </a:spcBef>
              <a:spcAft>
                <a:spcPct val="0"/>
              </a:spcAft>
              <a:defRPr sz="2400" b="1">
                <a:solidFill>
                  <a:schemeClr val="tx1"/>
                </a:solidFill>
                <a:latin typeface="Times New Roman" panose="02020603050405020304" pitchFamily="18" charset="0"/>
              </a:defRPr>
            </a:lvl6pPr>
            <a:lvl7pPr marL="3657600" indent="-457200" defTabSz="762000" eaLnBrk="0" fontAlgn="base" hangingPunct="0">
              <a:spcBef>
                <a:spcPct val="0"/>
              </a:spcBef>
              <a:spcAft>
                <a:spcPct val="0"/>
              </a:spcAft>
              <a:defRPr sz="2400" b="1">
                <a:solidFill>
                  <a:schemeClr val="tx1"/>
                </a:solidFill>
                <a:latin typeface="Times New Roman" panose="02020603050405020304" pitchFamily="18" charset="0"/>
              </a:defRPr>
            </a:lvl7pPr>
            <a:lvl8pPr marL="4114800" indent="-457200" defTabSz="762000" eaLnBrk="0" fontAlgn="base" hangingPunct="0">
              <a:spcBef>
                <a:spcPct val="0"/>
              </a:spcBef>
              <a:spcAft>
                <a:spcPct val="0"/>
              </a:spcAft>
              <a:defRPr sz="2400" b="1">
                <a:solidFill>
                  <a:schemeClr val="tx1"/>
                </a:solidFill>
                <a:latin typeface="Times New Roman" panose="02020603050405020304" pitchFamily="18" charset="0"/>
              </a:defRPr>
            </a:lvl8pPr>
            <a:lvl9pPr marL="4572000" indent="-457200" defTabSz="762000" eaLnBrk="0" fontAlgn="base" hangingPunct="0">
              <a:spcBef>
                <a:spcPct val="0"/>
              </a:spcBef>
              <a:spcAft>
                <a:spcPct val="0"/>
              </a:spcAft>
              <a:defRPr sz="2400" b="1">
                <a:solidFill>
                  <a:schemeClr val="tx1"/>
                </a:solidFill>
                <a:latin typeface="Times New Roman" panose="02020603050405020304" pitchFamily="18" charset="0"/>
              </a:defRPr>
            </a:lvl9pPr>
          </a:lstStyle>
          <a:p>
            <a:pPr marL="0" algn="just"/>
            <a:r>
              <a:rPr lang="cs-CZ" altLang="cs-CZ" sz="2000" b="0" dirty="0">
                <a:latin typeface="+mn-lt"/>
              </a:rPr>
              <a:t>3. </a:t>
            </a:r>
            <a:r>
              <a:rPr lang="cs-CZ" altLang="cs-CZ" sz="2000" dirty="0">
                <a:latin typeface="+mn-lt"/>
              </a:rPr>
              <a:t>ferromagnetické</a:t>
            </a:r>
            <a:r>
              <a:rPr lang="cs-CZ" altLang="cs-CZ" sz="2000" b="0" dirty="0">
                <a:latin typeface="+mn-lt"/>
              </a:rPr>
              <a:t> </a:t>
            </a:r>
            <a:r>
              <a:rPr lang="cs-CZ" altLang="cs-CZ" sz="2000" dirty="0">
                <a:latin typeface="+mn-lt"/>
              </a:rPr>
              <a:t>látky jsou</a:t>
            </a:r>
            <a:r>
              <a:rPr lang="cs-CZ" altLang="cs-CZ" sz="2000" b="0" dirty="0">
                <a:latin typeface="+mn-lt"/>
              </a:rPr>
              <a:t> složeny z paramagnetických atomů, v látkách působí tzv. výměnné síly </a:t>
            </a:r>
            <a:r>
              <a:rPr lang="cs-CZ" altLang="cs-CZ" sz="2000" b="0" dirty="0">
                <a:latin typeface="+mn-lt"/>
                <a:sym typeface="Symbol" panose="05050102010706020507" pitchFamily="18" charset="2"/>
              </a:rPr>
              <a:t> dochází k paralelnímu uspořádání magnetických momentů  vznikají tzv. </a:t>
            </a:r>
            <a:r>
              <a:rPr lang="cs-CZ" altLang="cs-CZ" sz="2000" dirty="0">
                <a:latin typeface="+mn-lt"/>
                <a:sym typeface="Symbol" panose="05050102010706020507" pitchFamily="18" charset="2"/>
              </a:rPr>
              <a:t>magnetické domény. </a:t>
            </a:r>
            <a:r>
              <a:rPr lang="cs-CZ" altLang="cs-CZ" sz="2000" b="0" dirty="0">
                <a:latin typeface="+mn-lt"/>
              </a:rPr>
              <a:t>Jejich relativní permeabilita je mnohem větší jako jedna.</a:t>
            </a:r>
            <a:endParaRPr lang="cs-CZ" altLang="cs-CZ" sz="2000" dirty="0">
              <a:latin typeface="+mn-lt"/>
            </a:endParaRPr>
          </a:p>
        </p:txBody>
      </p:sp>
      <p:pic>
        <p:nvPicPr>
          <p:cNvPr id="3" name="Picture 2" descr="Magnetické pole - Elektrotechnika 1. ročník">
            <a:extLst>
              <a:ext uri="{FF2B5EF4-FFF2-40B4-BE49-F238E27FC236}">
                <a16:creationId xmlns:a16="http://schemas.microsoft.com/office/drawing/2014/main" id="{669ADBBA-C9E7-4E5A-BF11-252333488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37" y="3026478"/>
            <a:ext cx="3038475" cy="17335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Skupina 5">
            <a:extLst>
              <a:ext uri="{FF2B5EF4-FFF2-40B4-BE49-F238E27FC236}">
                <a16:creationId xmlns:a16="http://schemas.microsoft.com/office/drawing/2014/main" id="{224E108C-DC5A-4FA0-AE45-54AFCB4393E8}"/>
              </a:ext>
            </a:extLst>
          </p:cNvPr>
          <p:cNvGrpSpPr/>
          <p:nvPr/>
        </p:nvGrpSpPr>
        <p:grpSpPr>
          <a:xfrm>
            <a:off x="5981219" y="1503469"/>
            <a:ext cx="2843893" cy="1733550"/>
            <a:chOff x="1778000" y="2173288"/>
            <a:chExt cx="5365750" cy="2789237"/>
          </a:xfrm>
        </p:grpSpPr>
        <p:graphicFrame>
          <p:nvGraphicFramePr>
            <p:cNvPr id="7" name="Object 3">
              <a:extLst>
                <a:ext uri="{FF2B5EF4-FFF2-40B4-BE49-F238E27FC236}">
                  <a16:creationId xmlns:a16="http://schemas.microsoft.com/office/drawing/2014/main" id="{6A3B77BA-2E99-4A97-836D-0BBB6A56AA66}"/>
                </a:ext>
              </a:extLst>
            </p:cNvPr>
            <p:cNvGraphicFramePr>
              <a:graphicFrameLocks noChangeAspect="1"/>
            </p:cNvGraphicFramePr>
            <p:nvPr>
              <p:extLst>
                <p:ext uri="{D42A27DB-BD31-4B8C-83A1-F6EECF244321}">
                  <p14:modId xmlns:p14="http://schemas.microsoft.com/office/powerpoint/2010/main" val="730571216"/>
                </p:ext>
              </p:extLst>
            </p:nvPr>
          </p:nvGraphicFramePr>
          <p:xfrm>
            <a:off x="3371850" y="4395788"/>
            <a:ext cx="2339975" cy="566737"/>
          </p:xfrm>
          <a:graphic>
            <a:graphicData uri="http://schemas.openxmlformats.org/presentationml/2006/ole">
              <mc:AlternateContent xmlns:mc="http://schemas.openxmlformats.org/markup-compatibility/2006">
                <mc:Choice xmlns:v="urn:schemas-microsoft-com:vml" Requires="v">
                  <p:oleObj name="Rovnica" r:id="rId4" imgW="952087" imgH="228501" progId="Equation.3">
                    <p:embed/>
                  </p:oleObj>
                </mc:Choice>
                <mc:Fallback>
                  <p:oleObj name="Rovnica" r:id="rId4" imgW="952087" imgH="228501" progId="Equation.3">
                    <p:embed/>
                    <p:pic>
                      <p:nvPicPr>
                        <p:cNvPr id="51203" name="Object 3">
                          <a:extLst>
                            <a:ext uri="{FF2B5EF4-FFF2-40B4-BE49-F238E27FC236}">
                              <a16:creationId xmlns:a16="http://schemas.microsoft.com/office/drawing/2014/main" id="{19B17296-5EA3-4AB4-BB45-B84A8CE9E5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1850" y="4395788"/>
                          <a:ext cx="2339975" cy="56673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8" name="Group 4">
              <a:extLst>
                <a:ext uri="{FF2B5EF4-FFF2-40B4-BE49-F238E27FC236}">
                  <a16:creationId xmlns:a16="http://schemas.microsoft.com/office/drawing/2014/main" id="{D2258F94-1CF8-4257-AE9B-20199E39C6B3}"/>
                </a:ext>
              </a:extLst>
            </p:cNvPr>
            <p:cNvGrpSpPr>
              <a:grpSpLocks noChangeAspect="1"/>
            </p:cNvGrpSpPr>
            <p:nvPr/>
          </p:nvGrpSpPr>
          <p:grpSpPr bwMode="auto">
            <a:xfrm>
              <a:off x="2835275" y="2219325"/>
              <a:ext cx="3246438" cy="1828800"/>
              <a:chOff x="1424" y="989"/>
              <a:chExt cx="2762" cy="1600"/>
            </a:xfrm>
          </p:grpSpPr>
          <p:sp>
            <p:nvSpPr>
              <p:cNvPr id="28" name="Line 5">
                <a:extLst>
                  <a:ext uri="{FF2B5EF4-FFF2-40B4-BE49-F238E27FC236}">
                    <a16:creationId xmlns:a16="http://schemas.microsoft.com/office/drawing/2014/main" id="{9230009D-EC09-404B-A5F1-EA7DAB6EAD93}"/>
                  </a:ext>
                </a:extLst>
              </p:cNvPr>
              <p:cNvSpPr>
                <a:spLocks noChangeAspect="1" noChangeShapeType="1"/>
              </p:cNvSpPr>
              <p:nvPr/>
            </p:nvSpPr>
            <p:spPr bwMode="auto">
              <a:xfrm>
                <a:off x="1428" y="9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9" name="Line 6">
                <a:extLst>
                  <a:ext uri="{FF2B5EF4-FFF2-40B4-BE49-F238E27FC236}">
                    <a16:creationId xmlns:a16="http://schemas.microsoft.com/office/drawing/2014/main" id="{5332D087-0909-468C-B8D3-ECFFB1612F14}"/>
                  </a:ext>
                </a:extLst>
              </p:cNvPr>
              <p:cNvSpPr>
                <a:spLocks noChangeAspect="1" noChangeShapeType="1"/>
              </p:cNvSpPr>
              <p:nvPr/>
            </p:nvSpPr>
            <p:spPr bwMode="auto">
              <a:xfrm>
                <a:off x="1428" y="11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0" name="Line 7">
                <a:extLst>
                  <a:ext uri="{FF2B5EF4-FFF2-40B4-BE49-F238E27FC236}">
                    <a16:creationId xmlns:a16="http://schemas.microsoft.com/office/drawing/2014/main" id="{68FDA25B-C804-4E85-85BC-01CDA446334B}"/>
                  </a:ext>
                </a:extLst>
              </p:cNvPr>
              <p:cNvSpPr>
                <a:spLocks noChangeAspect="1" noChangeShapeType="1"/>
              </p:cNvSpPr>
              <p:nvPr/>
            </p:nvSpPr>
            <p:spPr bwMode="auto">
              <a:xfrm>
                <a:off x="1428" y="13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1" name="Line 8">
                <a:extLst>
                  <a:ext uri="{FF2B5EF4-FFF2-40B4-BE49-F238E27FC236}">
                    <a16:creationId xmlns:a16="http://schemas.microsoft.com/office/drawing/2014/main" id="{5D52477C-E0B4-474D-B4AD-38FF354C4AD9}"/>
                  </a:ext>
                </a:extLst>
              </p:cNvPr>
              <p:cNvSpPr>
                <a:spLocks noChangeAspect="1" noChangeShapeType="1"/>
              </p:cNvSpPr>
              <p:nvPr/>
            </p:nvSpPr>
            <p:spPr bwMode="auto">
              <a:xfrm>
                <a:off x="1424" y="15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2" name="Line 9">
                <a:extLst>
                  <a:ext uri="{FF2B5EF4-FFF2-40B4-BE49-F238E27FC236}">
                    <a16:creationId xmlns:a16="http://schemas.microsoft.com/office/drawing/2014/main" id="{836195DC-A18A-4857-A170-F2B8382E27EC}"/>
                  </a:ext>
                </a:extLst>
              </p:cNvPr>
              <p:cNvSpPr>
                <a:spLocks noChangeAspect="1" noChangeShapeType="1"/>
              </p:cNvSpPr>
              <p:nvPr/>
            </p:nvSpPr>
            <p:spPr bwMode="auto">
              <a:xfrm>
                <a:off x="1424" y="17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3" name="Line 10">
                <a:extLst>
                  <a:ext uri="{FF2B5EF4-FFF2-40B4-BE49-F238E27FC236}">
                    <a16:creationId xmlns:a16="http://schemas.microsoft.com/office/drawing/2014/main" id="{6D0446D2-22FB-454B-875F-C7370E541498}"/>
                  </a:ext>
                </a:extLst>
              </p:cNvPr>
              <p:cNvSpPr>
                <a:spLocks noChangeAspect="1" noChangeShapeType="1"/>
              </p:cNvSpPr>
              <p:nvPr/>
            </p:nvSpPr>
            <p:spPr bwMode="auto">
              <a:xfrm>
                <a:off x="1424" y="19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4" name="Line 11">
                <a:extLst>
                  <a:ext uri="{FF2B5EF4-FFF2-40B4-BE49-F238E27FC236}">
                    <a16:creationId xmlns:a16="http://schemas.microsoft.com/office/drawing/2014/main" id="{0B748413-9D9A-49DB-BA02-FB3B38CC7627}"/>
                  </a:ext>
                </a:extLst>
              </p:cNvPr>
              <p:cNvSpPr>
                <a:spLocks noChangeAspect="1" noChangeShapeType="1"/>
              </p:cNvSpPr>
              <p:nvPr/>
            </p:nvSpPr>
            <p:spPr bwMode="auto">
              <a:xfrm>
                <a:off x="1424" y="21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 name="Line 12">
                <a:extLst>
                  <a:ext uri="{FF2B5EF4-FFF2-40B4-BE49-F238E27FC236}">
                    <a16:creationId xmlns:a16="http://schemas.microsoft.com/office/drawing/2014/main" id="{672AA199-1BF6-4F56-93F1-8978F8DF5C9B}"/>
                  </a:ext>
                </a:extLst>
              </p:cNvPr>
              <p:cNvSpPr>
                <a:spLocks noChangeAspect="1" noChangeShapeType="1"/>
              </p:cNvSpPr>
              <p:nvPr/>
            </p:nvSpPr>
            <p:spPr bwMode="auto">
              <a:xfrm>
                <a:off x="1424" y="23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 name="Line 13">
                <a:extLst>
                  <a:ext uri="{FF2B5EF4-FFF2-40B4-BE49-F238E27FC236}">
                    <a16:creationId xmlns:a16="http://schemas.microsoft.com/office/drawing/2014/main" id="{28D65819-9955-42C0-85DA-DFCE81C3B638}"/>
                  </a:ext>
                </a:extLst>
              </p:cNvPr>
              <p:cNvSpPr>
                <a:spLocks noChangeAspect="1" noChangeShapeType="1"/>
              </p:cNvSpPr>
              <p:nvPr/>
            </p:nvSpPr>
            <p:spPr bwMode="auto">
              <a:xfrm>
                <a:off x="1424" y="25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9" name="Group 28">
              <a:extLst>
                <a:ext uri="{FF2B5EF4-FFF2-40B4-BE49-F238E27FC236}">
                  <a16:creationId xmlns:a16="http://schemas.microsoft.com/office/drawing/2014/main" id="{72511211-2354-4C17-A538-CDD80D8C4D9B}"/>
                </a:ext>
              </a:extLst>
            </p:cNvPr>
            <p:cNvGrpSpPr>
              <a:grpSpLocks/>
            </p:cNvGrpSpPr>
            <p:nvPr/>
          </p:nvGrpSpPr>
          <p:grpSpPr bwMode="auto">
            <a:xfrm>
              <a:off x="2820988" y="2173288"/>
              <a:ext cx="3270250" cy="2009775"/>
              <a:chOff x="2499" y="241"/>
              <a:chExt cx="2823" cy="1677"/>
            </a:xfrm>
          </p:grpSpPr>
          <p:sp>
            <p:nvSpPr>
              <p:cNvPr id="15" name="Rectangle 29">
                <a:extLst>
                  <a:ext uri="{FF2B5EF4-FFF2-40B4-BE49-F238E27FC236}">
                    <a16:creationId xmlns:a16="http://schemas.microsoft.com/office/drawing/2014/main" id="{DA6CBE45-2260-4E03-897D-CED04E8A344E}"/>
                  </a:ext>
                </a:extLst>
              </p:cNvPr>
              <p:cNvSpPr>
                <a:spLocks noChangeArrowheads="1"/>
              </p:cNvSpPr>
              <p:nvPr/>
            </p:nvSpPr>
            <p:spPr bwMode="auto">
              <a:xfrm>
                <a:off x="2501" y="241"/>
                <a:ext cx="2821" cy="1677"/>
              </a:xfrm>
              <a:prstGeom prst="rect">
                <a:avLst/>
              </a:prstGeom>
              <a:solidFill>
                <a:srgbClr val="FFFF99"/>
              </a:solidFill>
              <a:ln>
                <a:noFill/>
              </a:ln>
              <a:effectLst/>
              <a:extLst>
                <a:ext uri="{91240B29-F687-4F45-9708-019B960494DF}">
                  <a14:hiddenLine xmlns:a14="http://schemas.microsoft.com/office/drawing/2010/main" w="19050">
                    <a:solidFill>
                      <a:srgbClr val="4D4D4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cs-CZ" altLang="cs-CZ" sz="2400"/>
              </a:p>
            </p:txBody>
          </p:sp>
          <p:sp>
            <p:nvSpPr>
              <p:cNvPr id="16" name="Freeform 30">
                <a:extLst>
                  <a:ext uri="{FF2B5EF4-FFF2-40B4-BE49-F238E27FC236}">
                    <a16:creationId xmlns:a16="http://schemas.microsoft.com/office/drawing/2014/main" id="{5B56972D-5DF1-491A-B59E-FDDD00A977BC}"/>
                  </a:ext>
                </a:extLst>
              </p:cNvPr>
              <p:cNvSpPr>
                <a:spLocks/>
              </p:cNvSpPr>
              <p:nvPr/>
            </p:nvSpPr>
            <p:spPr bwMode="auto">
              <a:xfrm flipV="1">
                <a:off x="2503" y="1481"/>
                <a:ext cx="2804" cy="340"/>
              </a:xfrm>
              <a:custGeom>
                <a:avLst/>
                <a:gdLst>
                  <a:gd name="T0" fmla="*/ 0 w 3936"/>
                  <a:gd name="T1" fmla="*/ 0 h 306"/>
                  <a:gd name="T2" fmla="*/ 627 w 3936"/>
                  <a:gd name="T3" fmla="*/ 327 h 306"/>
                  <a:gd name="T4" fmla="*/ 1370 w 3936"/>
                  <a:gd name="T5" fmla="*/ 304 h 306"/>
                  <a:gd name="T6" fmla="*/ 1998 w 3936"/>
                  <a:gd name="T7" fmla="*/ 22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7" name="Freeform 31">
                <a:extLst>
                  <a:ext uri="{FF2B5EF4-FFF2-40B4-BE49-F238E27FC236}">
                    <a16:creationId xmlns:a16="http://schemas.microsoft.com/office/drawing/2014/main" id="{0D372D3E-8C3B-40E0-A231-315DBB7336D6}"/>
                  </a:ext>
                </a:extLst>
              </p:cNvPr>
              <p:cNvSpPr>
                <a:spLocks/>
              </p:cNvSpPr>
              <p:nvPr/>
            </p:nvSpPr>
            <p:spPr bwMode="auto">
              <a:xfrm>
                <a:off x="2500" y="451"/>
                <a:ext cx="2803" cy="252"/>
              </a:xfrm>
              <a:custGeom>
                <a:avLst/>
                <a:gdLst>
                  <a:gd name="T0" fmla="*/ 0 w 3936"/>
                  <a:gd name="T1" fmla="*/ 0 h 306"/>
                  <a:gd name="T2" fmla="*/ 626 w 3936"/>
                  <a:gd name="T3" fmla="*/ 180 h 306"/>
                  <a:gd name="T4" fmla="*/ 1369 w 3936"/>
                  <a:gd name="T5" fmla="*/ 167 h 306"/>
                  <a:gd name="T6" fmla="*/ 1996 w 3936"/>
                  <a:gd name="T7" fmla="*/ 12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8" name="Freeform 32">
                <a:extLst>
                  <a:ext uri="{FF2B5EF4-FFF2-40B4-BE49-F238E27FC236}">
                    <a16:creationId xmlns:a16="http://schemas.microsoft.com/office/drawing/2014/main" id="{66ED1C3A-BDE6-4F61-827E-841F1E2AA3CE}"/>
                  </a:ext>
                </a:extLst>
              </p:cNvPr>
              <p:cNvSpPr>
                <a:spLocks/>
              </p:cNvSpPr>
              <p:nvPr/>
            </p:nvSpPr>
            <p:spPr bwMode="auto">
              <a:xfrm>
                <a:off x="2501" y="637"/>
                <a:ext cx="2804" cy="168"/>
              </a:xfrm>
              <a:custGeom>
                <a:avLst/>
                <a:gdLst>
                  <a:gd name="T0" fmla="*/ 0 w 3936"/>
                  <a:gd name="T1" fmla="*/ 0 h 306"/>
                  <a:gd name="T2" fmla="*/ 627 w 3936"/>
                  <a:gd name="T3" fmla="*/ 80 h 306"/>
                  <a:gd name="T4" fmla="*/ 1370 w 3936"/>
                  <a:gd name="T5" fmla="*/ 75 h 306"/>
                  <a:gd name="T6" fmla="*/ 1998 w 3936"/>
                  <a:gd name="T7" fmla="*/ 5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 name="Freeform 33">
                <a:extLst>
                  <a:ext uri="{FF2B5EF4-FFF2-40B4-BE49-F238E27FC236}">
                    <a16:creationId xmlns:a16="http://schemas.microsoft.com/office/drawing/2014/main" id="{113F0951-9EE2-4A9F-B2A0-6977F10F5B24}"/>
                  </a:ext>
                </a:extLst>
              </p:cNvPr>
              <p:cNvSpPr>
                <a:spLocks/>
              </p:cNvSpPr>
              <p:nvPr/>
            </p:nvSpPr>
            <p:spPr bwMode="auto">
              <a:xfrm>
                <a:off x="2501" y="976"/>
                <a:ext cx="2803" cy="77"/>
              </a:xfrm>
              <a:custGeom>
                <a:avLst/>
                <a:gdLst>
                  <a:gd name="T0" fmla="*/ 0 w 3936"/>
                  <a:gd name="T1" fmla="*/ 0 h 306"/>
                  <a:gd name="T2" fmla="*/ 626 w 3936"/>
                  <a:gd name="T3" fmla="*/ 17 h 306"/>
                  <a:gd name="T4" fmla="*/ 1369 w 3936"/>
                  <a:gd name="T5" fmla="*/ 16 h 306"/>
                  <a:gd name="T6" fmla="*/ 1996 w 3936"/>
                  <a:gd name="T7" fmla="*/ 1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0" name="Freeform 34">
                <a:extLst>
                  <a:ext uri="{FF2B5EF4-FFF2-40B4-BE49-F238E27FC236}">
                    <a16:creationId xmlns:a16="http://schemas.microsoft.com/office/drawing/2014/main" id="{C5FEC200-5575-4463-A44A-10DC37D26F32}"/>
                  </a:ext>
                </a:extLst>
              </p:cNvPr>
              <p:cNvSpPr>
                <a:spLocks/>
              </p:cNvSpPr>
              <p:nvPr/>
            </p:nvSpPr>
            <p:spPr bwMode="auto">
              <a:xfrm flipV="1">
                <a:off x="2501" y="1213"/>
                <a:ext cx="2804" cy="107"/>
              </a:xfrm>
              <a:custGeom>
                <a:avLst/>
                <a:gdLst>
                  <a:gd name="T0" fmla="*/ 0 w 3936"/>
                  <a:gd name="T1" fmla="*/ 0 h 306"/>
                  <a:gd name="T2" fmla="*/ 627 w 3936"/>
                  <a:gd name="T3" fmla="*/ 33 h 306"/>
                  <a:gd name="T4" fmla="*/ 1370 w 3936"/>
                  <a:gd name="T5" fmla="*/ 30 h 306"/>
                  <a:gd name="T6" fmla="*/ 1998 w 3936"/>
                  <a:gd name="T7" fmla="*/ 2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1" name="Line 35">
                <a:extLst>
                  <a:ext uri="{FF2B5EF4-FFF2-40B4-BE49-F238E27FC236}">
                    <a16:creationId xmlns:a16="http://schemas.microsoft.com/office/drawing/2014/main" id="{1AE501C2-AE47-4249-965B-F3076B5D399C}"/>
                  </a:ext>
                </a:extLst>
              </p:cNvPr>
              <p:cNvSpPr>
                <a:spLocks noChangeShapeType="1"/>
              </p:cNvSpPr>
              <p:nvPr/>
            </p:nvSpPr>
            <p:spPr bwMode="auto">
              <a:xfrm>
                <a:off x="2516" y="1096"/>
                <a:ext cx="2787"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 name="Freeform 36">
                <a:extLst>
                  <a:ext uri="{FF2B5EF4-FFF2-40B4-BE49-F238E27FC236}">
                    <a16:creationId xmlns:a16="http://schemas.microsoft.com/office/drawing/2014/main" id="{63681AB6-EBF6-4BA7-86B8-F2F199C6522B}"/>
                  </a:ext>
                </a:extLst>
              </p:cNvPr>
              <p:cNvSpPr>
                <a:spLocks/>
              </p:cNvSpPr>
              <p:nvPr/>
            </p:nvSpPr>
            <p:spPr bwMode="auto">
              <a:xfrm>
                <a:off x="2499" y="768"/>
                <a:ext cx="2804" cy="138"/>
              </a:xfrm>
              <a:custGeom>
                <a:avLst/>
                <a:gdLst>
                  <a:gd name="T0" fmla="*/ 0 w 3936"/>
                  <a:gd name="T1" fmla="*/ 0 h 306"/>
                  <a:gd name="T2" fmla="*/ 627 w 3936"/>
                  <a:gd name="T3" fmla="*/ 54 h 306"/>
                  <a:gd name="T4" fmla="*/ 1370 w 3936"/>
                  <a:gd name="T5" fmla="*/ 50 h 306"/>
                  <a:gd name="T6" fmla="*/ 1998 w 3936"/>
                  <a:gd name="T7" fmla="*/ 4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3" name="Freeform 37">
                <a:extLst>
                  <a:ext uri="{FF2B5EF4-FFF2-40B4-BE49-F238E27FC236}">
                    <a16:creationId xmlns:a16="http://schemas.microsoft.com/office/drawing/2014/main" id="{D328F13E-14FA-4EB8-95DB-04D81480D9BA}"/>
                  </a:ext>
                </a:extLst>
              </p:cNvPr>
              <p:cNvSpPr>
                <a:spLocks/>
              </p:cNvSpPr>
              <p:nvPr/>
            </p:nvSpPr>
            <p:spPr bwMode="auto">
              <a:xfrm flipV="1">
                <a:off x="2501" y="1144"/>
                <a:ext cx="2804" cy="77"/>
              </a:xfrm>
              <a:custGeom>
                <a:avLst/>
                <a:gdLst>
                  <a:gd name="T0" fmla="*/ 0 w 3936"/>
                  <a:gd name="T1" fmla="*/ 0 h 306"/>
                  <a:gd name="T2" fmla="*/ 627 w 3936"/>
                  <a:gd name="T3" fmla="*/ 17 h 306"/>
                  <a:gd name="T4" fmla="*/ 1370 w 3936"/>
                  <a:gd name="T5" fmla="*/ 16 h 306"/>
                  <a:gd name="T6" fmla="*/ 1998 w 3936"/>
                  <a:gd name="T7" fmla="*/ 1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4" name="Freeform 38">
                <a:extLst>
                  <a:ext uri="{FF2B5EF4-FFF2-40B4-BE49-F238E27FC236}">
                    <a16:creationId xmlns:a16="http://schemas.microsoft.com/office/drawing/2014/main" id="{589C1610-CDD7-404E-B8D0-9D8AE554BC8E}"/>
                  </a:ext>
                </a:extLst>
              </p:cNvPr>
              <p:cNvSpPr>
                <a:spLocks/>
              </p:cNvSpPr>
              <p:nvPr/>
            </p:nvSpPr>
            <p:spPr bwMode="auto">
              <a:xfrm>
                <a:off x="2501" y="871"/>
                <a:ext cx="2804" cy="107"/>
              </a:xfrm>
              <a:custGeom>
                <a:avLst/>
                <a:gdLst>
                  <a:gd name="T0" fmla="*/ 0 w 3936"/>
                  <a:gd name="T1" fmla="*/ 0 h 306"/>
                  <a:gd name="T2" fmla="*/ 627 w 3936"/>
                  <a:gd name="T3" fmla="*/ 33 h 306"/>
                  <a:gd name="T4" fmla="*/ 1370 w 3936"/>
                  <a:gd name="T5" fmla="*/ 30 h 306"/>
                  <a:gd name="T6" fmla="*/ 1998 w 3936"/>
                  <a:gd name="T7" fmla="*/ 2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 name="Freeform 39">
                <a:extLst>
                  <a:ext uri="{FF2B5EF4-FFF2-40B4-BE49-F238E27FC236}">
                    <a16:creationId xmlns:a16="http://schemas.microsoft.com/office/drawing/2014/main" id="{0078A738-66D5-438E-B0C3-AE52720B5C83}"/>
                  </a:ext>
                </a:extLst>
              </p:cNvPr>
              <p:cNvSpPr>
                <a:spLocks/>
              </p:cNvSpPr>
              <p:nvPr/>
            </p:nvSpPr>
            <p:spPr bwMode="auto">
              <a:xfrm flipV="1">
                <a:off x="2501" y="1301"/>
                <a:ext cx="2804" cy="168"/>
              </a:xfrm>
              <a:custGeom>
                <a:avLst/>
                <a:gdLst>
                  <a:gd name="T0" fmla="*/ 0 w 3936"/>
                  <a:gd name="T1" fmla="*/ 0 h 306"/>
                  <a:gd name="T2" fmla="*/ 627 w 3936"/>
                  <a:gd name="T3" fmla="*/ 80 h 306"/>
                  <a:gd name="T4" fmla="*/ 1370 w 3936"/>
                  <a:gd name="T5" fmla="*/ 75 h 306"/>
                  <a:gd name="T6" fmla="*/ 1998 w 3936"/>
                  <a:gd name="T7" fmla="*/ 5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 name="Freeform 40">
                <a:extLst>
                  <a:ext uri="{FF2B5EF4-FFF2-40B4-BE49-F238E27FC236}">
                    <a16:creationId xmlns:a16="http://schemas.microsoft.com/office/drawing/2014/main" id="{A8DF9F99-C2DB-478C-9BB7-A0D5FA37A69A}"/>
                  </a:ext>
                </a:extLst>
              </p:cNvPr>
              <p:cNvSpPr>
                <a:spLocks/>
              </p:cNvSpPr>
              <p:nvPr/>
            </p:nvSpPr>
            <p:spPr bwMode="auto">
              <a:xfrm flipV="1">
                <a:off x="2500" y="1396"/>
                <a:ext cx="2804" cy="252"/>
              </a:xfrm>
              <a:custGeom>
                <a:avLst/>
                <a:gdLst>
                  <a:gd name="T0" fmla="*/ 0 w 3936"/>
                  <a:gd name="T1" fmla="*/ 0 h 306"/>
                  <a:gd name="T2" fmla="*/ 627 w 3936"/>
                  <a:gd name="T3" fmla="*/ 180 h 306"/>
                  <a:gd name="T4" fmla="*/ 1370 w 3936"/>
                  <a:gd name="T5" fmla="*/ 167 h 306"/>
                  <a:gd name="T6" fmla="*/ 1998 w 3936"/>
                  <a:gd name="T7" fmla="*/ 12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 name="Freeform 41">
                <a:extLst>
                  <a:ext uri="{FF2B5EF4-FFF2-40B4-BE49-F238E27FC236}">
                    <a16:creationId xmlns:a16="http://schemas.microsoft.com/office/drawing/2014/main" id="{141F44AF-126D-4D6E-B551-8F0EA3445F3D}"/>
                  </a:ext>
                </a:extLst>
              </p:cNvPr>
              <p:cNvSpPr>
                <a:spLocks/>
              </p:cNvSpPr>
              <p:nvPr/>
            </p:nvSpPr>
            <p:spPr bwMode="auto">
              <a:xfrm>
                <a:off x="2503" y="268"/>
                <a:ext cx="2804" cy="339"/>
              </a:xfrm>
              <a:custGeom>
                <a:avLst/>
                <a:gdLst>
                  <a:gd name="T0" fmla="*/ 0 w 3936"/>
                  <a:gd name="T1" fmla="*/ 0 h 306"/>
                  <a:gd name="T2" fmla="*/ 627 w 3936"/>
                  <a:gd name="T3" fmla="*/ 326 h 306"/>
                  <a:gd name="T4" fmla="*/ 1370 w 3936"/>
                  <a:gd name="T5" fmla="*/ 304 h 306"/>
                  <a:gd name="T6" fmla="*/ 1998 w 3936"/>
                  <a:gd name="T7" fmla="*/ 22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0" name="Rectangle 25">
              <a:extLst>
                <a:ext uri="{FF2B5EF4-FFF2-40B4-BE49-F238E27FC236}">
                  <a16:creationId xmlns:a16="http://schemas.microsoft.com/office/drawing/2014/main" id="{379EDE55-B7E4-4729-B28B-805B33A9604C}"/>
                </a:ext>
              </a:extLst>
            </p:cNvPr>
            <p:cNvSpPr>
              <a:spLocks noChangeAspect="1" noChangeArrowheads="1"/>
            </p:cNvSpPr>
            <p:nvPr/>
          </p:nvSpPr>
          <p:spPr bwMode="auto">
            <a:xfrm>
              <a:off x="1778000" y="2206625"/>
              <a:ext cx="1066800" cy="1865313"/>
            </a:xfrm>
            <a:prstGeom prst="rect">
              <a:avLst/>
            </a:prstGeom>
            <a:solidFill>
              <a:srgbClr val="FF0000"/>
            </a:solidFill>
            <a:ln w="19050">
              <a:solidFill>
                <a:srgbClr val="72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cs-CZ" altLang="cs-CZ" sz="2400"/>
            </a:p>
          </p:txBody>
        </p:sp>
        <p:sp>
          <p:nvSpPr>
            <p:cNvPr id="11" name="Text Box 26">
              <a:extLst>
                <a:ext uri="{FF2B5EF4-FFF2-40B4-BE49-F238E27FC236}">
                  <a16:creationId xmlns:a16="http://schemas.microsoft.com/office/drawing/2014/main" id="{2DEBB14C-8417-4ABE-9B86-BB0B37A2F5D3}"/>
                </a:ext>
              </a:extLst>
            </p:cNvPr>
            <p:cNvSpPr txBox="1">
              <a:spLocks noChangeArrowheads="1"/>
            </p:cNvSpPr>
            <p:nvPr/>
          </p:nvSpPr>
          <p:spPr bwMode="auto">
            <a:xfrm>
              <a:off x="2078038" y="2886075"/>
              <a:ext cx="4810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sk-SK" altLang="cs-CZ" sz="2800">
                  <a:solidFill>
                    <a:srgbClr val="292929"/>
                  </a:solidFill>
                  <a:latin typeface="Arial Black" panose="020B0A04020102020204" pitchFamily="34" charset="0"/>
                </a:rPr>
                <a:t>N</a:t>
              </a:r>
            </a:p>
          </p:txBody>
        </p:sp>
        <p:sp>
          <p:nvSpPr>
            <p:cNvPr id="12" name="Rectangle 23">
              <a:extLst>
                <a:ext uri="{FF2B5EF4-FFF2-40B4-BE49-F238E27FC236}">
                  <a16:creationId xmlns:a16="http://schemas.microsoft.com/office/drawing/2014/main" id="{4D0DE2BB-85EA-4F56-AA8C-85B90AD10547}"/>
                </a:ext>
              </a:extLst>
            </p:cNvPr>
            <p:cNvSpPr>
              <a:spLocks noChangeAspect="1" noChangeArrowheads="1"/>
            </p:cNvSpPr>
            <p:nvPr/>
          </p:nvSpPr>
          <p:spPr bwMode="auto">
            <a:xfrm>
              <a:off x="6076950" y="2205038"/>
              <a:ext cx="1066800" cy="1865312"/>
            </a:xfrm>
            <a:prstGeom prst="rect">
              <a:avLst/>
            </a:prstGeom>
            <a:solidFill>
              <a:srgbClr val="3366FF"/>
            </a:solidFill>
            <a:ln w="190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13" name="Text Box 24">
              <a:extLst>
                <a:ext uri="{FF2B5EF4-FFF2-40B4-BE49-F238E27FC236}">
                  <a16:creationId xmlns:a16="http://schemas.microsoft.com/office/drawing/2014/main" id="{09F01B79-22E1-4405-AE47-D94B772210C9}"/>
                </a:ext>
              </a:extLst>
            </p:cNvPr>
            <p:cNvSpPr txBox="1">
              <a:spLocks noChangeArrowheads="1"/>
            </p:cNvSpPr>
            <p:nvPr/>
          </p:nvSpPr>
          <p:spPr bwMode="auto">
            <a:xfrm>
              <a:off x="6372225" y="2890838"/>
              <a:ext cx="4413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sk-SK" altLang="cs-CZ" sz="2800">
                  <a:solidFill>
                    <a:srgbClr val="292929"/>
                  </a:solidFill>
                  <a:latin typeface="Arial Black" panose="020B0A04020102020204" pitchFamily="34" charset="0"/>
                </a:rPr>
                <a:t>S</a:t>
              </a:r>
            </a:p>
          </p:txBody>
        </p:sp>
        <p:sp>
          <p:nvSpPr>
            <p:cNvPr id="14" name="Rectangle 27" descr="50%">
              <a:extLst>
                <a:ext uri="{FF2B5EF4-FFF2-40B4-BE49-F238E27FC236}">
                  <a16:creationId xmlns:a16="http://schemas.microsoft.com/office/drawing/2014/main" id="{200A7896-4BDF-4A55-88DA-33CE891BEEB6}"/>
                </a:ext>
              </a:extLst>
            </p:cNvPr>
            <p:cNvSpPr>
              <a:spLocks noChangeAspect="1" noChangeArrowheads="1"/>
            </p:cNvSpPr>
            <p:nvPr/>
          </p:nvSpPr>
          <p:spPr bwMode="auto">
            <a:xfrm>
              <a:off x="3346450" y="2713038"/>
              <a:ext cx="2286000" cy="835025"/>
            </a:xfrm>
            <a:prstGeom prst="rect">
              <a:avLst/>
            </a:prstGeom>
            <a:blipFill dpi="0" rotWithShape="0">
              <a:blip r:embed="rId6"/>
              <a:srcRect/>
              <a:tile tx="0" ty="0" sx="100000" sy="100000" flip="none" algn="tl"/>
            </a:blipFill>
            <a:ln w="1905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grpSp>
      <p:sp>
        <p:nvSpPr>
          <p:cNvPr id="38" name="TextovéPole 37">
            <a:extLst>
              <a:ext uri="{FF2B5EF4-FFF2-40B4-BE49-F238E27FC236}">
                <a16:creationId xmlns:a16="http://schemas.microsoft.com/office/drawing/2014/main" id="{F67844B5-78F0-4C15-AA10-E52B9460BCA6}"/>
              </a:ext>
            </a:extLst>
          </p:cNvPr>
          <p:cNvSpPr txBox="1"/>
          <p:nvPr/>
        </p:nvSpPr>
        <p:spPr>
          <a:xfrm>
            <a:off x="179389" y="1532082"/>
            <a:ext cx="5535951" cy="1323439"/>
          </a:xfrm>
          <a:prstGeom prst="rect">
            <a:avLst/>
          </a:prstGeom>
          <a:noFill/>
        </p:spPr>
        <p:txBody>
          <a:bodyPr wrap="square">
            <a:spAutoFit/>
          </a:bodyPr>
          <a:lstStyle/>
          <a:p>
            <a:pPr algn="just">
              <a:spcBef>
                <a:spcPct val="0"/>
              </a:spcBef>
              <a:buFontTx/>
              <a:buNone/>
            </a:pPr>
            <a:r>
              <a:rPr lang="cs-CZ" altLang="cs-CZ" sz="2000" b="0" dirty="0"/>
              <a:t>Ve  vnějším  magnetickém  poli  látka  projevuje   </a:t>
            </a:r>
            <a:r>
              <a:rPr lang="cs-CZ" altLang="cs-CZ" sz="2000" dirty="0"/>
              <a:t>silný </a:t>
            </a:r>
            <a:r>
              <a:rPr lang="cs-CZ" altLang="cs-CZ" sz="2000" b="0" dirty="0"/>
              <a:t>magnetizmus s polem  vektoru indukce </a:t>
            </a:r>
            <a:r>
              <a:rPr lang="cs-CZ" altLang="cs-CZ" sz="2000" dirty="0"/>
              <a:t>stejného</a:t>
            </a:r>
            <a:r>
              <a:rPr lang="cs-CZ" altLang="cs-CZ" sz="2000" b="0" dirty="0"/>
              <a:t> směru vzhledem k vektoru indukce vnějšího pole.</a:t>
            </a:r>
          </a:p>
        </p:txBody>
      </p:sp>
      <p:sp>
        <p:nvSpPr>
          <p:cNvPr id="40" name="TextovéPole 39">
            <a:extLst>
              <a:ext uri="{FF2B5EF4-FFF2-40B4-BE49-F238E27FC236}">
                <a16:creationId xmlns:a16="http://schemas.microsoft.com/office/drawing/2014/main" id="{602BEC2E-8E70-4945-B6B9-2039F8C512EF}"/>
              </a:ext>
            </a:extLst>
          </p:cNvPr>
          <p:cNvSpPr txBox="1"/>
          <p:nvPr/>
        </p:nvSpPr>
        <p:spPr>
          <a:xfrm>
            <a:off x="3447312" y="3358887"/>
            <a:ext cx="5535951" cy="1631216"/>
          </a:xfrm>
          <a:prstGeom prst="rect">
            <a:avLst/>
          </a:prstGeom>
          <a:noFill/>
        </p:spPr>
        <p:txBody>
          <a:bodyPr wrap="square">
            <a:spAutoFit/>
          </a:bodyPr>
          <a:lstStyle/>
          <a:p>
            <a:pPr algn="just">
              <a:spcBef>
                <a:spcPct val="0"/>
              </a:spcBef>
            </a:pPr>
            <a:r>
              <a:rPr lang="cs-CZ" altLang="cs-CZ" sz="2000" b="1" dirty="0"/>
              <a:t>Magnetické momenty </a:t>
            </a:r>
            <a:r>
              <a:rPr lang="cs-CZ" altLang="cs-CZ" sz="2000" b="0" dirty="0"/>
              <a:t>v doméně mají stejný směr - domény se projevují silným magnetickým polem. Směry magnetických polí domén jsou zpravidla rozloženy nahodile - </a:t>
            </a:r>
            <a:r>
              <a:rPr lang="cs-CZ" altLang="cs-CZ" sz="2000" b="0" u="sng" dirty="0"/>
              <a:t>látka se navenek magneticky neprojevuje</a:t>
            </a:r>
            <a:r>
              <a:rPr lang="cs-CZ" altLang="cs-CZ" sz="2000" b="0" dirty="0"/>
              <a:t>.</a:t>
            </a:r>
          </a:p>
        </p:txBody>
      </p:sp>
      <p:sp>
        <p:nvSpPr>
          <p:cNvPr id="42" name="Rectangle 114">
            <a:extLst>
              <a:ext uri="{FF2B5EF4-FFF2-40B4-BE49-F238E27FC236}">
                <a16:creationId xmlns:a16="http://schemas.microsoft.com/office/drawing/2014/main" id="{21791856-AA2C-4C00-9217-43A6D3D257B9}"/>
              </a:ext>
            </a:extLst>
          </p:cNvPr>
          <p:cNvSpPr>
            <a:spLocks noChangeArrowheads="1"/>
          </p:cNvSpPr>
          <p:nvPr/>
        </p:nvSpPr>
        <p:spPr bwMode="auto">
          <a:xfrm>
            <a:off x="179389" y="5139205"/>
            <a:ext cx="8828078" cy="70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cs-CZ" altLang="cs-CZ" sz="2000" b="1" dirty="0">
                <a:latin typeface="+mn-lt"/>
              </a:rPr>
              <a:t>Spontánní magnetizace </a:t>
            </a:r>
            <a:r>
              <a:rPr lang="cs-CZ" altLang="cs-CZ" sz="2000" b="0" dirty="0">
                <a:latin typeface="+mn-lt"/>
              </a:rPr>
              <a:t>- samovolné magnetické nasycení domén, tj. bez působení vnějšího magnetického pole.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266">
                                            <p:txEl>
                                              <p:pRg st="0" end="0"/>
                                            </p:txEl>
                                          </p:spTgt>
                                        </p:tgtEl>
                                        <p:attrNameLst>
                                          <p:attrName>style.visibility</p:attrName>
                                        </p:attrNameLst>
                                      </p:cBhvr>
                                      <p:to>
                                        <p:strVal val="visible"/>
                                      </p:to>
                                    </p:set>
                                    <p:animEffect transition="in" filter="wipe(left)">
                                      <p:cBhvr>
                                        <p:cTn id="7" dur="1000"/>
                                        <p:tgtEl>
                                          <p:spTgt spid="11266">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animEffect transition="in" filter="wipe(left)">
                                      <p:cBhvr>
                                        <p:cTn id="11" dur="10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uiExpand="1" build="p"/>
      <p:bldP spid="4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Magnetické vlastnosti látek část 02 - PDF Stažení zdarma">
            <a:extLst>
              <a:ext uri="{FF2B5EF4-FFF2-40B4-BE49-F238E27FC236}">
                <a16:creationId xmlns:a16="http://schemas.microsoft.com/office/drawing/2014/main" id="{F321C7D0-A09F-4A9C-85C9-C7508EF573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4162" y="3548817"/>
            <a:ext cx="4629150" cy="1800225"/>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Skupina 23">
            <a:extLst>
              <a:ext uri="{FF2B5EF4-FFF2-40B4-BE49-F238E27FC236}">
                <a16:creationId xmlns:a16="http://schemas.microsoft.com/office/drawing/2014/main" id="{F69C53F2-6FD6-4C40-B5F6-6C0F14259CA1}"/>
              </a:ext>
            </a:extLst>
          </p:cNvPr>
          <p:cNvGrpSpPr/>
          <p:nvPr/>
        </p:nvGrpSpPr>
        <p:grpSpPr>
          <a:xfrm>
            <a:off x="4017195" y="1628775"/>
            <a:ext cx="4780837" cy="1800225"/>
            <a:chOff x="304800" y="1162050"/>
            <a:chExt cx="8550275" cy="3563938"/>
          </a:xfrm>
        </p:grpSpPr>
        <p:graphicFrame>
          <p:nvGraphicFramePr>
            <p:cNvPr id="25" name="Object 31">
              <a:extLst>
                <a:ext uri="{FF2B5EF4-FFF2-40B4-BE49-F238E27FC236}">
                  <a16:creationId xmlns:a16="http://schemas.microsoft.com/office/drawing/2014/main" id="{9E1227E2-9C5E-4CE1-A92E-CFAE2D62D494}"/>
                </a:ext>
              </a:extLst>
            </p:cNvPr>
            <p:cNvGraphicFramePr>
              <a:graphicFrameLocks noChangeAspect="1"/>
            </p:cNvGraphicFramePr>
            <p:nvPr>
              <p:extLst>
                <p:ext uri="{D42A27DB-BD31-4B8C-83A1-F6EECF244321}">
                  <p14:modId xmlns:p14="http://schemas.microsoft.com/office/powerpoint/2010/main" val="4286414283"/>
                </p:ext>
              </p:extLst>
            </p:nvPr>
          </p:nvGraphicFramePr>
          <p:xfrm>
            <a:off x="4135438" y="1162050"/>
            <a:ext cx="593725" cy="593725"/>
          </p:xfrm>
          <a:graphic>
            <a:graphicData uri="http://schemas.openxmlformats.org/presentationml/2006/ole">
              <mc:AlternateContent xmlns:mc="http://schemas.openxmlformats.org/markup-compatibility/2006">
                <mc:Choice xmlns:v="urn:schemas-microsoft-com:vml" Requires="v">
                  <p:oleObj name="Rovnica" r:id="rId3" imgW="209399" imgH="209525" progId="Equation.3">
                    <p:embed/>
                  </p:oleObj>
                </mc:Choice>
                <mc:Fallback>
                  <p:oleObj name="Rovnica" r:id="rId3" imgW="209399" imgH="209525" progId="Equation.3">
                    <p:embed/>
                    <p:pic>
                      <p:nvPicPr>
                        <p:cNvPr id="19461" name="Object 31">
                          <a:extLst>
                            <a:ext uri="{FF2B5EF4-FFF2-40B4-BE49-F238E27FC236}">
                              <a16:creationId xmlns:a16="http://schemas.microsoft.com/office/drawing/2014/main" id="{D496FA35-C229-440C-842D-6E0AB8CA1D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5438" y="1162050"/>
                          <a:ext cx="593725" cy="593725"/>
                        </a:xfrm>
                        <a:prstGeom prst="rect">
                          <a:avLst/>
                        </a:prstGeom>
                        <a:noFill/>
                        <a:ln>
                          <a:noFill/>
                        </a:ln>
                        <a:effectLst/>
                        <a:extLst>
                          <a:ext uri="{909E8E84-426E-40DD-AFC4-6F175D3DCCD1}">
                            <a14:hiddenFill xmlns:a14="http://schemas.microsoft.com/office/drawing/2010/main">
                              <a:solidFill>
                                <a:srgbClr val="FFFF99">
                                  <a:alpha val="72940"/>
                                </a:srgb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6" name="Skupina 25">
              <a:extLst>
                <a:ext uri="{FF2B5EF4-FFF2-40B4-BE49-F238E27FC236}">
                  <a16:creationId xmlns:a16="http://schemas.microsoft.com/office/drawing/2014/main" id="{260B878B-8252-428D-8967-531C317CFC82}"/>
                </a:ext>
              </a:extLst>
            </p:cNvPr>
            <p:cNvGrpSpPr/>
            <p:nvPr/>
          </p:nvGrpSpPr>
          <p:grpSpPr>
            <a:xfrm>
              <a:off x="304800" y="1760538"/>
              <a:ext cx="8550275" cy="2965450"/>
              <a:chOff x="304800" y="1760538"/>
              <a:chExt cx="8550275" cy="2965450"/>
            </a:xfrm>
          </p:grpSpPr>
          <p:sp>
            <p:nvSpPr>
              <p:cNvPr id="27" name="Rectangle 2">
                <a:extLst>
                  <a:ext uri="{FF2B5EF4-FFF2-40B4-BE49-F238E27FC236}">
                    <a16:creationId xmlns:a16="http://schemas.microsoft.com/office/drawing/2014/main" id="{91B5A8B9-C1CF-4E72-AE65-8F77E58C296A}"/>
                  </a:ext>
                </a:extLst>
              </p:cNvPr>
              <p:cNvSpPr>
                <a:spLocks noChangeAspect="1" noChangeArrowheads="1"/>
              </p:cNvSpPr>
              <p:nvPr/>
            </p:nvSpPr>
            <p:spPr bwMode="auto">
              <a:xfrm>
                <a:off x="1663700" y="2224088"/>
                <a:ext cx="5800725" cy="2290762"/>
              </a:xfrm>
              <a:prstGeom prst="rect">
                <a:avLst/>
              </a:prstGeom>
              <a:solidFill>
                <a:srgbClr val="DDDDDD"/>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grpSp>
            <p:nvGrpSpPr>
              <p:cNvPr id="28" name="Group 3">
                <a:extLst>
                  <a:ext uri="{FF2B5EF4-FFF2-40B4-BE49-F238E27FC236}">
                    <a16:creationId xmlns:a16="http://schemas.microsoft.com/office/drawing/2014/main" id="{B9E98422-A3AB-4421-B5CF-46F0FE37CD1C}"/>
                  </a:ext>
                </a:extLst>
              </p:cNvPr>
              <p:cNvGrpSpPr>
                <a:grpSpLocks noChangeAspect="1"/>
              </p:cNvGrpSpPr>
              <p:nvPr/>
            </p:nvGrpSpPr>
            <p:grpSpPr bwMode="auto">
              <a:xfrm>
                <a:off x="1658938" y="2228850"/>
                <a:ext cx="5800725" cy="2293938"/>
                <a:chOff x="673" y="1609"/>
                <a:chExt cx="4473" cy="1779"/>
              </a:xfrm>
            </p:grpSpPr>
            <p:sp>
              <p:nvSpPr>
                <p:cNvPr id="59" name="Freeform 4">
                  <a:extLst>
                    <a:ext uri="{FF2B5EF4-FFF2-40B4-BE49-F238E27FC236}">
                      <a16:creationId xmlns:a16="http://schemas.microsoft.com/office/drawing/2014/main" id="{E650C012-3DFC-441D-8869-006B709C00FE}"/>
                    </a:ext>
                  </a:extLst>
                </p:cNvPr>
                <p:cNvSpPr>
                  <a:spLocks noChangeAspect="1"/>
                </p:cNvSpPr>
                <p:nvPr/>
              </p:nvSpPr>
              <p:spPr bwMode="auto">
                <a:xfrm>
                  <a:off x="2415" y="2005"/>
                  <a:ext cx="799" cy="1127"/>
                </a:xfrm>
                <a:custGeom>
                  <a:avLst/>
                  <a:gdLst>
                    <a:gd name="T0" fmla="*/ 0 w 721"/>
                    <a:gd name="T1" fmla="*/ 1564 h 812"/>
                    <a:gd name="T2" fmla="*/ 195 w 721"/>
                    <a:gd name="T3" fmla="*/ 816 h 812"/>
                    <a:gd name="T4" fmla="*/ 824 w 721"/>
                    <a:gd name="T5" fmla="*/ 511 h 812"/>
                    <a:gd name="T6" fmla="*/ 564 w 721"/>
                    <a:gd name="T7" fmla="*/ 0 h 8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1" h="812">
                      <a:moveTo>
                        <a:pt x="0" y="812"/>
                      </a:moveTo>
                      <a:cubicBezTo>
                        <a:pt x="23" y="663"/>
                        <a:pt x="47" y="515"/>
                        <a:pt x="159" y="424"/>
                      </a:cubicBezTo>
                      <a:cubicBezTo>
                        <a:pt x="271" y="333"/>
                        <a:pt x="621" y="336"/>
                        <a:pt x="671" y="265"/>
                      </a:cubicBezTo>
                      <a:cubicBezTo>
                        <a:pt x="721" y="194"/>
                        <a:pt x="491" y="44"/>
                        <a:pt x="459" y="0"/>
                      </a:cubicBezTo>
                    </a:path>
                  </a:pathLst>
                </a:custGeom>
                <a:noFill/>
                <a:ln w="19050" cmpd="sng">
                  <a:solidFill>
                    <a:srgbClr val="29292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60" name="Group 5">
                  <a:extLst>
                    <a:ext uri="{FF2B5EF4-FFF2-40B4-BE49-F238E27FC236}">
                      <a16:creationId xmlns:a16="http://schemas.microsoft.com/office/drawing/2014/main" id="{4D82A544-4988-42A3-81DD-F52A77C33834}"/>
                    </a:ext>
                  </a:extLst>
                </p:cNvPr>
                <p:cNvGrpSpPr>
                  <a:grpSpLocks noChangeAspect="1"/>
                </p:cNvGrpSpPr>
                <p:nvPr/>
              </p:nvGrpSpPr>
              <p:grpSpPr bwMode="auto">
                <a:xfrm>
                  <a:off x="673" y="1609"/>
                  <a:ext cx="4473" cy="1779"/>
                  <a:chOff x="673" y="1609"/>
                  <a:chExt cx="4473" cy="1779"/>
                </a:xfrm>
              </p:grpSpPr>
              <p:sp>
                <p:nvSpPr>
                  <p:cNvPr id="61" name="Freeform 6">
                    <a:extLst>
                      <a:ext uri="{FF2B5EF4-FFF2-40B4-BE49-F238E27FC236}">
                        <a16:creationId xmlns:a16="http://schemas.microsoft.com/office/drawing/2014/main" id="{4BBFF399-81D2-4E55-91F1-EA4D3EE48B9C}"/>
                      </a:ext>
                    </a:extLst>
                  </p:cNvPr>
                  <p:cNvSpPr>
                    <a:spLocks noChangeAspect="1"/>
                  </p:cNvSpPr>
                  <p:nvPr/>
                </p:nvSpPr>
                <p:spPr bwMode="auto">
                  <a:xfrm>
                    <a:off x="1975" y="1610"/>
                    <a:ext cx="401" cy="529"/>
                  </a:xfrm>
                  <a:custGeom>
                    <a:avLst/>
                    <a:gdLst>
                      <a:gd name="T0" fmla="*/ 234 w 401"/>
                      <a:gd name="T1" fmla="*/ 0 h 511"/>
                      <a:gd name="T2" fmla="*/ 28 w 401"/>
                      <a:gd name="T3" fmla="*/ 404 h 511"/>
                      <a:gd name="T4" fmla="*/ 401 w 401"/>
                      <a:gd name="T5" fmla="*/ 548 h 511"/>
                      <a:gd name="T6" fmla="*/ 0 60000 65536"/>
                      <a:gd name="T7" fmla="*/ 0 60000 65536"/>
                      <a:gd name="T8" fmla="*/ 0 60000 65536"/>
                    </a:gdLst>
                    <a:ahLst/>
                    <a:cxnLst>
                      <a:cxn ang="T6">
                        <a:pos x="T0" y="T1"/>
                      </a:cxn>
                      <a:cxn ang="T7">
                        <a:pos x="T2" y="T3"/>
                      </a:cxn>
                      <a:cxn ang="T8">
                        <a:pos x="T4" y="T5"/>
                      </a:cxn>
                    </a:cxnLst>
                    <a:rect l="0" t="0" r="r" b="b"/>
                    <a:pathLst>
                      <a:path w="401" h="511">
                        <a:moveTo>
                          <a:pt x="234" y="0"/>
                        </a:moveTo>
                        <a:cubicBezTo>
                          <a:pt x="200" y="64"/>
                          <a:pt x="0" y="292"/>
                          <a:pt x="28" y="377"/>
                        </a:cubicBezTo>
                        <a:cubicBezTo>
                          <a:pt x="56" y="462"/>
                          <a:pt x="227" y="488"/>
                          <a:pt x="401" y="511"/>
                        </a:cubicBezTo>
                      </a:path>
                    </a:pathLst>
                  </a:custGeom>
                  <a:noFill/>
                  <a:ln w="19050" cmpd="sng">
                    <a:solidFill>
                      <a:srgbClr val="29292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2" name="Freeform 7">
                    <a:extLst>
                      <a:ext uri="{FF2B5EF4-FFF2-40B4-BE49-F238E27FC236}">
                        <a16:creationId xmlns:a16="http://schemas.microsoft.com/office/drawing/2014/main" id="{F21B1260-936D-4F7E-AC21-42927A49B927}"/>
                      </a:ext>
                    </a:extLst>
                  </p:cNvPr>
                  <p:cNvSpPr>
                    <a:spLocks noChangeAspect="1"/>
                  </p:cNvSpPr>
                  <p:nvPr/>
                </p:nvSpPr>
                <p:spPr bwMode="auto">
                  <a:xfrm>
                    <a:off x="3172" y="2449"/>
                    <a:ext cx="393" cy="271"/>
                  </a:xfrm>
                  <a:custGeom>
                    <a:avLst/>
                    <a:gdLst>
                      <a:gd name="T0" fmla="*/ 0 w 370"/>
                      <a:gd name="T1" fmla="*/ 255 h 220"/>
                      <a:gd name="T2" fmla="*/ 199 w 370"/>
                      <a:gd name="T3" fmla="*/ 14 h 220"/>
                      <a:gd name="T4" fmla="*/ 417 w 370"/>
                      <a:gd name="T5" fmla="*/ 334 h 220"/>
                      <a:gd name="T6" fmla="*/ 0 60000 65536"/>
                      <a:gd name="T7" fmla="*/ 0 60000 65536"/>
                      <a:gd name="T8" fmla="*/ 0 60000 65536"/>
                    </a:gdLst>
                    <a:ahLst/>
                    <a:cxnLst>
                      <a:cxn ang="T6">
                        <a:pos x="T0" y="T1"/>
                      </a:cxn>
                      <a:cxn ang="T7">
                        <a:pos x="T2" y="T3"/>
                      </a:cxn>
                      <a:cxn ang="T8">
                        <a:pos x="T4" y="T5"/>
                      </a:cxn>
                    </a:cxnLst>
                    <a:rect l="0" t="0" r="r" b="b"/>
                    <a:pathLst>
                      <a:path w="370" h="220">
                        <a:moveTo>
                          <a:pt x="0" y="168"/>
                        </a:moveTo>
                        <a:cubicBezTo>
                          <a:pt x="57" y="84"/>
                          <a:pt x="114" y="0"/>
                          <a:pt x="176" y="9"/>
                        </a:cubicBezTo>
                        <a:cubicBezTo>
                          <a:pt x="238" y="18"/>
                          <a:pt x="341" y="194"/>
                          <a:pt x="370" y="220"/>
                        </a:cubicBezTo>
                      </a:path>
                    </a:pathLst>
                  </a:custGeom>
                  <a:noFill/>
                  <a:ln w="19050" cmpd="sng">
                    <a:solidFill>
                      <a:srgbClr val="29292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63" name="Group 8">
                    <a:extLst>
                      <a:ext uri="{FF2B5EF4-FFF2-40B4-BE49-F238E27FC236}">
                        <a16:creationId xmlns:a16="http://schemas.microsoft.com/office/drawing/2014/main" id="{0AA78C4D-4DE7-4EA4-88EB-E54712BEC529}"/>
                      </a:ext>
                    </a:extLst>
                  </p:cNvPr>
                  <p:cNvGrpSpPr>
                    <a:grpSpLocks noChangeAspect="1"/>
                  </p:cNvGrpSpPr>
                  <p:nvPr/>
                </p:nvGrpSpPr>
                <p:grpSpPr bwMode="auto">
                  <a:xfrm>
                    <a:off x="673" y="1609"/>
                    <a:ext cx="4473" cy="1779"/>
                    <a:chOff x="673" y="1609"/>
                    <a:chExt cx="4473" cy="1779"/>
                  </a:xfrm>
                </p:grpSpPr>
                <p:cxnSp>
                  <p:nvCxnSpPr>
                    <p:cNvPr id="64" name="AutoShape 9">
                      <a:extLst>
                        <a:ext uri="{FF2B5EF4-FFF2-40B4-BE49-F238E27FC236}">
                          <a16:creationId xmlns:a16="http://schemas.microsoft.com/office/drawing/2014/main" id="{550984F5-CF0D-4E34-B054-CEB148BD0E33}"/>
                        </a:ext>
                      </a:extLst>
                    </p:cNvPr>
                    <p:cNvCxnSpPr>
                      <a:cxnSpLocks noChangeAspect="1" noChangeShapeType="1"/>
                    </p:cNvCxnSpPr>
                    <p:nvPr/>
                  </p:nvCxnSpPr>
                  <p:spPr bwMode="auto">
                    <a:xfrm flipH="1" flipV="1">
                      <a:off x="4403" y="1612"/>
                      <a:ext cx="743" cy="889"/>
                    </a:xfrm>
                    <a:prstGeom prst="curvedConnector4">
                      <a:avLst>
                        <a:gd name="adj1" fmla="val 54921"/>
                        <a:gd name="adj2" fmla="val 62319"/>
                      </a:avLst>
                    </a:prstGeom>
                    <a:noFill/>
                    <a:ln w="19050">
                      <a:solidFill>
                        <a:srgbClr val="29292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 name="Freeform 10">
                      <a:extLst>
                        <a:ext uri="{FF2B5EF4-FFF2-40B4-BE49-F238E27FC236}">
                          <a16:creationId xmlns:a16="http://schemas.microsoft.com/office/drawing/2014/main" id="{6D9B9AAD-8AC8-4035-BBC6-599398A96920}"/>
                        </a:ext>
                      </a:extLst>
                    </p:cNvPr>
                    <p:cNvSpPr>
                      <a:spLocks noChangeAspect="1"/>
                    </p:cNvSpPr>
                    <p:nvPr/>
                  </p:nvSpPr>
                  <p:spPr bwMode="auto">
                    <a:xfrm>
                      <a:off x="1964" y="1609"/>
                      <a:ext cx="1371" cy="1774"/>
                    </a:xfrm>
                    <a:custGeom>
                      <a:avLst/>
                      <a:gdLst>
                        <a:gd name="T0" fmla="*/ 1521 w 1236"/>
                        <a:gd name="T1" fmla="*/ 0 h 1394"/>
                        <a:gd name="T2" fmla="*/ 1064 w 1236"/>
                        <a:gd name="T3" fmla="*/ 515 h 1394"/>
                        <a:gd name="T4" fmla="*/ 348 w 1236"/>
                        <a:gd name="T5" fmla="*/ 743 h 1394"/>
                        <a:gd name="T6" fmla="*/ 22 w 1236"/>
                        <a:gd name="T7" fmla="*/ 1428 h 1394"/>
                        <a:gd name="T8" fmla="*/ 477 w 1236"/>
                        <a:gd name="T9" fmla="*/ 1887 h 1394"/>
                        <a:gd name="T10" fmla="*/ 477 w 1236"/>
                        <a:gd name="T11" fmla="*/ 2258 h 139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36" h="1394">
                          <a:moveTo>
                            <a:pt x="1236" y="0"/>
                          </a:moveTo>
                          <a:cubicBezTo>
                            <a:pt x="1130" y="121"/>
                            <a:pt x="1024" y="242"/>
                            <a:pt x="865" y="318"/>
                          </a:cubicBezTo>
                          <a:cubicBezTo>
                            <a:pt x="706" y="394"/>
                            <a:pt x="424" y="365"/>
                            <a:pt x="283" y="459"/>
                          </a:cubicBezTo>
                          <a:cubicBezTo>
                            <a:pt x="142" y="553"/>
                            <a:pt x="0" y="764"/>
                            <a:pt x="18" y="882"/>
                          </a:cubicBezTo>
                          <a:cubicBezTo>
                            <a:pt x="36" y="1000"/>
                            <a:pt x="326" y="1080"/>
                            <a:pt x="388" y="1165"/>
                          </a:cubicBezTo>
                          <a:cubicBezTo>
                            <a:pt x="450" y="1250"/>
                            <a:pt x="419" y="1322"/>
                            <a:pt x="388" y="1394"/>
                          </a:cubicBezTo>
                        </a:path>
                      </a:pathLst>
                    </a:custGeom>
                    <a:noFill/>
                    <a:ln w="19050" cmpd="sng">
                      <a:solidFill>
                        <a:srgbClr val="29292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6" name="Freeform 11">
                      <a:extLst>
                        <a:ext uri="{FF2B5EF4-FFF2-40B4-BE49-F238E27FC236}">
                          <a16:creationId xmlns:a16="http://schemas.microsoft.com/office/drawing/2014/main" id="{17826234-3511-4269-8281-F59C9ED2EAA2}"/>
                        </a:ext>
                      </a:extLst>
                    </p:cNvPr>
                    <p:cNvSpPr>
                      <a:spLocks noChangeAspect="1"/>
                    </p:cNvSpPr>
                    <p:nvPr/>
                  </p:nvSpPr>
                  <p:spPr bwMode="auto">
                    <a:xfrm>
                      <a:off x="4362" y="2298"/>
                      <a:ext cx="498" cy="1067"/>
                    </a:xfrm>
                    <a:custGeom>
                      <a:avLst/>
                      <a:gdLst>
                        <a:gd name="T0" fmla="*/ 444 w 449"/>
                        <a:gd name="T1" fmla="*/ 0 h 847"/>
                        <a:gd name="T2" fmla="*/ 54 w 449"/>
                        <a:gd name="T3" fmla="*/ 197 h 847"/>
                        <a:gd name="T4" fmla="*/ 118 w 449"/>
                        <a:gd name="T5" fmla="*/ 813 h 847"/>
                        <a:gd name="T6" fmla="*/ 552 w 449"/>
                        <a:gd name="T7" fmla="*/ 1344 h 8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9" h="847">
                          <a:moveTo>
                            <a:pt x="361" y="0"/>
                          </a:moveTo>
                          <a:cubicBezTo>
                            <a:pt x="224" y="19"/>
                            <a:pt x="88" y="39"/>
                            <a:pt x="44" y="124"/>
                          </a:cubicBezTo>
                          <a:cubicBezTo>
                            <a:pt x="0" y="209"/>
                            <a:pt x="29" y="392"/>
                            <a:pt x="96" y="512"/>
                          </a:cubicBezTo>
                          <a:cubicBezTo>
                            <a:pt x="163" y="632"/>
                            <a:pt x="306" y="739"/>
                            <a:pt x="449" y="847"/>
                          </a:cubicBezTo>
                        </a:path>
                      </a:pathLst>
                    </a:custGeom>
                    <a:noFill/>
                    <a:ln w="19050" cmpd="sng">
                      <a:solidFill>
                        <a:srgbClr val="29292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7" name="Freeform 12">
                      <a:extLst>
                        <a:ext uri="{FF2B5EF4-FFF2-40B4-BE49-F238E27FC236}">
                          <a16:creationId xmlns:a16="http://schemas.microsoft.com/office/drawing/2014/main" id="{110C8E4E-1744-49CD-90AE-27E87DEF1FDE}"/>
                        </a:ext>
                      </a:extLst>
                    </p:cNvPr>
                    <p:cNvSpPr>
                      <a:spLocks noChangeAspect="1"/>
                    </p:cNvSpPr>
                    <p:nvPr/>
                  </p:nvSpPr>
                  <p:spPr bwMode="auto">
                    <a:xfrm>
                      <a:off x="3614" y="2766"/>
                      <a:ext cx="855" cy="209"/>
                    </a:xfrm>
                    <a:custGeom>
                      <a:avLst/>
                      <a:gdLst>
                        <a:gd name="T0" fmla="*/ 855 w 855"/>
                        <a:gd name="T1" fmla="*/ 177 h 209"/>
                        <a:gd name="T2" fmla="*/ 445 w 855"/>
                        <a:gd name="T3" fmla="*/ 0 h 209"/>
                        <a:gd name="T4" fmla="*/ 151 w 855"/>
                        <a:gd name="T5" fmla="*/ 177 h 209"/>
                        <a:gd name="T6" fmla="*/ 0 w 855"/>
                        <a:gd name="T7" fmla="*/ 193 h 20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5" h="209">
                          <a:moveTo>
                            <a:pt x="855" y="177"/>
                          </a:moveTo>
                          <a:cubicBezTo>
                            <a:pt x="709" y="88"/>
                            <a:pt x="562" y="0"/>
                            <a:pt x="445" y="0"/>
                          </a:cubicBezTo>
                          <a:cubicBezTo>
                            <a:pt x="327" y="0"/>
                            <a:pt x="225" y="145"/>
                            <a:pt x="151" y="177"/>
                          </a:cubicBezTo>
                          <a:cubicBezTo>
                            <a:pt x="77" y="209"/>
                            <a:pt x="31" y="190"/>
                            <a:pt x="0" y="193"/>
                          </a:cubicBezTo>
                        </a:path>
                      </a:pathLst>
                    </a:custGeom>
                    <a:noFill/>
                    <a:ln w="19050" cmpd="sng">
                      <a:solidFill>
                        <a:srgbClr val="29292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8" name="Freeform 13">
                      <a:extLst>
                        <a:ext uri="{FF2B5EF4-FFF2-40B4-BE49-F238E27FC236}">
                          <a16:creationId xmlns:a16="http://schemas.microsoft.com/office/drawing/2014/main" id="{BD7A8765-695C-4256-A89F-C2E5B1501FA0}"/>
                        </a:ext>
                      </a:extLst>
                    </p:cNvPr>
                    <p:cNvSpPr>
                      <a:spLocks noChangeAspect="1"/>
                    </p:cNvSpPr>
                    <p:nvPr/>
                  </p:nvSpPr>
                  <p:spPr bwMode="auto">
                    <a:xfrm>
                      <a:off x="3480" y="1610"/>
                      <a:ext cx="276" cy="1767"/>
                    </a:xfrm>
                    <a:custGeom>
                      <a:avLst/>
                      <a:gdLst>
                        <a:gd name="T0" fmla="*/ 276 w 276"/>
                        <a:gd name="T1" fmla="*/ 1767 h 1767"/>
                        <a:gd name="T2" fmla="*/ 90 w 276"/>
                        <a:gd name="T3" fmla="*/ 1177 h 1767"/>
                        <a:gd name="T4" fmla="*/ 147 w 276"/>
                        <a:gd name="T5" fmla="*/ 667 h 1767"/>
                        <a:gd name="T6" fmla="*/ 0 w 276"/>
                        <a:gd name="T7" fmla="*/ 0 h 1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6" h="1767">
                          <a:moveTo>
                            <a:pt x="276" y="1767"/>
                          </a:moveTo>
                          <a:cubicBezTo>
                            <a:pt x="245" y="1670"/>
                            <a:pt x="111" y="1360"/>
                            <a:pt x="90" y="1177"/>
                          </a:cubicBezTo>
                          <a:cubicBezTo>
                            <a:pt x="69" y="994"/>
                            <a:pt x="162" y="863"/>
                            <a:pt x="147" y="667"/>
                          </a:cubicBezTo>
                          <a:cubicBezTo>
                            <a:pt x="132" y="471"/>
                            <a:pt x="31" y="139"/>
                            <a:pt x="0" y="0"/>
                          </a:cubicBezTo>
                        </a:path>
                      </a:pathLst>
                    </a:custGeom>
                    <a:noFill/>
                    <a:ln w="19050" cmpd="sng">
                      <a:solidFill>
                        <a:srgbClr val="29292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9" name="Freeform 14">
                      <a:extLst>
                        <a:ext uri="{FF2B5EF4-FFF2-40B4-BE49-F238E27FC236}">
                          <a16:creationId xmlns:a16="http://schemas.microsoft.com/office/drawing/2014/main" id="{D61582EA-1144-40ED-9631-9026A932A628}"/>
                        </a:ext>
                      </a:extLst>
                    </p:cNvPr>
                    <p:cNvSpPr>
                      <a:spLocks noChangeAspect="1"/>
                    </p:cNvSpPr>
                    <p:nvPr/>
                  </p:nvSpPr>
                  <p:spPr bwMode="auto">
                    <a:xfrm>
                      <a:off x="3627" y="1878"/>
                      <a:ext cx="845" cy="466"/>
                    </a:xfrm>
                    <a:custGeom>
                      <a:avLst/>
                      <a:gdLst>
                        <a:gd name="T0" fmla="*/ 0 w 886"/>
                        <a:gd name="T1" fmla="*/ 466 h 466"/>
                        <a:gd name="T2" fmla="*/ 214 w 886"/>
                        <a:gd name="T3" fmla="*/ 65 h 466"/>
                        <a:gd name="T4" fmla="*/ 624 w 886"/>
                        <a:gd name="T5" fmla="*/ 287 h 466"/>
                        <a:gd name="T6" fmla="*/ 806 w 886"/>
                        <a:gd name="T7" fmla="*/ 0 h 4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86" h="466">
                          <a:moveTo>
                            <a:pt x="0" y="466"/>
                          </a:moveTo>
                          <a:cubicBezTo>
                            <a:pt x="60" y="281"/>
                            <a:pt x="121" y="95"/>
                            <a:pt x="235" y="65"/>
                          </a:cubicBezTo>
                          <a:cubicBezTo>
                            <a:pt x="349" y="35"/>
                            <a:pt x="578" y="298"/>
                            <a:pt x="686" y="287"/>
                          </a:cubicBezTo>
                          <a:cubicBezTo>
                            <a:pt x="794" y="276"/>
                            <a:pt x="844" y="60"/>
                            <a:pt x="886" y="0"/>
                          </a:cubicBezTo>
                        </a:path>
                      </a:pathLst>
                    </a:custGeom>
                    <a:noFill/>
                    <a:ln w="19050" cmpd="sng">
                      <a:solidFill>
                        <a:srgbClr val="29292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0" name="Freeform 15">
                      <a:extLst>
                        <a:ext uri="{FF2B5EF4-FFF2-40B4-BE49-F238E27FC236}">
                          <a16:creationId xmlns:a16="http://schemas.microsoft.com/office/drawing/2014/main" id="{9117EAA9-858D-470F-92A3-219F94E0D109}"/>
                        </a:ext>
                      </a:extLst>
                    </p:cNvPr>
                    <p:cNvSpPr>
                      <a:spLocks noChangeAspect="1"/>
                    </p:cNvSpPr>
                    <p:nvPr/>
                  </p:nvSpPr>
                  <p:spPr bwMode="auto">
                    <a:xfrm>
                      <a:off x="1182" y="1609"/>
                      <a:ext cx="900" cy="924"/>
                    </a:xfrm>
                    <a:custGeom>
                      <a:avLst/>
                      <a:gdLst>
                        <a:gd name="T0" fmla="*/ 0 w 812"/>
                        <a:gd name="T1" fmla="*/ 0 h 733"/>
                        <a:gd name="T2" fmla="*/ 607 w 812"/>
                        <a:gd name="T3" fmla="*/ 421 h 733"/>
                        <a:gd name="T4" fmla="*/ 390 w 812"/>
                        <a:gd name="T5" fmla="*/ 1066 h 733"/>
                        <a:gd name="T6" fmla="*/ 998 w 812"/>
                        <a:gd name="T7" fmla="*/ 1008 h 7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2" h="733">
                          <a:moveTo>
                            <a:pt x="0" y="0"/>
                          </a:moveTo>
                          <a:cubicBezTo>
                            <a:pt x="220" y="76"/>
                            <a:pt x="441" y="153"/>
                            <a:pt x="494" y="265"/>
                          </a:cubicBezTo>
                          <a:cubicBezTo>
                            <a:pt x="547" y="377"/>
                            <a:pt x="265" y="609"/>
                            <a:pt x="318" y="671"/>
                          </a:cubicBezTo>
                          <a:cubicBezTo>
                            <a:pt x="371" y="733"/>
                            <a:pt x="591" y="684"/>
                            <a:pt x="812" y="635"/>
                          </a:cubicBezTo>
                        </a:path>
                      </a:pathLst>
                    </a:custGeom>
                    <a:noFill/>
                    <a:ln w="19050" cmpd="sng">
                      <a:solidFill>
                        <a:srgbClr val="29292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1" name="Freeform 16">
                      <a:extLst>
                        <a:ext uri="{FF2B5EF4-FFF2-40B4-BE49-F238E27FC236}">
                          <a16:creationId xmlns:a16="http://schemas.microsoft.com/office/drawing/2014/main" id="{D71D4489-94B1-4E63-B488-C8E05DB4ED92}"/>
                        </a:ext>
                      </a:extLst>
                    </p:cNvPr>
                    <p:cNvSpPr>
                      <a:spLocks noChangeAspect="1"/>
                    </p:cNvSpPr>
                    <p:nvPr/>
                  </p:nvSpPr>
                  <p:spPr bwMode="auto">
                    <a:xfrm>
                      <a:off x="2719" y="2521"/>
                      <a:ext cx="534" cy="867"/>
                    </a:xfrm>
                    <a:custGeom>
                      <a:avLst/>
                      <a:gdLst>
                        <a:gd name="T0" fmla="*/ 0 w 579"/>
                        <a:gd name="T1" fmla="*/ 0 h 688"/>
                        <a:gd name="T2" fmla="*/ 450 w 579"/>
                        <a:gd name="T3" fmla="*/ 251 h 688"/>
                        <a:gd name="T4" fmla="*/ 255 w 579"/>
                        <a:gd name="T5" fmla="*/ 1093 h 688"/>
                        <a:gd name="T6" fmla="*/ 0 60000 65536"/>
                        <a:gd name="T7" fmla="*/ 0 60000 65536"/>
                        <a:gd name="T8" fmla="*/ 0 60000 65536"/>
                      </a:gdLst>
                      <a:ahLst/>
                      <a:cxnLst>
                        <a:cxn ang="T6">
                          <a:pos x="T0" y="T1"/>
                        </a:cxn>
                        <a:cxn ang="T7">
                          <a:pos x="T2" y="T3"/>
                        </a:cxn>
                        <a:cxn ang="T8">
                          <a:pos x="T4" y="T5"/>
                        </a:cxn>
                      </a:cxnLst>
                      <a:rect l="0" t="0" r="r" b="b"/>
                      <a:pathLst>
                        <a:path w="579" h="688">
                          <a:moveTo>
                            <a:pt x="0" y="0"/>
                          </a:moveTo>
                          <a:cubicBezTo>
                            <a:pt x="239" y="21"/>
                            <a:pt x="479" y="43"/>
                            <a:pt x="529" y="158"/>
                          </a:cubicBezTo>
                          <a:cubicBezTo>
                            <a:pt x="579" y="273"/>
                            <a:pt x="338" y="600"/>
                            <a:pt x="300" y="688"/>
                          </a:cubicBezTo>
                        </a:path>
                      </a:pathLst>
                    </a:custGeom>
                    <a:noFill/>
                    <a:ln w="19050" cmpd="sng">
                      <a:solidFill>
                        <a:srgbClr val="29292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2" name="Freeform 17">
                      <a:extLst>
                        <a:ext uri="{FF2B5EF4-FFF2-40B4-BE49-F238E27FC236}">
                          <a16:creationId xmlns:a16="http://schemas.microsoft.com/office/drawing/2014/main" id="{C44EA45B-28D5-4010-A4DD-7E42212DD25B}"/>
                        </a:ext>
                      </a:extLst>
                    </p:cNvPr>
                    <p:cNvSpPr>
                      <a:spLocks noChangeAspect="1"/>
                    </p:cNvSpPr>
                    <p:nvPr/>
                  </p:nvSpPr>
                  <p:spPr bwMode="auto">
                    <a:xfrm>
                      <a:off x="1299" y="2784"/>
                      <a:ext cx="704" cy="604"/>
                    </a:xfrm>
                    <a:custGeom>
                      <a:avLst/>
                      <a:gdLst>
                        <a:gd name="T0" fmla="*/ 780 w 635"/>
                        <a:gd name="T1" fmla="*/ 0 h 494"/>
                        <a:gd name="T2" fmla="*/ 521 w 635"/>
                        <a:gd name="T3" fmla="*/ 342 h 494"/>
                        <a:gd name="T4" fmla="*/ 109 w 635"/>
                        <a:gd name="T5" fmla="*/ 79 h 494"/>
                        <a:gd name="T6" fmla="*/ 0 w 635"/>
                        <a:gd name="T7" fmla="*/ 738 h 4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5" h="494">
                          <a:moveTo>
                            <a:pt x="635" y="0"/>
                          </a:moveTo>
                          <a:cubicBezTo>
                            <a:pt x="575" y="110"/>
                            <a:pt x="515" y="220"/>
                            <a:pt x="424" y="229"/>
                          </a:cubicBezTo>
                          <a:cubicBezTo>
                            <a:pt x="333" y="238"/>
                            <a:pt x="159" y="9"/>
                            <a:pt x="88" y="53"/>
                          </a:cubicBezTo>
                          <a:cubicBezTo>
                            <a:pt x="17" y="97"/>
                            <a:pt x="15" y="421"/>
                            <a:pt x="0" y="494"/>
                          </a:cubicBezTo>
                        </a:path>
                      </a:pathLst>
                    </a:custGeom>
                    <a:noFill/>
                    <a:ln w="19050" cmpd="sng">
                      <a:solidFill>
                        <a:srgbClr val="29292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3" name="Freeform 18">
                      <a:extLst>
                        <a:ext uri="{FF2B5EF4-FFF2-40B4-BE49-F238E27FC236}">
                          <a16:creationId xmlns:a16="http://schemas.microsoft.com/office/drawing/2014/main" id="{95A867F0-59EA-4AC7-A8EF-4F229ED55C31}"/>
                        </a:ext>
                      </a:extLst>
                    </p:cNvPr>
                    <p:cNvSpPr>
                      <a:spLocks noChangeAspect="1"/>
                    </p:cNvSpPr>
                    <p:nvPr/>
                  </p:nvSpPr>
                  <p:spPr bwMode="auto">
                    <a:xfrm>
                      <a:off x="673" y="1921"/>
                      <a:ext cx="984" cy="544"/>
                    </a:xfrm>
                    <a:custGeom>
                      <a:avLst/>
                      <a:gdLst>
                        <a:gd name="T0" fmla="*/ 984 w 984"/>
                        <a:gd name="T1" fmla="*/ 265 h 544"/>
                        <a:gd name="T2" fmla="*/ 609 w 984"/>
                        <a:gd name="T3" fmla="*/ 533 h 544"/>
                        <a:gd name="T4" fmla="*/ 388 w 984"/>
                        <a:gd name="T5" fmla="*/ 200 h 544"/>
                        <a:gd name="T6" fmla="*/ 0 w 984"/>
                        <a:gd name="T7" fmla="*/ 0 h 5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84" h="544">
                          <a:moveTo>
                            <a:pt x="984" y="265"/>
                          </a:moveTo>
                          <a:cubicBezTo>
                            <a:pt x="921" y="308"/>
                            <a:pt x="708" y="544"/>
                            <a:pt x="609" y="533"/>
                          </a:cubicBezTo>
                          <a:cubicBezTo>
                            <a:pt x="510" y="522"/>
                            <a:pt x="489" y="289"/>
                            <a:pt x="388" y="200"/>
                          </a:cubicBezTo>
                          <a:cubicBezTo>
                            <a:pt x="286" y="111"/>
                            <a:pt x="143" y="55"/>
                            <a:pt x="0" y="0"/>
                          </a:cubicBezTo>
                        </a:path>
                      </a:pathLst>
                    </a:custGeom>
                    <a:noFill/>
                    <a:ln w="19050" cmpd="sng">
                      <a:solidFill>
                        <a:srgbClr val="29292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4" name="Freeform 19">
                      <a:extLst>
                        <a:ext uri="{FF2B5EF4-FFF2-40B4-BE49-F238E27FC236}">
                          <a16:creationId xmlns:a16="http://schemas.microsoft.com/office/drawing/2014/main" id="{EE86ACBC-4941-4D9E-A905-4CB288B7FD55}"/>
                        </a:ext>
                      </a:extLst>
                    </p:cNvPr>
                    <p:cNvSpPr>
                      <a:spLocks noChangeAspect="1"/>
                    </p:cNvSpPr>
                    <p:nvPr/>
                  </p:nvSpPr>
                  <p:spPr bwMode="auto">
                    <a:xfrm>
                      <a:off x="918" y="2298"/>
                      <a:ext cx="420" cy="712"/>
                    </a:xfrm>
                    <a:custGeom>
                      <a:avLst/>
                      <a:gdLst>
                        <a:gd name="T0" fmla="*/ 270 w 379"/>
                        <a:gd name="T1" fmla="*/ 0 h 565"/>
                        <a:gd name="T2" fmla="*/ 32 w 379"/>
                        <a:gd name="T3" fmla="*/ 532 h 565"/>
                        <a:gd name="T4" fmla="*/ 465 w 379"/>
                        <a:gd name="T5" fmla="*/ 897 h 565"/>
                        <a:gd name="T6" fmla="*/ 0 60000 65536"/>
                        <a:gd name="T7" fmla="*/ 0 60000 65536"/>
                        <a:gd name="T8" fmla="*/ 0 60000 65536"/>
                      </a:gdLst>
                      <a:ahLst/>
                      <a:cxnLst>
                        <a:cxn ang="T6">
                          <a:pos x="T0" y="T1"/>
                        </a:cxn>
                        <a:cxn ang="T7">
                          <a:pos x="T2" y="T3"/>
                        </a:cxn>
                        <a:cxn ang="T8">
                          <a:pos x="T4" y="T5"/>
                        </a:cxn>
                      </a:cxnLst>
                      <a:rect l="0" t="0" r="r" b="b"/>
                      <a:pathLst>
                        <a:path w="379" h="565">
                          <a:moveTo>
                            <a:pt x="220" y="0"/>
                          </a:moveTo>
                          <a:cubicBezTo>
                            <a:pt x="110" y="120"/>
                            <a:pt x="0" y="241"/>
                            <a:pt x="26" y="335"/>
                          </a:cubicBezTo>
                          <a:cubicBezTo>
                            <a:pt x="52" y="429"/>
                            <a:pt x="215" y="497"/>
                            <a:pt x="379" y="565"/>
                          </a:cubicBezTo>
                        </a:path>
                      </a:pathLst>
                    </a:custGeom>
                    <a:noFill/>
                    <a:ln w="19050" cmpd="sng">
                      <a:solidFill>
                        <a:srgbClr val="29292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grpSp>
          <p:grpSp>
            <p:nvGrpSpPr>
              <p:cNvPr id="29" name="Group 40">
                <a:extLst>
                  <a:ext uri="{FF2B5EF4-FFF2-40B4-BE49-F238E27FC236}">
                    <a16:creationId xmlns:a16="http://schemas.microsoft.com/office/drawing/2014/main" id="{18B49EAB-73C1-4C2B-909F-3A2B776B7B34}"/>
                  </a:ext>
                </a:extLst>
              </p:cNvPr>
              <p:cNvGrpSpPr>
                <a:grpSpLocks/>
              </p:cNvGrpSpPr>
              <p:nvPr/>
            </p:nvGrpSpPr>
            <p:grpSpPr bwMode="auto">
              <a:xfrm>
                <a:off x="304800" y="2012950"/>
                <a:ext cx="8550275" cy="2713038"/>
                <a:chOff x="192" y="1338"/>
                <a:chExt cx="5386" cy="1709"/>
              </a:xfrm>
            </p:grpSpPr>
            <p:grpSp>
              <p:nvGrpSpPr>
                <p:cNvPr id="46" name="Group 41">
                  <a:extLst>
                    <a:ext uri="{FF2B5EF4-FFF2-40B4-BE49-F238E27FC236}">
                      <a16:creationId xmlns:a16="http://schemas.microsoft.com/office/drawing/2014/main" id="{5CF9E504-A002-4FD5-8E95-AB2101588523}"/>
                    </a:ext>
                  </a:extLst>
                </p:cNvPr>
                <p:cNvGrpSpPr>
                  <a:grpSpLocks/>
                </p:cNvGrpSpPr>
                <p:nvPr/>
              </p:nvGrpSpPr>
              <p:grpSpPr bwMode="auto">
                <a:xfrm>
                  <a:off x="853" y="1363"/>
                  <a:ext cx="4057" cy="1655"/>
                  <a:chOff x="580" y="1414"/>
                  <a:chExt cx="4603" cy="1834"/>
                </a:xfrm>
              </p:grpSpPr>
              <p:sp>
                <p:nvSpPr>
                  <p:cNvPr id="51" name="Line 42">
                    <a:extLst>
                      <a:ext uri="{FF2B5EF4-FFF2-40B4-BE49-F238E27FC236}">
                        <a16:creationId xmlns:a16="http://schemas.microsoft.com/office/drawing/2014/main" id="{C282AF07-A7D6-4C62-BC1D-66551771D974}"/>
                      </a:ext>
                    </a:extLst>
                  </p:cNvPr>
                  <p:cNvSpPr>
                    <a:spLocks noChangeShapeType="1"/>
                  </p:cNvSpPr>
                  <p:nvPr/>
                </p:nvSpPr>
                <p:spPr bwMode="auto">
                  <a:xfrm>
                    <a:off x="586" y="1414"/>
                    <a:ext cx="4597" cy="0"/>
                  </a:xfrm>
                  <a:prstGeom prst="line">
                    <a:avLst/>
                  </a:prstGeom>
                  <a:noFill/>
                  <a:ln w="19050">
                    <a:solidFill>
                      <a:srgbClr val="292929"/>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2" name="Line 43">
                    <a:extLst>
                      <a:ext uri="{FF2B5EF4-FFF2-40B4-BE49-F238E27FC236}">
                        <a16:creationId xmlns:a16="http://schemas.microsoft.com/office/drawing/2014/main" id="{0005380A-0541-42E0-A7D5-815D56A97E50}"/>
                      </a:ext>
                    </a:extLst>
                  </p:cNvPr>
                  <p:cNvSpPr>
                    <a:spLocks noChangeShapeType="1"/>
                  </p:cNvSpPr>
                  <p:nvPr/>
                </p:nvSpPr>
                <p:spPr bwMode="auto">
                  <a:xfrm>
                    <a:off x="583" y="1676"/>
                    <a:ext cx="4597" cy="0"/>
                  </a:xfrm>
                  <a:prstGeom prst="line">
                    <a:avLst/>
                  </a:prstGeom>
                  <a:noFill/>
                  <a:ln w="19050">
                    <a:solidFill>
                      <a:srgbClr val="292929"/>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3" name="Line 44">
                    <a:extLst>
                      <a:ext uri="{FF2B5EF4-FFF2-40B4-BE49-F238E27FC236}">
                        <a16:creationId xmlns:a16="http://schemas.microsoft.com/office/drawing/2014/main" id="{48B5054F-3D9F-46AF-9D1D-DA209E3783C6}"/>
                      </a:ext>
                    </a:extLst>
                  </p:cNvPr>
                  <p:cNvSpPr>
                    <a:spLocks noChangeShapeType="1"/>
                  </p:cNvSpPr>
                  <p:nvPr/>
                </p:nvSpPr>
                <p:spPr bwMode="auto">
                  <a:xfrm>
                    <a:off x="585" y="1938"/>
                    <a:ext cx="4597" cy="0"/>
                  </a:xfrm>
                  <a:prstGeom prst="line">
                    <a:avLst/>
                  </a:prstGeom>
                  <a:noFill/>
                  <a:ln w="19050">
                    <a:solidFill>
                      <a:srgbClr val="292929"/>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4" name="Line 45">
                    <a:extLst>
                      <a:ext uri="{FF2B5EF4-FFF2-40B4-BE49-F238E27FC236}">
                        <a16:creationId xmlns:a16="http://schemas.microsoft.com/office/drawing/2014/main" id="{5F6D44B4-751F-42DC-B44B-373509BFD6F1}"/>
                      </a:ext>
                    </a:extLst>
                  </p:cNvPr>
                  <p:cNvSpPr>
                    <a:spLocks noChangeShapeType="1"/>
                  </p:cNvSpPr>
                  <p:nvPr/>
                </p:nvSpPr>
                <p:spPr bwMode="auto">
                  <a:xfrm>
                    <a:off x="584" y="2200"/>
                    <a:ext cx="4597" cy="0"/>
                  </a:xfrm>
                  <a:prstGeom prst="line">
                    <a:avLst/>
                  </a:prstGeom>
                  <a:noFill/>
                  <a:ln w="19050">
                    <a:solidFill>
                      <a:srgbClr val="292929"/>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5" name="Line 46">
                    <a:extLst>
                      <a:ext uri="{FF2B5EF4-FFF2-40B4-BE49-F238E27FC236}">
                        <a16:creationId xmlns:a16="http://schemas.microsoft.com/office/drawing/2014/main" id="{5174FA07-CCB7-4D60-8DD5-167408497C42}"/>
                      </a:ext>
                    </a:extLst>
                  </p:cNvPr>
                  <p:cNvSpPr>
                    <a:spLocks noChangeShapeType="1"/>
                  </p:cNvSpPr>
                  <p:nvPr/>
                </p:nvSpPr>
                <p:spPr bwMode="auto">
                  <a:xfrm>
                    <a:off x="583" y="2462"/>
                    <a:ext cx="4597" cy="0"/>
                  </a:xfrm>
                  <a:prstGeom prst="line">
                    <a:avLst/>
                  </a:prstGeom>
                  <a:noFill/>
                  <a:ln w="19050">
                    <a:solidFill>
                      <a:srgbClr val="292929"/>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6" name="Line 47">
                    <a:extLst>
                      <a:ext uri="{FF2B5EF4-FFF2-40B4-BE49-F238E27FC236}">
                        <a16:creationId xmlns:a16="http://schemas.microsoft.com/office/drawing/2014/main" id="{B4E4B57F-CDE0-47CA-B272-F0527948504C}"/>
                      </a:ext>
                    </a:extLst>
                  </p:cNvPr>
                  <p:cNvSpPr>
                    <a:spLocks noChangeShapeType="1"/>
                  </p:cNvSpPr>
                  <p:nvPr/>
                </p:nvSpPr>
                <p:spPr bwMode="auto">
                  <a:xfrm>
                    <a:off x="581" y="2724"/>
                    <a:ext cx="4597" cy="0"/>
                  </a:xfrm>
                  <a:prstGeom prst="line">
                    <a:avLst/>
                  </a:prstGeom>
                  <a:noFill/>
                  <a:ln w="19050">
                    <a:solidFill>
                      <a:srgbClr val="292929"/>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7" name="Line 48">
                    <a:extLst>
                      <a:ext uri="{FF2B5EF4-FFF2-40B4-BE49-F238E27FC236}">
                        <a16:creationId xmlns:a16="http://schemas.microsoft.com/office/drawing/2014/main" id="{E4EBDCBF-0255-4D64-AE15-3CE127FEB901}"/>
                      </a:ext>
                    </a:extLst>
                  </p:cNvPr>
                  <p:cNvSpPr>
                    <a:spLocks noChangeShapeType="1"/>
                  </p:cNvSpPr>
                  <p:nvPr/>
                </p:nvSpPr>
                <p:spPr bwMode="auto">
                  <a:xfrm>
                    <a:off x="580" y="2986"/>
                    <a:ext cx="4597" cy="0"/>
                  </a:xfrm>
                  <a:prstGeom prst="line">
                    <a:avLst/>
                  </a:prstGeom>
                  <a:noFill/>
                  <a:ln w="19050">
                    <a:solidFill>
                      <a:srgbClr val="292929"/>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8" name="Line 49">
                    <a:extLst>
                      <a:ext uri="{FF2B5EF4-FFF2-40B4-BE49-F238E27FC236}">
                        <a16:creationId xmlns:a16="http://schemas.microsoft.com/office/drawing/2014/main" id="{C889460B-A563-4806-85C0-B78C2B8C31A7}"/>
                      </a:ext>
                    </a:extLst>
                  </p:cNvPr>
                  <p:cNvSpPr>
                    <a:spLocks noChangeShapeType="1"/>
                  </p:cNvSpPr>
                  <p:nvPr/>
                </p:nvSpPr>
                <p:spPr bwMode="auto">
                  <a:xfrm>
                    <a:off x="585" y="3248"/>
                    <a:ext cx="4597" cy="0"/>
                  </a:xfrm>
                  <a:prstGeom prst="line">
                    <a:avLst/>
                  </a:prstGeom>
                  <a:noFill/>
                  <a:ln w="19050">
                    <a:solidFill>
                      <a:srgbClr val="292929"/>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47" name="Rectangle 50">
                  <a:extLst>
                    <a:ext uri="{FF2B5EF4-FFF2-40B4-BE49-F238E27FC236}">
                      <a16:creationId xmlns:a16="http://schemas.microsoft.com/office/drawing/2014/main" id="{57C3CD2A-A73C-4C7C-BF42-C41A28BFF8B4}"/>
                    </a:ext>
                  </a:extLst>
                </p:cNvPr>
                <p:cNvSpPr>
                  <a:spLocks noChangeAspect="1" noChangeArrowheads="1"/>
                </p:cNvSpPr>
                <p:nvPr/>
              </p:nvSpPr>
              <p:spPr bwMode="auto">
                <a:xfrm>
                  <a:off x="192" y="1338"/>
                  <a:ext cx="672" cy="1706"/>
                </a:xfrm>
                <a:prstGeom prst="rect">
                  <a:avLst/>
                </a:prstGeom>
                <a:solidFill>
                  <a:srgbClr val="FF0000"/>
                </a:solidFill>
                <a:ln w="19050">
                  <a:solidFill>
                    <a:srgbClr val="72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cs-CZ" altLang="cs-CZ" sz="2400"/>
                </a:p>
              </p:txBody>
            </p:sp>
            <p:sp>
              <p:nvSpPr>
                <p:cNvPr id="48" name="Text Box 51">
                  <a:extLst>
                    <a:ext uri="{FF2B5EF4-FFF2-40B4-BE49-F238E27FC236}">
                      <a16:creationId xmlns:a16="http://schemas.microsoft.com/office/drawing/2014/main" id="{D568F3A9-1534-4B80-8844-34EA1A32CAAE}"/>
                    </a:ext>
                  </a:extLst>
                </p:cNvPr>
                <p:cNvSpPr txBox="1">
                  <a:spLocks noChangeArrowheads="1"/>
                </p:cNvSpPr>
                <p:nvPr/>
              </p:nvSpPr>
              <p:spPr bwMode="auto">
                <a:xfrm>
                  <a:off x="374" y="2067"/>
                  <a:ext cx="303"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sk-SK" altLang="cs-CZ" sz="2800">
                      <a:solidFill>
                        <a:srgbClr val="292929"/>
                      </a:solidFill>
                      <a:latin typeface="Arial Black" panose="020B0A04020102020204" pitchFamily="34" charset="0"/>
                    </a:rPr>
                    <a:t>N</a:t>
                  </a:r>
                </a:p>
              </p:txBody>
            </p:sp>
            <p:sp>
              <p:nvSpPr>
                <p:cNvPr id="49" name="Rectangle 52">
                  <a:extLst>
                    <a:ext uri="{FF2B5EF4-FFF2-40B4-BE49-F238E27FC236}">
                      <a16:creationId xmlns:a16="http://schemas.microsoft.com/office/drawing/2014/main" id="{C8F58DE4-B085-4125-9863-8B27435B755C}"/>
                    </a:ext>
                  </a:extLst>
                </p:cNvPr>
                <p:cNvSpPr>
                  <a:spLocks noChangeArrowheads="1"/>
                </p:cNvSpPr>
                <p:nvPr/>
              </p:nvSpPr>
              <p:spPr bwMode="auto">
                <a:xfrm>
                  <a:off x="4906" y="1340"/>
                  <a:ext cx="672" cy="1707"/>
                </a:xfrm>
                <a:prstGeom prst="rect">
                  <a:avLst/>
                </a:prstGeom>
                <a:solidFill>
                  <a:srgbClr val="3366FF"/>
                </a:solidFill>
                <a:ln w="190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50" name="Text Box 53">
                  <a:extLst>
                    <a:ext uri="{FF2B5EF4-FFF2-40B4-BE49-F238E27FC236}">
                      <a16:creationId xmlns:a16="http://schemas.microsoft.com/office/drawing/2014/main" id="{8B6D9BB7-B9C4-42D5-A91D-9151FC71C7E3}"/>
                    </a:ext>
                  </a:extLst>
                </p:cNvPr>
                <p:cNvSpPr txBox="1">
                  <a:spLocks noChangeArrowheads="1"/>
                </p:cNvSpPr>
                <p:nvPr/>
              </p:nvSpPr>
              <p:spPr bwMode="auto">
                <a:xfrm>
                  <a:off x="5113" y="2000"/>
                  <a:ext cx="27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sk-SK" altLang="cs-CZ" sz="2800">
                      <a:solidFill>
                        <a:srgbClr val="292929"/>
                      </a:solidFill>
                      <a:latin typeface="Arial Black" panose="020B0A04020102020204" pitchFamily="34" charset="0"/>
                    </a:rPr>
                    <a:t>S</a:t>
                  </a:r>
                </a:p>
              </p:txBody>
            </p:sp>
          </p:grpSp>
          <p:sp>
            <p:nvSpPr>
              <p:cNvPr id="30" name="AutoShape 54">
                <a:extLst>
                  <a:ext uri="{FF2B5EF4-FFF2-40B4-BE49-F238E27FC236}">
                    <a16:creationId xmlns:a16="http://schemas.microsoft.com/office/drawing/2014/main" id="{C15A1A77-19EA-4C33-AA27-C66D8C42356E}"/>
                  </a:ext>
                </a:extLst>
              </p:cNvPr>
              <p:cNvSpPr>
                <a:spLocks noChangeAspect="1" noChangeArrowheads="1"/>
              </p:cNvSpPr>
              <p:nvPr/>
            </p:nvSpPr>
            <p:spPr bwMode="auto">
              <a:xfrm>
                <a:off x="2946400" y="4208463"/>
                <a:ext cx="544513" cy="136525"/>
              </a:xfrm>
              <a:prstGeom prst="rightArrow">
                <a:avLst>
                  <a:gd name="adj1" fmla="val 37731"/>
                  <a:gd name="adj2" fmla="val 77312"/>
                </a:avLst>
              </a:prstGeom>
              <a:solidFill>
                <a:srgbClr val="003366"/>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31" name="AutoShape 55">
                <a:extLst>
                  <a:ext uri="{FF2B5EF4-FFF2-40B4-BE49-F238E27FC236}">
                    <a16:creationId xmlns:a16="http://schemas.microsoft.com/office/drawing/2014/main" id="{773D9B4C-ED7D-42F8-BE70-85DCA70E779D}"/>
                  </a:ext>
                </a:extLst>
              </p:cNvPr>
              <p:cNvSpPr>
                <a:spLocks noChangeAspect="1" noChangeArrowheads="1"/>
              </p:cNvSpPr>
              <p:nvPr/>
            </p:nvSpPr>
            <p:spPr bwMode="auto">
              <a:xfrm>
                <a:off x="2206625" y="2630488"/>
                <a:ext cx="614363" cy="153987"/>
              </a:xfrm>
              <a:prstGeom prst="rightArrow">
                <a:avLst>
                  <a:gd name="adj1" fmla="val 37731"/>
                  <a:gd name="adj2" fmla="val 77338"/>
                </a:avLst>
              </a:prstGeom>
              <a:solidFill>
                <a:srgbClr val="003366"/>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32" name="AutoShape 56">
                <a:extLst>
                  <a:ext uri="{FF2B5EF4-FFF2-40B4-BE49-F238E27FC236}">
                    <a16:creationId xmlns:a16="http://schemas.microsoft.com/office/drawing/2014/main" id="{8B68CF92-61DC-4597-9FD0-0155D65A4A2D}"/>
                  </a:ext>
                </a:extLst>
              </p:cNvPr>
              <p:cNvSpPr>
                <a:spLocks noChangeAspect="1" noChangeArrowheads="1"/>
              </p:cNvSpPr>
              <p:nvPr/>
            </p:nvSpPr>
            <p:spPr bwMode="auto">
              <a:xfrm>
                <a:off x="3736975" y="2484438"/>
                <a:ext cx="614363" cy="153987"/>
              </a:xfrm>
              <a:prstGeom prst="rightArrow">
                <a:avLst>
                  <a:gd name="adj1" fmla="val 37731"/>
                  <a:gd name="adj2" fmla="val 77338"/>
                </a:avLst>
              </a:prstGeom>
              <a:solidFill>
                <a:srgbClr val="003366"/>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33" name="AutoShape 57">
                <a:extLst>
                  <a:ext uri="{FF2B5EF4-FFF2-40B4-BE49-F238E27FC236}">
                    <a16:creationId xmlns:a16="http://schemas.microsoft.com/office/drawing/2014/main" id="{E00C8686-D4A0-402C-B384-6CEE6C096050}"/>
                  </a:ext>
                </a:extLst>
              </p:cNvPr>
              <p:cNvSpPr>
                <a:spLocks noChangeAspect="1" noChangeArrowheads="1"/>
              </p:cNvSpPr>
              <p:nvPr/>
            </p:nvSpPr>
            <p:spPr bwMode="auto">
              <a:xfrm>
                <a:off x="5695950" y="2386013"/>
                <a:ext cx="614363" cy="153987"/>
              </a:xfrm>
              <a:prstGeom prst="rightArrow">
                <a:avLst>
                  <a:gd name="adj1" fmla="val 37731"/>
                  <a:gd name="adj2" fmla="val 77338"/>
                </a:avLst>
              </a:prstGeom>
              <a:solidFill>
                <a:srgbClr val="003366"/>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34" name="AutoShape 58">
                <a:extLst>
                  <a:ext uri="{FF2B5EF4-FFF2-40B4-BE49-F238E27FC236}">
                    <a16:creationId xmlns:a16="http://schemas.microsoft.com/office/drawing/2014/main" id="{DE3DF756-B537-4BF6-88BB-1C38376E5F8F}"/>
                  </a:ext>
                </a:extLst>
              </p:cNvPr>
              <p:cNvSpPr>
                <a:spLocks noChangeAspect="1" noChangeArrowheads="1"/>
              </p:cNvSpPr>
              <p:nvPr/>
            </p:nvSpPr>
            <p:spPr bwMode="auto">
              <a:xfrm>
                <a:off x="4826000" y="2849563"/>
                <a:ext cx="614363" cy="153987"/>
              </a:xfrm>
              <a:prstGeom prst="rightArrow">
                <a:avLst>
                  <a:gd name="adj1" fmla="val 37731"/>
                  <a:gd name="adj2" fmla="val 77338"/>
                </a:avLst>
              </a:prstGeom>
              <a:solidFill>
                <a:srgbClr val="003366"/>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35" name="AutoShape 59">
                <a:extLst>
                  <a:ext uri="{FF2B5EF4-FFF2-40B4-BE49-F238E27FC236}">
                    <a16:creationId xmlns:a16="http://schemas.microsoft.com/office/drawing/2014/main" id="{C306E1D2-3917-4E87-89EC-2E222A4B5824}"/>
                  </a:ext>
                </a:extLst>
              </p:cNvPr>
              <p:cNvSpPr>
                <a:spLocks noChangeAspect="1" noChangeArrowheads="1"/>
              </p:cNvSpPr>
              <p:nvPr/>
            </p:nvSpPr>
            <p:spPr bwMode="auto">
              <a:xfrm>
                <a:off x="6765925" y="2484438"/>
                <a:ext cx="614363" cy="153987"/>
              </a:xfrm>
              <a:prstGeom prst="rightArrow">
                <a:avLst>
                  <a:gd name="adj1" fmla="val 37731"/>
                  <a:gd name="adj2" fmla="val 77338"/>
                </a:avLst>
              </a:prstGeom>
              <a:solidFill>
                <a:srgbClr val="003366"/>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36" name="AutoShape 60">
                <a:extLst>
                  <a:ext uri="{FF2B5EF4-FFF2-40B4-BE49-F238E27FC236}">
                    <a16:creationId xmlns:a16="http://schemas.microsoft.com/office/drawing/2014/main" id="{14955E2A-5237-4E42-9D75-47095EC97950}"/>
                  </a:ext>
                </a:extLst>
              </p:cNvPr>
              <p:cNvSpPr>
                <a:spLocks noChangeAspect="1" noChangeArrowheads="1"/>
              </p:cNvSpPr>
              <p:nvPr/>
            </p:nvSpPr>
            <p:spPr bwMode="auto">
              <a:xfrm>
                <a:off x="3752850" y="3138488"/>
                <a:ext cx="614363" cy="153987"/>
              </a:xfrm>
              <a:prstGeom prst="rightArrow">
                <a:avLst>
                  <a:gd name="adj1" fmla="val 37731"/>
                  <a:gd name="adj2" fmla="val 77338"/>
                </a:avLst>
              </a:prstGeom>
              <a:solidFill>
                <a:srgbClr val="003366"/>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37" name="AutoShape 61">
                <a:extLst>
                  <a:ext uri="{FF2B5EF4-FFF2-40B4-BE49-F238E27FC236}">
                    <a16:creationId xmlns:a16="http://schemas.microsoft.com/office/drawing/2014/main" id="{FC594C11-4E31-4AB2-98F9-60BE58C8E014}"/>
                  </a:ext>
                </a:extLst>
              </p:cNvPr>
              <p:cNvSpPr>
                <a:spLocks noChangeAspect="1" noChangeArrowheads="1"/>
              </p:cNvSpPr>
              <p:nvPr/>
            </p:nvSpPr>
            <p:spPr bwMode="auto">
              <a:xfrm>
                <a:off x="2492375" y="3506788"/>
                <a:ext cx="614363" cy="153987"/>
              </a:xfrm>
              <a:prstGeom prst="rightArrow">
                <a:avLst>
                  <a:gd name="adj1" fmla="val 37731"/>
                  <a:gd name="adj2" fmla="val 77338"/>
                </a:avLst>
              </a:prstGeom>
              <a:solidFill>
                <a:srgbClr val="003366"/>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38" name="AutoShape 62">
                <a:extLst>
                  <a:ext uri="{FF2B5EF4-FFF2-40B4-BE49-F238E27FC236}">
                    <a16:creationId xmlns:a16="http://schemas.microsoft.com/office/drawing/2014/main" id="{2E7B9C24-8AC1-4C75-BEC1-B39D0BFAE2C1}"/>
                  </a:ext>
                </a:extLst>
              </p:cNvPr>
              <p:cNvSpPr>
                <a:spLocks noChangeAspect="1" noChangeArrowheads="1"/>
              </p:cNvSpPr>
              <p:nvPr/>
            </p:nvSpPr>
            <p:spPr bwMode="auto">
              <a:xfrm>
                <a:off x="3003550" y="2922588"/>
                <a:ext cx="614363" cy="153987"/>
              </a:xfrm>
              <a:prstGeom prst="rightArrow">
                <a:avLst>
                  <a:gd name="adj1" fmla="val 37731"/>
                  <a:gd name="adj2" fmla="val 77338"/>
                </a:avLst>
              </a:prstGeom>
              <a:solidFill>
                <a:srgbClr val="003366"/>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39" name="AutoShape 63">
                <a:extLst>
                  <a:ext uri="{FF2B5EF4-FFF2-40B4-BE49-F238E27FC236}">
                    <a16:creationId xmlns:a16="http://schemas.microsoft.com/office/drawing/2014/main" id="{835ADF32-9FAA-4373-85F6-3A200822F631}"/>
                  </a:ext>
                </a:extLst>
              </p:cNvPr>
              <p:cNvSpPr>
                <a:spLocks noChangeAspect="1" noChangeArrowheads="1"/>
              </p:cNvSpPr>
              <p:nvPr/>
            </p:nvSpPr>
            <p:spPr bwMode="auto">
              <a:xfrm>
                <a:off x="1746250" y="4037013"/>
                <a:ext cx="614363" cy="153987"/>
              </a:xfrm>
              <a:prstGeom prst="rightArrow">
                <a:avLst>
                  <a:gd name="adj1" fmla="val 37731"/>
                  <a:gd name="adj2" fmla="val 77338"/>
                </a:avLst>
              </a:prstGeom>
              <a:solidFill>
                <a:srgbClr val="003366"/>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40" name="AutoShape 64">
                <a:extLst>
                  <a:ext uri="{FF2B5EF4-FFF2-40B4-BE49-F238E27FC236}">
                    <a16:creationId xmlns:a16="http://schemas.microsoft.com/office/drawing/2014/main" id="{7BAAEA3C-19D5-48D9-B533-6B32AC903950}"/>
                  </a:ext>
                </a:extLst>
              </p:cNvPr>
              <p:cNvSpPr>
                <a:spLocks noChangeAspect="1" noChangeArrowheads="1"/>
              </p:cNvSpPr>
              <p:nvPr/>
            </p:nvSpPr>
            <p:spPr bwMode="auto">
              <a:xfrm>
                <a:off x="4162425" y="3938588"/>
                <a:ext cx="544513" cy="136525"/>
              </a:xfrm>
              <a:prstGeom prst="rightArrow">
                <a:avLst>
                  <a:gd name="adj1" fmla="val 37731"/>
                  <a:gd name="adj2" fmla="val 77312"/>
                </a:avLst>
              </a:prstGeom>
              <a:solidFill>
                <a:srgbClr val="003366"/>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41" name="AutoShape 65">
                <a:extLst>
                  <a:ext uri="{FF2B5EF4-FFF2-40B4-BE49-F238E27FC236}">
                    <a16:creationId xmlns:a16="http://schemas.microsoft.com/office/drawing/2014/main" id="{FCEC325C-E417-4F8C-9AC3-B9C3AEBBB67E}"/>
                  </a:ext>
                </a:extLst>
              </p:cNvPr>
              <p:cNvSpPr>
                <a:spLocks noChangeAspect="1" noChangeArrowheads="1"/>
              </p:cNvSpPr>
              <p:nvPr/>
            </p:nvSpPr>
            <p:spPr bwMode="auto">
              <a:xfrm>
                <a:off x="5759450" y="3249613"/>
                <a:ext cx="544513" cy="136525"/>
              </a:xfrm>
              <a:prstGeom prst="rightArrow">
                <a:avLst>
                  <a:gd name="adj1" fmla="val 37731"/>
                  <a:gd name="adj2" fmla="val 77312"/>
                </a:avLst>
              </a:prstGeom>
              <a:solidFill>
                <a:srgbClr val="003366"/>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42" name="AutoShape 66">
                <a:extLst>
                  <a:ext uri="{FF2B5EF4-FFF2-40B4-BE49-F238E27FC236}">
                    <a16:creationId xmlns:a16="http://schemas.microsoft.com/office/drawing/2014/main" id="{06A5614F-7E49-4104-8FD3-188495490474}"/>
                  </a:ext>
                </a:extLst>
              </p:cNvPr>
              <p:cNvSpPr>
                <a:spLocks noChangeAspect="1" noChangeArrowheads="1"/>
              </p:cNvSpPr>
              <p:nvPr/>
            </p:nvSpPr>
            <p:spPr bwMode="auto">
              <a:xfrm>
                <a:off x="6746875" y="3703638"/>
                <a:ext cx="544513" cy="136525"/>
              </a:xfrm>
              <a:prstGeom prst="rightArrow">
                <a:avLst>
                  <a:gd name="adj1" fmla="val 37731"/>
                  <a:gd name="adj2" fmla="val 77312"/>
                </a:avLst>
              </a:prstGeom>
              <a:solidFill>
                <a:srgbClr val="003366"/>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43" name="AutoShape 67">
                <a:extLst>
                  <a:ext uri="{FF2B5EF4-FFF2-40B4-BE49-F238E27FC236}">
                    <a16:creationId xmlns:a16="http://schemas.microsoft.com/office/drawing/2014/main" id="{8256D98B-A507-48CC-9683-EB4735C0DBCF}"/>
                  </a:ext>
                </a:extLst>
              </p:cNvPr>
              <p:cNvSpPr>
                <a:spLocks noChangeAspect="1" noChangeArrowheads="1"/>
              </p:cNvSpPr>
              <p:nvPr/>
            </p:nvSpPr>
            <p:spPr bwMode="auto">
              <a:xfrm>
                <a:off x="5857875" y="4110038"/>
                <a:ext cx="544513" cy="136525"/>
              </a:xfrm>
              <a:prstGeom prst="rightArrow">
                <a:avLst>
                  <a:gd name="adj1" fmla="val 37731"/>
                  <a:gd name="adj2" fmla="val 77312"/>
                </a:avLst>
              </a:prstGeom>
              <a:solidFill>
                <a:srgbClr val="003366"/>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44" name="AutoShape 68">
                <a:extLst>
                  <a:ext uri="{FF2B5EF4-FFF2-40B4-BE49-F238E27FC236}">
                    <a16:creationId xmlns:a16="http://schemas.microsoft.com/office/drawing/2014/main" id="{2DF6FE44-F2C9-4C67-A2AD-E3CD06D03E4F}"/>
                  </a:ext>
                </a:extLst>
              </p:cNvPr>
              <p:cNvSpPr>
                <a:spLocks noChangeAspect="1" noChangeArrowheads="1"/>
              </p:cNvSpPr>
              <p:nvPr/>
            </p:nvSpPr>
            <p:spPr bwMode="auto">
              <a:xfrm>
                <a:off x="4902200" y="4097338"/>
                <a:ext cx="544513" cy="136525"/>
              </a:xfrm>
              <a:prstGeom prst="rightArrow">
                <a:avLst>
                  <a:gd name="adj1" fmla="val 37731"/>
                  <a:gd name="adj2" fmla="val 77312"/>
                </a:avLst>
              </a:prstGeom>
              <a:solidFill>
                <a:srgbClr val="003366"/>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45" name="Freeform 71">
                <a:extLst>
                  <a:ext uri="{FF2B5EF4-FFF2-40B4-BE49-F238E27FC236}">
                    <a16:creationId xmlns:a16="http://schemas.microsoft.com/office/drawing/2014/main" id="{FDD50F7E-0F8C-4001-87CA-924C28562C0F}"/>
                  </a:ext>
                </a:extLst>
              </p:cNvPr>
              <p:cNvSpPr>
                <a:spLocks noChangeAspect="1"/>
              </p:cNvSpPr>
              <p:nvPr/>
            </p:nvSpPr>
            <p:spPr bwMode="auto">
              <a:xfrm>
                <a:off x="3894138" y="1760538"/>
                <a:ext cx="1085850" cy="1587"/>
              </a:xfrm>
              <a:custGeom>
                <a:avLst/>
                <a:gdLst>
                  <a:gd name="T0" fmla="*/ 0 w 684"/>
                  <a:gd name="T1" fmla="*/ 0 h 1"/>
                  <a:gd name="T2" fmla="*/ 1723786875 w 684"/>
                  <a:gd name="T3" fmla="*/ 0 h 1"/>
                  <a:gd name="T4" fmla="*/ 0 60000 65536"/>
                  <a:gd name="T5" fmla="*/ 0 60000 65536"/>
                </a:gdLst>
                <a:ahLst/>
                <a:cxnLst>
                  <a:cxn ang="T4">
                    <a:pos x="T0" y="T1"/>
                  </a:cxn>
                  <a:cxn ang="T5">
                    <a:pos x="T2" y="T3"/>
                  </a:cxn>
                </a:cxnLst>
                <a:rect l="0" t="0" r="r" b="b"/>
                <a:pathLst>
                  <a:path w="684" h="1">
                    <a:moveTo>
                      <a:pt x="0" y="0"/>
                    </a:moveTo>
                    <a:lnTo>
                      <a:pt x="684" y="0"/>
                    </a:lnTo>
                  </a:path>
                </a:pathLst>
              </a:custGeom>
              <a:noFill/>
              <a:ln w="38100">
                <a:solidFill>
                  <a:srgbClr val="292929"/>
                </a:solidFill>
                <a:round/>
                <a:headEnd/>
                <a:tailEnd type="stealth"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sp>
        <p:nvSpPr>
          <p:cNvPr id="75" name="TextovéPole 74">
            <a:extLst>
              <a:ext uri="{FF2B5EF4-FFF2-40B4-BE49-F238E27FC236}">
                <a16:creationId xmlns:a16="http://schemas.microsoft.com/office/drawing/2014/main" id="{89764DA4-CA51-4529-9DE6-70B5FEC9D1BE}"/>
              </a:ext>
            </a:extLst>
          </p:cNvPr>
          <p:cNvSpPr txBox="1"/>
          <p:nvPr/>
        </p:nvSpPr>
        <p:spPr>
          <a:xfrm>
            <a:off x="247173" y="333190"/>
            <a:ext cx="8733034" cy="1631216"/>
          </a:xfrm>
          <a:prstGeom prst="rect">
            <a:avLst/>
          </a:prstGeom>
          <a:noFill/>
        </p:spPr>
        <p:txBody>
          <a:bodyPr wrap="square">
            <a:spAutoFit/>
          </a:bodyPr>
          <a:lstStyle/>
          <a:p>
            <a:pPr algn="just">
              <a:spcBef>
                <a:spcPct val="0"/>
              </a:spcBef>
              <a:buFontTx/>
              <a:buNone/>
            </a:pPr>
            <a:r>
              <a:rPr lang="cs-CZ" altLang="cs-CZ" sz="2000" b="1" dirty="0"/>
              <a:t>Magnetizace</a:t>
            </a:r>
            <a:r>
              <a:rPr lang="cs-CZ" altLang="cs-CZ" sz="2000" b="0" dirty="0">
                <a:solidFill>
                  <a:srgbClr val="FF0000"/>
                </a:solidFill>
              </a:rPr>
              <a:t> </a:t>
            </a:r>
            <a:r>
              <a:rPr lang="cs-CZ" altLang="cs-CZ" sz="2000" b="0" dirty="0"/>
              <a:t>- magnetické nasycení feromagnetické látky vlivem vnějšího magnetického pole. Atomy se orientují do směru souhlasného s indukčními čárami vnějšího pole. </a:t>
            </a:r>
            <a:r>
              <a:rPr lang="cs-CZ" sz="2000" b="0" i="0" dirty="0">
                <a:effectLst/>
              </a:rPr>
              <a:t>Čím vyšší je uspořádanost v doméně, tím silnější je výsledné pole. Vzdálené uspořádání (a výsledné silné magnetické pole) je hlavním znakem feromagnetických materiálů.</a:t>
            </a:r>
            <a:endParaRPr lang="cs-CZ" sz="2000" dirty="0"/>
          </a:p>
        </p:txBody>
      </p:sp>
      <p:sp>
        <p:nvSpPr>
          <p:cNvPr id="76" name="TextovéPole 75">
            <a:extLst>
              <a:ext uri="{FF2B5EF4-FFF2-40B4-BE49-F238E27FC236}">
                <a16:creationId xmlns:a16="http://schemas.microsoft.com/office/drawing/2014/main" id="{0D91E4BF-A86B-4C78-9D4F-C6C9FEDE584B}"/>
              </a:ext>
            </a:extLst>
          </p:cNvPr>
          <p:cNvSpPr txBox="1"/>
          <p:nvPr/>
        </p:nvSpPr>
        <p:spPr>
          <a:xfrm>
            <a:off x="126083" y="5468859"/>
            <a:ext cx="8854124" cy="1015663"/>
          </a:xfrm>
          <a:prstGeom prst="rect">
            <a:avLst/>
          </a:prstGeom>
          <a:noFill/>
        </p:spPr>
        <p:txBody>
          <a:bodyPr wrap="square">
            <a:spAutoFit/>
          </a:bodyPr>
          <a:lstStyle/>
          <a:p>
            <a:pPr algn="just"/>
            <a:r>
              <a:rPr lang="cs-CZ" sz="2000" b="1" dirty="0"/>
              <a:t>Curieova teplota </a:t>
            </a:r>
            <a:r>
              <a:rPr lang="cs-CZ" sz="2000" dirty="0"/>
              <a:t>(</a:t>
            </a:r>
            <a:r>
              <a:rPr lang="cs-CZ" sz="2000" dirty="0" err="1"/>
              <a:t>Tc</a:t>
            </a:r>
            <a:r>
              <a:rPr lang="cs-CZ" sz="2000" dirty="0"/>
              <a:t>) je charakteristická vlastnost feromagnetických a piezoelektrických látek, nad Curieovou teplotou ztrácí látka své feromagnetické (či piezoelektrické) vlastnosti.</a:t>
            </a:r>
          </a:p>
        </p:txBody>
      </p:sp>
    </p:spTree>
    <p:extLst>
      <p:ext uri="{BB962C8B-B14F-4D97-AF65-F5344CB8AC3E}">
        <p14:creationId xmlns:p14="http://schemas.microsoft.com/office/powerpoint/2010/main" val="528943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84" name="Picture 20" descr="Základy elektrotechniky">
            <a:extLst>
              <a:ext uri="{FF2B5EF4-FFF2-40B4-BE49-F238E27FC236}">
                <a16:creationId xmlns:a16="http://schemas.microsoft.com/office/drawing/2014/main" id="{05595F9D-601B-406E-9F62-41CF7F80A5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853" y="1336870"/>
            <a:ext cx="3667873" cy="2621956"/>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43E81BCC-D02A-4660-BCD0-64FFF1471DB2}"/>
              </a:ext>
            </a:extLst>
          </p:cNvPr>
          <p:cNvSpPr txBox="1"/>
          <p:nvPr/>
        </p:nvSpPr>
        <p:spPr>
          <a:xfrm>
            <a:off x="163210" y="252679"/>
            <a:ext cx="8800037" cy="1323439"/>
          </a:xfrm>
          <a:prstGeom prst="rect">
            <a:avLst/>
          </a:prstGeom>
          <a:noFill/>
        </p:spPr>
        <p:txBody>
          <a:bodyPr wrap="square" rtlCol="0">
            <a:spAutoFit/>
          </a:bodyPr>
          <a:lstStyle/>
          <a:p>
            <a:r>
              <a:rPr lang="cs-CZ" sz="2000" b="1" dirty="0"/>
              <a:t>Stacionární magnetické pole </a:t>
            </a:r>
            <a:r>
              <a:rPr lang="cs-CZ" sz="2000" dirty="0"/>
              <a:t>je magnetické pole, jehož vlastnosti se nemění v čase (veličiny, které jej charakterizují jsou konstantní). Nachází se v okolí nepohybujících se permanentních magnetů nebo v okolí nepohybujícího se vodiče se stálým proudem.</a:t>
            </a:r>
          </a:p>
        </p:txBody>
      </p:sp>
      <p:pic>
        <p:nvPicPr>
          <p:cNvPr id="4" name="Obrázek 3">
            <a:extLst>
              <a:ext uri="{FF2B5EF4-FFF2-40B4-BE49-F238E27FC236}">
                <a16:creationId xmlns:a16="http://schemas.microsoft.com/office/drawing/2014/main" id="{E16003E1-9DD1-4C18-9F68-5D49AA1376C6}"/>
              </a:ext>
            </a:extLst>
          </p:cNvPr>
          <p:cNvPicPr>
            <a:picLocks noChangeAspect="1"/>
          </p:cNvPicPr>
          <p:nvPr/>
        </p:nvPicPr>
        <p:blipFill>
          <a:blip r:embed="rId3"/>
          <a:stretch>
            <a:fillRect/>
          </a:stretch>
        </p:blipFill>
        <p:spPr>
          <a:xfrm>
            <a:off x="4443005" y="1544066"/>
            <a:ext cx="3775931" cy="2328491"/>
          </a:xfrm>
          <a:prstGeom prst="rect">
            <a:avLst/>
          </a:prstGeom>
        </p:spPr>
      </p:pic>
      <p:sp>
        <p:nvSpPr>
          <p:cNvPr id="6" name="TextovéPole 5">
            <a:extLst>
              <a:ext uri="{FF2B5EF4-FFF2-40B4-BE49-F238E27FC236}">
                <a16:creationId xmlns:a16="http://schemas.microsoft.com/office/drawing/2014/main" id="{F9C1A169-2E96-446F-A8FB-A5CF58ACBBE6}"/>
              </a:ext>
            </a:extLst>
          </p:cNvPr>
          <p:cNvSpPr txBox="1"/>
          <p:nvPr/>
        </p:nvSpPr>
        <p:spPr>
          <a:xfrm>
            <a:off x="163210" y="4189109"/>
            <a:ext cx="6073203" cy="2554545"/>
          </a:xfrm>
          <a:prstGeom prst="rect">
            <a:avLst/>
          </a:prstGeom>
          <a:noFill/>
        </p:spPr>
        <p:txBody>
          <a:bodyPr wrap="square" rtlCol="0">
            <a:spAutoFit/>
          </a:bodyPr>
          <a:lstStyle/>
          <a:p>
            <a:pPr algn="just"/>
            <a:r>
              <a:rPr lang="cs-CZ" sz="2000" b="1" dirty="0"/>
              <a:t>Magnetické indukční čáry </a:t>
            </a:r>
            <a:r>
              <a:rPr lang="cs-CZ" sz="2000" dirty="0"/>
              <a:t>jsou orientované křivky, jejichž tečna v každém bodě má směr magnetické indukce a také směr osy velmi malé magnetky umístěné v daném bodě. Směr od jižního k severnímu pólu magnetky určuje orientaci indukční čáry. Magnetické indukční čáry jsou vždy uzavřené křivky a procházejí i magnetem. Jejich hustota v daném místě je úměrná velikosti magnetické indukce. </a:t>
            </a:r>
          </a:p>
        </p:txBody>
      </p:sp>
      <p:pic>
        <p:nvPicPr>
          <p:cNvPr id="8" name="Obrázek 7">
            <a:extLst>
              <a:ext uri="{FF2B5EF4-FFF2-40B4-BE49-F238E27FC236}">
                <a16:creationId xmlns:a16="http://schemas.microsoft.com/office/drawing/2014/main" id="{BAD71D2E-1809-4DB9-B98E-3B71D64DC772}"/>
              </a:ext>
            </a:extLst>
          </p:cNvPr>
          <p:cNvPicPr>
            <a:picLocks noChangeAspect="1"/>
          </p:cNvPicPr>
          <p:nvPr/>
        </p:nvPicPr>
        <p:blipFill>
          <a:blip r:embed="rId4"/>
          <a:stretch>
            <a:fillRect/>
          </a:stretch>
        </p:blipFill>
        <p:spPr>
          <a:xfrm>
            <a:off x="6503542" y="4338498"/>
            <a:ext cx="2387785" cy="1950871"/>
          </a:xfrm>
          <a:prstGeom prst="rect">
            <a:avLst/>
          </a:prstGeom>
        </p:spPr>
      </p:pic>
    </p:spTree>
    <p:extLst>
      <p:ext uri="{BB962C8B-B14F-4D97-AF65-F5344CB8AC3E}">
        <p14:creationId xmlns:p14="http://schemas.microsoft.com/office/powerpoint/2010/main" val="3168188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See the source image">
            <a:extLst>
              <a:ext uri="{FF2B5EF4-FFF2-40B4-BE49-F238E27FC236}">
                <a16:creationId xmlns:a16="http://schemas.microsoft.com/office/drawing/2014/main" id="{16B75409-5EEA-49C2-92AE-1E6D7710A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0492" y="2899209"/>
            <a:ext cx="2265574" cy="2138702"/>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3D9ACFBD-CFB8-4475-9651-A4E73F68F0D0}"/>
              </a:ext>
            </a:extLst>
          </p:cNvPr>
          <p:cNvPicPr>
            <a:picLocks noChangeAspect="1"/>
          </p:cNvPicPr>
          <p:nvPr/>
        </p:nvPicPr>
        <p:blipFill>
          <a:blip r:embed="rId3"/>
          <a:stretch>
            <a:fillRect/>
          </a:stretch>
        </p:blipFill>
        <p:spPr>
          <a:xfrm>
            <a:off x="5121044" y="253184"/>
            <a:ext cx="3822931" cy="2007247"/>
          </a:xfrm>
          <a:prstGeom prst="rect">
            <a:avLst/>
          </a:prstGeom>
        </p:spPr>
      </p:pic>
      <p:sp>
        <p:nvSpPr>
          <p:cNvPr id="10" name="TextovéPole 9">
            <a:extLst>
              <a:ext uri="{FF2B5EF4-FFF2-40B4-BE49-F238E27FC236}">
                <a16:creationId xmlns:a16="http://schemas.microsoft.com/office/drawing/2014/main" id="{89359EF8-49C6-4A53-AB0F-57E60690C660}"/>
              </a:ext>
            </a:extLst>
          </p:cNvPr>
          <p:cNvSpPr txBox="1"/>
          <p:nvPr/>
        </p:nvSpPr>
        <p:spPr>
          <a:xfrm>
            <a:off x="200025" y="477616"/>
            <a:ext cx="4125395" cy="923330"/>
          </a:xfrm>
          <a:prstGeom prst="rect">
            <a:avLst/>
          </a:prstGeom>
          <a:noFill/>
        </p:spPr>
        <p:txBody>
          <a:bodyPr wrap="square">
            <a:spAutoFit/>
          </a:bodyPr>
          <a:lstStyle/>
          <a:p>
            <a:pPr algn="just"/>
            <a:r>
              <a:rPr lang="cs-CZ" b="1" i="0" dirty="0">
                <a:solidFill>
                  <a:srgbClr val="555555"/>
                </a:solidFill>
                <a:effectLst/>
                <a:latin typeface="Arial" panose="020B0604020202020204" pitchFamily="34" charset="0"/>
              </a:rPr>
              <a:t>Magnetizační křivka </a:t>
            </a:r>
            <a:r>
              <a:rPr lang="cs-CZ" b="0" i="0" dirty="0">
                <a:solidFill>
                  <a:srgbClr val="555555"/>
                </a:solidFill>
                <a:effectLst/>
                <a:latin typeface="Arial" panose="020B0604020202020204" pitchFamily="34" charset="0"/>
              </a:rPr>
              <a:t>je závislost magnetické indukce na intenzitě magnetického pole </a:t>
            </a:r>
            <a:r>
              <a:rPr lang="cs-CZ" b="1" i="1" dirty="0">
                <a:solidFill>
                  <a:srgbClr val="555555"/>
                </a:solidFill>
                <a:effectLst/>
                <a:latin typeface="Arial" panose="020B0604020202020204" pitchFamily="34" charset="0"/>
              </a:rPr>
              <a:t>B</a:t>
            </a:r>
            <a:r>
              <a:rPr lang="cs-CZ" b="0" i="0" dirty="0">
                <a:solidFill>
                  <a:srgbClr val="555555"/>
                </a:solidFill>
                <a:effectLst/>
                <a:latin typeface="Arial" panose="020B0604020202020204" pitchFamily="34" charset="0"/>
              </a:rPr>
              <a:t> = f (</a:t>
            </a:r>
            <a:r>
              <a:rPr lang="cs-CZ" b="1" i="1" dirty="0">
                <a:solidFill>
                  <a:srgbClr val="555555"/>
                </a:solidFill>
                <a:effectLst/>
                <a:latin typeface="Arial" panose="020B0604020202020204" pitchFamily="34" charset="0"/>
              </a:rPr>
              <a:t>H</a:t>
            </a:r>
            <a:r>
              <a:rPr lang="cs-CZ" b="0" i="0" dirty="0">
                <a:solidFill>
                  <a:srgbClr val="555555"/>
                </a:solidFill>
                <a:effectLst/>
                <a:latin typeface="Arial" panose="020B0604020202020204" pitchFamily="34" charset="0"/>
              </a:rPr>
              <a:t>).</a:t>
            </a:r>
            <a:endParaRPr lang="cs-CZ" dirty="0"/>
          </a:p>
        </p:txBody>
      </p:sp>
      <p:sp>
        <p:nvSpPr>
          <p:cNvPr id="7" name="Rectangle 3">
            <a:extLst>
              <a:ext uri="{FF2B5EF4-FFF2-40B4-BE49-F238E27FC236}">
                <a16:creationId xmlns:a16="http://schemas.microsoft.com/office/drawing/2014/main" id="{2524E6AC-B173-436E-8EB1-1B0AE67BB8C5}"/>
              </a:ext>
            </a:extLst>
          </p:cNvPr>
          <p:cNvSpPr>
            <a:spLocks noChangeArrowheads="1"/>
          </p:cNvSpPr>
          <p:nvPr/>
        </p:nvSpPr>
        <p:spPr bwMode="auto">
          <a:xfrm>
            <a:off x="932218" y="1477026"/>
            <a:ext cx="2661008" cy="461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400" b="1" i="0" u="none" strike="noStrike" cap="none" normalizeH="0" baseline="0" dirty="0">
                <a:ln>
                  <a:noFill/>
                </a:ln>
                <a:solidFill>
                  <a:srgbClr val="555555"/>
                </a:solidFill>
                <a:effectLst/>
                <a:latin typeface="+mn-lt"/>
                <a:cs typeface="Arial" panose="020B0604020202020204" pitchFamily="34" charset="0"/>
              </a:rPr>
              <a:t>B</a:t>
            </a:r>
            <a:r>
              <a:rPr kumimoji="0" lang="cs-CZ" altLang="cs-CZ" sz="2400" b="0" i="0" u="none" strike="noStrike" cap="none" normalizeH="0" baseline="0" dirty="0">
                <a:ln>
                  <a:noFill/>
                </a:ln>
                <a:solidFill>
                  <a:srgbClr val="555555"/>
                </a:solidFill>
                <a:effectLst/>
                <a:latin typeface="+mn-lt"/>
                <a:cs typeface="Arial" panose="020B0604020202020204" pitchFamily="34" charset="0"/>
              </a:rPr>
              <a:t> = </a:t>
            </a:r>
            <a:r>
              <a:rPr kumimoji="0" lang="cs-CZ" altLang="cs-CZ" sz="2400" b="0" i="0" u="none" strike="noStrike" cap="none" normalizeH="0" baseline="0" dirty="0" err="1">
                <a:ln>
                  <a:noFill/>
                </a:ln>
                <a:solidFill>
                  <a:srgbClr val="555555"/>
                </a:solidFill>
                <a:effectLst/>
                <a:latin typeface="+mn-lt"/>
                <a:cs typeface="Arial" panose="020B0604020202020204" pitchFamily="34" charset="0"/>
              </a:rPr>
              <a:t>μ⋅</a:t>
            </a:r>
            <a:r>
              <a:rPr kumimoji="0" lang="cs-CZ" altLang="cs-CZ" sz="2400" b="1" i="0" u="none" strike="noStrike" cap="none" normalizeH="0" baseline="0" dirty="0" err="1">
                <a:ln>
                  <a:noFill/>
                </a:ln>
                <a:solidFill>
                  <a:srgbClr val="555555"/>
                </a:solidFill>
                <a:effectLst/>
                <a:latin typeface="+mn-lt"/>
                <a:cs typeface="Arial" panose="020B0604020202020204" pitchFamily="34" charset="0"/>
              </a:rPr>
              <a:t>H</a:t>
            </a:r>
            <a:r>
              <a:rPr kumimoji="0" lang="cs-CZ" altLang="cs-CZ" sz="2400" b="0" i="0" u="none" strike="noStrike" cap="none" normalizeH="0" baseline="0" dirty="0">
                <a:ln>
                  <a:noFill/>
                </a:ln>
                <a:solidFill>
                  <a:srgbClr val="555555"/>
                </a:solidFill>
                <a:effectLst/>
                <a:latin typeface="+mn-lt"/>
                <a:cs typeface="Arial" panose="020B0604020202020204" pitchFamily="34" charset="0"/>
              </a:rPr>
              <a:t> = μ</a:t>
            </a:r>
            <a:r>
              <a:rPr kumimoji="0" lang="cs-CZ" altLang="cs-CZ" sz="2400" b="0" i="0" u="none" strike="noStrike" cap="none" normalizeH="0" baseline="-25000" dirty="0">
                <a:ln>
                  <a:noFill/>
                </a:ln>
                <a:solidFill>
                  <a:srgbClr val="555555"/>
                </a:solidFill>
                <a:effectLst/>
                <a:latin typeface="+mn-lt"/>
                <a:cs typeface="Arial" panose="020B0604020202020204" pitchFamily="34" charset="0"/>
              </a:rPr>
              <a:t>0</a:t>
            </a:r>
            <a:r>
              <a:rPr kumimoji="0" lang="cs-CZ" altLang="cs-CZ" sz="2400" b="0" i="0" u="none" strike="noStrike" cap="none" normalizeH="0" baseline="0" dirty="0">
                <a:ln>
                  <a:noFill/>
                </a:ln>
                <a:solidFill>
                  <a:srgbClr val="555555"/>
                </a:solidFill>
                <a:effectLst/>
                <a:latin typeface="+mn-lt"/>
                <a:cs typeface="Arial" panose="020B0604020202020204" pitchFamily="34" charset="0"/>
              </a:rPr>
              <a:t>⋅μ</a:t>
            </a:r>
            <a:r>
              <a:rPr kumimoji="0" lang="cs-CZ" altLang="cs-CZ" sz="2400" b="0" i="0" u="none" strike="noStrike" cap="none" normalizeH="0" baseline="-25000" dirty="0">
                <a:ln>
                  <a:noFill/>
                </a:ln>
                <a:solidFill>
                  <a:srgbClr val="555555"/>
                </a:solidFill>
                <a:effectLst/>
                <a:latin typeface="+mn-lt"/>
                <a:cs typeface="Arial" panose="020B0604020202020204" pitchFamily="34" charset="0"/>
              </a:rPr>
              <a:t>r</a:t>
            </a:r>
            <a:r>
              <a:rPr kumimoji="0" lang="cs-CZ" altLang="cs-CZ" sz="2400" b="0" i="0" u="none" strike="noStrike" cap="none" normalizeH="0" baseline="0" dirty="0">
                <a:ln>
                  <a:noFill/>
                </a:ln>
                <a:solidFill>
                  <a:srgbClr val="555555"/>
                </a:solidFill>
                <a:effectLst/>
                <a:latin typeface="+mn-lt"/>
                <a:cs typeface="Arial" panose="020B0604020202020204" pitchFamily="34" charset="0"/>
              </a:rPr>
              <a:t>⋅</a:t>
            </a:r>
            <a:r>
              <a:rPr kumimoji="0" lang="cs-CZ" altLang="cs-CZ" sz="2400" b="1" i="0" u="none" strike="noStrike" cap="none" normalizeH="0" baseline="0" dirty="0">
                <a:ln>
                  <a:noFill/>
                </a:ln>
                <a:solidFill>
                  <a:srgbClr val="555555"/>
                </a:solidFill>
                <a:effectLst/>
                <a:latin typeface="+mn-lt"/>
                <a:cs typeface="Arial" panose="020B0604020202020204" pitchFamily="34" charset="0"/>
              </a:rPr>
              <a:t>H</a:t>
            </a:r>
            <a:r>
              <a:rPr kumimoji="0" lang="cs-CZ" altLang="cs-CZ" sz="2400" b="0" i="0" u="none" strike="noStrike" cap="none" normalizeH="0" baseline="0" dirty="0">
                <a:ln>
                  <a:noFill/>
                </a:ln>
                <a:solidFill>
                  <a:srgbClr val="555555"/>
                </a:solidFill>
                <a:effectLst/>
                <a:latin typeface="+mn-lt"/>
                <a:cs typeface="Arial" panose="020B0604020202020204" pitchFamily="34" charset="0"/>
              </a:rPr>
              <a:t> </a:t>
            </a:r>
            <a:endParaRPr kumimoji="0" lang="cs-CZ" altLang="cs-CZ" sz="2400" b="0" i="0" u="none" strike="noStrike" cap="none" normalizeH="0" baseline="0" dirty="0">
              <a:ln>
                <a:noFill/>
              </a:ln>
              <a:solidFill>
                <a:schemeClr val="tx1"/>
              </a:solidFill>
              <a:effectLst/>
              <a:latin typeface="+mn-lt"/>
            </a:endParaRPr>
          </a:p>
        </p:txBody>
      </p:sp>
      <p:sp>
        <p:nvSpPr>
          <p:cNvPr id="13" name="TextovéPole 12">
            <a:extLst>
              <a:ext uri="{FF2B5EF4-FFF2-40B4-BE49-F238E27FC236}">
                <a16:creationId xmlns:a16="http://schemas.microsoft.com/office/drawing/2014/main" id="{746E8CAC-9D79-442B-B9C1-9591672488E2}"/>
              </a:ext>
            </a:extLst>
          </p:cNvPr>
          <p:cNvSpPr txBox="1"/>
          <p:nvPr/>
        </p:nvSpPr>
        <p:spPr>
          <a:xfrm>
            <a:off x="200025" y="5344783"/>
            <a:ext cx="3944292" cy="1323439"/>
          </a:xfrm>
          <a:prstGeom prst="rect">
            <a:avLst/>
          </a:prstGeom>
          <a:noFill/>
        </p:spPr>
        <p:txBody>
          <a:bodyPr wrap="square" rtlCol="0">
            <a:spAutoFit/>
          </a:bodyPr>
          <a:lstStyle/>
          <a:p>
            <a:pPr algn="just"/>
            <a:r>
              <a:rPr lang="cs-CZ" sz="2000" b="1" dirty="0"/>
              <a:t>Magnetická susceptibilita (</a:t>
            </a:r>
            <a:r>
              <a:rPr lang="el-GR" sz="2000" b="1" i="1" dirty="0"/>
              <a:t>χ</a:t>
            </a:r>
            <a:r>
              <a:rPr lang="cs-CZ" sz="2000" dirty="0"/>
              <a:t>) je skalární veličina, popisuje chování materiálu ve vnějším magnetickém poli.</a:t>
            </a:r>
          </a:p>
        </p:txBody>
      </p:sp>
      <p:pic>
        <p:nvPicPr>
          <p:cNvPr id="16" name="Obrázek 15">
            <a:extLst>
              <a:ext uri="{FF2B5EF4-FFF2-40B4-BE49-F238E27FC236}">
                <a16:creationId xmlns:a16="http://schemas.microsoft.com/office/drawing/2014/main" id="{2C1468B7-3035-4C85-B1BC-515EF5AE620E}"/>
              </a:ext>
            </a:extLst>
          </p:cNvPr>
          <p:cNvPicPr>
            <a:picLocks noChangeAspect="1"/>
          </p:cNvPicPr>
          <p:nvPr/>
        </p:nvPicPr>
        <p:blipFill>
          <a:blip r:embed="rId4"/>
          <a:stretch>
            <a:fillRect/>
          </a:stretch>
        </p:blipFill>
        <p:spPr>
          <a:xfrm>
            <a:off x="6024109" y="5790420"/>
            <a:ext cx="2411700" cy="690552"/>
          </a:xfrm>
          <a:prstGeom prst="rect">
            <a:avLst/>
          </a:prstGeom>
        </p:spPr>
      </p:pic>
      <p:pic>
        <p:nvPicPr>
          <p:cNvPr id="18" name="Obrázek 17">
            <a:extLst>
              <a:ext uri="{FF2B5EF4-FFF2-40B4-BE49-F238E27FC236}">
                <a16:creationId xmlns:a16="http://schemas.microsoft.com/office/drawing/2014/main" id="{23F83764-9F33-420D-BD8E-67F00AA33A64}"/>
              </a:ext>
            </a:extLst>
          </p:cNvPr>
          <p:cNvPicPr>
            <a:picLocks noChangeAspect="1"/>
          </p:cNvPicPr>
          <p:nvPr/>
        </p:nvPicPr>
        <p:blipFill>
          <a:blip r:embed="rId5"/>
          <a:stretch>
            <a:fillRect/>
          </a:stretch>
        </p:blipFill>
        <p:spPr>
          <a:xfrm>
            <a:off x="4483279" y="5996985"/>
            <a:ext cx="1041811" cy="399234"/>
          </a:xfrm>
          <a:prstGeom prst="rect">
            <a:avLst/>
          </a:prstGeom>
        </p:spPr>
      </p:pic>
      <p:pic>
        <p:nvPicPr>
          <p:cNvPr id="5125" name="Picture 5" descr="ELUC">
            <a:extLst>
              <a:ext uri="{FF2B5EF4-FFF2-40B4-BE49-F238E27FC236}">
                <a16:creationId xmlns:a16="http://schemas.microsoft.com/office/drawing/2014/main" id="{B9987330-DB0F-4C2D-9184-888768B3CF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6435" y="2203536"/>
            <a:ext cx="3407540" cy="3586884"/>
          </a:xfrm>
          <a:prstGeom prst="rect">
            <a:avLst/>
          </a:prstGeom>
          <a:noFill/>
          <a:extLst>
            <a:ext uri="{909E8E84-426E-40DD-AFC4-6F175D3DCCD1}">
              <a14:hiddenFill xmlns:a14="http://schemas.microsoft.com/office/drawing/2010/main">
                <a:solidFill>
                  <a:srgbClr val="FFFFFF"/>
                </a:solidFill>
              </a14:hiddenFill>
            </a:ext>
          </a:extLst>
        </p:spPr>
      </p:pic>
      <p:sp>
        <p:nvSpPr>
          <p:cNvPr id="25" name="TextovéPole 24">
            <a:extLst>
              <a:ext uri="{FF2B5EF4-FFF2-40B4-BE49-F238E27FC236}">
                <a16:creationId xmlns:a16="http://schemas.microsoft.com/office/drawing/2014/main" id="{A7F0E8B9-5F9D-40F8-A894-F3CE04E24A65}"/>
              </a:ext>
            </a:extLst>
          </p:cNvPr>
          <p:cNvSpPr txBox="1"/>
          <p:nvPr/>
        </p:nvSpPr>
        <p:spPr>
          <a:xfrm>
            <a:off x="60796" y="3079698"/>
            <a:ext cx="3221433" cy="1323439"/>
          </a:xfrm>
          <a:prstGeom prst="rect">
            <a:avLst/>
          </a:prstGeom>
          <a:noFill/>
        </p:spPr>
        <p:txBody>
          <a:bodyPr wrap="square">
            <a:spAutoFit/>
          </a:bodyPr>
          <a:lstStyle/>
          <a:p>
            <a:pPr algn="just"/>
            <a:r>
              <a:rPr lang="cs-CZ" sz="2000" b="1" dirty="0"/>
              <a:t>Hysterezní křivka (h</a:t>
            </a:r>
            <a:r>
              <a:rPr lang="cs-CZ" sz="2000" b="1" i="0" dirty="0">
                <a:solidFill>
                  <a:srgbClr val="555555"/>
                </a:solidFill>
                <a:effectLst/>
              </a:rPr>
              <a:t>ysterezní smyčka</a:t>
            </a:r>
            <a:r>
              <a:rPr lang="cs-CZ" sz="2000" b="1" dirty="0"/>
              <a:t>) </a:t>
            </a:r>
            <a:r>
              <a:rPr lang="cs-CZ" sz="2000" dirty="0"/>
              <a:t>vyjadřuje závislost B na H při pomalé, plynulé změně H od +</a:t>
            </a:r>
            <a:r>
              <a:rPr lang="cs-CZ" sz="2000" dirty="0" err="1"/>
              <a:t>H</a:t>
            </a:r>
            <a:r>
              <a:rPr lang="cs-CZ" sz="2000" baseline="-25000" dirty="0" err="1"/>
              <a:t>s</a:t>
            </a:r>
            <a:r>
              <a:rPr lang="cs-CZ" sz="2000" dirty="0"/>
              <a:t> do -</a:t>
            </a:r>
            <a:r>
              <a:rPr lang="cs-CZ" sz="2000" dirty="0" err="1"/>
              <a:t>H</a:t>
            </a:r>
            <a:r>
              <a:rPr lang="cs-CZ" sz="2000" baseline="-25000" dirty="0" err="1"/>
              <a:t>s</a:t>
            </a:r>
            <a:r>
              <a:rPr lang="cs-CZ" sz="2000" dirty="0"/>
              <a:t>.</a:t>
            </a:r>
          </a:p>
        </p:txBody>
      </p:sp>
    </p:spTree>
    <p:extLst>
      <p:ext uri="{BB962C8B-B14F-4D97-AF65-F5344CB8AC3E}">
        <p14:creationId xmlns:p14="http://schemas.microsoft.com/office/powerpoint/2010/main" val="16640279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26CCBFE-ED8E-48A9-A46F-651594F0DC05}"/>
              </a:ext>
            </a:extLst>
          </p:cNvPr>
          <p:cNvSpPr txBox="1"/>
          <p:nvPr/>
        </p:nvSpPr>
        <p:spPr>
          <a:xfrm>
            <a:off x="266700" y="340489"/>
            <a:ext cx="4572000" cy="461665"/>
          </a:xfrm>
          <a:prstGeom prst="rect">
            <a:avLst/>
          </a:prstGeom>
          <a:noFill/>
        </p:spPr>
        <p:txBody>
          <a:bodyPr wrap="square">
            <a:spAutoFit/>
          </a:bodyPr>
          <a:lstStyle/>
          <a:p>
            <a:pPr algn="l"/>
            <a:r>
              <a:rPr lang="cs-CZ" sz="2400" b="1" i="0" dirty="0">
                <a:solidFill>
                  <a:srgbClr val="202122"/>
                </a:solidFill>
                <a:effectLst/>
              </a:rPr>
              <a:t>Elektromagnetická indukce</a:t>
            </a:r>
            <a:r>
              <a:rPr lang="cs-CZ" sz="2400" b="0" i="0" dirty="0">
                <a:solidFill>
                  <a:srgbClr val="202122"/>
                </a:solidFill>
                <a:effectLst/>
              </a:rPr>
              <a:t> </a:t>
            </a:r>
          </a:p>
        </p:txBody>
      </p:sp>
      <p:sp>
        <p:nvSpPr>
          <p:cNvPr id="5" name="TextovéPole 4">
            <a:extLst>
              <a:ext uri="{FF2B5EF4-FFF2-40B4-BE49-F238E27FC236}">
                <a16:creationId xmlns:a16="http://schemas.microsoft.com/office/drawing/2014/main" id="{1E5434F4-2129-421E-BA84-1E0CAA4AB8C2}"/>
              </a:ext>
            </a:extLst>
          </p:cNvPr>
          <p:cNvSpPr txBox="1"/>
          <p:nvPr/>
        </p:nvSpPr>
        <p:spPr>
          <a:xfrm>
            <a:off x="180976" y="946056"/>
            <a:ext cx="8667750" cy="1323439"/>
          </a:xfrm>
          <a:prstGeom prst="rect">
            <a:avLst/>
          </a:prstGeom>
          <a:noFill/>
        </p:spPr>
        <p:txBody>
          <a:bodyPr wrap="square">
            <a:spAutoFit/>
          </a:bodyPr>
          <a:lstStyle/>
          <a:p>
            <a:pPr algn="just"/>
            <a:r>
              <a:rPr lang="cs-CZ" sz="2000" b="1" dirty="0"/>
              <a:t>Elektromagnetická indukce </a:t>
            </a:r>
            <a:r>
              <a:rPr lang="cs-CZ" sz="2000" dirty="0"/>
              <a:t>je jev, při kterém ve vodiči dochází ke vzniku indukovaného elektromotorického napětí </a:t>
            </a:r>
            <a:r>
              <a:rPr lang="cs-CZ" sz="2000" dirty="0" err="1"/>
              <a:t>U</a:t>
            </a:r>
            <a:r>
              <a:rPr lang="cs-CZ" sz="2000" baseline="-25000" dirty="0" err="1"/>
              <a:t>i</a:t>
            </a:r>
            <a:r>
              <a:rPr lang="cs-CZ" sz="2000" dirty="0"/>
              <a:t> a indukovaného proudu v důsledku časové změny magnetického indukčního toku, tj. důsledkem umístění vodiče v nestacionárním magnetickém poli.</a:t>
            </a:r>
          </a:p>
        </p:txBody>
      </p:sp>
      <p:pic>
        <p:nvPicPr>
          <p:cNvPr id="2052" name="Picture 4" descr="Image result for Induction Science">
            <a:extLst>
              <a:ext uri="{FF2B5EF4-FFF2-40B4-BE49-F238E27FC236}">
                <a16:creationId xmlns:a16="http://schemas.microsoft.com/office/drawing/2014/main" id="{EC992F52-00FA-442A-BE19-86294195F6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8700" y="2538535"/>
            <a:ext cx="4035067" cy="2282867"/>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F81EEA37-146E-45C1-8394-7A4BE4D401AC}"/>
              </a:ext>
            </a:extLst>
          </p:cNvPr>
          <p:cNvSpPr txBox="1"/>
          <p:nvPr/>
        </p:nvSpPr>
        <p:spPr>
          <a:xfrm>
            <a:off x="180976" y="2413397"/>
            <a:ext cx="4567076" cy="2554545"/>
          </a:xfrm>
          <a:prstGeom prst="rect">
            <a:avLst/>
          </a:prstGeom>
          <a:noFill/>
        </p:spPr>
        <p:txBody>
          <a:bodyPr wrap="square">
            <a:spAutoFit/>
          </a:bodyPr>
          <a:lstStyle/>
          <a:p>
            <a:pPr algn="just"/>
            <a:r>
              <a:rPr lang="cs-CZ" sz="2000" b="0" i="0" dirty="0">
                <a:solidFill>
                  <a:srgbClr val="212529"/>
                </a:solidFill>
                <a:effectLst/>
              </a:rPr>
              <a:t>Vlastnosti </a:t>
            </a:r>
            <a:r>
              <a:rPr lang="cs-CZ" sz="2000" b="1" i="0" dirty="0">
                <a:solidFill>
                  <a:srgbClr val="212529"/>
                </a:solidFill>
                <a:effectLst/>
              </a:rPr>
              <a:t>nestacionárního magnetického pole</a:t>
            </a:r>
            <a:r>
              <a:rPr lang="cs-CZ" sz="2000" b="0" i="0" dirty="0">
                <a:solidFill>
                  <a:srgbClr val="212529"/>
                </a:solidFill>
                <a:effectLst/>
              </a:rPr>
              <a:t> (magnetická indukce) se s časem mění. Mezi zdroje tohoto pole můžeme zařadit nepohybující se vodič s časově proměnným proudem, pohybující se vodič s proudem (časově proměnným i konstantním) nebo pohybující se permanentní magnet či elektromagnet.</a:t>
            </a:r>
          </a:p>
        </p:txBody>
      </p:sp>
      <p:sp>
        <p:nvSpPr>
          <p:cNvPr id="8" name="TextovéPole 7">
            <a:extLst>
              <a:ext uri="{FF2B5EF4-FFF2-40B4-BE49-F238E27FC236}">
                <a16:creationId xmlns:a16="http://schemas.microsoft.com/office/drawing/2014/main" id="{A118A849-924A-4D3A-AB3B-03488B31B51A}"/>
              </a:ext>
            </a:extLst>
          </p:cNvPr>
          <p:cNvSpPr txBox="1"/>
          <p:nvPr/>
        </p:nvSpPr>
        <p:spPr>
          <a:xfrm>
            <a:off x="180976" y="5111844"/>
            <a:ext cx="8824110" cy="707886"/>
          </a:xfrm>
          <a:prstGeom prst="rect">
            <a:avLst/>
          </a:prstGeom>
          <a:noFill/>
        </p:spPr>
        <p:txBody>
          <a:bodyPr wrap="square">
            <a:spAutoFit/>
          </a:bodyPr>
          <a:lstStyle/>
          <a:p>
            <a:pPr algn="just"/>
            <a:r>
              <a:rPr lang="cs-CZ" sz="2000" dirty="0"/>
              <a:t>Velikost indukovaného napětí závisí na velikosti změny magnetického pole a rychlosti této změny.</a:t>
            </a:r>
          </a:p>
        </p:txBody>
      </p:sp>
    </p:spTree>
    <p:extLst>
      <p:ext uri="{BB962C8B-B14F-4D97-AF65-F5344CB8AC3E}">
        <p14:creationId xmlns:p14="http://schemas.microsoft.com/office/powerpoint/2010/main" val="11555650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B1DE13F9-0F42-4E85-8A6C-DF987677E447}"/>
              </a:ext>
            </a:extLst>
          </p:cNvPr>
          <p:cNvSpPr txBox="1"/>
          <p:nvPr/>
        </p:nvSpPr>
        <p:spPr>
          <a:xfrm>
            <a:off x="241441" y="221476"/>
            <a:ext cx="8727898" cy="461665"/>
          </a:xfrm>
          <a:prstGeom prst="rect">
            <a:avLst/>
          </a:prstGeom>
          <a:noFill/>
        </p:spPr>
        <p:txBody>
          <a:bodyPr wrap="square">
            <a:spAutoFit/>
          </a:bodyPr>
          <a:lstStyle/>
          <a:p>
            <a:pPr algn="just"/>
            <a:r>
              <a:rPr lang="cs-CZ" sz="2400" b="1" i="0" dirty="0">
                <a:solidFill>
                  <a:srgbClr val="000000"/>
                </a:solidFill>
                <a:effectLst/>
              </a:rPr>
              <a:t>Magnetický indukční tok</a:t>
            </a:r>
          </a:p>
        </p:txBody>
      </p:sp>
      <p:sp>
        <p:nvSpPr>
          <p:cNvPr id="7" name="TextovéPole 6">
            <a:extLst>
              <a:ext uri="{FF2B5EF4-FFF2-40B4-BE49-F238E27FC236}">
                <a16:creationId xmlns:a16="http://schemas.microsoft.com/office/drawing/2014/main" id="{B9A09520-CA80-4F4C-9FCF-375990183D56}"/>
              </a:ext>
            </a:extLst>
          </p:cNvPr>
          <p:cNvSpPr txBox="1"/>
          <p:nvPr/>
        </p:nvSpPr>
        <p:spPr>
          <a:xfrm>
            <a:off x="1748178" y="2271925"/>
            <a:ext cx="1731195" cy="369332"/>
          </a:xfrm>
          <a:prstGeom prst="rect">
            <a:avLst/>
          </a:prstGeom>
          <a:noFill/>
        </p:spPr>
        <p:txBody>
          <a:bodyPr wrap="square">
            <a:spAutoFit/>
          </a:bodyPr>
          <a:lstStyle/>
          <a:p>
            <a:r>
              <a:rPr lang="cs-CZ" b="1" dirty="0">
                <a:latin typeface="Arial"/>
                <a:cs typeface="Arial"/>
              </a:rPr>
              <a:t> </a:t>
            </a:r>
            <a:r>
              <a:rPr lang="cs-CZ" dirty="0">
                <a:latin typeface="Arial"/>
                <a:cs typeface="Arial"/>
              </a:rPr>
              <a:t>Φ</a:t>
            </a:r>
            <a:r>
              <a:rPr lang="en-US" dirty="0">
                <a:latin typeface="Arial"/>
                <a:cs typeface="Arial"/>
              </a:rPr>
              <a:t> </a:t>
            </a:r>
            <a:r>
              <a:rPr lang="cs-CZ" dirty="0">
                <a:latin typeface="Arial"/>
                <a:cs typeface="Arial"/>
              </a:rPr>
              <a:t>= B</a:t>
            </a:r>
            <a:r>
              <a:rPr lang="en-US" dirty="0">
                <a:latin typeface="Arial"/>
                <a:cs typeface="Arial"/>
              </a:rPr>
              <a:t>.</a:t>
            </a:r>
            <a:r>
              <a:rPr lang="cs-CZ" dirty="0">
                <a:latin typeface="Arial"/>
                <a:cs typeface="Arial"/>
              </a:rPr>
              <a:t>S</a:t>
            </a:r>
            <a:r>
              <a:rPr lang="en-US" dirty="0">
                <a:latin typeface="Arial"/>
                <a:cs typeface="Arial"/>
              </a:rPr>
              <a:t>.</a:t>
            </a:r>
            <a:r>
              <a:rPr lang="cs-CZ" dirty="0">
                <a:latin typeface="Arial"/>
                <a:cs typeface="Arial"/>
              </a:rPr>
              <a:t>cos</a:t>
            </a:r>
            <a:r>
              <a:rPr lang="el-GR" dirty="0">
                <a:latin typeface="Arial"/>
                <a:cs typeface="Arial"/>
              </a:rPr>
              <a:t>α</a:t>
            </a:r>
            <a:endParaRPr lang="cs-CZ" dirty="0"/>
          </a:p>
        </p:txBody>
      </p:sp>
      <p:sp>
        <p:nvSpPr>
          <p:cNvPr id="62" name="TextovéPole 61">
            <a:extLst>
              <a:ext uri="{FF2B5EF4-FFF2-40B4-BE49-F238E27FC236}">
                <a16:creationId xmlns:a16="http://schemas.microsoft.com/office/drawing/2014/main" id="{E57A2D5B-A0F4-445B-9202-E88E40E34E7F}"/>
              </a:ext>
            </a:extLst>
          </p:cNvPr>
          <p:cNvSpPr txBox="1"/>
          <p:nvPr/>
        </p:nvSpPr>
        <p:spPr>
          <a:xfrm>
            <a:off x="241441" y="844737"/>
            <a:ext cx="5749334" cy="1323439"/>
          </a:xfrm>
          <a:prstGeom prst="rect">
            <a:avLst/>
          </a:prstGeom>
          <a:noFill/>
        </p:spPr>
        <p:txBody>
          <a:bodyPr wrap="square">
            <a:spAutoFit/>
          </a:bodyPr>
          <a:lstStyle/>
          <a:p>
            <a:pPr algn="just"/>
            <a:r>
              <a:rPr lang="cs-CZ" sz="2000" b="1" i="0" dirty="0">
                <a:solidFill>
                  <a:srgbClr val="212529"/>
                </a:solidFill>
                <a:effectLst/>
              </a:rPr>
              <a:t>Magnetický indukční tok</a:t>
            </a:r>
            <a:r>
              <a:rPr lang="cs-CZ" sz="2000" b="0" i="0" dirty="0">
                <a:solidFill>
                  <a:srgbClr val="212529"/>
                </a:solidFill>
                <a:effectLst/>
              </a:rPr>
              <a:t> </a:t>
            </a:r>
            <a:r>
              <a:rPr lang="en-US" sz="2000" b="0" i="0" dirty="0">
                <a:solidFill>
                  <a:srgbClr val="212529"/>
                </a:solidFill>
                <a:effectLst/>
              </a:rPr>
              <a:t> </a:t>
            </a:r>
            <a:r>
              <a:rPr lang="el-GR" sz="2000" b="1" i="0" dirty="0">
                <a:solidFill>
                  <a:srgbClr val="212529"/>
                </a:solidFill>
                <a:effectLst/>
              </a:rPr>
              <a:t>Φ </a:t>
            </a:r>
            <a:r>
              <a:rPr lang="cs-CZ" sz="2000" b="0" i="0" dirty="0">
                <a:solidFill>
                  <a:srgbClr val="212529"/>
                </a:solidFill>
                <a:effectLst/>
              </a:rPr>
              <a:t>je skalární veličina, která </a:t>
            </a:r>
            <a:r>
              <a:rPr lang="cs-CZ" sz="2000" dirty="0"/>
              <a:t>slouží pro kvantitativní popis sumárního působení magnetického pole </a:t>
            </a:r>
            <a:r>
              <a:rPr lang="en-US" sz="2000" b="0" i="0" dirty="0">
                <a:solidFill>
                  <a:srgbClr val="212529"/>
                </a:solidFill>
                <a:effectLst/>
              </a:rPr>
              <a:t>a</a:t>
            </a:r>
            <a:r>
              <a:rPr lang="cs-CZ" sz="2000" b="0" i="0" dirty="0">
                <a:solidFill>
                  <a:srgbClr val="212529"/>
                </a:solidFill>
                <a:effectLst/>
              </a:rPr>
              <a:t> používá se </a:t>
            </a:r>
            <a:r>
              <a:rPr lang="en-US" sz="2000" b="0" i="0" dirty="0">
                <a:solidFill>
                  <a:srgbClr val="212529"/>
                </a:solidFill>
                <a:effectLst/>
              </a:rPr>
              <a:t>nap</a:t>
            </a:r>
            <a:r>
              <a:rPr lang="cs-CZ" sz="2000" b="0" i="0" dirty="0">
                <a:solidFill>
                  <a:srgbClr val="212529"/>
                </a:solidFill>
                <a:effectLst/>
              </a:rPr>
              <a:t>ř</a:t>
            </a:r>
            <a:r>
              <a:rPr lang="en-US" sz="2000" b="0" i="0" dirty="0">
                <a:solidFill>
                  <a:srgbClr val="212529"/>
                </a:solidFill>
                <a:effectLst/>
              </a:rPr>
              <a:t>. </a:t>
            </a:r>
            <a:r>
              <a:rPr lang="cs-CZ" sz="2000" b="0" i="0" dirty="0">
                <a:solidFill>
                  <a:srgbClr val="212529"/>
                </a:solidFill>
                <a:effectLst/>
              </a:rPr>
              <a:t>ke kvantitativnímu popisu elektromagnetické indukce.</a:t>
            </a:r>
            <a:endParaRPr lang="cs-CZ" sz="2000" dirty="0"/>
          </a:p>
        </p:txBody>
      </p:sp>
      <p:sp>
        <p:nvSpPr>
          <p:cNvPr id="64" name="TextovéPole 63">
            <a:extLst>
              <a:ext uri="{FF2B5EF4-FFF2-40B4-BE49-F238E27FC236}">
                <a16:creationId xmlns:a16="http://schemas.microsoft.com/office/drawing/2014/main" id="{66E22867-2FED-4F7C-BA23-6396067B8643}"/>
              </a:ext>
            </a:extLst>
          </p:cNvPr>
          <p:cNvSpPr txBox="1"/>
          <p:nvPr/>
        </p:nvSpPr>
        <p:spPr>
          <a:xfrm>
            <a:off x="241442" y="2657889"/>
            <a:ext cx="5645650" cy="923330"/>
          </a:xfrm>
          <a:prstGeom prst="rect">
            <a:avLst/>
          </a:prstGeom>
          <a:noFill/>
        </p:spPr>
        <p:txBody>
          <a:bodyPr wrap="square">
            <a:spAutoFit/>
          </a:bodyPr>
          <a:lstStyle/>
          <a:p>
            <a:r>
              <a:rPr lang="cs-CZ" b="0" i="0" dirty="0">
                <a:solidFill>
                  <a:srgbClr val="212529"/>
                </a:solidFill>
                <a:effectLst/>
                <a:latin typeface="-apple-system"/>
              </a:rPr>
              <a:t>homogenní magnetické pole, rovinnou plochu o obsahu S, normálu n k ploše S, vektor magnetické indukce B a úhel </a:t>
            </a:r>
            <a:r>
              <a:rPr lang="el-GR" b="0" i="0" dirty="0">
                <a:solidFill>
                  <a:srgbClr val="212529"/>
                </a:solidFill>
                <a:effectLst/>
                <a:latin typeface="-apple-system"/>
              </a:rPr>
              <a:t>α, </a:t>
            </a:r>
            <a:r>
              <a:rPr lang="cs-CZ" b="0" i="0" dirty="0">
                <a:solidFill>
                  <a:srgbClr val="212529"/>
                </a:solidFill>
                <a:effectLst/>
                <a:latin typeface="-apple-system"/>
              </a:rPr>
              <a:t>který svírá normála n s vektorem B </a:t>
            </a:r>
            <a:endParaRPr lang="cs-CZ" dirty="0"/>
          </a:p>
        </p:txBody>
      </p:sp>
      <p:pic>
        <p:nvPicPr>
          <p:cNvPr id="1026" name="Picture 2" descr="Magnetický indukční tok - FYZIKA 007">
            <a:extLst>
              <a:ext uri="{FF2B5EF4-FFF2-40B4-BE49-F238E27FC236}">
                <a16:creationId xmlns:a16="http://schemas.microsoft.com/office/drawing/2014/main" id="{1BA01C77-C0F0-4829-AC6F-D90754D52A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7101" y="1206854"/>
            <a:ext cx="1737442" cy="1098815"/>
          </a:xfrm>
          <a:prstGeom prst="rect">
            <a:avLst/>
          </a:prstGeom>
          <a:noFill/>
          <a:extLst>
            <a:ext uri="{909E8E84-426E-40DD-AFC4-6F175D3DCCD1}">
              <a14:hiddenFill xmlns:a14="http://schemas.microsoft.com/office/drawing/2010/main">
                <a:solidFill>
                  <a:srgbClr val="FFFFFF"/>
                </a:solidFill>
              </a14:hiddenFill>
            </a:ext>
          </a:extLst>
        </p:spPr>
      </p:pic>
      <p:sp>
        <p:nvSpPr>
          <p:cNvPr id="61" name="TextovéPole 60">
            <a:extLst>
              <a:ext uri="{FF2B5EF4-FFF2-40B4-BE49-F238E27FC236}">
                <a16:creationId xmlns:a16="http://schemas.microsoft.com/office/drawing/2014/main" id="{E06BB4EC-F0AF-4BEF-81D3-052F280C85D9}"/>
              </a:ext>
            </a:extLst>
          </p:cNvPr>
          <p:cNvSpPr txBox="1"/>
          <p:nvPr/>
        </p:nvSpPr>
        <p:spPr>
          <a:xfrm>
            <a:off x="3920532" y="2240868"/>
            <a:ext cx="2070243" cy="400110"/>
          </a:xfrm>
          <a:prstGeom prst="rect">
            <a:avLst/>
          </a:prstGeom>
          <a:noFill/>
        </p:spPr>
        <p:txBody>
          <a:bodyPr wrap="square">
            <a:spAutoFit/>
          </a:bodyPr>
          <a:lstStyle/>
          <a:p>
            <a:r>
              <a:rPr lang="en-US" sz="2000" b="0" i="0" dirty="0">
                <a:solidFill>
                  <a:srgbClr val="212529"/>
                </a:solidFill>
                <a:effectLst/>
              </a:rPr>
              <a:t>[</a:t>
            </a:r>
            <a:r>
              <a:rPr lang="cs-CZ" sz="2000" dirty="0">
                <a:cs typeface="Arial"/>
              </a:rPr>
              <a:t>Φ</a:t>
            </a:r>
            <a:r>
              <a:rPr lang="en-US" sz="2000" b="0" i="0" dirty="0">
                <a:solidFill>
                  <a:srgbClr val="212529"/>
                </a:solidFill>
                <a:effectLst/>
              </a:rPr>
              <a:t>] = </a:t>
            </a:r>
            <a:r>
              <a:rPr lang="cs-CZ" sz="2000" b="0" i="0" dirty="0" err="1">
                <a:solidFill>
                  <a:srgbClr val="212529"/>
                </a:solidFill>
                <a:effectLst/>
              </a:rPr>
              <a:t>Wb</a:t>
            </a:r>
            <a:r>
              <a:rPr lang="cs-CZ" sz="2000" b="0" i="0" dirty="0">
                <a:solidFill>
                  <a:srgbClr val="212529"/>
                </a:solidFill>
                <a:effectLst/>
              </a:rPr>
              <a:t> (weber)</a:t>
            </a:r>
            <a:endParaRPr lang="cs-CZ" sz="2000" dirty="0"/>
          </a:p>
        </p:txBody>
      </p:sp>
      <p:sp>
        <p:nvSpPr>
          <p:cNvPr id="63" name="TextovéPole 62">
            <a:extLst>
              <a:ext uri="{FF2B5EF4-FFF2-40B4-BE49-F238E27FC236}">
                <a16:creationId xmlns:a16="http://schemas.microsoft.com/office/drawing/2014/main" id="{7D3F3CD2-9382-411C-A9FE-33A9088CA631}"/>
              </a:ext>
            </a:extLst>
          </p:cNvPr>
          <p:cNvSpPr txBox="1"/>
          <p:nvPr/>
        </p:nvSpPr>
        <p:spPr>
          <a:xfrm>
            <a:off x="188761" y="3708486"/>
            <a:ext cx="8780578" cy="1015663"/>
          </a:xfrm>
          <a:prstGeom prst="rect">
            <a:avLst/>
          </a:prstGeom>
          <a:noFill/>
        </p:spPr>
        <p:txBody>
          <a:bodyPr wrap="square">
            <a:spAutoFit/>
          </a:bodyPr>
          <a:lstStyle/>
          <a:p>
            <a:r>
              <a:rPr lang="cs-CZ" sz="2000" dirty="0"/>
              <a:t>Vyjadřuje úhrnný tok magnetické indukce procházející určitou jednoduše souvislou plochou. Při názorném zobrazení pomocí indukčních čar je mírou celkového počtu indukčních čar procházejících touto plochou.</a:t>
            </a:r>
          </a:p>
        </p:txBody>
      </p:sp>
      <p:sp>
        <p:nvSpPr>
          <p:cNvPr id="65" name="TextovéPole 64">
            <a:extLst>
              <a:ext uri="{FF2B5EF4-FFF2-40B4-BE49-F238E27FC236}">
                <a16:creationId xmlns:a16="http://schemas.microsoft.com/office/drawing/2014/main" id="{4B11ECD7-459E-4351-86B1-99626A5CDA11}"/>
              </a:ext>
            </a:extLst>
          </p:cNvPr>
          <p:cNvSpPr txBox="1"/>
          <p:nvPr/>
        </p:nvSpPr>
        <p:spPr>
          <a:xfrm>
            <a:off x="188761" y="5247862"/>
            <a:ext cx="8766477" cy="1015663"/>
          </a:xfrm>
          <a:prstGeom prst="rect">
            <a:avLst/>
          </a:prstGeom>
          <a:noFill/>
        </p:spPr>
        <p:txBody>
          <a:bodyPr wrap="square">
            <a:spAutoFit/>
          </a:bodyPr>
          <a:lstStyle/>
          <a:p>
            <a:pPr algn="just"/>
            <a:r>
              <a:rPr lang="cs-CZ" sz="2000" b="1" dirty="0">
                <a:solidFill>
                  <a:srgbClr val="212529"/>
                </a:solidFill>
              </a:rPr>
              <a:t>Vlastní indukčnost </a:t>
            </a:r>
            <a:r>
              <a:rPr lang="cs-CZ" sz="2000" dirty="0">
                <a:solidFill>
                  <a:srgbClr val="212529"/>
                </a:solidFill>
              </a:rPr>
              <a:t>(indukčnost) L je fyzikální veličina, vyjadřující schopnost dané konfigurace elektricky vodivých těles protékaných elektrickým proudem vytvářet ve svém okolí magnetické pole.          </a:t>
            </a:r>
          </a:p>
        </p:txBody>
      </p:sp>
      <p:sp>
        <p:nvSpPr>
          <p:cNvPr id="66" name="TextovéPole 65">
            <a:extLst>
              <a:ext uri="{FF2B5EF4-FFF2-40B4-BE49-F238E27FC236}">
                <a16:creationId xmlns:a16="http://schemas.microsoft.com/office/drawing/2014/main" id="{AEDE4B55-6892-4546-9748-5B66457852BF}"/>
              </a:ext>
            </a:extLst>
          </p:cNvPr>
          <p:cNvSpPr txBox="1"/>
          <p:nvPr/>
        </p:nvSpPr>
        <p:spPr>
          <a:xfrm>
            <a:off x="241441" y="4756892"/>
            <a:ext cx="4572000" cy="461665"/>
          </a:xfrm>
          <a:prstGeom prst="rect">
            <a:avLst/>
          </a:prstGeom>
          <a:noFill/>
        </p:spPr>
        <p:txBody>
          <a:bodyPr wrap="square">
            <a:spAutoFit/>
          </a:bodyPr>
          <a:lstStyle/>
          <a:p>
            <a:r>
              <a:rPr lang="cs-CZ" sz="2400" b="1" i="0" dirty="0">
                <a:solidFill>
                  <a:srgbClr val="000000"/>
                </a:solidFill>
                <a:effectLst/>
              </a:rPr>
              <a:t>Indukčnost</a:t>
            </a:r>
            <a:endParaRPr lang="cs-CZ" sz="2400" dirty="0"/>
          </a:p>
        </p:txBody>
      </p:sp>
      <p:sp>
        <p:nvSpPr>
          <p:cNvPr id="67" name="TextovéPole 66">
            <a:extLst>
              <a:ext uri="{FF2B5EF4-FFF2-40B4-BE49-F238E27FC236}">
                <a16:creationId xmlns:a16="http://schemas.microsoft.com/office/drawing/2014/main" id="{3CE01DEB-FC22-4052-B224-634CC1A1C130}"/>
              </a:ext>
            </a:extLst>
          </p:cNvPr>
          <p:cNvSpPr txBox="1"/>
          <p:nvPr/>
        </p:nvSpPr>
        <p:spPr>
          <a:xfrm>
            <a:off x="2008597" y="6292830"/>
            <a:ext cx="4572000" cy="400110"/>
          </a:xfrm>
          <a:prstGeom prst="rect">
            <a:avLst/>
          </a:prstGeom>
          <a:noFill/>
        </p:spPr>
        <p:txBody>
          <a:bodyPr wrap="square">
            <a:spAutoFit/>
          </a:bodyPr>
          <a:lstStyle/>
          <a:p>
            <a:r>
              <a:rPr lang="en-US" sz="2000" dirty="0">
                <a:solidFill>
                  <a:srgbClr val="212529"/>
                </a:solidFill>
              </a:rPr>
              <a:t>L = </a:t>
            </a:r>
            <a:r>
              <a:rPr lang="cs-CZ" sz="2000" dirty="0">
                <a:cs typeface="Arial"/>
              </a:rPr>
              <a:t>Φ</a:t>
            </a:r>
            <a:r>
              <a:rPr lang="en-US" sz="2000" dirty="0">
                <a:cs typeface="Arial"/>
              </a:rPr>
              <a:t> / I       </a:t>
            </a:r>
            <a:r>
              <a:rPr lang="cs-CZ" sz="2000" dirty="0">
                <a:solidFill>
                  <a:srgbClr val="212529"/>
                </a:solidFill>
              </a:rPr>
              <a:t> </a:t>
            </a:r>
            <a:r>
              <a:rPr lang="en-US" sz="2000" dirty="0">
                <a:solidFill>
                  <a:srgbClr val="212529"/>
                </a:solidFill>
              </a:rPr>
              <a:t>[L] = H  (henry)</a:t>
            </a:r>
            <a:endParaRPr lang="cs-CZ" sz="2000" dirty="0"/>
          </a:p>
        </p:txBody>
      </p:sp>
      <p:pic>
        <p:nvPicPr>
          <p:cNvPr id="3074" name="Picture 2" descr="Magnetic Flux">
            <a:extLst>
              <a:ext uri="{FF2B5EF4-FFF2-40B4-BE49-F238E27FC236}">
                <a16:creationId xmlns:a16="http://schemas.microsoft.com/office/drawing/2014/main" id="{9E6F443F-7411-41E3-8994-7278661693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0775" y="130788"/>
            <a:ext cx="2938409" cy="843645"/>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7FC7976C-B506-4515-BD53-5A6CE16D6E7D}"/>
              </a:ext>
            </a:extLst>
          </p:cNvPr>
          <p:cNvPicPr>
            <a:picLocks noChangeAspect="1"/>
          </p:cNvPicPr>
          <p:nvPr/>
        </p:nvPicPr>
        <p:blipFill>
          <a:blip r:embed="rId4"/>
          <a:stretch>
            <a:fillRect/>
          </a:stretch>
        </p:blipFill>
        <p:spPr>
          <a:xfrm>
            <a:off x="6066890" y="2410570"/>
            <a:ext cx="2835668" cy="1307895"/>
          </a:xfrm>
          <a:prstGeom prst="rect">
            <a:avLst/>
          </a:prstGeom>
        </p:spPr>
      </p:pic>
    </p:spTree>
    <p:extLst>
      <p:ext uri="{BB962C8B-B14F-4D97-AF65-F5344CB8AC3E}">
        <p14:creationId xmlns:p14="http://schemas.microsoft.com/office/powerpoint/2010/main" val="10333106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cký objekt 2">
            <a:extLst>
              <a:ext uri="{FF2B5EF4-FFF2-40B4-BE49-F238E27FC236}">
                <a16:creationId xmlns:a16="http://schemas.microsoft.com/office/drawing/2014/main" id="{6D301A08-FDE1-42E5-979D-79781C25D17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41510" y="476826"/>
            <a:ext cx="1279306" cy="639653"/>
          </a:xfrm>
          <a:prstGeom prst="rect">
            <a:avLst/>
          </a:prstGeom>
        </p:spPr>
      </p:pic>
      <p:sp>
        <p:nvSpPr>
          <p:cNvPr id="7" name="TextovéPole 6">
            <a:extLst>
              <a:ext uri="{FF2B5EF4-FFF2-40B4-BE49-F238E27FC236}">
                <a16:creationId xmlns:a16="http://schemas.microsoft.com/office/drawing/2014/main" id="{32F93619-0D9B-49BD-941E-6507940B908D}"/>
              </a:ext>
            </a:extLst>
          </p:cNvPr>
          <p:cNvSpPr txBox="1"/>
          <p:nvPr/>
        </p:nvSpPr>
        <p:spPr>
          <a:xfrm>
            <a:off x="179798" y="329100"/>
            <a:ext cx="4572000" cy="400110"/>
          </a:xfrm>
          <a:prstGeom prst="rect">
            <a:avLst/>
          </a:prstGeom>
          <a:noFill/>
        </p:spPr>
        <p:txBody>
          <a:bodyPr wrap="square">
            <a:spAutoFit/>
          </a:bodyPr>
          <a:lstStyle/>
          <a:p>
            <a:pPr algn="l"/>
            <a:r>
              <a:rPr lang="cs-CZ" sz="2000" b="0" i="0" dirty="0">
                <a:solidFill>
                  <a:srgbClr val="202122"/>
                </a:solidFill>
                <a:effectLst/>
              </a:rPr>
              <a:t>Vlastní indukčnost cívky:</a:t>
            </a:r>
          </a:p>
        </p:txBody>
      </p:sp>
      <p:sp>
        <p:nvSpPr>
          <p:cNvPr id="9" name="TextovéPole 8">
            <a:extLst>
              <a:ext uri="{FF2B5EF4-FFF2-40B4-BE49-F238E27FC236}">
                <a16:creationId xmlns:a16="http://schemas.microsoft.com/office/drawing/2014/main" id="{27A577CD-7635-4AE3-9937-31C34895FBC0}"/>
              </a:ext>
            </a:extLst>
          </p:cNvPr>
          <p:cNvSpPr txBox="1"/>
          <p:nvPr/>
        </p:nvSpPr>
        <p:spPr>
          <a:xfrm>
            <a:off x="179797" y="1195071"/>
            <a:ext cx="8768993" cy="923330"/>
          </a:xfrm>
          <a:prstGeom prst="rect">
            <a:avLst/>
          </a:prstGeom>
          <a:noFill/>
        </p:spPr>
        <p:txBody>
          <a:bodyPr wrap="square">
            <a:spAutoFit/>
          </a:bodyPr>
          <a:lstStyle/>
          <a:p>
            <a:pPr algn="just"/>
            <a:r>
              <a:rPr lang="cs-CZ" dirty="0"/>
              <a:t>kde μ je permeabilita prostředí, N je počet závitů cívky, </a:t>
            </a:r>
            <a:r>
              <a:rPr lang="cs-CZ" i="1" dirty="0"/>
              <a:t>l</a:t>
            </a:r>
            <a:r>
              <a:rPr lang="cs-CZ" dirty="0"/>
              <a:t> je délka cívky, S je obsah průřezu cívky (vztah platí pro cívku, jejíž délka je mnohem větší než poloměr (solenoid), při zanedbání rozptylu magnetického pole na krajích cívky)</a:t>
            </a:r>
          </a:p>
        </p:txBody>
      </p:sp>
      <p:sp>
        <p:nvSpPr>
          <p:cNvPr id="11" name="TextovéPole 10">
            <a:extLst>
              <a:ext uri="{FF2B5EF4-FFF2-40B4-BE49-F238E27FC236}">
                <a16:creationId xmlns:a16="http://schemas.microsoft.com/office/drawing/2014/main" id="{20B6CC91-9307-4B01-95A0-EFCB6C67D537}"/>
              </a:ext>
            </a:extLst>
          </p:cNvPr>
          <p:cNvSpPr txBox="1"/>
          <p:nvPr/>
        </p:nvSpPr>
        <p:spPr>
          <a:xfrm>
            <a:off x="179797" y="2245708"/>
            <a:ext cx="8655977" cy="677108"/>
          </a:xfrm>
          <a:prstGeom prst="rect">
            <a:avLst/>
          </a:prstGeom>
          <a:noFill/>
        </p:spPr>
        <p:txBody>
          <a:bodyPr wrap="square">
            <a:spAutoFit/>
          </a:bodyPr>
          <a:lstStyle/>
          <a:p>
            <a:pPr algn="just"/>
            <a:r>
              <a:rPr lang="cs-CZ" sz="2000" dirty="0">
                <a:solidFill>
                  <a:srgbClr val="202122"/>
                </a:solidFill>
              </a:rPr>
              <a:t>P</a:t>
            </a:r>
            <a:r>
              <a:rPr lang="cs-CZ" sz="2000" b="0" i="0" dirty="0">
                <a:solidFill>
                  <a:srgbClr val="202122"/>
                </a:solidFill>
                <a:effectLst/>
              </a:rPr>
              <a:t>ro</a:t>
            </a:r>
            <a:r>
              <a:rPr lang="cs-CZ" b="0" i="0" dirty="0">
                <a:solidFill>
                  <a:srgbClr val="202122"/>
                </a:solidFill>
                <a:effectLst/>
                <a:latin typeface="Arial" panose="020B0604020202020204" pitchFamily="34" charset="0"/>
              </a:rPr>
              <a:t> výpočet </a:t>
            </a:r>
            <a:r>
              <a:rPr lang="cs-CZ" b="1" i="0" dirty="0">
                <a:solidFill>
                  <a:srgbClr val="202122"/>
                </a:solidFill>
                <a:effectLst/>
                <a:latin typeface="Arial" panose="020B0604020202020204" pitchFamily="34" charset="0"/>
              </a:rPr>
              <a:t>indukovaného elektromotorického napětí </a:t>
            </a:r>
            <a:r>
              <a:rPr lang="cs-CZ" b="0" i="1" dirty="0" err="1">
                <a:solidFill>
                  <a:srgbClr val="202122"/>
                </a:solidFill>
                <a:effectLst/>
                <a:latin typeface="Arial" panose="020B0604020202020204" pitchFamily="34" charset="0"/>
              </a:rPr>
              <a:t>U</a:t>
            </a:r>
            <a:r>
              <a:rPr lang="cs-CZ" b="0" i="0" baseline="-25000" dirty="0" err="1">
                <a:solidFill>
                  <a:srgbClr val="202122"/>
                </a:solidFill>
                <a:effectLst/>
                <a:latin typeface="Arial" panose="020B0604020202020204" pitchFamily="34" charset="0"/>
              </a:rPr>
              <a:t>i</a:t>
            </a:r>
            <a:r>
              <a:rPr lang="cs-CZ" b="0" i="0" dirty="0">
                <a:solidFill>
                  <a:srgbClr val="202122"/>
                </a:solidFill>
                <a:effectLst/>
                <a:latin typeface="Arial" panose="020B0604020202020204" pitchFamily="34" charset="0"/>
              </a:rPr>
              <a:t> v cívce při změně elektrického proudu v čase</a:t>
            </a:r>
          </a:p>
        </p:txBody>
      </p:sp>
      <p:pic>
        <p:nvPicPr>
          <p:cNvPr id="13" name="Grafický objekt 12">
            <a:extLst>
              <a:ext uri="{FF2B5EF4-FFF2-40B4-BE49-F238E27FC236}">
                <a16:creationId xmlns:a16="http://schemas.microsoft.com/office/drawing/2014/main" id="{B674C229-AC18-4064-B80E-7126045E87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56177" y="2714484"/>
            <a:ext cx="1431645" cy="656171"/>
          </a:xfrm>
          <a:prstGeom prst="rect">
            <a:avLst/>
          </a:prstGeom>
        </p:spPr>
      </p:pic>
      <p:sp>
        <p:nvSpPr>
          <p:cNvPr id="10" name="TextovéPole 9">
            <a:extLst>
              <a:ext uri="{FF2B5EF4-FFF2-40B4-BE49-F238E27FC236}">
                <a16:creationId xmlns:a16="http://schemas.microsoft.com/office/drawing/2014/main" id="{F91C46D4-A276-47F9-BABD-0709605D0B0C}"/>
              </a:ext>
            </a:extLst>
          </p:cNvPr>
          <p:cNvSpPr txBox="1"/>
          <p:nvPr/>
        </p:nvSpPr>
        <p:spPr>
          <a:xfrm>
            <a:off x="179797" y="3433637"/>
            <a:ext cx="6118261" cy="2369880"/>
          </a:xfrm>
          <a:prstGeom prst="rect">
            <a:avLst/>
          </a:prstGeom>
          <a:noFill/>
        </p:spPr>
        <p:txBody>
          <a:bodyPr wrap="square">
            <a:spAutoFit/>
          </a:bodyPr>
          <a:lstStyle/>
          <a:p>
            <a:pPr algn="just"/>
            <a:r>
              <a:rPr lang="en-US" sz="2000" b="1" dirty="0"/>
              <a:t>Faraday</a:t>
            </a:r>
            <a:r>
              <a:rPr lang="cs-CZ" sz="2000" b="1" dirty="0"/>
              <a:t>ů</a:t>
            </a:r>
            <a:r>
              <a:rPr lang="en-US" sz="2000" b="1" dirty="0"/>
              <a:t>v - </a:t>
            </a:r>
            <a:r>
              <a:rPr lang="cs-CZ" sz="2000" b="1" i="0" dirty="0" err="1">
                <a:effectLst/>
              </a:rPr>
              <a:t>Lenzův</a:t>
            </a:r>
            <a:r>
              <a:rPr lang="cs-CZ" sz="2000" b="1" i="0" dirty="0">
                <a:effectLst/>
              </a:rPr>
              <a:t> zákon</a:t>
            </a:r>
            <a:r>
              <a:rPr lang="cs-CZ" sz="2000" b="0" i="0" dirty="0">
                <a:effectLst/>
              </a:rPr>
              <a:t> (</a:t>
            </a:r>
            <a:r>
              <a:rPr lang="cs-CZ" sz="2000" i="0" dirty="0" err="1">
                <a:effectLst/>
              </a:rPr>
              <a:t>Lenzův</a:t>
            </a:r>
            <a:r>
              <a:rPr lang="cs-CZ" sz="2000" i="0" dirty="0">
                <a:effectLst/>
              </a:rPr>
              <a:t> zákon</a:t>
            </a:r>
            <a:r>
              <a:rPr lang="cs-CZ" sz="2000" b="0" i="0" dirty="0">
                <a:effectLst/>
              </a:rPr>
              <a:t>) popisuj</a:t>
            </a:r>
            <a:r>
              <a:rPr lang="en-US" sz="2000" b="0" i="0" dirty="0">
                <a:effectLst/>
              </a:rPr>
              <a:t>e</a:t>
            </a:r>
            <a:r>
              <a:rPr lang="cs-CZ" sz="2000" b="0" i="0" dirty="0">
                <a:effectLst/>
              </a:rPr>
              <a:t> vztah mezi </a:t>
            </a:r>
            <a:r>
              <a:rPr lang="cs-CZ" sz="2000" b="0" i="0" u="none" strike="noStrike" dirty="0">
                <a:effectLst/>
              </a:rPr>
              <a:t>elektrickým proudem</a:t>
            </a:r>
            <a:r>
              <a:rPr lang="cs-CZ" sz="2000" b="0" i="0" dirty="0">
                <a:effectLst/>
              </a:rPr>
              <a:t> a změnou </a:t>
            </a:r>
            <a:r>
              <a:rPr lang="cs-CZ" sz="2000" b="0" i="0" u="none" strike="noStrike" dirty="0">
                <a:effectLst/>
              </a:rPr>
              <a:t>magnetického indukčního toku</a:t>
            </a:r>
            <a:r>
              <a:rPr lang="cs-CZ" sz="2000" b="0" i="0" dirty="0">
                <a:effectLst/>
              </a:rPr>
              <a:t>: </a:t>
            </a:r>
            <a:endParaRPr lang="en-US" sz="2000" b="0" i="0" dirty="0">
              <a:effectLst/>
            </a:endParaRPr>
          </a:p>
          <a:p>
            <a:pPr algn="just"/>
            <a:endParaRPr lang="en-US" sz="800" b="0" i="0" dirty="0">
              <a:effectLst/>
            </a:endParaRPr>
          </a:p>
          <a:p>
            <a:pPr algn="just"/>
            <a:r>
              <a:rPr lang="cs-CZ" sz="2000" b="0" i="1" dirty="0">
                <a:effectLst/>
              </a:rPr>
              <a:t>Indukovaný elektrický proud v uzavřeném obvodu má takový směr, že svým magnetickým polem působí proti změně magnetického indukčního toku, která je jeho příčinou.</a:t>
            </a:r>
          </a:p>
        </p:txBody>
      </p:sp>
      <p:pic>
        <p:nvPicPr>
          <p:cNvPr id="8" name="Obrázek 7">
            <a:extLst>
              <a:ext uri="{FF2B5EF4-FFF2-40B4-BE49-F238E27FC236}">
                <a16:creationId xmlns:a16="http://schemas.microsoft.com/office/drawing/2014/main" id="{1027D06F-4B35-4C87-A0FB-5F7BB8A48AFE}"/>
              </a:ext>
            </a:extLst>
          </p:cNvPr>
          <p:cNvPicPr>
            <a:picLocks noChangeAspect="1"/>
          </p:cNvPicPr>
          <p:nvPr/>
        </p:nvPicPr>
        <p:blipFill>
          <a:blip r:embed="rId6"/>
          <a:stretch>
            <a:fillRect/>
          </a:stretch>
        </p:blipFill>
        <p:spPr>
          <a:xfrm>
            <a:off x="6380217" y="3429000"/>
            <a:ext cx="2714963" cy="1822042"/>
          </a:xfrm>
          <a:prstGeom prst="rect">
            <a:avLst/>
          </a:prstGeom>
        </p:spPr>
      </p:pic>
      <p:sp>
        <p:nvSpPr>
          <p:cNvPr id="16" name="TextovéPole 15">
            <a:extLst>
              <a:ext uri="{FF2B5EF4-FFF2-40B4-BE49-F238E27FC236}">
                <a16:creationId xmlns:a16="http://schemas.microsoft.com/office/drawing/2014/main" id="{45276865-4D22-43BD-92FB-5A209B51FE9B}"/>
              </a:ext>
            </a:extLst>
          </p:cNvPr>
          <p:cNvSpPr txBox="1"/>
          <p:nvPr/>
        </p:nvSpPr>
        <p:spPr>
          <a:xfrm>
            <a:off x="218872" y="5981064"/>
            <a:ext cx="8223333" cy="400110"/>
          </a:xfrm>
          <a:prstGeom prst="rect">
            <a:avLst/>
          </a:prstGeom>
          <a:noFill/>
        </p:spPr>
        <p:txBody>
          <a:bodyPr wrap="square">
            <a:spAutoFit/>
          </a:bodyPr>
          <a:lstStyle/>
          <a:p>
            <a:pPr algn="l"/>
            <a:r>
              <a:rPr lang="cs-CZ" sz="2000" b="1" i="0" dirty="0">
                <a:solidFill>
                  <a:srgbClr val="212529"/>
                </a:solidFill>
                <a:effectLst/>
              </a:rPr>
              <a:t>Energie magnetického pole </a:t>
            </a:r>
            <a:r>
              <a:rPr lang="cs-CZ" sz="2000" b="0" i="0" dirty="0">
                <a:solidFill>
                  <a:srgbClr val="212529"/>
                </a:solidFill>
                <a:effectLst/>
              </a:rPr>
              <a:t>kolem cívky je vyjádřena vztahem</a:t>
            </a:r>
          </a:p>
        </p:txBody>
      </p:sp>
      <p:pic>
        <p:nvPicPr>
          <p:cNvPr id="17" name="Grafický objekt 16">
            <a:extLst>
              <a:ext uri="{FF2B5EF4-FFF2-40B4-BE49-F238E27FC236}">
                <a16:creationId xmlns:a16="http://schemas.microsoft.com/office/drawing/2014/main" id="{CFBB0D23-62A6-4416-9B76-231C46162F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06870" y="5973532"/>
            <a:ext cx="1441816" cy="588109"/>
          </a:xfrm>
          <a:prstGeom prst="rect">
            <a:avLst/>
          </a:prstGeom>
        </p:spPr>
      </p:pic>
    </p:spTree>
    <p:extLst>
      <p:ext uri="{BB962C8B-B14F-4D97-AF65-F5344CB8AC3E}">
        <p14:creationId xmlns:p14="http://schemas.microsoft.com/office/powerpoint/2010/main" val="35304455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A814DD6F-761A-45D3-AABF-195E3483D2FA}"/>
              </a:ext>
            </a:extLst>
          </p:cNvPr>
          <p:cNvSpPr txBox="1"/>
          <p:nvPr/>
        </p:nvSpPr>
        <p:spPr>
          <a:xfrm>
            <a:off x="190498" y="236306"/>
            <a:ext cx="3575851" cy="461665"/>
          </a:xfrm>
          <a:prstGeom prst="rect">
            <a:avLst/>
          </a:prstGeom>
          <a:noFill/>
        </p:spPr>
        <p:txBody>
          <a:bodyPr wrap="none" rtlCol="0">
            <a:spAutoFit/>
          </a:bodyPr>
          <a:lstStyle/>
          <a:p>
            <a:r>
              <a:rPr lang="cs-CZ" sz="2400" b="1" dirty="0"/>
              <a:t>Geomagnetické pole Země</a:t>
            </a:r>
          </a:p>
        </p:txBody>
      </p:sp>
      <p:sp>
        <p:nvSpPr>
          <p:cNvPr id="14" name="TextovéPole 13">
            <a:extLst>
              <a:ext uri="{FF2B5EF4-FFF2-40B4-BE49-F238E27FC236}">
                <a16:creationId xmlns:a16="http://schemas.microsoft.com/office/drawing/2014/main" id="{780D696E-1F38-426C-9934-9DE339606080}"/>
              </a:ext>
            </a:extLst>
          </p:cNvPr>
          <p:cNvSpPr txBox="1"/>
          <p:nvPr/>
        </p:nvSpPr>
        <p:spPr>
          <a:xfrm>
            <a:off x="102053" y="864104"/>
            <a:ext cx="5939151" cy="3785652"/>
          </a:xfrm>
          <a:prstGeom prst="rect">
            <a:avLst/>
          </a:prstGeom>
          <a:noFill/>
        </p:spPr>
        <p:txBody>
          <a:bodyPr wrap="square">
            <a:spAutoFit/>
          </a:bodyPr>
          <a:lstStyle/>
          <a:p>
            <a:pPr algn="just"/>
            <a:r>
              <a:rPr lang="cs-CZ" sz="2000" b="1" dirty="0"/>
              <a:t>Magnetické pole Země </a:t>
            </a:r>
            <a:r>
              <a:rPr lang="cs-CZ" sz="2000" dirty="0"/>
              <a:t>(geomagnetické pole) je indukované magnetické pole v určitém prostoru okolo Země, ve kterém působí magnetická síla generovaná </a:t>
            </a:r>
            <a:r>
              <a:rPr lang="cs-CZ" sz="2000" dirty="0" err="1"/>
              <a:t>geodynamem</a:t>
            </a:r>
            <a:r>
              <a:rPr lang="cs-CZ" sz="2000" dirty="0"/>
              <a:t> uvnitř Země. Magnetické pole Země má převážně dipólový charakter (rozložení siločar je podobné siločarám v okolí tyčového magnetu). Jeho osa neprochází středem Země, ale je na povrchu Země přibližně o 520 kilometrů odkloněna. Poloha magnetických pólů driftuje různou rychlostí, v posledních letech i několik desítek km za rok, což způsobuje problémy v navigaci.</a:t>
            </a:r>
          </a:p>
          <a:p>
            <a:pPr algn="just"/>
            <a:endParaRPr lang="cs-CZ" sz="2000" dirty="0"/>
          </a:p>
        </p:txBody>
      </p:sp>
      <p:sp>
        <p:nvSpPr>
          <p:cNvPr id="16" name="TextovéPole 15">
            <a:extLst>
              <a:ext uri="{FF2B5EF4-FFF2-40B4-BE49-F238E27FC236}">
                <a16:creationId xmlns:a16="http://schemas.microsoft.com/office/drawing/2014/main" id="{F46635F4-80A3-4174-AA67-E19297E55753}"/>
              </a:ext>
            </a:extLst>
          </p:cNvPr>
          <p:cNvSpPr txBox="1"/>
          <p:nvPr/>
        </p:nvSpPr>
        <p:spPr>
          <a:xfrm>
            <a:off x="139127" y="4649756"/>
            <a:ext cx="5902077" cy="1938992"/>
          </a:xfrm>
          <a:prstGeom prst="rect">
            <a:avLst/>
          </a:prstGeom>
          <a:noFill/>
        </p:spPr>
        <p:txBody>
          <a:bodyPr wrap="square">
            <a:spAutoFit/>
          </a:bodyPr>
          <a:lstStyle/>
          <a:p>
            <a:pPr algn="just"/>
            <a:r>
              <a:rPr lang="cs-CZ" sz="2000" dirty="0"/>
              <a:t>Magnetické pole se vytváří elektrickým proudem vznikajícím prouděním tekutého vnějšího zemského jádra nacházejícího se mezi pevným vnitřním jádrem planety a zemským pláštěm. Tento proces funguje jako obrovské hydrodynamické </a:t>
            </a:r>
            <a:r>
              <a:rPr lang="cs-CZ" sz="2000" dirty="0" err="1"/>
              <a:t>geodynamo</a:t>
            </a:r>
            <a:r>
              <a:rPr lang="cs-CZ" sz="2000" dirty="0"/>
              <a:t> (prvky jádra jsou hlavně nikl a železo). </a:t>
            </a:r>
          </a:p>
        </p:txBody>
      </p:sp>
      <p:pic>
        <p:nvPicPr>
          <p:cNvPr id="3074" name="Picture 2" descr="Earth's magnetic poles could be about to FLIP sparking chaos and mass  blackouts">
            <a:extLst>
              <a:ext uri="{FF2B5EF4-FFF2-40B4-BE49-F238E27FC236}">
                <a16:creationId xmlns:a16="http://schemas.microsoft.com/office/drawing/2014/main" id="{2A0DCBBC-A25F-4F9F-B42D-EAA33FC14A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2575" y="236306"/>
            <a:ext cx="2949372" cy="29493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arth Magnets | Earth Changes">
            <a:extLst>
              <a:ext uri="{FF2B5EF4-FFF2-40B4-BE49-F238E27FC236}">
                <a16:creationId xmlns:a16="http://schemas.microsoft.com/office/drawing/2014/main" id="{D6A1D3BA-CF03-422D-BCCB-FC749E947D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575" y="3987937"/>
            <a:ext cx="2850489" cy="2633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4308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499FBD3F-B651-434E-B7D9-92A4C464697E}"/>
              </a:ext>
            </a:extLst>
          </p:cNvPr>
          <p:cNvSpPr txBox="1"/>
          <p:nvPr/>
        </p:nvSpPr>
        <p:spPr>
          <a:xfrm>
            <a:off x="190498" y="5523966"/>
            <a:ext cx="7248525" cy="1015663"/>
          </a:xfrm>
          <a:prstGeom prst="rect">
            <a:avLst/>
          </a:prstGeom>
          <a:noFill/>
        </p:spPr>
        <p:txBody>
          <a:bodyPr wrap="square">
            <a:spAutoFit/>
          </a:bodyPr>
          <a:lstStyle/>
          <a:p>
            <a:pPr algn="just"/>
            <a:r>
              <a:rPr lang="cs-CZ" sz="2000" b="1" dirty="0"/>
              <a:t>Kompas</a:t>
            </a:r>
            <a:r>
              <a:rPr lang="cs-CZ" sz="2000" dirty="0"/>
              <a:t> je zařízení k určování světových stran, obsahuje volně pohyblivou magnetickou střelku, která se vlivem zemského magnetického pole natáčí ve směru magnetického severu a jihu.</a:t>
            </a:r>
          </a:p>
        </p:txBody>
      </p:sp>
      <p:pic>
        <p:nvPicPr>
          <p:cNvPr id="5122" name="Picture 2" descr="Buy PRODUCTMINE®Big Compass Stainless Steel Directional Military Magnetic  Compass (7.3 cm) for Feng Shui/Travel Online at Low Prices in India -  Amazon.in">
            <a:extLst>
              <a:ext uri="{FF2B5EF4-FFF2-40B4-BE49-F238E27FC236}">
                <a16:creationId xmlns:a16="http://schemas.microsoft.com/office/drawing/2014/main" id="{D7148400-F0F8-463B-AD7D-082318229A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1492" y="5157310"/>
            <a:ext cx="1514475" cy="154232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iagram showing the Earth with magnetic field lines running from the south pole around to the north pole. A region near the Earth circling the equatorial to mid-latitudes and oriented along a magnetic field line is highlighted and labeled Inner Van Allen radiation belt. A region farther out circles the Earth, except in the polar regions, also following the magnetic field lines, and is labeled Outer Van Allen radiation belt.">
            <a:extLst>
              <a:ext uri="{FF2B5EF4-FFF2-40B4-BE49-F238E27FC236}">
                <a16:creationId xmlns:a16="http://schemas.microsoft.com/office/drawing/2014/main" id="{0DA892C0-3D36-45D7-8824-12CC5E47C3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9545" y="350357"/>
            <a:ext cx="2989845" cy="235609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A814DD6F-761A-45D3-AABF-195E3483D2FA}"/>
              </a:ext>
            </a:extLst>
          </p:cNvPr>
          <p:cNvSpPr txBox="1"/>
          <p:nvPr/>
        </p:nvSpPr>
        <p:spPr>
          <a:xfrm>
            <a:off x="190498" y="236306"/>
            <a:ext cx="2736198" cy="461665"/>
          </a:xfrm>
          <a:prstGeom prst="rect">
            <a:avLst/>
          </a:prstGeom>
          <a:noFill/>
        </p:spPr>
        <p:txBody>
          <a:bodyPr wrap="none" rtlCol="0">
            <a:spAutoFit/>
          </a:bodyPr>
          <a:lstStyle/>
          <a:p>
            <a:r>
              <a:rPr lang="cs-CZ" sz="2400" b="1" dirty="0"/>
              <a:t>Magnetosféra Země</a:t>
            </a:r>
          </a:p>
        </p:txBody>
      </p:sp>
      <p:sp>
        <p:nvSpPr>
          <p:cNvPr id="10" name="TextovéPole 9">
            <a:extLst>
              <a:ext uri="{FF2B5EF4-FFF2-40B4-BE49-F238E27FC236}">
                <a16:creationId xmlns:a16="http://schemas.microsoft.com/office/drawing/2014/main" id="{552B4DE8-5CF8-461B-8BB6-C5ACC1150A5A}"/>
              </a:ext>
            </a:extLst>
          </p:cNvPr>
          <p:cNvSpPr txBox="1"/>
          <p:nvPr/>
        </p:nvSpPr>
        <p:spPr>
          <a:xfrm>
            <a:off x="190498" y="787628"/>
            <a:ext cx="5388370" cy="2554545"/>
          </a:xfrm>
          <a:prstGeom prst="rect">
            <a:avLst/>
          </a:prstGeom>
          <a:noFill/>
        </p:spPr>
        <p:txBody>
          <a:bodyPr wrap="square">
            <a:spAutoFit/>
          </a:bodyPr>
          <a:lstStyle/>
          <a:p>
            <a:pPr algn="just"/>
            <a:r>
              <a:rPr lang="cs-CZ" sz="2000" dirty="0"/>
              <a:t>Působením magnetického pole Země vzniká zemská</a:t>
            </a:r>
            <a:r>
              <a:rPr lang="cs-CZ" sz="2000" b="1" dirty="0"/>
              <a:t> magnetosféra. </a:t>
            </a:r>
          </a:p>
          <a:p>
            <a:pPr algn="just"/>
            <a:r>
              <a:rPr lang="cs-CZ" sz="2000" dirty="0"/>
              <a:t>Van Allenovy </a:t>
            </a:r>
            <a:r>
              <a:rPr lang="cs-CZ" sz="2000" b="1" dirty="0"/>
              <a:t>radiační pásy </a:t>
            </a:r>
            <a:r>
              <a:rPr lang="cs-CZ" sz="2000" dirty="0"/>
              <a:t>jsou oblasti v okolí planety, ve kterých je zachycené korpuskulární záření (energetické ionty a elektrony ze slunečního větru). Nabité částice zde jsou ovládané Lorentzovou silou a vykonávají tři různé pohyby:</a:t>
            </a:r>
          </a:p>
        </p:txBody>
      </p:sp>
      <p:sp>
        <p:nvSpPr>
          <p:cNvPr id="11" name="TextovéPole 10">
            <a:extLst>
              <a:ext uri="{FF2B5EF4-FFF2-40B4-BE49-F238E27FC236}">
                <a16:creationId xmlns:a16="http://schemas.microsoft.com/office/drawing/2014/main" id="{F96C0045-E13A-42EC-B455-EEA981A879E7}"/>
              </a:ext>
            </a:extLst>
          </p:cNvPr>
          <p:cNvSpPr txBox="1"/>
          <p:nvPr/>
        </p:nvSpPr>
        <p:spPr>
          <a:xfrm>
            <a:off x="190498" y="4926477"/>
            <a:ext cx="4572000" cy="461665"/>
          </a:xfrm>
          <a:prstGeom prst="rect">
            <a:avLst/>
          </a:prstGeom>
          <a:noFill/>
        </p:spPr>
        <p:txBody>
          <a:bodyPr wrap="square">
            <a:spAutoFit/>
          </a:bodyPr>
          <a:lstStyle/>
          <a:p>
            <a:r>
              <a:rPr lang="cs-CZ" sz="2400" b="1" dirty="0"/>
              <a:t>Kompas</a:t>
            </a:r>
            <a:endParaRPr lang="cs-CZ" sz="2400" dirty="0"/>
          </a:p>
        </p:txBody>
      </p:sp>
      <p:sp>
        <p:nvSpPr>
          <p:cNvPr id="13" name="TextovéPole 12">
            <a:extLst>
              <a:ext uri="{FF2B5EF4-FFF2-40B4-BE49-F238E27FC236}">
                <a16:creationId xmlns:a16="http://schemas.microsoft.com/office/drawing/2014/main" id="{4E7EB27A-420E-4731-B0F1-9111244DA820}"/>
              </a:ext>
            </a:extLst>
          </p:cNvPr>
          <p:cNvSpPr txBox="1"/>
          <p:nvPr/>
        </p:nvSpPr>
        <p:spPr>
          <a:xfrm>
            <a:off x="267554" y="3335530"/>
            <a:ext cx="8608892" cy="1015663"/>
          </a:xfrm>
          <a:prstGeom prst="rect">
            <a:avLst/>
          </a:prstGeom>
          <a:noFill/>
        </p:spPr>
        <p:txBody>
          <a:bodyPr wrap="square">
            <a:spAutoFit/>
          </a:bodyPr>
          <a:lstStyle/>
          <a:p>
            <a:pPr algn="just"/>
            <a:r>
              <a:rPr lang="cs-CZ" sz="2000" dirty="0"/>
              <a:t>  1. oběh okolo své siločáry s periodou několika mikrosekund až milisekund.</a:t>
            </a:r>
          </a:p>
          <a:p>
            <a:pPr algn="just"/>
            <a:r>
              <a:rPr lang="cs-CZ" sz="2000" dirty="0"/>
              <a:t>  2. posuvný (při složení s prvním pohybem spirálový) pohyb podél siločar.</a:t>
            </a:r>
          </a:p>
          <a:p>
            <a:pPr algn="just"/>
            <a:r>
              <a:rPr lang="cs-CZ" sz="2000" dirty="0"/>
              <a:t>  3. pohyb kolmý na rovinu magnetického poledníku. </a:t>
            </a:r>
          </a:p>
        </p:txBody>
      </p:sp>
    </p:spTree>
    <p:extLst>
      <p:ext uri="{BB962C8B-B14F-4D97-AF65-F5344CB8AC3E}">
        <p14:creationId xmlns:p14="http://schemas.microsoft.com/office/powerpoint/2010/main" val="27018535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Peter Pan &amp; His Shadow | Cindy Goeddel Photography, LLC">
            <a:extLst>
              <a:ext uri="{FF2B5EF4-FFF2-40B4-BE49-F238E27FC236}">
                <a16:creationId xmlns:a16="http://schemas.microsoft.com/office/drawing/2014/main" id="{386D28E9-D147-42B5-A25F-66723D11FC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170" y="2293298"/>
            <a:ext cx="4291337" cy="1608507"/>
          </a:xfrm>
          <a:prstGeom prst="rect">
            <a:avLst/>
          </a:prstGeom>
          <a:noFill/>
          <a:extLst>
            <a:ext uri="{909E8E84-426E-40DD-AFC4-6F175D3DCCD1}">
              <a14:hiddenFill xmlns:a14="http://schemas.microsoft.com/office/drawing/2010/main">
                <a:solidFill>
                  <a:srgbClr val="FFFFFF"/>
                </a:solidFill>
              </a14:hiddenFill>
            </a:ext>
          </a:extLst>
        </p:spPr>
      </p:pic>
      <p:pic>
        <p:nvPicPr>
          <p:cNvPr id="35846" name="Picture 6" descr="Fleet Foxes Might Hunt with Magnetic Fields | Mental Floss">
            <a:extLst>
              <a:ext uri="{FF2B5EF4-FFF2-40B4-BE49-F238E27FC236}">
                <a16:creationId xmlns:a16="http://schemas.microsoft.com/office/drawing/2014/main" id="{803C3629-C616-418B-BCD6-708FDC02DD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170" y="4099388"/>
            <a:ext cx="4557559" cy="2562045"/>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1E5BC1F6-56D7-45BD-A4C6-4026653E9F50}"/>
              </a:ext>
            </a:extLst>
          </p:cNvPr>
          <p:cNvSpPr txBox="1"/>
          <p:nvPr/>
        </p:nvSpPr>
        <p:spPr>
          <a:xfrm>
            <a:off x="173534" y="871067"/>
            <a:ext cx="8803195" cy="1323439"/>
          </a:xfrm>
          <a:prstGeom prst="rect">
            <a:avLst/>
          </a:prstGeom>
          <a:noFill/>
        </p:spPr>
        <p:txBody>
          <a:bodyPr wrap="square">
            <a:spAutoFit/>
          </a:bodyPr>
          <a:lstStyle/>
          <a:p>
            <a:pPr algn="just"/>
            <a:r>
              <a:rPr lang="cs-CZ" sz="2000" b="0" i="0" dirty="0">
                <a:solidFill>
                  <a:srgbClr val="000000"/>
                </a:solidFill>
                <a:effectLst/>
              </a:rPr>
              <a:t>Lišky se při lovu hlodavců pod sněhem či ve vysoké trávě přednostně staví severojižně a skoky provedené tímto směrem mají vyšší pravděpodobnost úspěšného ulovení kořisti. Liška tedy zřejmě nejen vnímá zemské magnetické pole, ale při lovu ho dokáže využít i k vylepšení odhadu vzdálenosti. </a:t>
            </a:r>
            <a:endParaRPr lang="cs-CZ" sz="2000" dirty="0"/>
          </a:p>
        </p:txBody>
      </p:sp>
      <p:sp>
        <p:nvSpPr>
          <p:cNvPr id="11" name="TextovéPole 10">
            <a:extLst>
              <a:ext uri="{FF2B5EF4-FFF2-40B4-BE49-F238E27FC236}">
                <a16:creationId xmlns:a16="http://schemas.microsoft.com/office/drawing/2014/main" id="{EAF4578D-223B-4AAC-A330-0E982369C1A8}"/>
              </a:ext>
            </a:extLst>
          </p:cNvPr>
          <p:cNvSpPr txBox="1"/>
          <p:nvPr/>
        </p:nvSpPr>
        <p:spPr>
          <a:xfrm>
            <a:off x="239190" y="2293298"/>
            <a:ext cx="4105335" cy="4401205"/>
          </a:xfrm>
          <a:prstGeom prst="rect">
            <a:avLst/>
          </a:prstGeom>
          <a:noFill/>
        </p:spPr>
        <p:txBody>
          <a:bodyPr wrap="square">
            <a:spAutoFit/>
          </a:bodyPr>
          <a:lstStyle/>
          <a:p>
            <a:pPr algn="just"/>
            <a:r>
              <a:rPr lang="cs-CZ" sz="2000" b="0" i="0" dirty="0">
                <a:solidFill>
                  <a:srgbClr val="000000"/>
                </a:solidFill>
                <a:effectLst/>
              </a:rPr>
              <a:t>Na základě terénních záběrů zvěře a satelitních snímků se ukázalo, že pasoucí se nebo odpočívající krávy, srnci a jeleni nepostávají náhodně, ale nejčastěji se orientují v severojižním směru. Pod dráty vysokého napětí je poloha zvířat naopak náhodná, tj. indukovaná elektromagnetická pole vedou k dezorientaci a ztrátě schopnosti vnímat zemské magnetické pole. Čím dále od elektrického vedení, tím více opět začala u zvířat převládat severojižní orientace.</a:t>
            </a:r>
            <a:endParaRPr lang="cs-CZ" sz="2000" dirty="0"/>
          </a:p>
        </p:txBody>
      </p:sp>
      <p:sp>
        <p:nvSpPr>
          <p:cNvPr id="7" name="TextovéPole 6">
            <a:extLst>
              <a:ext uri="{FF2B5EF4-FFF2-40B4-BE49-F238E27FC236}">
                <a16:creationId xmlns:a16="http://schemas.microsoft.com/office/drawing/2014/main" id="{48E58B5F-B846-4066-B67A-6B1DDF93C3AE}"/>
              </a:ext>
            </a:extLst>
          </p:cNvPr>
          <p:cNvSpPr txBox="1"/>
          <p:nvPr/>
        </p:nvSpPr>
        <p:spPr>
          <a:xfrm>
            <a:off x="239190" y="196567"/>
            <a:ext cx="4572000" cy="461665"/>
          </a:xfrm>
          <a:prstGeom prst="rect">
            <a:avLst/>
          </a:prstGeom>
          <a:noFill/>
        </p:spPr>
        <p:txBody>
          <a:bodyPr wrap="square">
            <a:spAutoFit/>
          </a:bodyPr>
          <a:lstStyle/>
          <a:p>
            <a:r>
              <a:rPr lang="cs-CZ" sz="2400" b="1" dirty="0" err="1"/>
              <a:t>Magnetorecepce</a:t>
            </a:r>
            <a:endParaRPr lang="cs-CZ" sz="2400" dirty="0"/>
          </a:p>
        </p:txBody>
      </p:sp>
    </p:spTree>
    <p:extLst>
      <p:ext uri="{BB962C8B-B14F-4D97-AF65-F5344CB8AC3E}">
        <p14:creationId xmlns:p14="http://schemas.microsoft.com/office/powerpoint/2010/main" val="26782267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5D91D990-9157-4C6C-9988-1636B8070034}"/>
              </a:ext>
            </a:extLst>
          </p:cNvPr>
          <p:cNvPicPr>
            <a:picLocks noChangeAspect="1"/>
          </p:cNvPicPr>
          <p:nvPr/>
        </p:nvPicPr>
        <p:blipFill>
          <a:blip r:embed="rId2"/>
          <a:stretch>
            <a:fillRect/>
          </a:stretch>
        </p:blipFill>
        <p:spPr>
          <a:xfrm>
            <a:off x="602301" y="1746235"/>
            <a:ext cx="3969699" cy="4996150"/>
          </a:xfrm>
          <a:prstGeom prst="rect">
            <a:avLst/>
          </a:prstGeom>
        </p:spPr>
      </p:pic>
      <p:pic>
        <p:nvPicPr>
          <p:cNvPr id="5" name="Obrázek 4">
            <a:extLst>
              <a:ext uri="{FF2B5EF4-FFF2-40B4-BE49-F238E27FC236}">
                <a16:creationId xmlns:a16="http://schemas.microsoft.com/office/drawing/2014/main" id="{82B2097F-6CCA-488F-A560-D6BF22AE5961}"/>
              </a:ext>
            </a:extLst>
          </p:cNvPr>
          <p:cNvPicPr>
            <a:picLocks noChangeAspect="1"/>
          </p:cNvPicPr>
          <p:nvPr/>
        </p:nvPicPr>
        <p:blipFill>
          <a:blip r:embed="rId3"/>
          <a:stretch>
            <a:fillRect/>
          </a:stretch>
        </p:blipFill>
        <p:spPr>
          <a:xfrm>
            <a:off x="5481602" y="486622"/>
            <a:ext cx="3504744" cy="5884756"/>
          </a:xfrm>
          <a:prstGeom prst="rect">
            <a:avLst/>
          </a:prstGeom>
        </p:spPr>
      </p:pic>
      <p:sp>
        <p:nvSpPr>
          <p:cNvPr id="8" name="TextovéPole 7">
            <a:extLst>
              <a:ext uri="{FF2B5EF4-FFF2-40B4-BE49-F238E27FC236}">
                <a16:creationId xmlns:a16="http://schemas.microsoft.com/office/drawing/2014/main" id="{33101097-7002-4073-A753-A4828EE66541}"/>
              </a:ext>
            </a:extLst>
          </p:cNvPr>
          <p:cNvSpPr txBox="1"/>
          <p:nvPr/>
        </p:nvSpPr>
        <p:spPr>
          <a:xfrm>
            <a:off x="157654" y="187534"/>
            <a:ext cx="5513682" cy="1446550"/>
          </a:xfrm>
          <a:prstGeom prst="rect">
            <a:avLst/>
          </a:prstGeom>
          <a:noFill/>
        </p:spPr>
        <p:txBody>
          <a:bodyPr wrap="square">
            <a:spAutoFit/>
          </a:bodyPr>
          <a:lstStyle/>
          <a:p>
            <a:r>
              <a:rPr lang="cs-CZ" sz="2000" b="1" dirty="0"/>
              <a:t>Mechanismy </a:t>
            </a:r>
            <a:r>
              <a:rPr lang="cs-CZ" sz="2000" b="1" dirty="0" err="1"/>
              <a:t>magnetorecepce</a:t>
            </a:r>
            <a:endParaRPr lang="cs-CZ" sz="2000" dirty="0"/>
          </a:p>
          <a:p>
            <a:r>
              <a:rPr lang="cs-CZ" sz="800" dirty="0"/>
              <a:t> </a:t>
            </a:r>
          </a:p>
          <a:p>
            <a:r>
              <a:rPr lang="cs-CZ" sz="2000" dirty="0"/>
              <a:t>   </a:t>
            </a:r>
            <a:r>
              <a:rPr lang="cs-CZ" sz="2000" i="1" dirty="0"/>
              <a:t>mechanický</a:t>
            </a:r>
            <a:r>
              <a:rPr lang="cs-CZ" sz="2000" dirty="0"/>
              <a:t>, založený na magnetickém minerálu magnetitu </a:t>
            </a:r>
          </a:p>
          <a:p>
            <a:r>
              <a:rPr lang="cs-CZ" sz="2000" dirty="0"/>
              <a:t>   </a:t>
            </a:r>
            <a:r>
              <a:rPr lang="cs-CZ" sz="2000" i="1" dirty="0"/>
              <a:t>biochemický</a:t>
            </a:r>
            <a:r>
              <a:rPr lang="cs-CZ" sz="2000" dirty="0"/>
              <a:t>, založený na proteinu </a:t>
            </a:r>
            <a:r>
              <a:rPr lang="cs-CZ" sz="2000" i="1" dirty="0" err="1"/>
              <a:t>kryptochromu</a:t>
            </a:r>
            <a:r>
              <a:rPr lang="cs-CZ" sz="2000" dirty="0"/>
              <a:t>.</a:t>
            </a:r>
          </a:p>
        </p:txBody>
      </p:sp>
    </p:spTree>
    <p:extLst>
      <p:ext uri="{BB962C8B-B14F-4D97-AF65-F5344CB8AC3E}">
        <p14:creationId xmlns:p14="http://schemas.microsoft.com/office/powerpoint/2010/main" val="27504589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445EC712-8EB6-4803-AB4B-982AB4F4D3DB}"/>
              </a:ext>
            </a:extLst>
          </p:cNvPr>
          <p:cNvSpPr txBox="1"/>
          <p:nvPr/>
        </p:nvSpPr>
        <p:spPr>
          <a:xfrm>
            <a:off x="226031" y="722283"/>
            <a:ext cx="8691937" cy="1938992"/>
          </a:xfrm>
          <a:prstGeom prst="rect">
            <a:avLst/>
          </a:prstGeom>
          <a:noFill/>
        </p:spPr>
        <p:txBody>
          <a:bodyPr wrap="square">
            <a:spAutoFit/>
          </a:bodyPr>
          <a:lstStyle/>
          <a:p>
            <a:pPr algn="just"/>
            <a:r>
              <a:rPr lang="cs-CZ" sz="2000" b="1" dirty="0" err="1"/>
              <a:t>Paleomagnetismus</a:t>
            </a:r>
            <a:r>
              <a:rPr lang="cs-CZ" sz="2000" dirty="0"/>
              <a:t> zkoumá rozložení geomagnetického pole a jeho změny v jednotlivých geologických obdobích na základě studia zbytkového magnetismu některých hornin. Metoda je založena na magnetizaci kovových částic v horninách, které se buď během fáze roztavení hornin (T</a:t>
            </a:r>
            <a:r>
              <a:rPr lang="en-US" sz="2000" baseline="-25000" dirty="0"/>
              <a:t>t</a:t>
            </a:r>
            <a:r>
              <a:rPr lang="cs-CZ" sz="2000" dirty="0"/>
              <a:t> </a:t>
            </a:r>
            <a:r>
              <a:rPr lang="en-US" sz="2000" dirty="0"/>
              <a:t>&gt; </a:t>
            </a:r>
            <a:r>
              <a:rPr lang="cs-CZ" sz="2000" dirty="0" err="1"/>
              <a:t>T</a:t>
            </a:r>
            <a:r>
              <a:rPr lang="cs-CZ" sz="2000" baseline="-25000" dirty="0" err="1"/>
              <a:t>c</a:t>
            </a:r>
            <a:r>
              <a:rPr lang="cs-CZ" sz="2000" dirty="0"/>
              <a:t>) orientují ve směru geomagnetického pole (převážně magnetit) či na sedimentárních horninách, kde se částice orientují během sedimentace (hematit).</a:t>
            </a:r>
          </a:p>
        </p:txBody>
      </p:sp>
      <p:sp>
        <p:nvSpPr>
          <p:cNvPr id="7" name="TextovéPole 6">
            <a:extLst>
              <a:ext uri="{FF2B5EF4-FFF2-40B4-BE49-F238E27FC236}">
                <a16:creationId xmlns:a16="http://schemas.microsoft.com/office/drawing/2014/main" id="{5584BA6A-3DA3-42F8-AB50-F668DAB83800}"/>
              </a:ext>
            </a:extLst>
          </p:cNvPr>
          <p:cNvSpPr txBox="1"/>
          <p:nvPr/>
        </p:nvSpPr>
        <p:spPr>
          <a:xfrm>
            <a:off x="226031" y="195477"/>
            <a:ext cx="4572000" cy="461665"/>
          </a:xfrm>
          <a:prstGeom prst="rect">
            <a:avLst/>
          </a:prstGeom>
          <a:noFill/>
        </p:spPr>
        <p:txBody>
          <a:bodyPr wrap="square">
            <a:spAutoFit/>
          </a:bodyPr>
          <a:lstStyle/>
          <a:p>
            <a:r>
              <a:rPr lang="cs-CZ" sz="2400" b="1" dirty="0" err="1"/>
              <a:t>Paleomagnetismus</a:t>
            </a:r>
            <a:endParaRPr lang="cs-CZ" sz="2400" dirty="0"/>
          </a:p>
        </p:txBody>
      </p:sp>
      <p:pic>
        <p:nvPicPr>
          <p:cNvPr id="9" name="Obrázek 8">
            <a:extLst>
              <a:ext uri="{FF2B5EF4-FFF2-40B4-BE49-F238E27FC236}">
                <a16:creationId xmlns:a16="http://schemas.microsoft.com/office/drawing/2014/main" id="{157F5C23-3381-4D5D-B596-2F5617A3C58E}"/>
              </a:ext>
            </a:extLst>
          </p:cNvPr>
          <p:cNvPicPr>
            <a:picLocks noChangeAspect="1"/>
          </p:cNvPicPr>
          <p:nvPr/>
        </p:nvPicPr>
        <p:blipFill>
          <a:blip r:embed="rId2"/>
          <a:stretch>
            <a:fillRect/>
          </a:stretch>
        </p:blipFill>
        <p:spPr>
          <a:xfrm>
            <a:off x="1716660" y="3066765"/>
            <a:ext cx="5992617" cy="3347607"/>
          </a:xfrm>
          <a:prstGeom prst="rect">
            <a:avLst/>
          </a:prstGeom>
        </p:spPr>
      </p:pic>
      <p:pic>
        <p:nvPicPr>
          <p:cNvPr id="3076" name="Picture 4" descr="See the source image">
            <a:extLst>
              <a:ext uri="{FF2B5EF4-FFF2-40B4-BE49-F238E27FC236}">
                <a16:creationId xmlns:a16="http://schemas.microsoft.com/office/drawing/2014/main" id="{A2264A3D-2AE1-4C0C-B059-D056DAE322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31" y="2818615"/>
            <a:ext cx="1100674" cy="3843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8610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3A245FA-A5AB-47CF-B587-6AFC2E98AD8E}"/>
              </a:ext>
            </a:extLst>
          </p:cNvPr>
          <p:cNvSpPr txBox="1"/>
          <p:nvPr/>
        </p:nvSpPr>
        <p:spPr>
          <a:xfrm>
            <a:off x="214632" y="177551"/>
            <a:ext cx="3287503" cy="461665"/>
          </a:xfrm>
          <a:prstGeom prst="rect">
            <a:avLst/>
          </a:prstGeom>
          <a:noFill/>
        </p:spPr>
        <p:txBody>
          <a:bodyPr wrap="none" rtlCol="0">
            <a:spAutoFit/>
          </a:bodyPr>
          <a:lstStyle/>
          <a:p>
            <a:r>
              <a:rPr lang="cs-CZ" sz="2400" b="1" dirty="0"/>
              <a:t>Vznik střídavého proudu</a:t>
            </a:r>
          </a:p>
        </p:txBody>
      </p:sp>
      <p:pic>
        <p:nvPicPr>
          <p:cNvPr id="4104" name="Picture 8">
            <a:extLst>
              <a:ext uri="{FF2B5EF4-FFF2-40B4-BE49-F238E27FC236}">
                <a16:creationId xmlns:a16="http://schemas.microsoft.com/office/drawing/2014/main" id="{89735C7E-1955-40CC-87BD-6B2E52D43C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2132" y="2812022"/>
            <a:ext cx="3877236" cy="1853270"/>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194AFC27-0299-4AD5-9E47-71D08A4527EC}"/>
              </a:ext>
            </a:extLst>
          </p:cNvPr>
          <p:cNvSpPr txBox="1"/>
          <p:nvPr/>
        </p:nvSpPr>
        <p:spPr>
          <a:xfrm>
            <a:off x="184935" y="639216"/>
            <a:ext cx="8744433" cy="1938992"/>
          </a:xfrm>
          <a:prstGeom prst="rect">
            <a:avLst/>
          </a:prstGeom>
          <a:noFill/>
        </p:spPr>
        <p:txBody>
          <a:bodyPr wrap="square">
            <a:spAutoFit/>
          </a:bodyPr>
          <a:lstStyle/>
          <a:p>
            <a:pPr algn="just"/>
            <a:r>
              <a:rPr lang="cs-CZ" sz="2000" b="0" i="0" dirty="0">
                <a:solidFill>
                  <a:srgbClr val="333333"/>
                </a:solidFill>
                <a:effectLst/>
              </a:rPr>
              <a:t>Jestliže se hodnota napětí na svorkách zdroje nemění, obvodem protéká stálý, tzv. </a:t>
            </a:r>
            <a:r>
              <a:rPr lang="cs-CZ" sz="2000" b="1" i="0" dirty="0">
                <a:solidFill>
                  <a:srgbClr val="333333"/>
                </a:solidFill>
                <a:effectLst/>
              </a:rPr>
              <a:t>stejnosměrný proud (DC)</a:t>
            </a:r>
            <a:r>
              <a:rPr lang="cs-CZ" sz="2000" b="0" i="0" dirty="0">
                <a:solidFill>
                  <a:srgbClr val="333333"/>
                </a:solidFill>
                <a:effectLst/>
              </a:rPr>
              <a:t>. Bude-li se polarita obou svorek rychle a periodicky měnit, bude se obdobně měnit i směr elektrického napětí, čímž získáme tzv. střídavé elektrické napětí. Připojíme-li ke svorkám zdroje střídavého napětí elektrický obvod, bude jím procházet proud, který periodicky mění směr i velikost, tzv. </a:t>
            </a:r>
            <a:r>
              <a:rPr lang="cs-CZ" sz="2000" b="1" i="0" dirty="0">
                <a:solidFill>
                  <a:srgbClr val="333333"/>
                </a:solidFill>
                <a:effectLst/>
              </a:rPr>
              <a:t>střídavý elektrický proud</a:t>
            </a:r>
            <a:r>
              <a:rPr lang="cs-CZ" sz="2000" b="0" i="0" dirty="0">
                <a:solidFill>
                  <a:srgbClr val="333333"/>
                </a:solidFill>
                <a:effectLst/>
              </a:rPr>
              <a:t>. </a:t>
            </a:r>
            <a:endParaRPr lang="cs-CZ" sz="2000" dirty="0"/>
          </a:p>
        </p:txBody>
      </p:sp>
      <p:pic>
        <p:nvPicPr>
          <p:cNvPr id="7170" name="Picture 2">
            <a:extLst>
              <a:ext uri="{FF2B5EF4-FFF2-40B4-BE49-F238E27FC236}">
                <a16:creationId xmlns:a16="http://schemas.microsoft.com/office/drawing/2014/main" id="{F6E210D9-9BD7-472D-8666-E3ED9EFD15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1476" y="4899107"/>
            <a:ext cx="3802564" cy="18222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A0021137-FCC6-4191-88FA-72BC39211A61}"/>
              </a:ext>
            </a:extLst>
          </p:cNvPr>
          <p:cNvSpPr txBox="1"/>
          <p:nvPr/>
        </p:nvSpPr>
        <p:spPr>
          <a:xfrm>
            <a:off x="283798" y="5148504"/>
            <a:ext cx="4768334" cy="1323439"/>
          </a:xfrm>
          <a:prstGeom prst="rect">
            <a:avLst/>
          </a:prstGeom>
          <a:noFill/>
        </p:spPr>
        <p:txBody>
          <a:bodyPr wrap="square">
            <a:spAutoFit/>
          </a:bodyPr>
          <a:lstStyle/>
          <a:p>
            <a:r>
              <a:rPr lang="cs-CZ" sz="2000" b="0" i="0" dirty="0">
                <a:solidFill>
                  <a:srgbClr val="333333"/>
                </a:solidFill>
                <a:effectLst/>
              </a:rPr>
              <a:t>Podle Ampérova pravidla pravé ruky určíme, že v první polovině pohybu bude proud směřovat od nás a v druhé polovině pohybu k nám.</a:t>
            </a:r>
            <a:endParaRPr lang="cs-CZ" sz="2000" dirty="0"/>
          </a:p>
        </p:txBody>
      </p:sp>
      <p:sp>
        <p:nvSpPr>
          <p:cNvPr id="16" name="TextovéPole 15">
            <a:extLst>
              <a:ext uri="{FF2B5EF4-FFF2-40B4-BE49-F238E27FC236}">
                <a16:creationId xmlns:a16="http://schemas.microsoft.com/office/drawing/2014/main" id="{349BD784-315F-4A83-865E-3F5F982F6C42}"/>
              </a:ext>
            </a:extLst>
          </p:cNvPr>
          <p:cNvSpPr txBox="1"/>
          <p:nvPr/>
        </p:nvSpPr>
        <p:spPr>
          <a:xfrm>
            <a:off x="214632" y="2812022"/>
            <a:ext cx="4572000" cy="1938992"/>
          </a:xfrm>
          <a:prstGeom prst="rect">
            <a:avLst/>
          </a:prstGeom>
          <a:noFill/>
        </p:spPr>
        <p:txBody>
          <a:bodyPr wrap="square">
            <a:spAutoFit/>
          </a:bodyPr>
          <a:lstStyle/>
          <a:p>
            <a:pPr algn="just"/>
            <a:r>
              <a:rPr lang="cs-CZ" sz="2000" b="0" i="0" dirty="0">
                <a:solidFill>
                  <a:srgbClr val="333333"/>
                </a:solidFill>
                <a:effectLst/>
              </a:rPr>
              <a:t>Pohybuje-li se vodič v magnetickém poli po kruhové dráze, můžeme sledovat, kolik indukčních čar vodič protne za stejnou dobu. Čím více indukčních čar vodič protne, tím větší napětí se v něm indukuje. </a:t>
            </a:r>
            <a:endParaRPr lang="cs-CZ" sz="2000" dirty="0"/>
          </a:p>
        </p:txBody>
      </p:sp>
    </p:spTree>
    <p:extLst>
      <p:ext uri="{BB962C8B-B14F-4D97-AF65-F5344CB8AC3E}">
        <p14:creationId xmlns:p14="http://schemas.microsoft.com/office/powerpoint/2010/main" val="2921732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Základy elektrotechniky">
            <a:extLst>
              <a:ext uri="{FF2B5EF4-FFF2-40B4-BE49-F238E27FC236}">
                <a16:creationId xmlns:a16="http://schemas.microsoft.com/office/drawing/2014/main" id="{6A95DAB5-A08D-4E00-85A0-2CA38AB2F8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12" y="2435375"/>
            <a:ext cx="2922845" cy="226634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Magnet – Wikipedie">
            <a:extLst>
              <a:ext uri="{FF2B5EF4-FFF2-40B4-BE49-F238E27FC236}">
                <a16:creationId xmlns:a16="http://schemas.microsoft.com/office/drawing/2014/main" id="{8C8DC108-7E17-4764-AA29-828D7B06C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475" y="800585"/>
            <a:ext cx="1998261" cy="1502692"/>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Číslo projektu: CZ.1.07/1.4.00/21.3811 Název DUM: Indukční čáry  magnetického pole Číslo DUM: III/2/FY/2/2/20 Vzděláv">
            <a:extLst>
              <a:ext uri="{FF2B5EF4-FFF2-40B4-BE49-F238E27FC236}">
                <a16:creationId xmlns:a16="http://schemas.microsoft.com/office/drawing/2014/main" id="{8F8AFB71-452E-4E1A-B8FB-300417CF42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3410" y="2740223"/>
            <a:ext cx="2253526" cy="2253526"/>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ECFF9E0F-56FD-4995-91EE-3112657D8C44}"/>
              </a:ext>
            </a:extLst>
          </p:cNvPr>
          <p:cNvPicPr>
            <a:picLocks noChangeAspect="1"/>
          </p:cNvPicPr>
          <p:nvPr/>
        </p:nvPicPr>
        <p:blipFill>
          <a:blip r:embed="rId5"/>
          <a:stretch>
            <a:fillRect/>
          </a:stretch>
        </p:blipFill>
        <p:spPr>
          <a:xfrm>
            <a:off x="3367765" y="2906391"/>
            <a:ext cx="3325645" cy="2187282"/>
          </a:xfrm>
          <a:prstGeom prst="rect">
            <a:avLst/>
          </a:prstGeom>
        </p:spPr>
      </p:pic>
      <p:pic>
        <p:nvPicPr>
          <p:cNvPr id="11280" name="Picture 16" descr="Jak funguje magnet?">
            <a:extLst>
              <a:ext uri="{FF2B5EF4-FFF2-40B4-BE49-F238E27FC236}">
                <a16:creationId xmlns:a16="http://schemas.microsoft.com/office/drawing/2014/main" id="{0D54E27B-92ED-43D5-93E6-55EBCCE05A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2308" y="533568"/>
            <a:ext cx="3099201" cy="2324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3720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59D0C793-30C9-46D1-9999-607B738165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059" y="2751273"/>
            <a:ext cx="5892978" cy="3253414"/>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5637F6B5-97E0-4CFE-9ED2-DC650E93139C}"/>
              </a:ext>
            </a:extLst>
          </p:cNvPr>
          <p:cNvSpPr txBox="1"/>
          <p:nvPr/>
        </p:nvSpPr>
        <p:spPr>
          <a:xfrm>
            <a:off x="241443" y="233252"/>
            <a:ext cx="8697074" cy="2246769"/>
          </a:xfrm>
          <a:prstGeom prst="rect">
            <a:avLst/>
          </a:prstGeom>
          <a:noFill/>
        </p:spPr>
        <p:txBody>
          <a:bodyPr wrap="square">
            <a:spAutoFit/>
          </a:bodyPr>
          <a:lstStyle/>
          <a:p>
            <a:pPr algn="just"/>
            <a:r>
              <a:rPr lang="cs-CZ" sz="2000" b="0" i="0" dirty="0">
                <a:solidFill>
                  <a:srgbClr val="333333"/>
                </a:solidFill>
                <a:effectLst/>
              </a:rPr>
              <a:t>V času 0 s se vodič pohybuje ve směru indukčních čar, neprotíná téměř žádné magnetické indukční čáry a ve vodiči žádné napětí nevzniká. V čase 0,25 s už vodič protíná více magnetických indukčních čar, a proto se ve vodiči indukuje napětí a jemu odpovídají proud směřující od nás. V čase 0,5 s protíná vodič nejvíce indukčních čar, a proto se indukuje největší napětí tzv. amplituda napětí. Průběh napětí indukovaného ve vodiči je o periodický děj. Grafem závislosti střídavého indukovaného napětí na čase je sinusoida. </a:t>
            </a:r>
            <a:endParaRPr lang="cs-CZ" sz="2000" dirty="0"/>
          </a:p>
        </p:txBody>
      </p:sp>
      <p:pic>
        <p:nvPicPr>
          <p:cNvPr id="7" name="Picture 2">
            <a:extLst>
              <a:ext uri="{FF2B5EF4-FFF2-40B4-BE49-F238E27FC236}">
                <a16:creationId xmlns:a16="http://schemas.microsoft.com/office/drawing/2014/main" id="{D73A1615-570B-4B8D-9D84-83625A27C1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362" y="2480021"/>
            <a:ext cx="1843412" cy="19726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C6282E68-CDD5-4856-96B1-3B7BB30CCD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362" y="4874442"/>
            <a:ext cx="1867125" cy="405192"/>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2A5D478A-7DFF-4F91-B99B-23423C614568}"/>
              </a:ext>
            </a:extLst>
          </p:cNvPr>
          <p:cNvSpPr txBox="1"/>
          <p:nvPr/>
        </p:nvSpPr>
        <p:spPr>
          <a:xfrm>
            <a:off x="241443" y="5424419"/>
            <a:ext cx="2604499" cy="1200329"/>
          </a:xfrm>
          <a:prstGeom prst="rect">
            <a:avLst/>
          </a:prstGeom>
          <a:noFill/>
        </p:spPr>
        <p:txBody>
          <a:bodyPr wrap="square">
            <a:spAutoFit/>
          </a:bodyPr>
          <a:lstStyle/>
          <a:p>
            <a:r>
              <a:rPr lang="cs-CZ" b="0" i="0" dirty="0">
                <a:solidFill>
                  <a:srgbClr val="000000"/>
                </a:solidFill>
                <a:effectLst/>
              </a:rPr>
              <a:t>u ... okamžitá hodnota napětí</a:t>
            </a:r>
            <a:br>
              <a:rPr lang="cs-CZ" dirty="0"/>
            </a:br>
            <a:r>
              <a:rPr lang="cs-CZ" b="0" i="0" dirty="0">
                <a:solidFill>
                  <a:srgbClr val="000000"/>
                </a:solidFill>
                <a:effectLst/>
              </a:rPr>
              <a:t>U</a:t>
            </a:r>
            <a:r>
              <a:rPr lang="cs-CZ" b="0" i="0" baseline="-25000" dirty="0">
                <a:solidFill>
                  <a:srgbClr val="000000"/>
                </a:solidFill>
                <a:effectLst/>
              </a:rPr>
              <a:t>m</a:t>
            </a:r>
            <a:r>
              <a:rPr lang="cs-CZ" b="0" i="0" dirty="0">
                <a:solidFill>
                  <a:srgbClr val="000000"/>
                </a:solidFill>
                <a:effectLst/>
              </a:rPr>
              <a:t> ... amplituda napětí</a:t>
            </a:r>
            <a:br>
              <a:rPr lang="cs-CZ" dirty="0"/>
            </a:br>
            <a:r>
              <a:rPr lang="el-GR" b="0" i="0" dirty="0">
                <a:solidFill>
                  <a:srgbClr val="000000"/>
                </a:solidFill>
                <a:effectLst/>
              </a:rPr>
              <a:t>ω ... </a:t>
            </a:r>
            <a:r>
              <a:rPr lang="cs-CZ" b="0" i="0" dirty="0">
                <a:solidFill>
                  <a:srgbClr val="000000"/>
                </a:solidFill>
                <a:effectLst/>
              </a:rPr>
              <a:t>úhlová frekvence</a:t>
            </a:r>
            <a:endParaRPr lang="cs-CZ" dirty="0"/>
          </a:p>
        </p:txBody>
      </p:sp>
    </p:spTree>
    <p:extLst>
      <p:ext uri="{BB962C8B-B14F-4D97-AF65-F5344CB8AC3E}">
        <p14:creationId xmlns:p14="http://schemas.microsoft.com/office/powerpoint/2010/main" val="37081538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F2994904-868D-4D42-85B2-17C4C57EBD28}"/>
              </a:ext>
            </a:extLst>
          </p:cNvPr>
          <p:cNvSpPr txBox="1"/>
          <p:nvPr/>
        </p:nvSpPr>
        <p:spPr>
          <a:xfrm>
            <a:off x="226940" y="667416"/>
            <a:ext cx="8690119" cy="2554545"/>
          </a:xfrm>
          <a:prstGeom prst="rect">
            <a:avLst/>
          </a:prstGeom>
          <a:noFill/>
        </p:spPr>
        <p:txBody>
          <a:bodyPr wrap="square">
            <a:spAutoFit/>
          </a:bodyPr>
          <a:lstStyle/>
          <a:p>
            <a:pPr algn="just"/>
            <a:r>
              <a:rPr lang="cs-CZ" sz="2000" b="1" dirty="0"/>
              <a:t>Alternátor</a:t>
            </a:r>
            <a:r>
              <a:rPr lang="cs-CZ" sz="2000" dirty="0"/>
              <a:t> </a:t>
            </a:r>
            <a:r>
              <a:rPr lang="en-US" sz="2000" dirty="0"/>
              <a:t>(</a:t>
            </a:r>
            <a:r>
              <a:rPr lang="cs-CZ" sz="2000" dirty="0"/>
              <a:t>synchronní generátor</a:t>
            </a:r>
            <a:r>
              <a:rPr lang="en-US" sz="2000" dirty="0"/>
              <a:t>) </a:t>
            </a:r>
            <a:r>
              <a:rPr lang="cs-CZ" sz="2000" dirty="0"/>
              <a:t>je typ elektrického generátoru, synchronního stroje měnící točivou mechanickou energii na střídavý elektrický proud. Přeměňuje kinetickou energii (pohybovou energii) rotačního pohybu na energii elektrickou ve formě střídavého proudu a střídavého napětí, čímž se liší od dynama generující proud stejnosměrný. Výstupní střídavý proud (a odpovídající střídavé napětí) může být jednofázový nebo vícefázový (nejčastěji třífázový). Alternátor pracuje na principu elektromagnetické indukce – ve vodiči je indukováno napětí, pokud se vodič a magnetické pole vůči sobě pohybují.</a:t>
            </a:r>
          </a:p>
        </p:txBody>
      </p:sp>
      <p:sp>
        <p:nvSpPr>
          <p:cNvPr id="8" name="TextovéPole 7">
            <a:extLst>
              <a:ext uri="{FF2B5EF4-FFF2-40B4-BE49-F238E27FC236}">
                <a16:creationId xmlns:a16="http://schemas.microsoft.com/office/drawing/2014/main" id="{A3DAFA86-B3BC-4B06-AABD-C779C1B27187}"/>
              </a:ext>
            </a:extLst>
          </p:cNvPr>
          <p:cNvSpPr txBox="1"/>
          <p:nvPr/>
        </p:nvSpPr>
        <p:spPr>
          <a:xfrm>
            <a:off x="226940" y="205751"/>
            <a:ext cx="4572000" cy="461665"/>
          </a:xfrm>
          <a:prstGeom prst="rect">
            <a:avLst/>
          </a:prstGeom>
          <a:noFill/>
        </p:spPr>
        <p:txBody>
          <a:bodyPr wrap="square">
            <a:spAutoFit/>
          </a:bodyPr>
          <a:lstStyle/>
          <a:p>
            <a:r>
              <a:rPr lang="cs-CZ" sz="2400" b="1" dirty="0"/>
              <a:t>Alternátor</a:t>
            </a:r>
            <a:endParaRPr lang="cs-CZ" sz="2400" dirty="0"/>
          </a:p>
        </p:txBody>
      </p:sp>
      <p:pic>
        <p:nvPicPr>
          <p:cNvPr id="3" name="Obrázek 2">
            <a:extLst>
              <a:ext uri="{FF2B5EF4-FFF2-40B4-BE49-F238E27FC236}">
                <a16:creationId xmlns:a16="http://schemas.microsoft.com/office/drawing/2014/main" id="{52BB82F0-FF7E-4A2D-8FD7-B20EFA5C4E1D}"/>
              </a:ext>
            </a:extLst>
          </p:cNvPr>
          <p:cNvPicPr>
            <a:picLocks noChangeAspect="1"/>
          </p:cNvPicPr>
          <p:nvPr/>
        </p:nvPicPr>
        <p:blipFill>
          <a:blip r:embed="rId2"/>
          <a:stretch>
            <a:fillRect/>
          </a:stretch>
        </p:blipFill>
        <p:spPr>
          <a:xfrm>
            <a:off x="3382713" y="3381000"/>
            <a:ext cx="5438775" cy="1819275"/>
          </a:xfrm>
          <a:prstGeom prst="rect">
            <a:avLst/>
          </a:prstGeom>
        </p:spPr>
      </p:pic>
      <p:pic>
        <p:nvPicPr>
          <p:cNvPr id="16386" name="Picture 2">
            <a:extLst>
              <a:ext uri="{FF2B5EF4-FFF2-40B4-BE49-F238E27FC236}">
                <a16:creationId xmlns:a16="http://schemas.microsoft.com/office/drawing/2014/main" id="{24BC2A83-7236-4A95-9195-318FD19A2E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08" y="3221961"/>
            <a:ext cx="2095500" cy="23241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Alternátor – Wikipedie">
            <a:extLst>
              <a:ext uri="{FF2B5EF4-FFF2-40B4-BE49-F238E27FC236}">
                <a16:creationId xmlns:a16="http://schemas.microsoft.com/office/drawing/2014/main" id="{660D4253-0A05-4351-8BBA-DEE898B9D1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9059" y="4725845"/>
            <a:ext cx="2130638" cy="1926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1110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0058316-E07A-4183-93A4-BA570797A9F8}"/>
              </a:ext>
            </a:extLst>
          </p:cNvPr>
          <p:cNvSpPr txBox="1"/>
          <p:nvPr/>
        </p:nvSpPr>
        <p:spPr>
          <a:xfrm>
            <a:off x="164993" y="645721"/>
            <a:ext cx="8814013" cy="1938992"/>
          </a:xfrm>
          <a:prstGeom prst="rect">
            <a:avLst/>
          </a:prstGeom>
          <a:noFill/>
        </p:spPr>
        <p:txBody>
          <a:bodyPr wrap="square">
            <a:spAutoFit/>
          </a:bodyPr>
          <a:lstStyle/>
          <a:p>
            <a:pPr algn="just"/>
            <a:r>
              <a:rPr lang="cs-CZ" sz="2000" b="1" dirty="0" err="1"/>
              <a:t>Magneto</a:t>
            </a:r>
            <a:r>
              <a:rPr lang="cs-CZ" sz="2000" dirty="0"/>
              <a:t> je generátor elektřiny, který využívá otáčivého pohybu permanentních magnetů k výrobě střídavého proudu (alternátory používají místo permanentních magnetů elektromagnetické cívky). Ručně poháněná </a:t>
            </a:r>
            <a:r>
              <a:rPr lang="cs-CZ" sz="2000" dirty="0" err="1"/>
              <a:t>magneta</a:t>
            </a:r>
            <a:r>
              <a:rPr lang="cs-CZ" sz="2000" dirty="0"/>
              <a:t> byla součástí prvních telefonů (poskytovala proud pro vyzvánění), </a:t>
            </a:r>
            <a:r>
              <a:rPr lang="cs-CZ" sz="2000" dirty="0" err="1"/>
              <a:t>magneta</a:t>
            </a:r>
            <a:r>
              <a:rPr lang="cs-CZ" sz="2000" dirty="0"/>
              <a:t> upravená pro generování pulsů vysokého napětí jsou používána v některých systémech spalovacích motorů jako zdroj energie pro zapalovací svíčky</a:t>
            </a:r>
            <a:r>
              <a:rPr lang="cs-CZ" sz="2000" b="0" i="0" dirty="0">
                <a:effectLst/>
              </a:rPr>
              <a:t>.</a:t>
            </a:r>
            <a:endParaRPr lang="cs-CZ" sz="2000" dirty="0"/>
          </a:p>
        </p:txBody>
      </p:sp>
      <p:pic>
        <p:nvPicPr>
          <p:cNvPr id="20482" name="Picture 2">
            <a:extLst>
              <a:ext uri="{FF2B5EF4-FFF2-40B4-BE49-F238E27FC236}">
                <a16:creationId xmlns:a16="http://schemas.microsoft.com/office/drawing/2014/main" id="{09B249EE-A6E4-4886-BF53-8A24251CD2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8950" y="2433802"/>
            <a:ext cx="2010056" cy="25705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FB44C363-E28D-472A-8BF3-DD6B8FD905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2252" y="2584713"/>
            <a:ext cx="2010056" cy="2065126"/>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612F0B7F-C7E2-4961-AB41-6514C8A75FFF}"/>
              </a:ext>
            </a:extLst>
          </p:cNvPr>
          <p:cNvSpPr txBox="1"/>
          <p:nvPr/>
        </p:nvSpPr>
        <p:spPr>
          <a:xfrm>
            <a:off x="164993" y="184056"/>
            <a:ext cx="4572000" cy="461665"/>
          </a:xfrm>
          <a:prstGeom prst="rect">
            <a:avLst/>
          </a:prstGeom>
          <a:noFill/>
        </p:spPr>
        <p:txBody>
          <a:bodyPr wrap="square">
            <a:spAutoFit/>
          </a:bodyPr>
          <a:lstStyle/>
          <a:p>
            <a:r>
              <a:rPr lang="cs-CZ" sz="2400" b="1" dirty="0" err="1"/>
              <a:t>Magneto</a:t>
            </a:r>
            <a:endParaRPr lang="cs-CZ" sz="2400" dirty="0"/>
          </a:p>
        </p:txBody>
      </p:sp>
    </p:spTree>
    <p:extLst>
      <p:ext uri="{BB962C8B-B14F-4D97-AF65-F5344CB8AC3E}">
        <p14:creationId xmlns:p14="http://schemas.microsoft.com/office/powerpoint/2010/main" val="20499696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478F0F31-EF2F-42DC-8FE7-1FB968167B82}"/>
              </a:ext>
            </a:extLst>
          </p:cNvPr>
          <p:cNvSpPr txBox="1"/>
          <p:nvPr/>
        </p:nvSpPr>
        <p:spPr>
          <a:xfrm>
            <a:off x="190072" y="180268"/>
            <a:ext cx="8676526" cy="400110"/>
          </a:xfrm>
          <a:prstGeom prst="rect">
            <a:avLst/>
          </a:prstGeom>
          <a:noFill/>
        </p:spPr>
        <p:txBody>
          <a:bodyPr wrap="square">
            <a:spAutoFit/>
          </a:bodyPr>
          <a:lstStyle/>
          <a:p>
            <a:r>
              <a:rPr lang="cs-CZ" sz="2000" b="0" i="0" dirty="0">
                <a:solidFill>
                  <a:srgbClr val="333333"/>
                </a:solidFill>
                <a:effectLst/>
              </a:rPr>
              <a:t>Graf závislosti střídavého napětí na čase může mít i jiný než sinusový průběh</a:t>
            </a:r>
            <a:endParaRPr lang="cs-CZ" sz="2000" dirty="0"/>
          </a:p>
        </p:txBody>
      </p:sp>
      <p:pic>
        <p:nvPicPr>
          <p:cNvPr id="9218" name="Picture 2">
            <a:extLst>
              <a:ext uri="{FF2B5EF4-FFF2-40B4-BE49-F238E27FC236}">
                <a16:creationId xmlns:a16="http://schemas.microsoft.com/office/drawing/2014/main" id="{FBB4DEAF-2C93-4C62-9D28-6B1646DA74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808" y="699660"/>
            <a:ext cx="5187483" cy="1437365"/>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C82294CF-2DD6-40F3-BE7E-1CDB1A4B23AB}"/>
              </a:ext>
            </a:extLst>
          </p:cNvPr>
          <p:cNvSpPr txBox="1"/>
          <p:nvPr/>
        </p:nvSpPr>
        <p:spPr>
          <a:xfrm>
            <a:off x="190072" y="2673976"/>
            <a:ext cx="8830638" cy="1938992"/>
          </a:xfrm>
          <a:prstGeom prst="rect">
            <a:avLst/>
          </a:prstGeom>
          <a:noFill/>
        </p:spPr>
        <p:txBody>
          <a:bodyPr wrap="square">
            <a:spAutoFit/>
          </a:bodyPr>
          <a:lstStyle/>
          <a:p>
            <a:pPr algn="just"/>
            <a:r>
              <a:rPr lang="cs-CZ" sz="2000" dirty="0"/>
              <a:t>Komutátor je v elektrotechnice speciální sběrný kroužek, který je rozdělen na vzájemně izolované lamely, na něž doléhají kartáče (obvykle grafitové). Zajišťuje přívod a přepínání směru proudu vedeného do rotorových cívek tak, aby byla napájena vždy cívka pod aktivním pólem a bylo dosaženo co největší účinnosti stroje (stejnosměrný motor nebo univerzálního motoru − vrtačka, mixér atd.). U dynama slouží komutátor jako mechanický rotační usměrňovač.</a:t>
            </a:r>
          </a:p>
        </p:txBody>
      </p:sp>
      <p:sp>
        <p:nvSpPr>
          <p:cNvPr id="14" name="TextovéPole 13">
            <a:extLst>
              <a:ext uri="{FF2B5EF4-FFF2-40B4-BE49-F238E27FC236}">
                <a16:creationId xmlns:a16="http://schemas.microsoft.com/office/drawing/2014/main" id="{A35D5999-CA8F-499C-B6D9-D719C9BD03D8}"/>
              </a:ext>
            </a:extLst>
          </p:cNvPr>
          <p:cNvSpPr txBox="1"/>
          <p:nvPr/>
        </p:nvSpPr>
        <p:spPr>
          <a:xfrm>
            <a:off x="185028" y="2235759"/>
            <a:ext cx="4572000" cy="461665"/>
          </a:xfrm>
          <a:prstGeom prst="rect">
            <a:avLst/>
          </a:prstGeom>
          <a:noFill/>
        </p:spPr>
        <p:txBody>
          <a:bodyPr wrap="square">
            <a:spAutoFit/>
          </a:bodyPr>
          <a:lstStyle/>
          <a:p>
            <a:r>
              <a:rPr lang="cs-CZ" sz="2400" b="1" dirty="0"/>
              <a:t>Komutátor</a:t>
            </a:r>
          </a:p>
        </p:txBody>
      </p:sp>
      <p:pic>
        <p:nvPicPr>
          <p:cNvPr id="9222" name="Picture 6">
            <a:extLst>
              <a:ext uri="{FF2B5EF4-FFF2-40B4-BE49-F238E27FC236}">
                <a16:creationId xmlns:a16="http://schemas.microsoft.com/office/drawing/2014/main" id="{B5033CB9-B654-4CF4-9192-A0C9C7A1A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436" y="4902261"/>
            <a:ext cx="1662701" cy="1722083"/>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See the source image">
            <a:extLst>
              <a:ext uri="{FF2B5EF4-FFF2-40B4-BE49-F238E27FC236}">
                <a16:creationId xmlns:a16="http://schemas.microsoft.com/office/drawing/2014/main" id="{A4E939ED-1BCF-4D8D-9D79-684E029A82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1488" y="4758414"/>
            <a:ext cx="3105150" cy="20097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ee the source image">
            <a:extLst>
              <a:ext uri="{FF2B5EF4-FFF2-40B4-BE49-F238E27FC236}">
                <a16:creationId xmlns:a16="http://schemas.microsoft.com/office/drawing/2014/main" id="{A554C2A0-6F2A-40A9-9989-BEF5B6B7FD6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56658" y="4797486"/>
            <a:ext cx="3750067" cy="170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0733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E48C45FE-370C-4344-BD1D-DC5E4B6EB131}"/>
              </a:ext>
            </a:extLst>
          </p:cNvPr>
          <p:cNvSpPr txBox="1"/>
          <p:nvPr/>
        </p:nvSpPr>
        <p:spPr>
          <a:xfrm>
            <a:off x="118099" y="516332"/>
            <a:ext cx="6724490" cy="3785652"/>
          </a:xfrm>
          <a:prstGeom prst="rect">
            <a:avLst/>
          </a:prstGeom>
          <a:noFill/>
        </p:spPr>
        <p:txBody>
          <a:bodyPr wrap="square">
            <a:spAutoFit/>
          </a:bodyPr>
          <a:lstStyle/>
          <a:p>
            <a:pPr algn="just"/>
            <a:r>
              <a:rPr lang="cs-CZ" sz="2000" b="1" dirty="0"/>
              <a:t>Dynamo </a:t>
            </a:r>
            <a:r>
              <a:rPr lang="cs-CZ" sz="2000" dirty="0"/>
              <a:t>je již zastaralý elektrický generátor, který přeměňuje mechanickou energii na stejnosměrný proud. Mechanickou energii dodává dynamu vnější zdroj (např. turbína, klika). Dynamo se skládá ze statoru tvořeného magnetem nebo elektromagnetem, rotoru s vinutím a komutátoru. Slouží k přeměně mechanické energie na stejnosměrný proud. Nevýhodou dynama je přítomnost </a:t>
            </a:r>
            <a:r>
              <a:rPr lang="cs-CZ" sz="2000" b="1" dirty="0"/>
              <a:t>komutátoru</a:t>
            </a:r>
            <a:r>
              <a:rPr lang="cs-CZ" sz="2000" dirty="0"/>
              <a:t> a závislost výstupního napětí na otáčkách rotoru. Dynamo bylo používáno například ve starých automobilech, protože při použití permanentních magnetů nepotřebuje buzení (a tedy ani přítomnost akumulátoru) – staré automobily neměly baterii a startovaly se klikou.</a:t>
            </a:r>
          </a:p>
        </p:txBody>
      </p:sp>
      <p:pic>
        <p:nvPicPr>
          <p:cNvPr id="3074" name="Picture 2">
            <a:extLst>
              <a:ext uri="{FF2B5EF4-FFF2-40B4-BE49-F238E27FC236}">
                <a16:creationId xmlns:a16="http://schemas.microsoft.com/office/drawing/2014/main" id="{A9E52E2F-20CD-465E-8461-7119407D77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1329" y="283308"/>
            <a:ext cx="2154572" cy="161592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908-laurin-a-klement-bsc-01">
            <a:extLst>
              <a:ext uri="{FF2B5EF4-FFF2-40B4-BE49-F238E27FC236}">
                <a16:creationId xmlns:a16="http://schemas.microsoft.com/office/drawing/2014/main" id="{150480F2-13BE-42DC-AD42-854E43CCA8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6427" y="2213708"/>
            <a:ext cx="1979910" cy="197991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371453A8-7981-4EDF-8736-6FE0CC3142CA}"/>
              </a:ext>
            </a:extLst>
          </p:cNvPr>
          <p:cNvSpPr txBox="1"/>
          <p:nvPr/>
        </p:nvSpPr>
        <p:spPr>
          <a:xfrm>
            <a:off x="118099" y="52476"/>
            <a:ext cx="4572000" cy="461665"/>
          </a:xfrm>
          <a:prstGeom prst="rect">
            <a:avLst/>
          </a:prstGeom>
          <a:noFill/>
        </p:spPr>
        <p:txBody>
          <a:bodyPr wrap="square">
            <a:spAutoFit/>
          </a:bodyPr>
          <a:lstStyle/>
          <a:p>
            <a:r>
              <a:rPr lang="cs-CZ" sz="2400" b="1" dirty="0"/>
              <a:t>Dynamo</a:t>
            </a:r>
            <a:endParaRPr lang="cs-CZ" sz="2400" dirty="0"/>
          </a:p>
        </p:txBody>
      </p:sp>
      <p:pic>
        <p:nvPicPr>
          <p:cNvPr id="4" name="Obrázek 3">
            <a:extLst>
              <a:ext uri="{FF2B5EF4-FFF2-40B4-BE49-F238E27FC236}">
                <a16:creationId xmlns:a16="http://schemas.microsoft.com/office/drawing/2014/main" id="{8A5F8362-EC92-4906-8BE1-0AD8C28CE8FD}"/>
              </a:ext>
            </a:extLst>
          </p:cNvPr>
          <p:cNvPicPr>
            <a:picLocks noChangeAspect="1"/>
          </p:cNvPicPr>
          <p:nvPr/>
        </p:nvPicPr>
        <p:blipFill>
          <a:blip r:embed="rId4"/>
          <a:stretch>
            <a:fillRect/>
          </a:stretch>
        </p:blipFill>
        <p:spPr>
          <a:xfrm>
            <a:off x="282486" y="4301984"/>
            <a:ext cx="3040772" cy="2362200"/>
          </a:xfrm>
          <a:prstGeom prst="rect">
            <a:avLst/>
          </a:prstGeom>
        </p:spPr>
      </p:pic>
      <p:pic>
        <p:nvPicPr>
          <p:cNvPr id="3" name="Obrázek 2">
            <a:extLst>
              <a:ext uri="{FF2B5EF4-FFF2-40B4-BE49-F238E27FC236}">
                <a16:creationId xmlns:a16="http://schemas.microsoft.com/office/drawing/2014/main" id="{14BFE7F3-E8FE-4296-B4DC-503164C232EA}"/>
              </a:ext>
            </a:extLst>
          </p:cNvPr>
          <p:cNvPicPr>
            <a:picLocks noChangeAspect="1"/>
          </p:cNvPicPr>
          <p:nvPr/>
        </p:nvPicPr>
        <p:blipFill>
          <a:blip r:embed="rId5"/>
          <a:stretch>
            <a:fillRect/>
          </a:stretch>
        </p:blipFill>
        <p:spPr>
          <a:xfrm>
            <a:off x="3565662" y="4546043"/>
            <a:ext cx="5400675" cy="2009775"/>
          </a:xfrm>
          <a:prstGeom prst="rect">
            <a:avLst/>
          </a:prstGeom>
        </p:spPr>
      </p:pic>
    </p:spTree>
    <p:extLst>
      <p:ext uri="{BB962C8B-B14F-4D97-AF65-F5344CB8AC3E}">
        <p14:creationId xmlns:p14="http://schemas.microsoft.com/office/powerpoint/2010/main" val="9676116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lektřina a magnetismus">
            <a:extLst>
              <a:ext uri="{FF2B5EF4-FFF2-40B4-BE49-F238E27FC236}">
                <a16:creationId xmlns:a16="http://schemas.microsoft.com/office/drawing/2014/main" id="{E7D47901-F53A-46F3-9177-92508B8567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618" y="2792415"/>
            <a:ext cx="3848100" cy="3724275"/>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44337B8B-7E39-4A13-8F2B-55C86FE886BB}"/>
              </a:ext>
            </a:extLst>
          </p:cNvPr>
          <p:cNvSpPr txBox="1"/>
          <p:nvPr/>
        </p:nvSpPr>
        <p:spPr>
          <a:xfrm>
            <a:off x="215757" y="247543"/>
            <a:ext cx="2006896" cy="461665"/>
          </a:xfrm>
          <a:prstGeom prst="rect">
            <a:avLst/>
          </a:prstGeom>
          <a:noFill/>
        </p:spPr>
        <p:txBody>
          <a:bodyPr wrap="none" rtlCol="0">
            <a:spAutoFit/>
          </a:bodyPr>
          <a:lstStyle/>
          <a:p>
            <a:r>
              <a:rPr lang="cs-CZ" sz="2400" b="1" dirty="0"/>
              <a:t>Transformátor</a:t>
            </a:r>
          </a:p>
        </p:txBody>
      </p:sp>
      <p:sp>
        <p:nvSpPr>
          <p:cNvPr id="7" name="TextovéPole 6">
            <a:extLst>
              <a:ext uri="{FF2B5EF4-FFF2-40B4-BE49-F238E27FC236}">
                <a16:creationId xmlns:a16="http://schemas.microsoft.com/office/drawing/2014/main" id="{977BCEA8-DC64-4EE8-ADEF-CEB1D19B0B63}"/>
              </a:ext>
            </a:extLst>
          </p:cNvPr>
          <p:cNvSpPr txBox="1"/>
          <p:nvPr/>
        </p:nvSpPr>
        <p:spPr>
          <a:xfrm>
            <a:off x="143838" y="771922"/>
            <a:ext cx="8815227" cy="1938992"/>
          </a:xfrm>
          <a:prstGeom prst="rect">
            <a:avLst/>
          </a:prstGeom>
          <a:noFill/>
        </p:spPr>
        <p:txBody>
          <a:bodyPr wrap="square">
            <a:spAutoFit/>
          </a:bodyPr>
          <a:lstStyle/>
          <a:p>
            <a:pPr algn="just"/>
            <a:r>
              <a:rPr lang="cs-CZ" sz="2000" b="1" dirty="0"/>
              <a:t>Transformátor</a:t>
            </a:r>
            <a:r>
              <a:rPr lang="cs-CZ" sz="2000" dirty="0"/>
              <a:t> umožňuje přenášet elektrickou energii z jednoho obvodu do druhého pomocí elektromagnetické indukce. Používá se zejména pro transformaci nízkého střídavého napětí na vysoké (a zpět) nebo pro galvanické oddělení obvodů (ochrana před úrazem elektrickým proudem). Transformátor je základním prvkem pro zajištění přenosu elektrické energie od místa výroby ke spotřebiteli, protože při přenosu vysokého napětí jsou ztráty nepoměrně nižší.</a:t>
            </a:r>
          </a:p>
        </p:txBody>
      </p:sp>
      <p:pic>
        <p:nvPicPr>
          <p:cNvPr id="1026" name="Picture 2">
            <a:extLst>
              <a:ext uri="{FF2B5EF4-FFF2-40B4-BE49-F238E27FC236}">
                <a16:creationId xmlns:a16="http://schemas.microsoft.com/office/drawing/2014/main" id="{FD5872FC-C42A-4C50-9C3E-65F7BC88F8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8633" y="2494355"/>
            <a:ext cx="2876764" cy="2160198"/>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31B9A7F9-A090-46A8-A907-4DDAF4D61BA5}"/>
              </a:ext>
            </a:extLst>
          </p:cNvPr>
          <p:cNvPicPr>
            <a:picLocks noChangeAspect="1"/>
          </p:cNvPicPr>
          <p:nvPr/>
        </p:nvPicPr>
        <p:blipFill>
          <a:blip r:embed="rId4"/>
          <a:stretch>
            <a:fillRect/>
          </a:stretch>
        </p:blipFill>
        <p:spPr>
          <a:xfrm>
            <a:off x="4674742" y="5054839"/>
            <a:ext cx="4284323" cy="1555618"/>
          </a:xfrm>
          <a:prstGeom prst="rect">
            <a:avLst/>
          </a:prstGeom>
        </p:spPr>
      </p:pic>
    </p:spTree>
    <p:extLst>
      <p:ext uri="{BB962C8B-B14F-4D97-AF65-F5344CB8AC3E}">
        <p14:creationId xmlns:p14="http://schemas.microsoft.com/office/powerpoint/2010/main" val="7643011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FC439FE9-7FC9-4D11-8AC0-35DCB141A627}"/>
              </a:ext>
            </a:extLst>
          </p:cNvPr>
          <p:cNvSpPr txBox="1"/>
          <p:nvPr/>
        </p:nvSpPr>
        <p:spPr>
          <a:xfrm>
            <a:off x="87331" y="127726"/>
            <a:ext cx="4572000" cy="461665"/>
          </a:xfrm>
          <a:prstGeom prst="rect">
            <a:avLst/>
          </a:prstGeom>
          <a:noFill/>
        </p:spPr>
        <p:txBody>
          <a:bodyPr wrap="square">
            <a:spAutoFit/>
          </a:bodyPr>
          <a:lstStyle/>
          <a:p>
            <a:pPr algn="l"/>
            <a:r>
              <a:rPr lang="cs-CZ" sz="2400" b="1" i="0" dirty="0">
                <a:solidFill>
                  <a:srgbClr val="000000"/>
                </a:solidFill>
                <a:effectLst/>
              </a:rPr>
              <a:t>Elektrická přenosová soustava</a:t>
            </a:r>
          </a:p>
        </p:txBody>
      </p:sp>
      <p:sp>
        <p:nvSpPr>
          <p:cNvPr id="5" name="TextovéPole 4">
            <a:extLst>
              <a:ext uri="{FF2B5EF4-FFF2-40B4-BE49-F238E27FC236}">
                <a16:creationId xmlns:a16="http://schemas.microsoft.com/office/drawing/2014/main" id="{1879A374-BAA0-49CF-BCFA-335AE42E9667}"/>
              </a:ext>
            </a:extLst>
          </p:cNvPr>
          <p:cNvSpPr txBox="1"/>
          <p:nvPr/>
        </p:nvSpPr>
        <p:spPr>
          <a:xfrm>
            <a:off x="192640" y="566678"/>
            <a:ext cx="8758719" cy="3170099"/>
          </a:xfrm>
          <a:prstGeom prst="rect">
            <a:avLst/>
          </a:prstGeom>
          <a:noFill/>
        </p:spPr>
        <p:txBody>
          <a:bodyPr wrap="square">
            <a:spAutoFit/>
          </a:bodyPr>
          <a:lstStyle/>
          <a:p>
            <a:pPr algn="just"/>
            <a:r>
              <a:rPr lang="cs-CZ" sz="2000" b="1" dirty="0"/>
              <a:t>Elektrická přenosová soustava</a:t>
            </a:r>
            <a:r>
              <a:rPr lang="cs-CZ" sz="2000" dirty="0"/>
              <a:t> je systém zařízení, která zajišťují přenos elektrické energie od velkých zdrojů (elektráren) k velkým rozvodnám. Část od rozvoden k jednotlivým uživatelům, například domácnostem, se nazývá </a:t>
            </a:r>
            <a:r>
              <a:rPr lang="cs-CZ" sz="2000" b="1" dirty="0"/>
              <a:t>distribuční soustava</a:t>
            </a:r>
            <a:r>
              <a:rPr lang="cs-CZ" sz="2000" dirty="0"/>
              <a:t>.</a:t>
            </a:r>
          </a:p>
          <a:p>
            <a:pPr algn="just"/>
            <a:r>
              <a:rPr lang="cs-CZ" sz="2000" dirty="0"/>
              <a:t>V české elektrické síti nízkého napětí je střídavé napětí o frekvenci 50 Hz a efektivní napětí 230 V. Maximální napětí (amplituda) během periody trvající 0,02 s je asi 325 V. Tato napětí jsou vztažena vůči zemi (pracovnímu vodiči). Udávané napětí třífázové soustavy je efektivní napětí mezi jejími každými dvěma fázemi, tzv. </a:t>
            </a:r>
            <a:r>
              <a:rPr lang="cs-CZ" sz="2000" b="1" dirty="0"/>
              <a:t>sdružené napětí</a:t>
            </a:r>
            <a:r>
              <a:rPr lang="cs-CZ" sz="2000" dirty="0"/>
              <a:t>. V evropské soustavě nízkého napětí je sdružené napětí definováno na 400 V. Každá fáze přitom má efektivní napětí vůči střednímu vodiči (tzv. fázové napětí) symetricky zhruba 231 V.</a:t>
            </a:r>
          </a:p>
        </p:txBody>
      </p:sp>
      <p:pic>
        <p:nvPicPr>
          <p:cNvPr id="36866" name="Picture 2">
            <a:extLst>
              <a:ext uri="{FF2B5EF4-FFF2-40B4-BE49-F238E27FC236}">
                <a16:creationId xmlns:a16="http://schemas.microsoft.com/office/drawing/2014/main" id="{D5BF5310-3B6A-474E-8132-449D767B61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2692" y="3929104"/>
            <a:ext cx="3750132" cy="2643843"/>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13EA316E-A04B-480F-94B3-F595FDA65F12}"/>
              </a:ext>
            </a:extLst>
          </p:cNvPr>
          <p:cNvPicPr>
            <a:picLocks noChangeAspect="1"/>
          </p:cNvPicPr>
          <p:nvPr/>
        </p:nvPicPr>
        <p:blipFill>
          <a:blip r:embed="rId3"/>
          <a:stretch>
            <a:fillRect/>
          </a:stretch>
        </p:blipFill>
        <p:spPr>
          <a:xfrm>
            <a:off x="421176" y="3929104"/>
            <a:ext cx="4238155" cy="2401622"/>
          </a:xfrm>
          <a:prstGeom prst="rect">
            <a:avLst/>
          </a:prstGeom>
        </p:spPr>
      </p:pic>
    </p:spTree>
    <p:extLst>
      <p:ext uri="{BB962C8B-B14F-4D97-AF65-F5344CB8AC3E}">
        <p14:creationId xmlns:p14="http://schemas.microsoft.com/office/powerpoint/2010/main" val="29869822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5586494-9A2C-45DA-BC5A-305BE225CFD8}"/>
              </a:ext>
            </a:extLst>
          </p:cNvPr>
          <p:cNvSpPr txBox="1"/>
          <p:nvPr/>
        </p:nvSpPr>
        <p:spPr>
          <a:xfrm>
            <a:off x="148976" y="267396"/>
            <a:ext cx="5840858" cy="461665"/>
          </a:xfrm>
          <a:prstGeom prst="rect">
            <a:avLst/>
          </a:prstGeom>
          <a:noFill/>
        </p:spPr>
        <p:txBody>
          <a:bodyPr wrap="square">
            <a:spAutoFit/>
          </a:bodyPr>
          <a:lstStyle/>
          <a:p>
            <a:pPr algn="l"/>
            <a:r>
              <a:rPr lang="cs-CZ" sz="2400" b="1" i="0" dirty="0">
                <a:effectLst/>
              </a:rPr>
              <a:t>Obvod střídavého proudu s odporem</a:t>
            </a:r>
          </a:p>
        </p:txBody>
      </p:sp>
      <p:pic>
        <p:nvPicPr>
          <p:cNvPr id="1026" name="Picture 2">
            <a:extLst>
              <a:ext uri="{FF2B5EF4-FFF2-40B4-BE49-F238E27FC236}">
                <a16:creationId xmlns:a16="http://schemas.microsoft.com/office/drawing/2014/main" id="{98DB9932-FA42-4951-B34E-A05572EB1A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8725" y="419619"/>
            <a:ext cx="3628133" cy="2866411"/>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22AE6639-C838-4A0F-B6A5-6E79CD2A6EC1}"/>
              </a:ext>
            </a:extLst>
          </p:cNvPr>
          <p:cNvSpPr txBox="1"/>
          <p:nvPr/>
        </p:nvSpPr>
        <p:spPr>
          <a:xfrm>
            <a:off x="148976" y="842834"/>
            <a:ext cx="5049749" cy="646331"/>
          </a:xfrm>
          <a:prstGeom prst="rect">
            <a:avLst/>
          </a:prstGeom>
          <a:noFill/>
        </p:spPr>
        <p:txBody>
          <a:bodyPr wrap="square">
            <a:spAutoFit/>
          </a:bodyPr>
          <a:lstStyle/>
          <a:p>
            <a:pPr algn="just"/>
            <a:r>
              <a:rPr lang="en-US" b="0" i="0" dirty="0">
                <a:solidFill>
                  <a:srgbClr val="000000"/>
                </a:solidFill>
                <a:effectLst/>
                <a:latin typeface="Arial" panose="020B0604020202020204" pitchFamily="34" charset="0"/>
              </a:rPr>
              <a:t>O</a:t>
            </a:r>
            <a:r>
              <a:rPr lang="cs-CZ" b="0" i="0" dirty="0" err="1">
                <a:solidFill>
                  <a:srgbClr val="000000"/>
                </a:solidFill>
                <a:effectLst/>
                <a:latin typeface="Arial" panose="020B0604020202020204" pitchFamily="34" charset="0"/>
              </a:rPr>
              <a:t>bvodem</a:t>
            </a:r>
            <a:r>
              <a:rPr lang="cs-CZ" b="0" i="0" dirty="0">
                <a:solidFill>
                  <a:srgbClr val="000000"/>
                </a:solidFill>
                <a:effectLst/>
                <a:latin typeface="Arial" panose="020B0604020202020204" pitchFamily="34" charset="0"/>
              </a:rPr>
              <a:t> prochází </a:t>
            </a:r>
            <a:r>
              <a:rPr lang="cs-CZ" b="1" i="0" dirty="0">
                <a:solidFill>
                  <a:srgbClr val="000000"/>
                </a:solidFill>
                <a:effectLst/>
                <a:latin typeface="Arial" panose="020B0604020202020204" pitchFamily="34" charset="0"/>
              </a:rPr>
              <a:t>střídavý proud</a:t>
            </a:r>
            <a:r>
              <a:rPr lang="cs-CZ" b="0" i="0" dirty="0">
                <a:solidFill>
                  <a:srgbClr val="000000"/>
                </a:solidFill>
                <a:effectLst/>
                <a:latin typeface="Arial" panose="020B0604020202020204" pitchFamily="34" charset="0"/>
              </a:rPr>
              <a:t>, jehož okamžitá hodnota </a:t>
            </a:r>
            <a:r>
              <a:rPr lang="cs-CZ" b="0" i="1" dirty="0">
                <a:solidFill>
                  <a:srgbClr val="000000"/>
                </a:solidFill>
                <a:effectLst/>
                <a:latin typeface="Arial" panose="020B0604020202020204" pitchFamily="34" charset="0"/>
              </a:rPr>
              <a:t>i</a:t>
            </a:r>
            <a:r>
              <a:rPr lang="cs-CZ" b="0" i="0" dirty="0">
                <a:solidFill>
                  <a:srgbClr val="000000"/>
                </a:solidFill>
                <a:effectLst/>
                <a:latin typeface="Arial" panose="020B0604020202020204" pitchFamily="34" charset="0"/>
              </a:rPr>
              <a:t> je dána vztahem :</a:t>
            </a:r>
            <a:endParaRPr lang="cs-CZ" dirty="0"/>
          </a:p>
        </p:txBody>
      </p:sp>
      <p:pic>
        <p:nvPicPr>
          <p:cNvPr id="1028" name="Picture 4">
            <a:extLst>
              <a:ext uri="{FF2B5EF4-FFF2-40B4-BE49-F238E27FC236}">
                <a16:creationId xmlns:a16="http://schemas.microsoft.com/office/drawing/2014/main" id="{700689A0-B435-4F95-8721-9ECA432802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011" y="1545693"/>
            <a:ext cx="3538699" cy="614265"/>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3D60E300-6742-42B5-89AE-71734A86AE12}"/>
              </a:ext>
            </a:extLst>
          </p:cNvPr>
          <p:cNvSpPr txBox="1"/>
          <p:nvPr/>
        </p:nvSpPr>
        <p:spPr>
          <a:xfrm>
            <a:off x="317142" y="2285873"/>
            <a:ext cx="4572000" cy="923330"/>
          </a:xfrm>
          <a:prstGeom prst="rect">
            <a:avLst/>
          </a:prstGeom>
          <a:noFill/>
        </p:spPr>
        <p:txBody>
          <a:bodyPr wrap="square">
            <a:spAutoFit/>
          </a:bodyPr>
          <a:lstStyle/>
          <a:p>
            <a:r>
              <a:rPr lang="cs-CZ" b="0" i="0" dirty="0" err="1">
                <a:solidFill>
                  <a:srgbClr val="000000"/>
                </a:solidFill>
                <a:effectLst/>
              </a:rPr>
              <a:t>I</a:t>
            </a:r>
            <a:r>
              <a:rPr lang="cs-CZ" b="0" i="0" baseline="-25000" dirty="0" err="1">
                <a:solidFill>
                  <a:srgbClr val="000000"/>
                </a:solidFill>
                <a:effectLst/>
              </a:rPr>
              <a:t>m</a:t>
            </a:r>
            <a:r>
              <a:rPr lang="cs-CZ" b="0" i="0" dirty="0">
                <a:solidFill>
                  <a:srgbClr val="000000"/>
                </a:solidFill>
                <a:effectLst/>
              </a:rPr>
              <a:t> ... amplituda střídavého proudu</a:t>
            </a:r>
            <a:br>
              <a:rPr lang="cs-CZ" dirty="0"/>
            </a:br>
            <a:r>
              <a:rPr lang="cs-CZ" b="0" i="0" dirty="0">
                <a:solidFill>
                  <a:srgbClr val="000000"/>
                </a:solidFill>
                <a:effectLst/>
              </a:rPr>
              <a:t>U</a:t>
            </a:r>
            <a:r>
              <a:rPr lang="cs-CZ" b="0" i="0" baseline="-25000" dirty="0">
                <a:solidFill>
                  <a:srgbClr val="000000"/>
                </a:solidFill>
                <a:effectLst/>
              </a:rPr>
              <a:t>m</a:t>
            </a:r>
            <a:r>
              <a:rPr lang="cs-CZ" b="0" i="0" dirty="0">
                <a:solidFill>
                  <a:srgbClr val="000000"/>
                </a:solidFill>
                <a:effectLst/>
              </a:rPr>
              <a:t> ... amplituda střídavého napětí</a:t>
            </a:r>
            <a:br>
              <a:rPr lang="cs-CZ" dirty="0"/>
            </a:br>
            <a:r>
              <a:rPr lang="cs-CZ" b="1" i="0" dirty="0">
                <a:solidFill>
                  <a:srgbClr val="000000"/>
                </a:solidFill>
                <a:effectLst/>
              </a:rPr>
              <a:t>R</a:t>
            </a:r>
            <a:r>
              <a:rPr lang="cs-CZ" b="0" i="0" dirty="0">
                <a:solidFill>
                  <a:srgbClr val="000000"/>
                </a:solidFill>
                <a:effectLst/>
              </a:rPr>
              <a:t> ... </a:t>
            </a:r>
            <a:r>
              <a:rPr lang="cs-CZ" b="1" i="0" dirty="0" err="1">
                <a:solidFill>
                  <a:srgbClr val="000000"/>
                </a:solidFill>
                <a:effectLst/>
              </a:rPr>
              <a:t>rezistance</a:t>
            </a:r>
            <a:r>
              <a:rPr lang="cs-CZ" b="1" i="0" dirty="0">
                <a:solidFill>
                  <a:srgbClr val="000000"/>
                </a:solidFill>
                <a:effectLst/>
              </a:rPr>
              <a:t> </a:t>
            </a:r>
            <a:r>
              <a:rPr lang="cs-CZ" b="0" i="0" dirty="0">
                <a:solidFill>
                  <a:srgbClr val="000000"/>
                </a:solidFill>
                <a:effectLst/>
              </a:rPr>
              <a:t>(odpor)</a:t>
            </a:r>
            <a:endParaRPr lang="cs-CZ" dirty="0"/>
          </a:p>
        </p:txBody>
      </p:sp>
      <p:sp>
        <p:nvSpPr>
          <p:cNvPr id="12" name="TextovéPole 11">
            <a:extLst>
              <a:ext uri="{FF2B5EF4-FFF2-40B4-BE49-F238E27FC236}">
                <a16:creationId xmlns:a16="http://schemas.microsoft.com/office/drawing/2014/main" id="{40D43D06-E25A-431E-A951-AA815A765F81}"/>
              </a:ext>
            </a:extLst>
          </p:cNvPr>
          <p:cNvSpPr txBox="1"/>
          <p:nvPr/>
        </p:nvSpPr>
        <p:spPr>
          <a:xfrm>
            <a:off x="148976" y="3274814"/>
            <a:ext cx="8518633" cy="707886"/>
          </a:xfrm>
          <a:prstGeom prst="rect">
            <a:avLst/>
          </a:prstGeom>
          <a:noFill/>
        </p:spPr>
        <p:txBody>
          <a:bodyPr wrap="square">
            <a:spAutoFit/>
          </a:bodyPr>
          <a:lstStyle/>
          <a:p>
            <a:pPr algn="just"/>
            <a:r>
              <a:rPr lang="cs-CZ" sz="2000" i="0" dirty="0">
                <a:effectLst/>
              </a:rPr>
              <a:t>Odpor R rezistoru v obvodu střídavého proudu je stejný jako v obvodu stejnosměrného proudu a nazývá se </a:t>
            </a:r>
            <a:r>
              <a:rPr lang="cs-CZ" sz="2000" b="1" i="0" dirty="0" err="1">
                <a:effectLst/>
              </a:rPr>
              <a:t>rezistance</a:t>
            </a:r>
            <a:r>
              <a:rPr lang="cs-CZ" sz="2000" i="0" dirty="0">
                <a:effectLst/>
              </a:rPr>
              <a:t>.</a:t>
            </a:r>
            <a:endParaRPr lang="cs-CZ" sz="2000" dirty="0"/>
          </a:p>
        </p:txBody>
      </p:sp>
      <p:sp>
        <p:nvSpPr>
          <p:cNvPr id="14" name="TextovéPole 13">
            <a:extLst>
              <a:ext uri="{FF2B5EF4-FFF2-40B4-BE49-F238E27FC236}">
                <a16:creationId xmlns:a16="http://schemas.microsoft.com/office/drawing/2014/main" id="{57E6F97A-4018-4A95-8704-53056DA7F0E8}"/>
              </a:ext>
            </a:extLst>
          </p:cNvPr>
          <p:cNvSpPr txBox="1"/>
          <p:nvPr/>
        </p:nvSpPr>
        <p:spPr>
          <a:xfrm>
            <a:off x="236536" y="4216674"/>
            <a:ext cx="4572000" cy="400110"/>
          </a:xfrm>
          <a:prstGeom prst="rect">
            <a:avLst/>
          </a:prstGeom>
          <a:noFill/>
        </p:spPr>
        <p:txBody>
          <a:bodyPr wrap="square">
            <a:spAutoFit/>
          </a:bodyPr>
          <a:lstStyle/>
          <a:p>
            <a:r>
              <a:rPr lang="en-US" sz="2000" b="0" i="0" dirty="0">
                <a:solidFill>
                  <a:srgbClr val="000000"/>
                </a:solidFill>
                <a:effectLst/>
              </a:rPr>
              <a:t>P</a:t>
            </a:r>
            <a:r>
              <a:rPr lang="cs-CZ" sz="2000" b="0" i="0" dirty="0">
                <a:solidFill>
                  <a:srgbClr val="000000"/>
                </a:solidFill>
                <a:effectLst/>
              </a:rPr>
              <a:t>ro okamžitou hodnotu </a:t>
            </a:r>
            <a:r>
              <a:rPr lang="cs-CZ" sz="2000" b="1" i="0" dirty="0">
                <a:solidFill>
                  <a:srgbClr val="000000"/>
                </a:solidFill>
                <a:effectLst/>
              </a:rPr>
              <a:t>napětí</a:t>
            </a:r>
            <a:r>
              <a:rPr lang="cs-CZ" sz="2000" b="0" i="0" dirty="0">
                <a:solidFill>
                  <a:srgbClr val="000000"/>
                </a:solidFill>
                <a:effectLst/>
              </a:rPr>
              <a:t> </a:t>
            </a:r>
            <a:r>
              <a:rPr lang="cs-CZ" sz="2000" b="0" i="1" dirty="0">
                <a:solidFill>
                  <a:srgbClr val="000000"/>
                </a:solidFill>
                <a:effectLst/>
              </a:rPr>
              <a:t>u</a:t>
            </a:r>
            <a:r>
              <a:rPr lang="cs-CZ" sz="2000" b="0" i="0" dirty="0">
                <a:solidFill>
                  <a:srgbClr val="000000"/>
                </a:solidFill>
                <a:effectLst/>
              </a:rPr>
              <a:t> platí :</a:t>
            </a:r>
            <a:endParaRPr lang="cs-CZ" sz="2000" dirty="0"/>
          </a:p>
        </p:txBody>
      </p:sp>
      <p:pic>
        <p:nvPicPr>
          <p:cNvPr id="1030" name="Picture 6">
            <a:extLst>
              <a:ext uri="{FF2B5EF4-FFF2-40B4-BE49-F238E27FC236}">
                <a16:creationId xmlns:a16="http://schemas.microsoft.com/office/drawing/2014/main" id="{9895A699-5B09-4CB9-9F5E-949C75141F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2709" y="4247414"/>
            <a:ext cx="1969190" cy="4079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4701A796-5856-45EE-910E-830CE1155F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5361" y="5145298"/>
            <a:ext cx="4171308" cy="1449095"/>
          </a:xfrm>
          <a:prstGeom prst="rect">
            <a:avLst/>
          </a:prstGeom>
          <a:noFill/>
          <a:extLst>
            <a:ext uri="{909E8E84-426E-40DD-AFC4-6F175D3DCCD1}">
              <a14:hiddenFill xmlns:a14="http://schemas.microsoft.com/office/drawing/2010/main">
                <a:solidFill>
                  <a:srgbClr val="FFFFFF"/>
                </a:solidFill>
              </a14:hiddenFill>
            </a:ext>
          </a:extLst>
        </p:spPr>
      </p:pic>
      <p:sp>
        <p:nvSpPr>
          <p:cNvPr id="19" name="TextovéPole 18">
            <a:extLst>
              <a:ext uri="{FF2B5EF4-FFF2-40B4-BE49-F238E27FC236}">
                <a16:creationId xmlns:a16="http://schemas.microsoft.com/office/drawing/2014/main" id="{69E3356B-E24A-42EB-AE32-9CBC2345DA35}"/>
              </a:ext>
            </a:extLst>
          </p:cNvPr>
          <p:cNvSpPr txBox="1"/>
          <p:nvPr/>
        </p:nvSpPr>
        <p:spPr>
          <a:xfrm>
            <a:off x="236536" y="4897237"/>
            <a:ext cx="4253271" cy="1631216"/>
          </a:xfrm>
          <a:prstGeom prst="rect">
            <a:avLst/>
          </a:prstGeom>
          <a:noFill/>
        </p:spPr>
        <p:txBody>
          <a:bodyPr wrap="square">
            <a:spAutoFit/>
          </a:bodyPr>
          <a:lstStyle/>
          <a:p>
            <a:pPr algn="just"/>
            <a:r>
              <a:rPr lang="cs-CZ" sz="2000" u="sng" dirty="0" err="1"/>
              <a:t>Rezistance</a:t>
            </a:r>
            <a:r>
              <a:rPr lang="cs-CZ" sz="2000" u="sng" dirty="0"/>
              <a:t> střídavého obvodu nemá vliv na fázový rozdíl střídavého napětí a proudu</a:t>
            </a:r>
            <a:r>
              <a:rPr lang="cs-CZ" sz="2000" dirty="0"/>
              <a:t>.</a:t>
            </a:r>
            <a:r>
              <a:rPr lang="en-US" sz="2000" dirty="0"/>
              <a:t> </a:t>
            </a:r>
            <a:r>
              <a:rPr lang="cs-CZ" sz="2000" dirty="0"/>
              <a:t>V jednoduchém obvodu s odporem mají obě veličiny stejnou fázi a jejich fázový rozdíl je nulový</a:t>
            </a:r>
            <a:r>
              <a:rPr lang="en-US" sz="2000" dirty="0"/>
              <a:t> </a:t>
            </a:r>
            <a:r>
              <a:rPr lang="cs-CZ" sz="2000" dirty="0"/>
              <a:t>( </a:t>
            </a:r>
            <a:r>
              <a:rPr lang="el-GR" sz="2000" dirty="0"/>
              <a:t>ϕ</a:t>
            </a:r>
            <a:r>
              <a:rPr lang="en-US" sz="2000" dirty="0"/>
              <a:t> </a:t>
            </a:r>
            <a:r>
              <a:rPr lang="cs-CZ" sz="2000" dirty="0"/>
              <a:t>= 0 )</a:t>
            </a:r>
          </a:p>
        </p:txBody>
      </p:sp>
    </p:spTree>
    <p:extLst>
      <p:ext uri="{BB962C8B-B14F-4D97-AF65-F5344CB8AC3E}">
        <p14:creationId xmlns:p14="http://schemas.microsoft.com/office/powerpoint/2010/main" val="654245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F983A404-6A26-4EA2-A4F7-B060182898CC}"/>
              </a:ext>
            </a:extLst>
          </p:cNvPr>
          <p:cNvSpPr txBox="1"/>
          <p:nvPr/>
        </p:nvSpPr>
        <p:spPr>
          <a:xfrm>
            <a:off x="200346" y="234227"/>
            <a:ext cx="5316876" cy="461665"/>
          </a:xfrm>
          <a:prstGeom prst="rect">
            <a:avLst/>
          </a:prstGeom>
          <a:noFill/>
        </p:spPr>
        <p:txBody>
          <a:bodyPr wrap="square">
            <a:spAutoFit/>
          </a:bodyPr>
          <a:lstStyle/>
          <a:p>
            <a:pPr algn="l"/>
            <a:r>
              <a:rPr lang="cs-CZ" sz="2400" b="1" i="0" dirty="0">
                <a:effectLst/>
              </a:rPr>
              <a:t>Obvod střídavého proudu s indukčností</a:t>
            </a:r>
          </a:p>
        </p:txBody>
      </p:sp>
      <p:pic>
        <p:nvPicPr>
          <p:cNvPr id="2050" name="Picture 2">
            <a:extLst>
              <a:ext uri="{FF2B5EF4-FFF2-40B4-BE49-F238E27FC236}">
                <a16:creationId xmlns:a16="http://schemas.microsoft.com/office/drawing/2014/main" id="{21CD7F52-9A76-40C6-8240-7264F0E8DE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7078" y="164652"/>
            <a:ext cx="3179245" cy="2511766"/>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F1A6DBA3-098F-4255-AB6F-52FFC683CCFA}"/>
              </a:ext>
            </a:extLst>
          </p:cNvPr>
          <p:cNvSpPr txBox="1"/>
          <p:nvPr/>
        </p:nvSpPr>
        <p:spPr>
          <a:xfrm>
            <a:off x="287676" y="839024"/>
            <a:ext cx="5229546" cy="1754326"/>
          </a:xfrm>
          <a:prstGeom prst="rect">
            <a:avLst/>
          </a:prstGeom>
          <a:noFill/>
        </p:spPr>
        <p:txBody>
          <a:bodyPr wrap="square">
            <a:spAutoFit/>
          </a:bodyPr>
          <a:lstStyle/>
          <a:p>
            <a:pPr algn="just"/>
            <a:r>
              <a:rPr lang="en-US" b="0" i="0" dirty="0">
                <a:solidFill>
                  <a:srgbClr val="000000"/>
                </a:solidFill>
                <a:effectLst/>
                <a:latin typeface="Arial" panose="020B0604020202020204" pitchFamily="34" charset="0"/>
              </a:rPr>
              <a:t>S</a:t>
            </a:r>
            <a:r>
              <a:rPr lang="cs-CZ" b="0" i="0" dirty="0" err="1">
                <a:solidFill>
                  <a:srgbClr val="000000"/>
                </a:solidFill>
                <a:effectLst/>
                <a:latin typeface="Arial" panose="020B0604020202020204" pitchFamily="34" charset="0"/>
              </a:rPr>
              <a:t>třídavý</a:t>
            </a:r>
            <a:r>
              <a:rPr lang="cs-CZ" b="0" i="0" dirty="0">
                <a:solidFill>
                  <a:srgbClr val="000000"/>
                </a:solidFill>
                <a:effectLst/>
                <a:latin typeface="Arial" panose="020B0604020202020204" pitchFamily="34" charset="0"/>
              </a:rPr>
              <a:t> proud procházející cívkou vytváří měnící se magnetické pole v cívce</a:t>
            </a:r>
            <a:r>
              <a:rPr lang="en-US" dirty="0">
                <a:solidFill>
                  <a:srgbClr val="000000"/>
                </a:solidFill>
                <a:latin typeface="Arial" panose="020B0604020202020204" pitchFamily="34" charset="0"/>
              </a:rPr>
              <a:t>. V </a:t>
            </a:r>
            <a:r>
              <a:rPr lang="cs-CZ" b="0" i="0" dirty="0">
                <a:solidFill>
                  <a:srgbClr val="000000"/>
                </a:solidFill>
                <a:effectLst/>
                <a:latin typeface="Arial" panose="020B0604020202020204" pitchFamily="34" charset="0"/>
              </a:rPr>
              <a:t>cívce se indukuje napětí, které podle </a:t>
            </a:r>
            <a:r>
              <a:rPr lang="en-US" b="1" i="0" dirty="0">
                <a:solidFill>
                  <a:srgbClr val="000000"/>
                </a:solidFill>
                <a:effectLst/>
                <a:latin typeface="Arial" panose="020B0604020202020204" pitchFamily="34" charset="0"/>
              </a:rPr>
              <a:t>Faraday - </a:t>
            </a:r>
            <a:r>
              <a:rPr lang="cs-CZ" b="1" i="0" dirty="0" err="1">
                <a:solidFill>
                  <a:srgbClr val="000000"/>
                </a:solidFill>
                <a:effectLst/>
                <a:latin typeface="Arial" panose="020B0604020202020204" pitchFamily="34" charset="0"/>
              </a:rPr>
              <a:t>Lenzova</a:t>
            </a:r>
            <a:r>
              <a:rPr lang="cs-CZ" b="1" i="0" dirty="0">
                <a:solidFill>
                  <a:srgbClr val="000000"/>
                </a:solidFill>
                <a:effectLst/>
                <a:latin typeface="Arial" panose="020B0604020202020204" pitchFamily="34" charset="0"/>
              </a:rPr>
              <a:t> zákona</a:t>
            </a:r>
            <a:r>
              <a:rPr lang="cs-CZ" b="0" i="0" dirty="0">
                <a:solidFill>
                  <a:srgbClr val="000000"/>
                </a:solidFill>
                <a:effectLst/>
                <a:latin typeface="Arial" panose="020B0604020202020204" pitchFamily="34" charset="0"/>
              </a:rPr>
              <a:t> má opačnou polaritu než napětí zdroje</a:t>
            </a:r>
            <a:r>
              <a:rPr lang="en-US" b="0" i="0" dirty="0">
                <a:solidFill>
                  <a:srgbClr val="000000"/>
                </a:solidFill>
                <a:effectLst/>
                <a:latin typeface="Arial" panose="020B0604020202020204" pitchFamily="34" charset="0"/>
              </a:rPr>
              <a:t>.</a:t>
            </a:r>
            <a:br>
              <a:rPr lang="cs-CZ" dirty="0"/>
            </a:br>
            <a:r>
              <a:rPr lang="en-US" dirty="0"/>
              <a:t>   P</a:t>
            </a:r>
            <a:r>
              <a:rPr lang="cs-CZ" b="0" i="0" dirty="0">
                <a:solidFill>
                  <a:srgbClr val="000000"/>
                </a:solidFill>
                <a:effectLst/>
                <a:latin typeface="Arial" panose="020B0604020202020204" pitchFamily="34" charset="0"/>
              </a:rPr>
              <a:t>ro </a:t>
            </a:r>
            <a:r>
              <a:rPr lang="cs-CZ" b="1" i="0" dirty="0">
                <a:solidFill>
                  <a:srgbClr val="000000"/>
                </a:solidFill>
                <a:effectLst/>
                <a:latin typeface="Arial" panose="020B0604020202020204" pitchFamily="34" charset="0"/>
              </a:rPr>
              <a:t>okamžitou hodnotu střídavého proudu</a:t>
            </a:r>
            <a:r>
              <a:rPr lang="cs-CZ" b="0" i="0" dirty="0">
                <a:solidFill>
                  <a:srgbClr val="000000"/>
                </a:solidFill>
                <a:effectLst/>
                <a:latin typeface="Arial" panose="020B0604020202020204" pitchFamily="34" charset="0"/>
              </a:rPr>
              <a:t> </a:t>
            </a:r>
            <a:r>
              <a:rPr lang="cs-CZ" b="0" i="1" dirty="0">
                <a:solidFill>
                  <a:srgbClr val="000000"/>
                </a:solidFill>
                <a:effectLst/>
                <a:latin typeface="Arial" panose="020B0604020202020204" pitchFamily="34" charset="0"/>
              </a:rPr>
              <a:t>i</a:t>
            </a:r>
            <a:r>
              <a:rPr lang="cs-CZ" b="0" i="0" dirty="0">
                <a:solidFill>
                  <a:srgbClr val="000000"/>
                </a:solidFill>
                <a:effectLst/>
                <a:latin typeface="Arial" panose="020B0604020202020204" pitchFamily="34" charset="0"/>
              </a:rPr>
              <a:t> platí :</a:t>
            </a:r>
            <a:endParaRPr lang="cs-CZ" dirty="0"/>
          </a:p>
        </p:txBody>
      </p:sp>
      <p:pic>
        <p:nvPicPr>
          <p:cNvPr id="2052" name="Picture 4">
            <a:extLst>
              <a:ext uri="{FF2B5EF4-FFF2-40B4-BE49-F238E27FC236}">
                <a16:creationId xmlns:a16="http://schemas.microsoft.com/office/drawing/2014/main" id="{3A290E08-A567-4578-A7FA-60318FF3D4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6216" y="2439935"/>
            <a:ext cx="1694950" cy="383206"/>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43E19C3D-989D-44C7-9DD2-EC33A6698567}"/>
              </a:ext>
            </a:extLst>
          </p:cNvPr>
          <p:cNvSpPr txBox="1"/>
          <p:nvPr/>
        </p:nvSpPr>
        <p:spPr>
          <a:xfrm>
            <a:off x="287676" y="2947469"/>
            <a:ext cx="4572000" cy="369332"/>
          </a:xfrm>
          <a:prstGeom prst="rect">
            <a:avLst/>
          </a:prstGeom>
          <a:noFill/>
        </p:spPr>
        <p:txBody>
          <a:bodyPr wrap="square">
            <a:spAutoFit/>
          </a:bodyPr>
          <a:lstStyle/>
          <a:p>
            <a:r>
              <a:rPr lang="en-US" b="0" i="0" dirty="0">
                <a:solidFill>
                  <a:srgbClr val="000000"/>
                </a:solidFill>
                <a:effectLst/>
                <a:latin typeface="Arial" panose="020B0604020202020204" pitchFamily="34" charset="0"/>
              </a:rPr>
              <a:t>P</a:t>
            </a:r>
            <a:r>
              <a:rPr lang="cs-CZ" b="0" i="0" dirty="0">
                <a:solidFill>
                  <a:srgbClr val="000000"/>
                </a:solidFill>
                <a:effectLst/>
                <a:latin typeface="Arial" panose="020B0604020202020204" pitchFamily="34" charset="0"/>
              </a:rPr>
              <a:t>ro </a:t>
            </a:r>
            <a:r>
              <a:rPr lang="cs-CZ" b="1" i="0" dirty="0">
                <a:solidFill>
                  <a:srgbClr val="000000"/>
                </a:solidFill>
                <a:effectLst/>
                <a:latin typeface="Arial" panose="020B0604020202020204" pitchFamily="34" charset="0"/>
              </a:rPr>
              <a:t>okamžitou hodnotu napětí</a:t>
            </a:r>
            <a:r>
              <a:rPr lang="cs-CZ" b="0" i="0" dirty="0">
                <a:solidFill>
                  <a:srgbClr val="000000"/>
                </a:solidFill>
                <a:effectLst/>
                <a:latin typeface="Arial" panose="020B0604020202020204" pitchFamily="34" charset="0"/>
              </a:rPr>
              <a:t> </a:t>
            </a:r>
            <a:r>
              <a:rPr lang="cs-CZ" b="0" i="1" dirty="0">
                <a:solidFill>
                  <a:srgbClr val="000000"/>
                </a:solidFill>
                <a:effectLst/>
                <a:latin typeface="Arial" panose="020B0604020202020204" pitchFamily="34" charset="0"/>
              </a:rPr>
              <a:t>u</a:t>
            </a:r>
            <a:r>
              <a:rPr lang="cs-CZ" b="0" i="0" dirty="0">
                <a:solidFill>
                  <a:srgbClr val="000000"/>
                </a:solidFill>
                <a:effectLst/>
                <a:latin typeface="Arial" panose="020B0604020202020204" pitchFamily="34" charset="0"/>
              </a:rPr>
              <a:t> platí:</a:t>
            </a:r>
            <a:endParaRPr lang="cs-CZ" dirty="0"/>
          </a:p>
        </p:txBody>
      </p:sp>
      <p:pic>
        <p:nvPicPr>
          <p:cNvPr id="2054" name="Picture 6">
            <a:extLst>
              <a:ext uri="{FF2B5EF4-FFF2-40B4-BE49-F238E27FC236}">
                <a16:creationId xmlns:a16="http://schemas.microsoft.com/office/drawing/2014/main" id="{11AEC823-36E8-4D0C-84D1-570E097AA0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4441" y="3233733"/>
            <a:ext cx="4484233" cy="679429"/>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F220C915-7251-4479-B397-63DD1CA2BBD9}"/>
              </a:ext>
            </a:extLst>
          </p:cNvPr>
          <p:cNvSpPr txBox="1"/>
          <p:nvPr/>
        </p:nvSpPr>
        <p:spPr>
          <a:xfrm>
            <a:off x="200345" y="3957184"/>
            <a:ext cx="8748445" cy="1015663"/>
          </a:xfrm>
          <a:prstGeom prst="rect">
            <a:avLst/>
          </a:prstGeom>
          <a:noFill/>
        </p:spPr>
        <p:txBody>
          <a:bodyPr wrap="square">
            <a:spAutoFit/>
          </a:bodyPr>
          <a:lstStyle/>
          <a:p>
            <a:pPr algn="just"/>
            <a:r>
              <a:rPr lang="cs-CZ" sz="2000" i="0" dirty="0">
                <a:effectLst/>
              </a:rPr>
              <a:t>Cívka svou indukčností L vytváří v obvodu zdánlivý odpor, který způsobuje předbíhání napětí před proudem</a:t>
            </a:r>
            <a:r>
              <a:rPr lang="en-US" sz="2000" i="0" dirty="0">
                <a:effectLst/>
              </a:rPr>
              <a:t> </a:t>
            </a:r>
            <a:r>
              <a:rPr lang="cs-CZ" sz="2000" i="0" dirty="0">
                <a:effectLst/>
              </a:rPr>
              <a:t>( </a:t>
            </a:r>
            <a:r>
              <a:rPr lang="el-GR" sz="2000" i="0" dirty="0">
                <a:effectLst/>
              </a:rPr>
              <a:t>ϕ = + π/2 )</a:t>
            </a:r>
            <a:r>
              <a:rPr lang="en-US" sz="2000" dirty="0"/>
              <a:t>. </a:t>
            </a:r>
            <a:r>
              <a:rPr lang="cs-CZ" sz="2000" i="0" dirty="0">
                <a:effectLst/>
              </a:rPr>
              <a:t>Tento odpor nazýváme </a:t>
            </a:r>
            <a:r>
              <a:rPr lang="cs-CZ" sz="2000" b="1" i="0" dirty="0">
                <a:effectLst/>
              </a:rPr>
              <a:t>induktance</a:t>
            </a:r>
            <a:r>
              <a:rPr lang="cs-CZ" sz="2000" i="0" dirty="0">
                <a:effectLst/>
              </a:rPr>
              <a:t> (X</a:t>
            </a:r>
            <a:r>
              <a:rPr lang="cs-CZ" sz="2000" i="0" baseline="-25000" dirty="0">
                <a:effectLst/>
              </a:rPr>
              <a:t>L</a:t>
            </a:r>
            <a:r>
              <a:rPr lang="cs-CZ" sz="2000" i="0" dirty="0">
                <a:effectLst/>
              </a:rPr>
              <a:t> </a:t>
            </a:r>
            <a:r>
              <a:rPr lang="en-US" sz="2000" i="0" dirty="0">
                <a:effectLst/>
              </a:rPr>
              <a:t>, </a:t>
            </a:r>
            <a:r>
              <a:rPr lang="cs-CZ" sz="2000" i="0" dirty="0">
                <a:effectLst/>
              </a:rPr>
              <a:t>jednotka </a:t>
            </a:r>
            <a:r>
              <a:rPr lang="el-GR" sz="2000" i="0" dirty="0">
                <a:effectLst/>
              </a:rPr>
              <a:t>Ω (</a:t>
            </a:r>
            <a:r>
              <a:rPr lang="cs-CZ" sz="2000" i="0" dirty="0">
                <a:effectLst/>
              </a:rPr>
              <a:t>ohm)</a:t>
            </a:r>
            <a:r>
              <a:rPr lang="en-US" sz="2000" dirty="0"/>
              <a:t>).</a:t>
            </a:r>
            <a:endParaRPr lang="cs-CZ" sz="2000" dirty="0"/>
          </a:p>
        </p:txBody>
      </p:sp>
      <p:pic>
        <p:nvPicPr>
          <p:cNvPr id="2056" name="Picture 8">
            <a:extLst>
              <a:ext uri="{FF2B5EF4-FFF2-40B4-BE49-F238E27FC236}">
                <a16:creationId xmlns:a16="http://schemas.microsoft.com/office/drawing/2014/main" id="{7D708F00-0665-4234-8D77-A6AEED0A2A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913" y="5141912"/>
            <a:ext cx="982637" cy="70188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11D13E88-F290-42DF-AAAB-65DB24DB9A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4270" y="4798032"/>
            <a:ext cx="4969386" cy="172634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4E04F153-C2EF-466E-BDF2-49CC2C6670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5913" y="5948348"/>
            <a:ext cx="1030576" cy="388333"/>
          </a:xfrm>
          <a:prstGeom prst="rect">
            <a:avLst/>
          </a:prstGeom>
          <a:noFill/>
          <a:extLst>
            <a:ext uri="{909E8E84-426E-40DD-AFC4-6F175D3DCCD1}">
              <a14:hiddenFill xmlns:a14="http://schemas.microsoft.com/office/drawing/2010/main">
                <a:solidFill>
                  <a:srgbClr val="FFFFFF"/>
                </a:solidFill>
              </a14:hiddenFill>
            </a:ext>
          </a:extLst>
        </p:spPr>
      </p:pic>
      <p:sp>
        <p:nvSpPr>
          <p:cNvPr id="19" name="TextovéPole 18">
            <a:extLst>
              <a:ext uri="{FF2B5EF4-FFF2-40B4-BE49-F238E27FC236}">
                <a16:creationId xmlns:a16="http://schemas.microsoft.com/office/drawing/2014/main" id="{BA24BDB2-4E0D-40D5-AE13-4246108D9A4B}"/>
              </a:ext>
            </a:extLst>
          </p:cNvPr>
          <p:cNvSpPr txBox="1"/>
          <p:nvPr/>
        </p:nvSpPr>
        <p:spPr>
          <a:xfrm>
            <a:off x="1736209" y="5948348"/>
            <a:ext cx="4572000" cy="646331"/>
          </a:xfrm>
          <a:prstGeom prst="rect">
            <a:avLst/>
          </a:prstGeom>
          <a:noFill/>
        </p:spPr>
        <p:txBody>
          <a:bodyPr wrap="square">
            <a:spAutoFit/>
          </a:bodyPr>
          <a:lstStyle/>
          <a:p>
            <a:r>
              <a:rPr lang="cs-CZ" b="0" i="0" dirty="0">
                <a:solidFill>
                  <a:srgbClr val="000000"/>
                </a:solidFill>
                <a:effectLst/>
              </a:rPr>
              <a:t>L ... indukčnost cívky</a:t>
            </a:r>
            <a:br>
              <a:rPr lang="cs-CZ" dirty="0"/>
            </a:br>
            <a:r>
              <a:rPr lang="el-GR" b="0" i="0" dirty="0">
                <a:solidFill>
                  <a:srgbClr val="000000"/>
                </a:solidFill>
                <a:effectLst/>
              </a:rPr>
              <a:t>ω ... </a:t>
            </a:r>
            <a:r>
              <a:rPr lang="cs-CZ" b="0" i="0" dirty="0">
                <a:solidFill>
                  <a:srgbClr val="000000"/>
                </a:solidFill>
                <a:effectLst/>
              </a:rPr>
              <a:t>úhlová frekvence</a:t>
            </a:r>
            <a:endParaRPr lang="cs-CZ" dirty="0"/>
          </a:p>
        </p:txBody>
      </p:sp>
    </p:spTree>
    <p:extLst>
      <p:ext uri="{BB962C8B-B14F-4D97-AF65-F5344CB8AC3E}">
        <p14:creationId xmlns:p14="http://schemas.microsoft.com/office/powerpoint/2010/main" val="20307965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27EF9E4A-A822-48A4-BA4F-1A8CDC48B8C5}"/>
              </a:ext>
            </a:extLst>
          </p:cNvPr>
          <p:cNvSpPr txBox="1"/>
          <p:nvPr/>
        </p:nvSpPr>
        <p:spPr>
          <a:xfrm>
            <a:off x="138701" y="300762"/>
            <a:ext cx="5286054" cy="461665"/>
          </a:xfrm>
          <a:prstGeom prst="rect">
            <a:avLst/>
          </a:prstGeom>
          <a:noFill/>
        </p:spPr>
        <p:txBody>
          <a:bodyPr wrap="square">
            <a:spAutoFit/>
          </a:bodyPr>
          <a:lstStyle/>
          <a:p>
            <a:pPr algn="l"/>
            <a:r>
              <a:rPr lang="cs-CZ" sz="2400" b="1" i="0" dirty="0">
                <a:effectLst/>
              </a:rPr>
              <a:t>Obvod střídavého proudu s kapacitou</a:t>
            </a:r>
          </a:p>
        </p:txBody>
      </p:sp>
      <p:sp>
        <p:nvSpPr>
          <p:cNvPr id="7" name="TextovéPole 6">
            <a:extLst>
              <a:ext uri="{FF2B5EF4-FFF2-40B4-BE49-F238E27FC236}">
                <a16:creationId xmlns:a16="http://schemas.microsoft.com/office/drawing/2014/main" id="{E601E408-7570-4C2B-8748-C87C652F5FA7}"/>
              </a:ext>
            </a:extLst>
          </p:cNvPr>
          <p:cNvSpPr txBox="1"/>
          <p:nvPr/>
        </p:nvSpPr>
        <p:spPr>
          <a:xfrm>
            <a:off x="261990" y="895331"/>
            <a:ext cx="4916185" cy="1938992"/>
          </a:xfrm>
          <a:prstGeom prst="rect">
            <a:avLst/>
          </a:prstGeom>
          <a:noFill/>
        </p:spPr>
        <p:txBody>
          <a:bodyPr wrap="square">
            <a:spAutoFit/>
          </a:bodyPr>
          <a:lstStyle/>
          <a:p>
            <a:r>
              <a:rPr lang="en-US" sz="2000" b="0" i="0" dirty="0">
                <a:solidFill>
                  <a:srgbClr val="000000"/>
                </a:solidFill>
                <a:effectLst/>
              </a:rPr>
              <a:t>S</a:t>
            </a:r>
            <a:r>
              <a:rPr lang="cs-CZ" sz="2000" b="0" i="0" dirty="0" err="1">
                <a:solidFill>
                  <a:srgbClr val="000000"/>
                </a:solidFill>
                <a:effectLst/>
              </a:rPr>
              <a:t>třídavý</a:t>
            </a:r>
            <a:r>
              <a:rPr lang="cs-CZ" sz="2000" b="0" i="0" dirty="0">
                <a:solidFill>
                  <a:srgbClr val="000000"/>
                </a:solidFill>
                <a:effectLst/>
              </a:rPr>
              <a:t> proud dielektrikem mezi deskami kondenzátoru neprochází</a:t>
            </a:r>
            <a:r>
              <a:rPr lang="en-US" sz="2000" b="0" i="0" dirty="0">
                <a:solidFill>
                  <a:srgbClr val="000000"/>
                </a:solidFill>
                <a:effectLst/>
              </a:rPr>
              <a:t>. K</a:t>
            </a:r>
            <a:r>
              <a:rPr lang="cs-CZ" sz="2000" b="0" i="0" dirty="0" err="1">
                <a:solidFill>
                  <a:srgbClr val="000000"/>
                </a:solidFill>
                <a:effectLst/>
              </a:rPr>
              <a:t>ondenzátor</a:t>
            </a:r>
            <a:r>
              <a:rPr lang="cs-CZ" sz="2000" b="0" i="0" dirty="0">
                <a:solidFill>
                  <a:srgbClr val="000000"/>
                </a:solidFill>
                <a:effectLst/>
              </a:rPr>
              <a:t> se střídavě nabíjí a vybíjí</a:t>
            </a:r>
            <a:r>
              <a:rPr lang="en-US" sz="2000" b="0" i="0" dirty="0">
                <a:solidFill>
                  <a:srgbClr val="000000"/>
                </a:solidFill>
                <a:effectLst/>
              </a:rPr>
              <a:t>, </a:t>
            </a:r>
            <a:r>
              <a:rPr lang="cs-CZ" sz="2000" b="0" i="0" dirty="0">
                <a:solidFill>
                  <a:srgbClr val="000000"/>
                </a:solidFill>
                <a:effectLst/>
              </a:rPr>
              <a:t>napětí se zpožďuje za</a:t>
            </a:r>
            <a:r>
              <a:rPr lang="en-US" sz="2000" b="0" i="0" dirty="0">
                <a:solidFill>
                  <a:srgbClr val="000000"/>
                </a:solidFill>
                <a:effectLst/>
              </a:rPr>
              <a:t> </a:t>
            </a:r>
            <a:r>
              <a:rPr lang="cs-CZ" sz="2000" b="0" i="0" dirty="0">
                <a:solidFill>
                  <a:srgbClr val="000000"/>
                </a:solidFill>
                <a:effectLst/>
              </a:rPr>
              <a:t>proudem</a:t>
            </a:r>
            <a:r>
              <a:rPr lang="en-US" sz="2000" b="0" i="0" dirty="0">
                <a:solidFill>
                  <a:srgbClr val="000000"/>
                </a:solidFill>
                <a:effectLst/>
              </a:rPr>
              <a:t>.</a:t>
            </a:r>
            <a:br>
              <a:rPr lang="cs-CZ" sz="2000" dirty="0"/>
            </a:br>
            <a:r>
              <a:rPr lang="en-US" sz="2000" dirty="0"/>
              <a:t>   </a:t>
            </a:r>
            <a:r>
              <a:rPr lang="en-US" sz="2000" b="0" i="0" dirty="0">
                <a:solidFill>
                  <a:srgbClr val="000000"/>
                </a:solidFill>
                <a:effectLst/>
              </a:rPr>
              <a:t>P</a:t>
            </a:r>
            <a:r>
              <a:rPr lang="cs-CZ" sz="2000" b="0" i="0" dirty="0">
                <a:solidFill>
                  <a:srgbClr val="000000"/>
                </a:solidFill>
                <a:effectLst/>
              </a:rPr>
              <a:t>ro </a:t>
            </a:r>
            <a:r>
              <a:rPr lang="cs-CZ" sz="2000" b="1" i="0" dirty="0">
                <a:solidFill>
                  <a:srgbClr val="000000"/>
                </a:solidFill>
                <a:effectLst/>
              </a:rPr>
              <a:t>okamžitou hodnotu střídavého proudu</a:t>
            </a:r>
            <a:r>
              <a:rPr lang="cs-CZ" sz="2000" b="0" i="0" dirty="0">
                <a:solidFill>
                  <a:srgbClr val="000000"/>
                </a:solidFill>
                <a:effectLst/>
              </a:rPr>
              <a:t> </a:t>
            </a:r>
            <a:r>
              <a:rPr lang="cs-CZ" sz="2000" b="0" i="1" dirty="0">
                <a:solidFill>
                  <a:srgbClr val="000000"/>
                </a:solidFill>
                <a:effectLst/>
              </a:rPr>
              <a:t>i</a:t>
            </a:r>
            <a:r>
              <a:rPr lang="cs-CZ" sz="2000" b="0" i="0" dirty="0">
                <a:solidFill>
                  <a:srgbClr val="000000"/>
                </a:solidFill>
                <a:effectLst/>
              </a:rPr>
              <a:t> platí:</a:t>
            </a:r>
            <a:endParaRPr lang="cs-CZ" sz="2000" dirty="0"/>
          </a:p>
        </p:txBody>
      </p:sp>
      <p:pic>
        <p:nvPicPr>
          <p:cNvPr id="3074" name="Picture 2">
            <a:extLst>
              <a:ext uri="{FF2B5EF4-FFF2-40B4-BE49-F238E27FC236}">
                <a16:creationId xmlns:a16="http://schemas.microsoft.com/office/drawing/2014/main" id="{6AA83ED3-A93D-453F-AC7A-E3D9138057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1725" y="531595"/>
            <a:ext cx="3553574" cy="280750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64AC9913-AE4D-4836-B243-D523C51E27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1150" y="2627601"/>
            <a:ext cx="1828694" cy="413444"/>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54EAFA43-7D8F-44D5-BFC7-5F2A4DD7CC17}"/>
              </a:ext>
            </a:extLst>
          </p:cNvPr>
          <p:cNvSpPr txBox="1"/>
          <p:nvPr/>
        </p:nvSpPr>
        <p:spPr>
          <a:xfrm>
            <a:off x="434082" y="3244334"/>
            <a:ext cx="4572000" cy="369332"/>
          </a:xfrm>
          <a:prstGeom prst="rect">
            <a:avLst/>
          </a:prstGeom>
          <a:noFill/>
        </p:spPr>
        <p:txBody>
          <a:bodyPr wrap="square">
            <a:spAutoFit/>
          </a:bodyPr>
          <a:lstStyle/>
          <a:p>
            <a:r>
              <a:rPr lang="en-US" b="0" i="0" dirty="0">
                <a:solidFill>
                  <a:srgbClr val="000000"/>
                </a:solidFill>
                <a:effectLst/>
                <a:latin typeface="Arial" panose="020B0604020202020204" pitchFamily="34" charset="0"/>
              </a:rPr>
              <a:t>P</a:t>
            </a:r>
            <a:r>
              <a:rPr lang="cs-CZ" b="0" i="0" dirty="0">
                <a:solidFill>
                  <a:srgbClr val="000000"/>
                </a:solidFill>
                <a:effectLst/>
                <a:latin typeface="Arial" panose="020B0604020202020204" pitchFamily="34" charset="0"/>
              </a:rPr>
              <a:t>ro </a:t>
            </a:r>
            <a:r>
              <a:rPr lang="cs-CZ" b="1" i="0" dirty="0">
                <a:solidFill>
                  <a:srgbClr val="000000"/>
                </a:solidFill>
                <a:effectLst/>
                <a:latin typeface="Arial" panose="020B0604020202020204" pitchFamily="34" charset="0"/>
              </a:rPr>
              <a:t>okamžitou hodnotu napětí</a:t>
            </a:r>
            <a:r>
              <a:rPr lang="cs-CZ" b="0" i="0" dirty="0">
                <a:solidFill>
                  <a:srgbClr val="000000"/>
                </a:solidFill>
                <a:effectLst/>
                <a:latin typeface="Arial" panose="020B0604020202020204" pitchFamily="34" charset="0"/>
              </a:rPr>
              <a:t> </a:t>
            </a:r>
            <a:r>
              <a:rPr lang="cs-CZ" b="0" i="1" dirty="0">
                <a:solidFill>
                  <a:srgbClr val="000000"/>
                </a:solidFill>
                <a:effectLst/>
                <a:latin typeface="Arial" panose="020B0604020202020204" pitchFamily="34" charset="0"/>
              </a:rPr>
              <a:t>u</a:t>
            </a:r>
            <a:r>
              <a:rPr lang="cs-CZ" b="0" i="0" dirty="0">
                <a:solidFill>
                  <a:srgbClr val="000000"/>
                </a:solidFill>
                <a:effectLst/>
                <a:latin typeface="Arial" panose="020B0604020202020204" pitchFamily="34" charset="0"/>
              </a:rPr>
              <a:t> platí:</a:t>
            </a:r>
            <a:endParaRPr lang="cs-CZ" dirty="0"/>
          </a:p>
        </p:txBody>
      </p:sp>
      <p:pic>
        <p:nvPicPr>
          <p:cNvPr id="3078" name="Picture 6">
            <a:extLst>
              <a:ext uri="{FF2B5EF4-FFF2-40B4-BE49-F238E27FC236}">
                <a16:creationId xmlns:a16="http://schemas.microsoft.com/office/drawing/2014/main" id="{AB463713-43F1-43DF-87A3-8D39EC4F78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1564" y="3656399"/>
            <a:ext cx="4233221" cy="610906"/>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48978BFB-A0F7-4AE5-A39C-D50624BDC786}"/>
              </a:ext>
            </a:extLst>
          </p:cNvPr>
          <p:cNvSpPr txBox="1"/>
          <p:nvPr/>
        </p:nvSpPr>
        <p:spPr>
          <a:xfrm>
            <a:off x="138701" y="4303966"/>
            <a:ext cx="8748445" cy="1015663"/>
          </a:xfrm>
          <a:prstGeom prst="rect">
            <a:avLst/>
          </a:prstGeom>
          <a:noFill/>
        </p:spPr>
        <p:txBody>
          <a:bodyPr wrap="square">
            <a:spAutoFit/>
          </a:bodyPr>
          <a:lstStyle/>
          <a:p>
            <a:pPr algn="just"/>
            <a:r>
              <a:rPr lang="cs-CZ" sz="2000" dirty="0"/>
              <a:t>Kondenzátor svou kapacitou C vytváří v obvodu zdánlivý odpor, který způsobuje zpožďování napětí za proudem</a:t>
            </a:r>
            <a:r>
              <a:rPr lang="en-US" sz="2000" dirty="0"/>
              <a:t> </a:t>
            </a:r>
            <a:r>
              <a:rPr lang="cs-CZ" sz="2000" dirty="0"/>
              <a:t>(</a:t>
            </a:r>
            <a:r>
              <a:rPr lang="el-GR" sz="2000" dirty="0"/>
              <a:t>ϕ</a:t>
            </a:r>
            <a:r>
              <a:rPr lang="cs-CZ" sz="2000" dirty="0"/>
              <a:t> = - π/2)</a:t>
            </a:r>
            <a:r>
              <a:rPr lang="en-US" sz="2000" dirty="0"/>
              <a:t>. </a:t>
            </a:r>
            <a:r>
              <a:rPr lang="cs-CZ" sz="2000" dirty="0"/>
              <a:t>Tento odpor nazýváme </a:t>
            </a:r>
            <a:r>
              <a:rPr lang="cs-CZ" sz="2000" b="1" dirty="0"/>
              <a:t>kapacitance</a:t>
            </a:r>
            <a:r>
              <a:rPr lang="cs-CZ" sz="2000" dirty="0"/>
              <a:t> (XC</a:t>
            </a:r>
            <a:r>
              <a:rPr lang="en-US" sz="2000" dirty="0"/>
              <a:t>, </a:t>
            </a:r>
            <a:r>
              <a:rPr lang="cs-CZ" sz="2000" dirty="0"/>
              <a:t>jednotka: Ω (ohm</a:t>
            </a:r>
            <a:r>
              <a:rPr lang="en-US" sz="2000" dirty="0"/>
              <a:t>)</a:t>
            </a:r>
            <a:r>
              <a:rPr lang="cs-CZ" sz="2000" dirty="0"/>
              <a:t>)</a:t>
            </a:r>
          </a:p>
        </p:txBody>
      </p:sp>
      <p:pic>
        <p:nvPicPr>
          <p:cNvPr id="3086" name="Picture 14">
            <a:extLst>
              <a:ext uri="{FF2B5EF4-FFF2-40B4-BE49-F238E27FC236}">
                <a16:creationId xmlns:a16="http://schemas.microsoft.com/office/drawing/2014/main" id="{5C671B74-AB8F-486A-9A58-03B360BA5D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082" y="5376102"/>
            <a:ext cx="963794" cy="67872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1F0D926D-96DA-4648-A5C8-5C4F0F599D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241" y="6064586"/>
            <a:ext cx="1043635" cy="678728"/>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a:extLst>
              <a:ext uri="{FF2B5EF4-FFF2-40B4-BE49-F238E27FC236}">
                <a16:creationId xmlns:a16="http://schemas.microsoft.com/office/drawing/2014/main" id="{4E73353E-49A4-4038-A1D7-29F446623C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60001" y="5179445"/>
            <a:ext cx="4349917" cy="1511143"/>
          </a:xfrm>
          <a:prstGeom prst="rect">
            <a:avLst/>
          </a:prstGeom>
          <a:noFill/>
          <a:extLst>
            <a:ext uri="{909E8E84-426E-40DD-AFC4-6F175D3DCCD1}">
              <a14:hiddenFill xmlns:a14="http://schemas.microsoft.com/office/drawing/2010/main">
                <a:solidFill>
                  <a:srgbClr val="FFFFFF"/>
                </a:solidFill>
              </a14:hiddenFill>
            </a:ext>
          </a:extLst>
        </p:spPr>
      </p:pic>
      <p:sp>
        <p:nvSpPr>
          <p:cNvPr id="22" name="TextovéPole 21">
            <a:extLst>
              <a:ext uri="{FF2B5EF4-FFF2-40B4-BE49-F238E27FC236}">
                <a16:creationId xmlns:a16="http://schemas.microsoft.com/office/drawing/2014/main" id="{73C2E5E0-D949-493E-9569-96FAB1C7B573}"/>
              </a:ext>
            </a:extLst>
          </p:cNvPr>
          <p:cNvSpPr txBox="1"/>
          <p:nvPr/>
        </p:nvSpPr>
        <p:spPr>
          <a:xfrm>
            <a:off x="1731142" y="6126098"/>
            <a:ext cx="2994970" cy="646331"/>
          </a:xfrm>
          <a:prstGeom prst="rect">
            <a:avLst/>
          </a:prstGeom>
          <a:noFill/>
        </p:spPr>
        <p:txBody>
          <a:bodyPr wrap="square">
            <a:spAutoFit/>
          </a:bodyPr>
          <a:lstStyle/>
          <a:p>
            <a:r>
              <a:rPr lang="cs-CZ" b="0" i="0" dirty="0">
                <a:solidFill>
                  <a:srgbClr val="000000"/>
                </a:solidFill>
                <a:effectLst/>
              </a:rPr>
              <a:t>C ... kapacita kondenzátoru</a:t>
            </a:r>
            <a:br>
              <a:rPr lang="cs-CZ" dirty="0"/>
            </a:br>
            <a:r>
              <a:rPr lang="el-GR" b="0" i="0" dirty="0">
                <a:solidFill>
                  <a:srgbClr val="000000"/>
                </a:solidFill>
                <a:effectLst/>
              </a:rPr>
              <a:t>ω ... </a:t>
            </a:r>
            <a:r>
              <a:rPr lang="cs-CZ" b="0" i="0" dirty="0">
                <a:solidFill>
                  <a:srgbClr val="000000"/>
                </a:solidFill>
                <a:effectLst/>
              </a:rPr>
              <a:t>úhlová frekvence</a:t>
            </a:r>
            <a:endParaRPr lang="cs-CZ" dirty="0"/>
          </a:p>
        </p:txBody>
      </p:sp>
    </p:spTree>
    <p:extLst>
      <p:ext uri="{BB962C8B-B14F-4D97-AF65-F5344CB8AC3E}">
        <p14:creationId xmlns:p14="http://schemas.microsoft.com/office/powerpoint/2010/main" val="4084071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a:extLst>
              <a:ext uri="{FF2B5EF4-FFF2-40B4-BE49-F238E27FC236}">
                <a16:creationId xmlns:a16="http://schemas.microsoft.com/office/drawing/2014/main" id="{4BF1486B-71C2-4F76-B826-F972F22DDE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175981" y="265164"/>
            <a:ext cx="2095500" cy="340995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Šablona: V/2 – Inovace a zkvalitnění výuky v oblasti přírodních věd Číslo  výukového materiálu: 96 Sada: Člověk">
            <a:extLst>
              <a:ext uri="{FF2B5EF4-FFF2-40B4-BE49-F238E27FC236}">
                <a16:creationId xmlns:a16="http://schemas.microsoft.com/office/drawing/2014/main" id="{D04D521B-C1CA-4387-B5A0-A2150FF2B2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371" y="3250480"/>
            <a:ext cx="3234937" cy="2066511"/>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Proving which way magnetic lines on a magnet travel">
            <a:extLst>
              <a:ext uri="{FF2B5EF4-FFF2-40B4-BE49-F238E27FC236}">
                <a16:creationId xmlns:a16="http://schemas.microsoft.com/office/drawing/2014/main" id="{B59E8C85-B27C-43AE-A4E6-7B99730FD0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371" y="951378"/>
            <a:ext cx="3030074" cy="2066511"/>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Šablona: V/2 – Inovace a zkvalitnění výuky v oblasti přírodních věd Číslo  výukového materiálu: 96 Sada: Člověk">
            <a:extLst>
              <a:ext uri="{FF2B5EF4-FFF2-40B4-BE49-F238E27FC236}">
                <a16:creationId xmlns:a16="http://schemas.microsoft.com/office/drawing/2014/main" id="{F906EA4B-6738-4F6E-9B13-F607477AE4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8756" y="3157376"/>
            <a:ext cx="3409950" cy="21844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FDA1F5B8-7536-404D-BAD2-29FFB08B7983}"/>
              </a:ext>
            </a:extLst>
          </p:cNvPr>
          <p:cNvSpPr txBox="1"/>
          <p:nvPr/>
        </p:nvSpPr>
        <p:spPr>
          <a:xfrm>
            <a:off x="175944" y="5481362"/>
            <a:ext cx="8792111" cy="1200329"/>
          </a:xfrm>
          <a:prstGeom prst="rect">
            <a:avLst/>
          </a:prstGeom>
          <a:noFill/>
        </p:spPr>
        <p:txBody>
          <a:bodyPr wrap="square">
            <a:spAutoFit/>
          </a:bodyPr>
          <a:lstStyle/>
          <a:p>
            <a:pPr algn="just"/>
            <a:r>
              <a:rPr lang="cs-CZ" b="0" i="0" dirty="0">
                <a:solidFill>
                  <a:srgbClr val="202122"/>
                </a:solidFill>
                <a:effectLst/>
                <a:latin typeface="Arial" panose="020B0604020202020204" pitchFamily="34" charset="0"/>
              </a:rPr>
              <a:t>Ačkoli je to běžnou praxí, </a:t>
            </a:r>
            <a:r>
              <a:rPr lang="cs-CZ" b="1" i="0" dirty="0">
                <a:solidFill>
                  <a:srgbClr val="202122"/>
                </a:solidFill>
                <a:effectLst/>
                <a:latin typeface="Arial" panose="020B0604020202020204" pitchFamily="34" charset="0"/>
              </a:rPr>
              <a:t>neměli bychom zaměňovat siločáry magnetického pole s indukčními čarami</a:t>
            </a:r>
            <a:r>
              <a:rPr lang="cs-CZ" b="0" i="0" dirty="0">
                <a:solidFill>
                  <a:srgbClr val="202122"/>
                </a:solidFill>
                <a:effectLst/>
                <a:latin typeface="Arial" panose="020B0604020202020204" pitchFamily="34" charset="0"/>
              </a:rPr>
              <a:t>. Indukční čáry vyjadřují směr magnetické indukce a jsou to vždy uzavřené křivky, magnetické siločáry jsou hustší v prostředí, které přenáší hůře magnetické pole a naopak.</a:t>
            </a:r>
            <a:endParaRPr lang="cs-CZ" dirty="0"/>
          </a:p>
        </p:txBody>
      </p:sp>
      <p:sp>
        <p:nvSpPr>
          <p:cNvPr id="13" name="TextovéPole 12">
            <a:extLst>
              <a:ext uri="{FF2B5EF4-FFF2-40B4-BE49-F238E27FC236}">
                <a16:creationId xmlns:a16="http://schemas.microsoft.com/office/drawing/2014/main" id="{E47A5322-5225-4224-937F-F158E972F720}"/>
              </a:ext>
            </a:extLst>
          </p:cNvPr>
          <p:cNvSpPr txBox="1"/>
          <p:nvPr/>
        </p:nvSpPr>
        <p:spPr>
          <a:xfrm>
            <a:off x="95035" y="257122"/>
            <a:ext cx="4582274" cy="461665"/>
          </a:xfrm>
          <a:prstGeom prst="rect">
            <a:avLst/>
          </a:prstGeom>
          <a:noFill/>
        </p:spPr>
        <p:txBody>
          <a:bodyPr wrap="square">
            <a:spAutoFit/>
          </a:bodyPr>
          <a:lstStyle/>
          <a:p>
            <a:r>
              <a:rPr lang="cs-CZ" sz="2400" b="1" i="0" dirty="0">
                <a:solidFill>
                  <a:srgbClr val="202122"/>
                </a:solidFill>
                <a:effectLst/>
              </a:rPr>
              <a:t>Siločáry magnetického pole </a:t>
            </a:r>
            <a:endParaRPr lang="cs-CZ" sz="2400" dirty="0"/>
          </a:p>
        </p:txBody>
      </p:sp>
    </p:spTree>
    <p:extLst>
      <p:ext uri="{BB962C8B-B14F-4D97-AF65-F5344CB8AC3E}">
        <p14:creationId xmlns:p14="http://schemas.microsoft.com/office/powerpoint/2010/main" val="40804934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6F56856-7B3A-4EEA-89CF-146305A964EC}"/>
              </a:ext>
            </a:extLst>
          </p:cNvPr>
          <p:cNvSpPr txBox="1"/>
          <p:nvPr/>
        </p:nvSpPr>
        <p:spPr>
          <a:xfrm>
            <a:off x="148975" y="226301"/>
            <a:ext cx="7895689" cy="461665"/>
          </a:xfrm>
          <a:prstGeom prst="rect">
            <a:avLst/>
          </a:prstGeom>
          <a:noFill/>
        </p:spPr>
        <p:txBody>
          <a:bodyPr wrap="square">
            <a:spAutoFit/>
          </a:bodyPr>
          <a:lstStyle/>
          <a:p>
            <a:r>
              <a:rPr lang="cs-CZ" sz="2400" b="1" i="0" dirty="0">
                <a:solidFill>
                  <a:srgbClr val="000000"/>
                </a:solidFill>
                <a:effectLst/>
              </a:rPr>
              <a:t>Složený obvod střídavého proudu</a:t>
            </a:r>
            <a:r>
              <a:rPr lang="en-US" sz="2400" b="1" i="0" dirty="0">
                <a:solidFill>
                  <a:srgbClr val="000000"/>
                </a:solidFill>
                <a:effectLst/>
              </a:rPr>
              <a:t> - </a:t>
            </a:r>
            <a:r>
              <a:rPr lang="cs-CZ" sz="2400" b="1" i="0" dirty="0">
                <a:solidFill>
                  <a:srgbClr val="000000"/>
                </a:solidFill>
                <a:effectLst/>
              </a:rPr>
              <a:t>sériový obvod RLC</a:t>
            </a:r>
          </a:p>
        </p:txBody>
      </p:sp>
      <p:pic>
        <p:nvPicPr>
          <p:cNvPr id="4098" name="Picture 2">
            <a:extLst>
              <a:ext uri="{FF2B5EF4-FFF2-40B4-BE49-F238E27FC236}">
                <a16:creationId xmlns:a16="http://schemas.microsoft.com/office/drawing/2014/main" id="{97422FB6-D57D-43E1-87EB-AADDD29BF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1533" y="811473"/>
            <a:ext cx="3071887" cy="257453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450F6614-538E-4B7D-9FAD-FF6171231259}"/>
              </a:ext>
            </a:extLst>
          </p:cNvPr>
          <p:cNvSpPr>
            <a:spLocks noChangeArrowheads="1"/>
          </p:cNvSpPr>
          <p:nvPr/>
        </p:nvSpPr>
        <p:spPr bwMode="auto">
          <a:xfrm>
            <a:off x="148975" y="862911"/>
            <a:ext cx="5933326" cy="175432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rPr>
              <a:t>Vlastnosti vyplývající ze způsobu zapojení:</a:t>
            </a:r>
            <a:br>
              <a:rPr kumimoji="0" lang="cs-CZ" altLang="cs-CZ" sz="2000" b="0" i="0" u="none" strike="noStrike" cap="none" normalizeH="0" baseline="0" dirty="0">
                <a:ln>
                  <a:noFill/>
                </a:ln>
                <a:solidFill>
                  <a:srgbClr val="000000"/>
                </a:solidFill>
                <a:effectLst/>
              </a:rPr>
            </a:br>
            <a:r>
              <a:rPr kumimoji="0" lang="en-US" altLang="cs-CZ" sz="2000" b="0" i="0" u="none" strike="noStrike" cap="none" normalizeH="0" baseline="0" dirty="0">
                <a:ln>
                  <a:noFill/>
                </a:ln>
                <a:solidFill>
                  <a:srgbClr val="000000"/>
                </a:solidFill>
                <a:effectLst/>
              </a:rPr>
              <a:t>   </a:t>
            </a:r>
            <a:r>
              <a:rPr kumimoji="0" lang="cs-CZ" altLang="cs-CZ" sz="2000" b="0" i="0" u="none" strike="noStrike" cap="none" normalizeH="0" baseline="0" dirty="0">
                <a:ln>
                  <a:noFill/>
                </a:ln>
                <a:solidFill>
                  <a:srgbClr val="000000"/>
                </a:solidFill>
                <a:effectLst/>
              </a:rPr>
              <a:t>1) všemi prvky prochází stejný proud</a:t>
            </a:r>
            <a:br>
              <a:rPr kumimoji="0" lang="cs-CZ" altLang="cs-CZ" sz="2000" b="0" i="0" u="none" strike="noStrike" cap="none" normalizeH="0" baseline="0" dirty="0">
                <a:ln>
                  <a:noFill/>
                </a:ln>
                <a:solidFill>
                  <a:srgbClr val="000000"/>
                </a:solidFill>
                <a:effectLst/>
              </a:rPr>
            </a:br>
            <a:r>
              <a:rPr kumimoji="0" lang="en-US" altLang="cs-CZ" sz="2000" b="0" i="0" u="none" strike="noStrike" cap="none" normalizeH="0" baseline="0" dirty="0">
                <a:ln>
                  <a:noFill/>
                </a:ln>
                <a:solidFill>
                  <a:srgbClr val="000000"/>
                </a:solidFill>
                <a:effectLst/>
              </a:rPr>
              <a:t>   </a:t>
            </a:r>
            <a:r>
              <a:rPr kumimoji="0" lang="cs-CZ" altLang="cs-CZ" sz="2000" b="0" i="0" u="none" strike="noStrike" cap="none" normalizeH="0" baseline="0" dirty="0">
                <a:ln>
                  <a:noFill/>
                </a:ln>
                <a:solidFill>
                  <a:srgbClr val="000000"/>
                </a:solidFill>
                <a:effectLst/>
              </a:rPr>
              <a:t>2) napětí na jednotlivých prvcích se liší svou velikostí i vzájemnou fází</a:t>
            </a:r>
            <a:r>
              <a:rPr lang="en-US" altLang="cs-CZ" sz="2000" dirty="0">
                <a:solidFill>
                  <a:srgbClr val="000000"/>
                </a:solidFill>
              </a:rPr>
              <a:t>.</a:t>
            </a:r>
            <a:endParaRPr kumimoji="0" lang="cs-CZ" altLang="cs-CZ" sz="2000" b="0" i="0" u="none" strike="noStrike" cap="none" normalizeH="0" baseline="0" dirty="0">
              <a:ln>
                <a:noFill/>
              </a:ln>
              <a:solidFill>
                <a:srgbClr val="000000"/>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cs-CZ" sz="2000" b="0" i="0" u="none" strike="noStrike" cap="none" normalizeH="0" baseline="0" dirty="0">
                <a:ln>
                  <a:noFill/>
                </a:ln>
                <a:solidFill>
                  <a:srgbClr val="000000"/>
                </a:solidFill>
                <a:effectLst/>
              </a:rPr>
              <a:t>   P</a:t>
            </a:r>
            <a:r>
              <a:rPr kumimoji="0" lang="cs-CZ" altLang="cs-CZ" sz="2000" b="0" i="0" u="none" strike="noStrike" cap="none" normalizeH="0" baseline="0" dirty="0">
                <a:ln>
                  <a:noFill/>
                </a:ln>
                <a:solidFill>
                  <a:srgbClr val="000000"/>
                </a:solidFill>
                <a:effectLst/>
              </a:rPr>
              <a:t>ro amplitudu výsledného napětí platí:</a:t>
            </a:r>
            <a:endParaRPr kumimoji="0" lang="en-US" altLang="cs-CZ" sz="2000" b="0" i="0" u="none" strike="noStrike" cap="none" normalizeH="0" baseline="0" dirty="0">
              <a:ln>
                <a:noFill/>
              </a:ln>
              <a:solidFill>
                <a:srgbClr val="000000"/>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cs-CZ" sz="800" b="0" i="0" u="none" strike="noStrike" cap="none" normalizeH="0" baseline="0" dirty="0">
              <a:ln>
                <a:noFill/>
              </a:ln>
              <a:solidFill>
                <a:srgbClr val="000000"/>
              </a:solidFill>
              <a:effectLst/>
            </a:endParaRPr>
          </a:p>
        </p:txBody>
      </p:sp>
      <p:pic>
        <p:nvPicPr>
          <p:cNvPr id="4101" name="Picture 5">
            <a:extLst>
              <a:ext uri="{FF2B5EF4-FFF2-40B4-BE49-F238E27FC236}">
                <a16:creationId xmlns:a16="http://schemas.microsoft.com/office/drawing/2014/main" id="{9D8FFEF1-AB62-4118-B099-0BB4C14CE9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870" y="2794189"/>
            <a:ext cx="1562100" cy="15335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5E33A60B-ACF1-4AD7-A0FB-0A2DE8D6E2F3}"/>
              </a:ext>
            </a:extLst>
          </p:cNvPr>
          <p:cNvSpPr txBox="1"/>
          <p:nvPr/>
        </p:nvSpPr>
        <p:spPr>
          <a:xfrm>
            <a:off x="779443" y="2540625"/>
            <a:ext cx="1154451" cy="646331"/>
          </a:xfrm>
          <a:prstGeom prst="rect">
            <a:avLst/>
          </a:prstGeom>
          <a:noFill/>
        </p:spPr>
        <p:txBody>
          <a:bodyPr wrap="square">
            <a:spAutoFit/>
          </a:bodyPr>
          <a:lstStyle/>
          <a:p>
            <a:r>
              <a:rPr kumimoji="0" lang="cs-CZ" altLang="cs-CZ" sz="1800" b="0" i="1" u="none" strike="noStrike" cap="none" normalizeH="0" baseline="0" dirty="0">
                <a:ln>
                  <a:noFill/>
                </a:ln>
                <a:solidFill>
                  <a:srgbClr val="000000"/>
                </a:solidFill>
                <a:effectLst/>
              </a:rPr>
              <a:t>Fázorový</a:t>
            </a:r>
            <a:endParaRPr kumimoji="0" lang="en-US" altLang="cs-CZ" sz="1800" b="0" i="1" u="none" strike="noStrike" cap="none" normalizeH="0" baseline="0" dirty="0">
              <a:ln>
                <a:noFill/>
              </a:ln>
              <a:solidFill>
                <a:srgbClr val="000000"/>
              </a:solidFill>
              <a:effectLst/>
            </a:endParaRPr>
          </a:p>
          <a:p>
            <a:r>
              <a:rPr kumimoji="0" lang="cs-CZ" altLang="cs-CZ" sz="1800" b="0" i="1" u="none" strike="noStrike" cap="none" normalizeH="0" baseline="0" dirty="0">
                <a:ln>
                  <a:noFill/>
                </a:ln>
                <a:solidFill>
                  <a:srgbClr val="000000"/>
                </a:solidFill>
                <a:effectLst/>
              </a:rPr>
              <a:t>diagram</a:t>
            </a:r>
            <a:endParaRPr lang="cs-CZ" i="1" dirty="0"/>
          </a:p>
        </p:txBody>
      </p:sp>
      <p:sp>
        <p:nvSpPr>
          <p:cNvPr id="14" name="TextovéPole 13">
            <a:extLst>
              <a:ext uri="{FF2B5EF4-FFF2-40B4-BE49-F238E27FC236}">
                <a16:creationId xmlns:a16="http://schemas.microsoft.com/office/drawing/2014/main" id="{CF82066D-4B2E-4698-988F-18AF978352A3}"/>
              </a:ext>
            </a:extLst>
          </p:cNvPr>
          <p:cNvSpPr txBox="1"/>
          <p:nvPr/>
        </p:nvSpPr>
        <p:spPr>
          <a:xfrm>
            <a:off x="3922575" y="3560952"/>
            <a:ext cx="4920906" cy="369332"/>
          </a:xfrm>
          <a:prstGeom prst="rect">
            <a:avLst/>
          </a:prstGeom>
          <a:noFill/>
        </p:spPr>
        <p:txBody>
          <a:bodyPr wrap="square">
            <a:spAutoFit/>
          </a:bodyPr>
          <a:lstStyle/>
          <a:p>
            <a:r>
              <a:rPr lang="cs-CZ" b="0" i="0" dirty="0">
                <a:solidFill>
                  <a:srgbClr val="000000"/>
                </a:solidFill>
                <a:effectLst/>
              </a:rPr>
              <a:t>U</a:t>
            </a:r>
            <a:r>
              <a:rPr lang="cs-CZ" b="0" i="0" baseline="-25000" dirty="0">
                <a:solidFill>
                  <a:srgbClr val="000000"/>
                </a:solidFill>
                <a:effectLst/>
              </a:rPr>
              <a:t>R</a:t>
            </a:r>
            <a:r>
              <a:rPr lang="cs-CZ" b="0" i="0" dirty="0">
                <a:solidFill>
                  <a:srgbClr val="000000"/>
                </a:solidFill>
                <a:effectLst/>
              </a:rPr>
              <a:t>, U</a:t>
            </a:r>
            <a:r>
              <a:rPr lang="cs-CZ" b="0" i="0" baseline="-25000" dirty="0">
                <a:solidFill>
                  <a:srgbClr val="000000"/>
                </a:solidFill>
                <a:effectLst/>
              </a:rPr>
              <a:t>L</a:t>
            </a:r>
            <a:r>
              <a:rPr lang="cs-CZ" b="0" i="0" dirty="0">
                <a:solidFill>
                  <a:srgbClr val="000000"/>
                </a:solidFill>
                <a:effectLst/>
              </a:rPr>
              <a:t>, U</a:t>
            </a:r>
            <a:r>
              <a:rPr lang="cs-CZ" b="0" i="0" baseline="-25000" dirty="0">
                <a:solidFill>
                  <a:srgbClr val="000000"/>
                </a:solidFill>
                <a:effectLst/>
              </a:rPr>
              <a:t>C</a:t>
            </a:r>
            <a:r>
              <a:rPr lang="cs-CZ" b="0" i="0" dirty="0">
                <a:solidFill>
                  <a:srgbClr val="000000"/>
                </a:solidFill>
                <a:effectLst/>
              </a:rPr>
              <a:t> ... amplitudy napětí na prvcích obvodu</a:t>
            </a:r>
            <a:endParaRPr lang="cs-CZ" dirty="0"/>
          </a:p>
        </p:txBody>
      </p:sp>
      <p:sp>
        <p:nvSpPr>
          <p:cNvPr id="16" name="TextovéPole 15">
            <a:extLst>
              <a:ext uri="{FF2B5EF4-FFF2-40B4-BE49-F238E27FC236}">
                <a16:creationId xmlns:a16="http://schemas.microsoft.com/office/drawing/2014/main" id="{094209E2-F395-4019-A68D-BE2A9094DA82}"/>
              </a:ext>
            </a:extLst>
          </p:cNvPr>
          <p:cNvSpPr txBox="1"/>
          <p:nvPr/>
        </p:nvSpPr>
        <p:spPr>
          <a:xfrm>
            <a:off x="2228731" y="3094806"/>
            <a:ext cx="1309957" cy="1015663"/>
          </a:xfrm>
          <a:prstGeom prst="rect">
            <a:avLst/>
          </a:prstGeom>
          <a:noFill/>
        </p:spPr>
        <p:txBody>
          <a:bodyPr wrap="square">
            <a:spAutoFit/>
          </a:bodyPr>
          <a:lstStyle/>
          <a:p>
            <a:r>
              <a:rPr lang="cs-CZ" sz="2000" b="0" i="0" dirty="0">
                <a:solidFill>
                  <a:srgbClr val="000000"/>
                </a:solidFill>
                <a:effectLst/>
              </a:rPr>
              <a:t>U</a:t>
            </a:r>
            <a:r>
              <a:rPr lang="cs-CZ" sz="2000" b="0" i="0" baseline="-25000" dirty="0">
                <a:solidFill>
                  <a:srgbClr val="000000"/>
                </a:solidFill>
                <a:effectLst/>
              </a:rPr>
              <a:t>R</a:t>
            </a:r>
            <a:r>
              <a:rPr lang="cs-CZ" sz="2000" b="0" i="0" dirty="0">
                <a:solidFill>
                  <a:srgbClr val="000000"/>
                </a:solidFill>
                <a:effectLst/>
              </a:rPr>
              <a:t> = </a:t>
            </a:r>
            <a:r>
              <a:rPr lang="cs-CZ" sz="2000" b="0" i="0" dirty="0" err="1">
                <a:solidFill>
                  <a:srgbClr val="000000"/>
                </a:solidFill>
                <a:effectLst/>
              </a:rPr>
              <a:t>I</a:t>
            </a:r>
            <a:r>
              <a:rPr lang="cs-CZ" sz="2000" b="0" i="0" baseline="-25000" dirty="0" err="1">
                <a:solidFill>
                  <a:srgbClr val="000000"/>
                </a:solidFill>
                <a:effectLst/>
              </a:rPr>
              <a:t>m</a:t>
            </a:r>
            <a:r>
              <a:rPr lang="cs-CZ" sz="2000" b="0" i="0" dirty="0" err="1">
                <a:solidFill>
                  <a:srgbClr val="000000"/>
                </a:solidFill>
                <a:effectLst/>
              </a:rPr>
              <a:t>R</a:t>
            </a:r>
            <a:endParaRPr lang="en-US" sz="2000" b="0" i="0" dirty="0">
              <a:solidFill>
                <a:srgbClr val="000000"/>
              </a:solidFill>
              <a:effectLst/>
            </a:endParaRPr>
          </a:p>
          <a:p>
            <a:r>
              <a:rPr lang="cs-CZ" sz="2000" b="0" i="0" dirty="0">
                <a:solidFill>
                  <a:srgbClr val="000000"/>
                </a:solidFill>
                <a:effectLst/>
              </a:rPr>
              <a:t>U</a:t>
            </a:r>
            <a:r>
              <a:rPr lang="cs-CZ" sz="2000" b="0" i="0" baseline="-25000" dirty="0">
                <a:solidFill>
                  <a:srgbClr val="000000"/>
                </a:solidFill>
                <a:effectLst/>
              </a:rPr>
              <a:t>L</a:t>
            </a:r>
            <a:r>
              <a:rPr lang="cs-CZ" sz="2000" b="0" i="0" dirty="0">
                <a:solidFill>
                  <a:srgbClr val="000000"/>
                </a:solidFill>
                <a:effectLst/>
              </a:rPr>
              <a:t> = </a:t>
            </a:r>
            <a:r>
              <a:rPr lang="cs-CZ" sz="2000" b="0" i="0" dirty="0" err="1">
                <a:solidFill>
                  <a:srgbClr val="000000"/>
                </a:solidFill>
                <a:effectLst/>
              </a:rPr>
              <a:t>I</a:t>
            </a:r>
            <a:r>
              <a:rPr lang="cs-CZ" sz="2000" b="0" i="0" baseline="-25000" dirty="0" err="1">
                <a:solidFill>
                  <a:srgbClr val="000000"/>
                </a:solidFill>
                <a:effectLst/>
              </a:rPr>
              <a:t>m</a:t>
            </a:r>
            <a:r>
              <a:rPr lang="el-GR" sz="2000" b="0" i="0" dirty="0">
                <a:solidFill>
                  <a:srgbClr val="000000"/>
                </a:solidFill>
                <a:effectLst/>
              </a:rPr>
              <a:t>ω</a:t>
            </a:r>
            <a:r>
              <a:rPr lang="cs-CZ" sz="2000" b="0" i="0" dirty="0">
                <a:solidFill>
                  <a:srgbClr val="000000"/>
                </a:solidFill>
                <a:effectLst/>
              </a:rPr>
              <a:t>L</a:t>
            </a:r>
            <a:endParaRPr lang="en-US" sz="2000" b="0" i="0" dirty="0">
              <a:solidFill>
                <a:srgbClr val="000000"/>
              </a:solidFill>
              <a:effectLst/>
            </a:endParaRPr>
          </a:p>
          <a:p>
            <a:r>
              <a:rPr lang="cs-CZ" sz="2000" b="0" i="0" dirty="0">
                <a:solidFill>
                  <a:srgbClr val="000000"/>
                </a:solidFill>
                <a:effectLst/>
              </a:rPr>
              <a:t>U</a:t>
            </a:r>
            <a:r>
              <a:rPr lang="cs-CZ" sz="2000" b="0" i="0" baseline="-25000" dirty="0">
                <a:solidFill>
                  <a:srgbClr val="000000"/>
                </a:solidFill>
                <a:effectLst/>
              </a:rPr>
              <a:t>C</a:t>
            </a:r>
            <a:r>
              <a:rPr lang="cs-CZ" sz="2000" b="0" i="0" dirty="0">
                <a:solidFill>
                  <a:srgbClr val="000000"/>
                </a:solidFill>
                <a:effectLst/>
              </a:rPr>
              <a:t> = </a:t>
            </a:r>
            <a:r>
              <a:rPr lang="cs-CZ" sz="2000" b="0" i="0" dirty="0" err="1">
                <a:solidFill>
                  <a:srgbClr val="000000"/>
                </a:solidFill>
                <a:effectLst/>
              </a:rPr>
              <a:t>I</a:t>
            </a:r>
            <a:r>
              <a:rPr lang="cs-CZ" sz="2000" b="0" i="0" baseline="-25000" dirty="0" err="1">
                <a:solidFill>
                  <a:srgbClr val="000000"/>
                </a:solidFill>
                <a:effectLst/>
              </a:rPr>
              <a:t>m</a:t>
            </a:r>
            <a:r>
              <a:rPr lang="cs-CZ" sz="2000" b="0" i="0" dirty="0">
                <a:solidFill>
                  <a:srgbClr val="000000"/>
                </a:solidFill>
                <a:effectLst/>
              </a:rPr>
              <a:t>/</a:t>
            </a:r>
            <a:r>
              <a:rPr lang="el-GR" sz="2000" b="0" i="0" dirty="0">
                <a:solidFill>
                  <a:srgbClr val="000000"/>
                </a:solidFill>
                <a:effectLst/>
              </a:rPr>
              <a:t>ω</a:t>
            </a:r>
            <a:r>
              <a:rPr lang="cs-CZ" sz="2000" b="0" i="0" dirty="0">
                <a:solidFill>
                  <a:srgbClr val="000000"/>
                </a:solidFill>
                <a:effectLst/>
              </a:rPr>
              <a:t>C</a:t>
            </a:r>
            <a:endParaRPr lang="cs-CZ" sz="2000" dirty="0"/>
          </a:p>
        </p:txBody>
      </p:sp>
      <p:sp>
        <p:nvSpPr>
          <p:cNvPr id="18" name="TextovéPole 17">
            <a:extLst>
              <a:ext uri="{FF2B5EF4-FFF2-40B4-BE49-F238E27FC236}">
                <a16:creationId xmlns:a16="http://schemas.microsoft.com/office/drawing/2014/main" id="{F76A5A72-33D0-43DA-8A77-5940DB3A08C3}"/>
              </a:ext>
            </a:extLst>
          </p:cNvPr>
          <p:cNvSpPr txBox="1"/>
          <p:nvPr/>
        </p:nvSpPr>
        <p:spPr>
          <a:xfrm>
            <a:off x="3697191" y="2786846"/>
            <a:ext cx="2573388" cy="400110"/>
          </a:xfrm>
          <a:prstGeom prst="rect">
            <a:avLst/>
          </a:prstGeom>
          <a:noFill/>
        </p:spPr>
        <p:txBody>
          <a:bodyPr wrap="square">
            <a:spAutoFit/>
          </a:bodyPr>
          <a:lstStyle/>
          <a:p>
            <a:r>
              <a:rPr kumimoji="0" lang="en-US" altLang="cs-CZ" sz="2000" b="0" i="0" u="none" strike="noStrike" cap="none" normalizeH="0" baseline="0" dirty="0">
                <a:ln>
                  <a:noFill/>
                </a:ln>
                <a:solidFill>
                  <a:srgbClr val="000000"/>
                </a:solidFill>
                <a:effectLst/>
              </a:rPr>
              <a:t> </a:t>
            </a:r>
            <a:r>
              <a:rPr kumimoji="0" lang="cs-CZ" altLang="cs-CZ" sz="2000" b="0" i="0" u="none" strike="noStrike" cap="none" normalizeH="0" baseline="0" dirty="0">
                <a:ln>
                  <a:noFill/>
                </a:ln>
                <a:solidFill>
                  <a:srgbClr val="000000"/>
                </a:solidFill>
                <a:effectLst/>
              </a:rPr>
              <a:t>U</a:t>
            </a:r>
            <a:r>
              <a:rPr kumimoji="0" lang="cs-CZ" altLang="cs-CZ" sz="2000" b="0" i="0" u="none" strike="noStrike" cap="none" normalizeH="0" baseline="-30000" dirty="0">
                <a:ln>
                  <a:noFill/>
                </a:ln>
                <a:solidFill>
                  <a:srgbClr val="000000"/>
                </a:solidFill>
                <a:effectLst/>
              </a:rPr>
              <a:t>m</a:t>
            </a:r>
            <a:r>
              <a:rPr kumimoji="0" lang="cs-CZ" altLang="cs-CZ" sz="2000" b="0" i="0" u="none" strike="noStrike" cap="none" normalizeH="0" baseline="30000" dirty="0">
                <a:ln>
                  <a:noFill/>
                </a:ln>
                <a:solidFill>
                  <a:srgbClr val="000000"/>
                </a:solidFill>
                <a:effectLst/>
              </a:rPr>
              <a:t>2</a:t>
            </a:r>
            <a:r>
              <a:rPr kumimoji="0" lang="cs-CZ" altLang="cs-CZ" sz="2000" b="0" i="0" u="none" strike="noStrike" cap="none" normalizeH="0" baseline="0" dirty="0">
                <a:ln>
                  <a:noFill/>
                </a:ln>
                <a:solidFill>
                  <a:srgbClr val="000000"/>
                </a:solidFill>
                <a:effectLst/>
              </a:rPr>
              <a:t> = U</a:t>
            </a:r>
            <a:r>
              <a:rPr kumimoji="0" lang="cs-CZ" altLang="cs-CZ" sz="2000" b="0" i="0" u="none" strike="noStrike" cap="none" normalizeH="0" baseline="-30000" dirty="0">
                <a:ln>
                  <a:noFill/>
                </a:ln>
                <a:solidFill>
                  <a:srgbClr val="000000"/>
                </a:solidFill>
                <a:effectLst/>
              </a:rPr>
              <a:t>R</a:t>
            </a:r>
            <a:r>
              <a:rPr kumimoji="0" lang="cs-CZ" altLang="cs-CZ" sz="2000" b="0" i="0" u="none" strike="noStrike" cap="none" normalizeH="0" baseline="30000" dirty="0">
                <a:ln>
                  <a:noFill/>
                </a:ln>
                <a:solidFill>
                  <a:srgbClr val="000000"/>
                </a:solidFill>
                <a:effectLst/>
              </a:rPr>
              <a:t>2</a:t>
            </a:r>
            <a:r>
              <a:rPr kumimoji="0" lang="cs-CZ" altLang="cs-CZ" sz="2000" b="0" i="0" u="none" strike="noStrike" cap="none" normalizeH="0" baseline="0" dirty="0">
                <a:ln>
                  <a:noFill/>
                </a:ln>
                <a:solidFill>
                  <a:srgbClr val="000000"/>
                </a:solidFill>
                <a:effectLst/>
              </a:rPr>
              <a:t> + (U</a:t>
            </a:r>
            <a:r>
              <a:rPr kumimoji="0" lang="cs-CZ" altLang="cs-CZ" sz="2000" b="0" i="0" u="none" strike="noStrike" cap="none" normalizeH="0" baseline="-30000" dirty="0">
                <a:ln>
                  <a:noFill/>
                </a:ln>
                <a:solidFill>
                  <a:srgbClr val="000000"/>
                </a:solidFill>
                <a:effectLst/>
              </a:rPr>
              <a:t>L</a:t>
            </a:r>
            <a:r>
              <a:rPr kumimoji="0" lang="cs-CZ" altLang="cs-CZ" sz="2000" b="0" i="0" u="none" strike="noStrike" cap="none" normalizeH="0" baseline="0" dirty="0">
                <a:ln>
                  <a:noFill/>
                </a:ln>
                <a:solidFill>
                  <a:srgbClr val="000000"/>
                </a:solidFill>
                <a:effectLst/>
              </a:rPr>
              <a:t> - U</a:t>
            </a:r>
            <a:r>
              <a:rPr kumimoji="0" lang="cs-CZ" altLang="cs-CZ" sz="2000" b="0" i="0" u="none" strike="noStrike" cap="none" normalizeH="0" baseline="-30000" dirty="0">
                <a:ln>
                  <a:noFill/>
                </a:ln>
                <a:solidFill>
                  <a:srgbClr val="000000"/>
                </a:solidFill>
                <a:effectLst/>
              </a:rPr>
              <a:t>C</a:t>
            </a:r>
            <a:r>
              <a:rPr kumimoji="0" lang="cs-CZ" altLang="cs-CZ" sz="2000" b="0" i="0" u="none" strike="noStrike" cap="none" normalizeH="0" baseline="0" dirty="0">
                <a:ln>
                  <a:noFill/>
                </a:ln>
                <a:solidFill>
                  <a:srgbClr val="000000"/>
                </a:solidFill>
                <a:effectLst/>
              </a:rPr>
              <a:t>)</a:t>
            </a:r>
            <a:r>
              <a:rPr kumimoji="0" lang="cs-CZ" altLang="cs-CZ" sz="2000" b="0" i="0" u="none" strike="noStrike" cap="none" normalizeH="0" baseline="30000" dirty="0">
                <a:ln>
                  <a:noFill/>
                </a:ln>
                <a:solidFill>
                  <a:srgbClr val="000000"/>
                </a:solidFill>
                <a:effectLst/>
              </a:rPr>
              <a:t>2</a:t>
            </a:r>
            <a:endParaRPr lang="cs-CZ" sz="2000" dirty="0"/>
          </a:p>
        </p:txBody>
      </p:sp>
      <p:pic>
        <p:nvPicPr>
          <p:cNvPr id="4103" name="Picture 7">
            <a:extLst>
              <a:ext uri="{FF2B5EF4-FFF2-40B4-BE49-F238E27FC236}">
                <a16:creationId xmlns:a16="http://schemas.microsoft.com/office/drawing/2014/main" id="{38D24545-02D4-4ACA-A4FF-4567C6C1B2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3449" y="4105229"/>
            <a:ext cx="2619208" cy="537627"/>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a:extLst>
              <a:ext uri="{FF2B5EF4-FFF2-40B4-BE49-F238E27FC236}">
                <a16:creationId xmlns:a16="http://schemas.microsoft.com/office/drawing/2014/main" id="{CE27F5A4-22C1-4C6D-9F18-ABD6546281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7191" y="4826787"/>
            <a:ext cx="3228254" cy="667445"/>
          </a:xfrm>
          <a:prstGeom prst="rect">
            <a:avLst/>
          </a:prstGeom>
          <a:noFill/>
          <a:extLst>
            <a:ext uri="{909E8E84-426E-40DD-AFC4-6F175D3DCCD1}">
              <a14:hiddenFill xmlns:a14="http://schemas.microsoft.com/office/drawing/2010/main">
                <a:solidFill>
                  <a:srgbClr val="FFFFFF"/>
                </a:solidFill>
              </a14:hiddenFill>
            </a:ext>
          </a:extLst>
        </p:spPr>
      </p:pic>
      <p:sp>
        <p:nvSpPr>
          <p:cNvPr id="22" name="TextovéPole 21">
            <a:extLst>
              <a:ext uri="{FF2B5EF4-FFF2-40B4-BE49-F238E27FC236}">
                <a16:creationId xmlns:a16="http://schemas.microsoft.com/office/drawing/2014/main" id="{D156B2A6-099C-4BA2-A534-7BF582B51265}"/>
              </a:ext>
            </a:extLst>
          </p:cNvPr>
          <p:cNvSpPr txBox="1"/>
          <p:nvPr/>
        </p:nvSpPr>
        <p:spPr>
          <a:xfrm>
            <a:off x="241870" y="5967545"/>
            <a:ext cx="8768994" cy="707886"/>
          </a:xfrm>
          <a:prstGeom prst="rect">
            <a:avLst/>
          </a:prstGeom>
          <a:noFill/>
        </p:spPr>
        <p:txBody>
          <a:bodyPr wrap="square">
            <a:spAutoFit/>
          </a:bodyPr>
          <a:lstStyle/>
          <a:p>
            <a:pPr algn="just"/>
            <a:r>
              <a:rPr lang="cs-CZ" sz="2000" i="0" dirty="0">
                <a:effectLst/>
              </a:rPr>
              <a:t>Z ... </a:t>
            </a:r>
            <a:r>
              <a:rPr lang="en-US" sz="2000" b="1" i="0" dirty="0" err="1">
                <a:effectLst/>
              </a:rPr>
              <a:t>i</a:t>
            </a:r>
            <a:r>
              <a:rPr lang="cs-CZ" sz="2000" b="1" i="0" dirty="0" err="1">
                <a:effectLst/>
              </a:rPr>
              <a:t>mpedance</a:t>
            </a:r>
            <a:r>
              <a:rPr lang="en-US" sz="2000" i="0" dirty="0">
                <a:effectLst/>
              </a:rPr>
              <a:t>, </a:t>
            </a:r>
            <a:r>
              <a:rPr lang="cs-CZ" sz="2000" i="0" dirty="0">
                <a:effectLst/>
              </a:rPr>
              <a:t>parametr charakterizující s</a:t>
            </a:r>
            <a:r>
              <a:rPr lang="cs-CZ" sz="2000" dirty="0"/>
              <a:t>é</a:t>
            </a:r>
            <a:r>
              <a:rPr lang="cs-CZ" sz="2000" i="0" dirty="0">
                <a:effectLst/>
              </a:rPr>
              <a:t>riový obvod RLC jako celek</a:t>
            </a:r>
            <a:r>
              <a:rPr lang="en-US" sz="2000" i="0" dirty="0">
                <a:effectLst/>
              </a:rPr>
              <a:t> </a:t>
            </a:r>
            <a:r>
              <a:rPr lang="cs-CZ" sz="2000" i="0" dirty="0">
                <a:effectLst/>
              </a:rPr>
              <a:t>(vyjadřuje zdánlivý odpor celého obvodu)</a:t>
            </a:r>
            <a:r>
              <a:rPr lang="en-US" sz="2000" i="0" dirty="0">
                <a:effectLst/>
              </a:rPr>
              <a:t>, </a:t>
            </a:r>
            <a:r>
              <a:rPr lang="cs-CZ" sz="2000" i="0" dirty="0">
                <a:effectLst/>
              </a:rPr>
              <a:t>jednotka</a:t>
            </a:r>
            <a:r>
              <a:rPr lang="cs-CZ" sz="2000" dirty="0"/>
              <a:t> Ω (ohm</a:t>
            </a:r>
            <a:r>
              <a:rPr lang="en-US" sz="2000" dirty="0"/>
              <a:t>)</a:t>
            </a:r>
            <a:endParaRPr lang="cs-CZ" sz="2000" dirty="0"/>
          </a:p>
        </p:txBody>
      </p:sp>
      <p:pic>
        <p:nvPicPr>
          <p:cNvPr id="19" name="Obrázek 18">
            <a:extLst>
              <a:ext uri="{FF2B5EF4-FFF2-40B4-BE49-F238E27FC236}">
                <a16:creationId xmlns:a16="http://schemas.microsoft.com/office/drawing/2014/main" id="{09EF2D7E-BA6D-4967-91BB-1EF14931D6E2}"/>
              </a:ext>
            </a:extLst>
          </p:cNvPr>
          <p:cNvPicPr>
            <a:picLocks noChangeAspect="1"/>
          </p:cNvPicPr>
          <p:nvPr/>
        </p:nvPicPr>
        <p:blipFill>
          <a:blip r:embed="rId6"/>
          <a:stretch>
            <a:fillRect/>
          </a:stretch>
        </p:blipFill>
        <p:spPr>
          <a:xfrm>
            <a:off x="546320" y="4504666"/>
            <a:ext cx="2515300" cy="1345657"/>
          </a:xfrm>
          <a:prstGeom prst="rect">
            <a:avLst/>
          </a:prstGeom>
        </p:spPr>
      </p:pic>
    </p:spTree>
    <p:extLst>
      <p:ext uri="{BB962C8B-B14F-4D97-AF65-F5344CB8AC3E}">
        <p14:creationId xmlns:p14="http://schemas.microsoft.com/office/powerpoint/2010/main" val="9360587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C5A66F0-9CA6-4B28-8396-D7F4032E5C79}"/>
              </a:ext>
            </a:extLst>
          </p:cNvPr>
          <p:cNvSpPr txBox="1"/>
          <p:nvPr/>
        </p:nvSpPr>
        <p:spPr>
          <a:xfrm>
            <a:off x="148975" y="293283"/>
            <a:ext cx="4515492" cy="400110"/>
          </a:xfrm>
          <a:prstGeom prst="rect">
            <a:avLst/>
          </a:prstGeom>
          <a:noFill/>
        </p:spPr>
        <p:txBody>
          <a:bodyPr wrap="square">
            <a:spAutoFit/>
          </a:bodyPr>
          <a:lstStyle/>
          <a:p>
            <a:r>
              <a:rPr lang="cs-CZ" sz="2000" b="1" i="0" dirty="0">
                <a:effectLst/>
              </a:rPr>
              <a:t>Fázový rozdíl napětí a proudu v obvodu</a:t>
            </a:r>
            <a:endParaRPr lang="cs-CZ" sz="2000" b="1" dirty="0"/>
          </a:p>
        </p:txBody>
      </p:sp>
      <p:pic>
        <p:nvPicPr>
          <p:cNvPr id="5122" name="Picture 2">
            <a:extLst>
              <a:ext uri="{FF2B5EF4-FFF2-40B4-BE49-F238E27FC236}">
                <a16:creationId xmlns:a16="http://schemas.microsoft.com/office/drawing/2014/main" id="{489EFE06-BDA1-4353-AFDF-C2E1EBC8EA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5591" y="693393"/>
            <a:ext cx="2911688" cy="853106"/>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7AD855E5-429E-4375-A46B-5DB51025DDB8}"/>
              </a:ext>
            </a:extLst>
          </p:cNvPr>
          <p:cNvSpPr txBox="1"/>
          <p:nvPr/>
        </p:nvSpPr>
        <p:spPr>
          <a:xfrm>
            <a:off x="477748" y="883845"/>
            <a:ext cx="4572000" cy="400110"/>
          </a:xfrm>
          <a:prstGeom prst="rect">
            <a:avLst/>
          </a:prstGeom>
          <a:noFill/>
        </p:spPr>
        <p:txBody>
          <a:bodyPr wrap="square">
            <a:spAutoFit/>
          </a:bodyPr>
          <a:lstStyle/>
          <a:p>
            <a:r>
              <a:rPr lang="cs-CZ" sz="2000" b="0" i="0" dirty="0">
                <a:solidFill>
                  <a:srgbClr val="000000"/>
                </a:solidFill>
                <a:effectLst/>
              </a:rPr>
              <a:t>viz fázorový diagram</a:t>
            </a:r>
            <a:endParaRPr lang="cs-CZ" sz="2000" dirty="0"/>
          </a:p>
        </p:txBody>
      </p:sp>
      <p:sp>
        <p:nvSpPr>
          <p:cNvPr id="10" name="TextovéPole 9">
            <a:extLst>
              <a:ext uri="{FF2B5EF4-FFF2-40B4-BE49-F238E27FC236}">
                <a16:creationId xmlns:a16="http://schemas.microsoft.com/office/drawing/2014/main" id="{A32DF6F7-5E75-4CEC-8332-13CECA9BFBCD}"/>
              </a:ext>
            </a:extLst>
          </p:cNvPr>
          <p:cNvSpPr txBox="1"/>
          <p:nvPr/>
        </p:nvSpPr>
        <p:spPr>
          <a:xfrm>
            <a:off x="246580" y="1736951"/>
            <a:ext cx="8671389" cy="1631216"/>
          </a:xfrm>
          <a:prstGeom prst="rect">
            <a:avLst/>
          </a:prstGeom>
          <a:noFill/>
        </p:spPr>
        <p:txBody>
          <a:bodyPr wrap="square">
            <a:spAutoFit/>
          </a:bodyPr>
          <a:lstStyle/>
          <a:p>
            <a:pPr algn="just"/>
            <a:r>
              <a:rPr lang="cs-CZ" sz="2000" b="1" i="0" dirty="0">
                <a:effectLst/>
              </a:rPr>
              <a:t>Reaktance (X)</a:t>
            </a:r>
          </a:p>
          <a:p>
            <a:pPr algn="just"/>
            <a:r>
              <a:rPr lang="cs-CZ" sz="2000" b="0" i="0" dirty="0">
                <a:effectLst/>
              </a:rPr>
              <a:t>   = </a:t>
            </a:r>
            <a:r>
              <a:rPr lang="cs-CZ" sz="2000" i="0" dirty="0">
                <a:effectLst/>
              </a:rPr>
              <a:t>veličina charakterizující vlastnost té části obvodu střídavého proudu, v níž se elektromagnetická energie nemění v teplo, ale jen v energii elektrického a magnetického pole.</a:t>
            </a:r>
            <a:endParaRPr lang="cs-CZ" sz="800" i="0" dirty="0">
              <a:effectLst/>
            </a:endParaRPr>
          </a:p>
          <a:p>
            <a:pPr algn="just"/>
            <a:r>
              <a:rPr lang="cs-CZ" sz="800" b="1" i="0" dirty="0">
                <a:effectLst/>
              </a:rPr>
              <a:t>						</a:t>
            </a:r>
            <a:r>
              <a:rPr lang="cs-CZ" sz="2000" i="0" dirty="0">
                <a:effectLst/>
              </a:rPr>
              <a:t>X = X</a:t>
            </a:r>
            <a:r>
              <a:rPr lang="cs-CZ" sz="2000" i="0" baseline="-25000" dirty="0">
                <a:effectLst/>
              </a:rPr>
              <a:t>L</a:t>
            </a:r>
            <a:r>
              <a:rPr lang="cs-CZ" sz="2000" i="0" dirty="0">
                <a:effectLst/>
              </a:rPr>
              <a:t> - X</a:t>
            </a:r>
            <a:r>
              <a:rPr lang="cs-CZ" sz="2000" i="0" baseline="-25000" dirty="0">
                <a:effectLst/>
              </a:rPr>
              <a:t>C</a:t>
            </a:r>
            <a:endParaRPr lang="cs-CZ" sz="2000" i="0" dirty="0">
              <a:effectLst/>
            </a:endParaRPr>
          </a:p>
        </p:txBody>
      </p:sp>
      <p:pic>
        <p:nvPicPr>
          <p:cNvPr id="5124" name="Picture 4">
            <a:extLst>
              <a:ext uri="{FF2B5EF4-FFF2-40B4-BE49-F238E27FC236}">
                <a16:creationId xmlns:a16="http://schemas.microsoft.com/office/drawing/2014/main" id="{66CE2B1F-5AD0-41EF-A9B3-61CB53F936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8983" y="2767877"/>
            <a:ext cx="3959697" cy="941094"/>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B8F11C21-6039-485C-88DA-5553B72E2EAF}"/>
              </a:ext>
            </a:extLst>
          </p:cNvPr>
          <p:cNvSpPr txBox="1"/>
          <p:nvPr/>
        </p:nvSpPr>
        <p:spPr>
          <a:xfrm>
            <a:off x="187503" y="3896191"/>
            <a:ext cx="7425648" cy="1323439"/>
          </a:xfrm>
          <a:prstGeom prst="rect">
            <a:avLst/>
          </a:prstGeom>
          <a:noFill/>
        </p:spPr>
        <p:txBody>
          <a:bodyPr wrap="square">
            <a:spAutoFit/>
          </a:bodyPr>
          <a:lstStyle/>
          <a:p>
            <a:pPr algn="just"/>
            <a:r>
              <a:rPr lang="cs-CZ" sz="2000" b="1" i="0" dirty="0">
                <a:effectLst/>
              </a:rPr>
              <a:t>Rezonance střídavého proudu</a:t>
            </a:r>
            <a:endParaRPr lang="cs-CZ" sz="2000" b="0" i="0" dirty="0">
              <a:effectLst/>
            </a:endParaRPr>
          </a:p>
          <a:p>
            <a:r>
              <a:rPr lang="cs-CZ" sz="2000" b="0" i="0" dirty="0">
                <a:solidFill>
                  <a:srgbClr val="000000"/>
                </a:solidFill>
                <a:effectLst/>
              </a:rPr>
              <a:t>      = </a:t>
            </a:r>
            <a:r>
              <a:rPr lang="cs-CZ" sz="2000" i="0" dirty="0">
                <a:solidFill>
                  <a:srgbClr val="000000"/>
                </a:solidFill>
                <a:effectLst/>
              </a:rPr>
              <a:t>podmínka, za které proud v obvodu dosahuje největší hodnoty,</a:t>
            </a:r>
            <a:r>
              <a:rPr lang="cs-CZ" sz="2000" b="1" i="0" dirty="0">
                <a:solidFill>
                  <a:srgbClr val="000000"/>
                </a:solidFill>
                <a:effectLst/>
              </a:rPr>
              <a:t> </a:t>
            </a:r>
            <a:r>
              <a:rPr lang="en-US" sz="2000" b="0" i="0" dirty="0" err="1">
                <a:solidFill>
                  <a:srgbClr val="000000"/>
                </a:solidFill>
                <a:effectLst/>
              </a:rPr>
              <a:t>t.j.</a:t>
            </a:r>
            <a:r>
              <a:rPr lang="en-US" sz="2000" b="0" i="0" dirty="0">
                <a:solidFill>
                  <a:srgbClr val="000000"/>
                </a:solidFill>
                <a:effectLst/>
              </a:rPr>
              <a:t> </a:t>
            </a:r>
            <a:r>
              <a:rPr lang="en-US" sz="2000" b="0" i="0" dirty="0" err="1">
                <a:solidFill>
                  <a:srgbClr val="000000"/>
                </a:solidFill>
                <a:effectLst/>
              </a:rPr>
              <a:t>pokud</a:t>
            </a:r>
            <a:r>
              <a:rPr lang="en-US" sz="2000" b="0" i="0" dirty="0">
                <a:solidFill>
                  <a:srgbClr val="000000"/>
                </a:solidFill>
                <a:effectLst/>
              </a:rPr>
              <a:t> je</a:t>
            </a:r>
            <a:r>
              <a:rPr lang="cs-CZ" sz="2000" b="0" i="0" dirty="0">
                <a:solidFill>
                  <a:srgbClr val="000000"/>
                </a:solidFill>
                <a:effectLst/>
              </a:rPr>
              <a:t> Z nejmenší. To nastane právě tehdy, když</a:t>
            </a:r>
            <a:br>
              <a:rPr lang="cs-CZ" sz="2000" b="0" i="0" dirty="0">
                <a:solidFill>
                  <a:srgbClr val="000000"/>
                </a:solidFill>
                <a:effectLst/>
              </a:rPr>
            </a:br>
            <a:r>
              <a:rPr lang="cs-CZ" sz="2000" b="0" i="0" dirty="0">
                <a:solidFill>
                  <a:srgbClr val="000000"/>
                </a:solidFill>
                <a:effectLst/>
              </a:rPr>
              <a:t>									</a:t>
            </a:r>
            <a:r>
              <a:rPr lang="en-US" sz="2000" b="0" i="0" dirty="0">
                <a:solidFill>
                  <a:srgbClr val="000000"/>
                </a:solidFill>
                <a:effectLst/>
              </a:rPr>
              <a:t> </a:t>
            </a:r>
            <a:r>
              <a:rPr lang="cs-CZ" sz="2000" b="0" i="0" dirty="0">
                <a:solidFill>
                  <a:srgbClr val="000000"/>
                </a:solidFill>
                <a:effectLst/>
              </a:rPr>
              <a:t>X</a:t>
            </a:r>
            <a:r>
              <a:rPr lang="cs-CZ" sz="2000" b="0" i="0" baseline="-25000" dirty="0">
                <a:solidFill>
                  <a:srgbClr val="000000"/>
                </a:solidFill>
                <a:effectLst/>
              </a:rPr>
              <a:t>L</a:t>
            </a:r>
            <a:r>
              <a:rPr lang="cs-CZ" sz="2000" b="0" i="0" dirty="0">
                <a:solidFill>
                  <a:srgbClr val="000000"/>
                </a:solidFill>
                <a:effectLst/>
              </a:rPr>
              <a:t> - X</a:t>
            </a:r>
            <a:r>
              <a:rPr lang="cs-CZ" sz="2000" b="0" i="0" baseline="-25000" dirty="0">
                <a:solidFill>
                  <a:srgbClr val="000000"/>
                </a:solidFill>
                <a:effectLst/>
              </a:rPr>
              <a:t>C</a:t>
            </a:r>
            <a:r>
              <a:rPr lang="cs-CZ" sz="2000" b="0" i="0" dirty="0">
                <a:solidFill>
                  <a:srgbClr val="000000"/>
                </a:solidFill>
                <a:effectLst/>
              </a:rPr>
              <a:t> = 0    =</a:t>
            </a:r>
            <a:r>
              <a:rPr lang="en-US" sz="2000" b="0" i="0" dirty="0">
                <a:solidFill>
                  <a:srgbClr val="000000"/>
                </a:solidFill>
                <a:effectLst/>
              </a:rPr>
              <a:t>&gt;   </a:t>
            </a:r>
            <a:r>
              <a:rPr lang="cs-CZ" sz="2000" b="0" i="0" dirty="0">
                <a:solidFill>
                  <a:srgbClr val="000000"/>
                </a:solidFill>
                <a:effectLst/>
              </a:rPr>
              <a:t>  X</a:t>
            </a:r>
            <a:r>
              <a:rPr lang="cs-CZ" sz="2000" b="0" i="0" baseline="-25000" dirty="0">
                <a:solidFill>
                  <a:srgbClr val="000000"/>
                </a:solidFill>
                <a:effectLst/>
              </a:rPr>
              <a:t>L</a:t>
            </a:r>
            <a:r>
              <a:rPr lang="cs-CZ" sz="2000" b="0" i="0" dirty="0">
                <a:solidFill>
                  <a:srgbClr val="000000"/>
                </a:solidFill>
                <a:effectLst/>
              </a:rPr>
              <a:t> = X</a:t>
            </a:r>
            <a:r>
              <a:rPr lang="cs-CZ" sz="2000" b="0" i="0" baseline="-25000" dirty="0">
                <a:solidFill>
                  <a:srgbClr val="000000"/>
                </a:solidFill>
                <a:effectLst/>
              </a:rPr>
              <a:t>C</a:t>
            </a:r>
            <a:endParaRPr lang="cs-CZ" sz="2000" b="0" i="0" dirty="0">
              <a:solidFill>
                <a:srgbClr val="000000"/>
              </a:solidFill>
              <a:effectLst/>
            </a:endParaRPr>
          </a:p>
        </p:txBody>
      </p:sp>
      <p:pic>
        <p:nvPicPr>
          <p:cNvPr id="5126" name="Picture 6">
            <a:extLst>
              <a:ext uri="{FF2B5EF4-FFF2-40B4-BE49-F238E27FC236}">
                <a16:creationId xmlns:a16="http://schemas.microsoft.com/office/drawing/2014/main" id="{832C8C48-18D6-4A84-968F-10200D49AE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4723" y="4319627"/>
            <a:ext cx="1517016" cy="2538373"/>
          </a:xfrm>
          <a:prstGeom prst="rect">
            <a:avLst/>
          </a:prstGeom>
          <a:noFill/>
          <a:extLst>
            <a:ext uri="{909E8E84-426E-40DD-AFC4-6F175D3DCCD1}">
              <a14:hiddenFill xmlns:a14="http://schemas.microsoft.com/office/drawing/2010/main">
                <a:solidFill>
                  <a:srgbClr val="FFFFFF"/>
                </a:solidFill>
              </a14:hiddenFill>
            </a:ext>
          </a:extLst>
        </p:spPr>
      </p:pic>
      <p:sp>
        <p:nvSpPr>
          <p:cNvPr id="16" name="TextovéPole 15">
            <a:extLst>
              <a:ext uri="{FF2B5EF4-FFF2-40B4-BE49-F238E27FC236}">
                <a16:creationId xmlns:a16="http://schemas.microsoft.com/office/drawing/2014/main" id="{851B47D7-C2BF-429E-BC67-5FF2A7D7C7C1}"/>
              </a:ext>
            </a:extLst>
          </p:cNvPr>
          <p:cNvSpPr txBox="1"/>
          <p:nvPr/>
        </p:nvSpPr>
        <p:spPr>
          <a:xfrm>
            <a:off x="3111005" y="6171203"/>
            <a:ext cx="5234683" cy="400110"/>
          </a:xfrm>
          <a:prstGeom prst="rect">
            <a:avLst/>
          </a:prstGeom>
          <a:noFill/>
        </p:spPr>
        <p:txBody>
          <a:bodyPr wrap="square">
            <a:spAutoFit/>
          </a:bodyPr>
          <a:lstStyle/>
          <a:p>
            <a:r>
              <a:rPr lang="cs-CZ" sz="2000" i="0" dirty="0">
                <a:effectLst/>
              </a:rPr>
              <a:t>podmínka pro rezonanční frekvenci f</a:t>
            </a:r>
            <a:r>
              <a:rPr lang="cs-CZ" sz="2000" i="0" baseline="-25000" dirty="0">
                <a:effectLst/>
              </a:rPr>
              <a:t>0</a:t>
            </a:r>
            <a:endParaRPr lang="cs-CZ" sz="2000" dirty="0"/>
          </a:p>
        </p:txBody>
      </p:sp>
    </p:spTree>
    <p:extLst>
      <p:ext uri="{BB962C8B-B14F-4D97-AF65-F5344CB8AC3E}">
        <p14:creationId xmlns:p14="http://schemas.microsoft.com/office/powerpoint/2010/main" val="42425203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9" name="Picture 9">
            <a:extLst>
              <a:ext uri="{FF2B5EF4-FFF2-40B4-BE49-F238E27FC236}">
                <a16:creationId xmlns:a16="http://schemas.microsoft.com/office/drawing/2014/main" id="{73800831-063B-462F-A11B-9E1B4AA3D4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9770"/>
          <a:stretch>
            <a:fillRect/>
          </a:stretch>
        </p:blipFill>
        <p:spPr bwMode="auto">
          <a:xfrm>
            <a:off x="4038085" y="4435203"/>
            <a:ext cx="467995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ovéPole 10">
            <a:extLst>
              <a:ext uri="{FF2B5EF4-FFF2-40B4-BE49-F238E27FC236}">
                <a16:creationId xmlns:a16="http://schemas.microsoft.com/office/drawing/2014/main" id="{75CA9D87-ADD7-4E12-BB77-C564408BE197}"/>
              </a:ext>
            </a:extLst>
          </p:cNvPr>
          <p:cNvSpPr txBox="1"/>
          <p:nvPr/>
        </p:nvSpPr>
        <p:spPr>
          <a:xfrm>
            <a:off x="233362" y="367268"/>
            <a:ext cx="4572000" cy="461665"/>
          </a:xfrm>
          <a:prstGeom prst="rect">
            <a:avLst/>
          </a:prstGeom>
          <a:noFill/>
        </p:spPr>
        <p:txBody>
          <a:bodyPr wrap="square">
            <a:spAutoFit/>
          </a:bodyPr>
          <a:lstStyle/>
          <a:p>
            <a:pPr algn="l"/>
            <a:r>
              <a:rPr lang="cs-CZ" sz="2400" b="1" i="0" dirty="0">
                <a:solidFill>
                  <a:srgbClr val="000000"/>
                </a:solidFill>
                <a:effectLst/>
                <a:latin typeface="Arial" panose="020B0604020202020204" pitchFamily="34" charset="0"/>
              </a:rPr>
              <a:t>Výkon střídavého proudu</a:t>
            </a:r>
          </a:p>
        </p:txBody>
      </p:sp>
      <p:sp>
        <p:nvSpPr>
          <p:cNvPr id="15" name="TextovéPole 14">
            <a:extLst>
              <a:ext uri="{FF2B5EF4-FFF2-40B4-BE49-F238E27FC236}">
                <a16:creationId xmlns:a16="http://schemas.microsoft.com/office/drawing/2014/main" id="{56BDB4B8-655A-4B22-A237-D16AF42FE77C}"/>
              </a:ext>
            </a:extLst>
          </p:cNvPr>
          <p:cNvSpPr txBox="1"/>
          <p:nvPr/>
        </p:nvSpPr>
        <p:spPr>
          <a:xfrm>
            <a:off x="188600" y="1004545"/>
            <a:ext cx="8766800" cy="1015663"/>
          </a:xfrm>
          <a:prstGeom prst="rect">
            <a:avLst/>
          </a:prstGeom>
          <a:noFill/>
        </p:spPr>
        <p:txBody>
          <a:bodyPr wrap="square">
            <a:spAutoFit/>
          </a:bodyPr>
          <a:lstStyle/>
          <a:p>
            <a:pPr algn="just"/>
            <a:r>
              <a:rPr lang="cs-CZ" sz="2000" dirty="0"/>
              <a:t>Kvůli neustále se měnící okamžité hodnotě střídavého proudu a napětí se mění také elektrický výkon. Průměrný elektrický výkon střídavého proudu (harmonický průběh) lze vypočítat:</a:t>
            </a:r>
          </a:p>
        </p:txBody>
      </p:sp>
      <p:sp>
        <p:nvSpPr>
          <p:cNvPr id="17" name="TextovéPole 16">
            <a:extLst>
              <a:ext uri="{FF2B5EF4-FFF2-40B4-BE49-F238E27FC236}">
                <a16:creationId xmlns:a16="http://schemas.microsoft.com/office/drawing/2014/main" id="{2CDAAE0C-E337-4F4A-981F-381C56A728C5}"/>
              </a:ext>
            </a:extLst>
          </p:cNvPr>
          <p:cNvSpPr txBox="1"/>
          <p:nvPr/>
        </p:nvSpPr>
        <p:spPr>
          <a:xfrm>
            <a:off x="233362" y="2289742"/>
            <a:ext cx="8766800" cy="646331"/>
          </a:xfrm>
          <a:prstGeom prst="rect">
            <a:avLst/>
          </a:prstGeom>
          <a:noFill/>
        </p:spPr>
        <p:txBody>
          <a:bodyPr wrap="square">
            <a:spAutoFit/>
          </a:bodyPr>
          <a:lstStyle/>
          <a:p>
            <a:r>
              <a:rPr lang="cs-CZ" dirty="0"/>
              <a:t>kde U a I jsou efektivní hodnoty střídavého proudu a napětí, φ je fázový posuv mezi proudem a napětím, člen cos φ se nazývá </a:t>
            </a:r>
            <a:r>
              <a:rPr lang="cs-CZ" b="1" dirty="0"/>
              <a:t>účiník</a:t>
            </a:r>
            <a:r>
              <a:rPr lang="cs-CZ" dirty="0"/>
              <a:t>.</a:t>
            </a:r>
          </a:p>
        </p:txBody>
      </p:sp>
      <p:pic>
        <p:nvPicPr>
          <p:cNvPr id="13" name="Grafický objekt 12">
            <a:extLst>
              <a:ext uri="{FF2B5EF4-FFF2-40B4-BE49-F238E27FC236}">
                <a16:creationId xmlns:a16="http://schemas.microsoft.com/office/drawing/2014/main" id="{97FA159F-AA23-42DF-8D20-DB5586992D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17260" y="1860102"/>
            <a:ext cx="1941279" cy="320211"/>
          </a:xfrm>
          <a:prstGeom prst="rect">
            <a:avLst/>
          </a:prstGeom>
        </p:spPr>
      </p:pic>
      <p:sp>
        <p:nvSpPr>
          <p:cNvPr id="21" name="TextovéPole 20">
            <a:extLst>
              <a:ext uri="{FF2B5EF4-FFF2-40B4-BE49-F238E27FC236}">
                <a16:creationId xmlns:a16="http://schemas.microsoft.com/office/drawing/2014/main" id="{4C42013A-1850-4F7D-A54D-16848AA68AB2}"/>
              </a:ext>
            </a:extLst>
          </p:cNvPr>
          <p:cNvSpPr txBox="1"/>
          <p:nvPr/>
        </p:nvSpPr>
        <p:spPr>
          <a:xfrm>
            <a:off x="188600" y="3132004"/>
            <a:ext cx="8722038" cy="1323439"/>
          </a:xfrm>
          <a:prstGeom prst="rect">
            <a:avLst/>
          </a:prstGeom>
          <a:noFill/>
        </p:spPr>
        <p:txBody>
          <a:bodyPr wrap="square">
            <a:spAutoFit/>
          </a:bodyPr>
          <a:lstStyle/>
          <a:p>
            <a:pPr algn="just"/>
            <a:r>
              <a:rPr lang="cs-CZ" sz="2000" b="0" i="0" dirty="0">
                <a:solidFill>
                  <a:srgbClr val="202122"/>
                </a:solidFill>
                <a:effectLst/>
              </a:rPr>
              <a:t>Efektivní hodnoty střídavého proudu a napětí jsou hodnoty takového stejnosměrného proudu a napětí, jehož výkon by byl stejný jako je výkon daného střídavého proudu a napětí. Velikost efektivní hodnoty střídavého proudu a napětí s harmonickým průběhem je</a:t>
            </a:r>
            <a:endParaRPr lang="cs-CZ" sz="2000" dirty="0"/>
          </a:p>
        </p:txBody>
      </p:sp>
      <p:pic>
        <p:nvPicPr>
          <p:cNvPr id="18" name="Grafický objekt 17">
            <a:extLst>
              <a:ext uri="{FF2B5EF4-FFF2-40B4-BE49-F238E27FC236}">
                <a16:creationId xmlns:a16="http://schemas.microsoft.com/office/drawing/2014/main" id="{242BE1A4-B4BC-46D7-828B-926A72B925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7563" y="4567273"/>
            <a:ext cx="2058379" cy="470871"/>
          </a:xfrm>
          <a:prstGeom prst="rect">
            <a:avLst/>
          </a:prstGeom>
        </p:spPr>
      </p:pic>
      <p:pic>
        <p:nvPicPr>
          <p:cNvPr id="20" name="Grafický objekt 19">
            <a:extLst>
              <a:ext uri="{FF2B5EF4-FFF2-40B4-BE49-F238E27FC236}">
                <a16:creationId xmlns:a16="http://schemas.microsoft.com/office/drawing/2014/main" id="{6ACE9083-4580-4C27-9B00-2510884252A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7563" y="5302286"/>
            <a:ext cx="2192914" cy="470871"/>
          </a:xfrm>
          <a:prstGeom prst="rect">
            <a:avLst/>
          </a:prstGeom>
        </p:spPr>
      </p:pic>
      <p:sp>
        <p:nvSpPr>
          <p:cNvPr id="27" name="TextovéPole 26">
            <a:extLst>
              <a:ext uri="{FF2B5EF4-FFF2-40B4-BE49-F238E27FC236}">
                <a16:creationId xmlns:a16="http://schemas.microsoft.com/office/drawing/2014/main" id="{C5251201-7C45-495C-95F7-78BC05184F4E}"/>
              </a:ext>
            </a:extLst>
          </p:cNvPr>
          <p:cNvSpPr txBox="1"/>
          <p:nvPr/>
        </p:nvSpPr>
        <p:spPr>
          <a:xfrm>
            <a:off x="255484" y="6037299"/>
            <a:ext cx="8047609" cy="369332"/>
          </a:xfrm>
          <a:prstGeom prst="rect">
            <a:avLst/>
          </a:prstGeom>
          <a:noFill/>
        </p:spPr>
        <p:txBody>
          <a:bodyPr wrap="square">
            <a:spAutoFit/>
          </a:bodyPr>
          <a:lstStyle/>
          <a:p>
            <a:r>
              <a:rPr lang="cs-CZ" b="0" i="0" dirty="0">
                <a:solidFill>
                  <a:srgbClr val="202122"/>
                </a:solidFill>
                <a:effectLst/>
              </a:rPr>
              <a:t>kde </a:t>
            </a:r>
            <a:r>
              <a:rPr lang="cs-CZ" b="0" i="1" dirty="0" err="1">
                <a:solidFill>
                  <a:srgbClr val="202122"/>
                </a:solidFill>
                <a:effectLst/>
              </a:rPr>
              <a:t>I</a:t>
            </a:r>
            <a:r>
              <a:rPr lang="cs-CZ" b="0" i="1" baseline="-25000" dirty="0" err="1">
                <a:solidFill>
                  <a:srgbClr val="202122"/>
                </a:solidFill>
                <a:effectLst/>
              </a:rPr>
              <a:t>m</a:t>
            </a:r>
            <a:r>
              <a:rPr lang="cs-CZ" b="0" i="0" dirty="0">
                <a:solidFill>
                  <a:srgbClr val="202122"/>
                </a:solidFill>
                <a:effectLst/>
              </a:rPr>
              <a:t> je amplituda střídavého proudu a </a:t>
            </a:r>
            <a:r>
              <a:rPr lang="cs-CZ" b="0" i="1" dirty="0">
                <a:solidFill>
                  <a:srgbClr val="202122"/>
                </a:solidFill>
                <a:effectLst/>
              </a:rPr>
              <a:t>U</a:t>
            </a:r>
            <a:r>
              <a:rPr lang="cs-CZ" b="0" i="1" baseline="-25000" dirty="0">
                <a:solidFill>
                  <a:srgbClr val="202122"/>
                </a:solidFill>
                <a:effectLst/>
              </a:rPr>
              <a:t>m</a:t>
            </a:r>
            <a:r>
              <a:rPr lang="cs-CZ" b="0" i="0" dirty="0">
                <a:solidFill>
                  <a:srgbClr val="202122"/>
                </a:solidFill>
                <a:effectLst/>
              </a:rPr>
              <a:t> je amplituda střídavého napětí.</a:t>
            </a:r>
            <a:endParaRPr lang="cs-CZ" dirty="0"/>
          </a:p>
        </p:txBody>
      </p:sp>
    </p:spTree>
    <p:extLst>
      <p:ext uri="{BB962C8B-B14F-4D97-AF65-F5344CB8AC3E}">
        <p14:creationId xmlns:p14="http://schemas.microsoft.com/office/powerpoint/2010/main" val="1838986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7" presetClass="entr" presetSubtype="0" fill="hold" nodeType="afterEffect">
                                  <p:stCondLst>
                                    <p:cond delay="0"/>
                                  </p:stCondLst>
                                  <p:childTnLst>
                                    <p:set>
                                      <p:cBhvr>
                                        <p:cTn id="6" dur="1" fill="hold">
                                          <p:stCondLst>
                                            <p:cond delay="0"/>
                                          </p:stCondLst>
                                        </p:cTn>
                                        <p:tgtEl>
                                          <p:spTgt spid="10249"/>
                                        </p:tgtEl>
                                        <p:attrNameLst>
                                          <p:attrName>style.visibility</p:attrName>
                                        </p:attrNameLst>
                                      </p:cBhvr>
                                      <p:to>
                                        <p:strVal val="visible"/>
                                      </p:to>
                                    </p:set>
                                    <p:animEffect transition="in" filter="fade">
                                      <p:cBhvr>
                                        <p:cTn id="7" dur="2000"/>
                                        <p:tgtEl>
                                          <p:spTgt spid="10249"/>
                                        </p:tgtEl>
                                      </p:cBhvr>
                                    </p:animEffect>
                                    <p:anim calcmode="lin" valueType="num">
                                      <p:cBhvr>
                                        <p:cTn id="8" dur="2000" fill="hold"/>
                                        <p:tgtEl>
                                          <p:spTgt spid="10249"/>
                                        </p:tgtEl>
                                        <p:attrNameLst>
                                          <p:attrName>ppt_x</p:attrName>
                                        </p:attrNameLst>
                                      </p:cBhvr>
                                      <p:tavLst>
                                        <p:tav tm="0">
                                          <p:val>
                                            <p:strVal val="#ppt_x"/>
                                          </p:val>
                                        </p:tav>
                                        <p:tav tm="100000">
                                          <p:val>
                                            <p:strVal val="#ppt_x"/>
                                          </p:val>
                                        </p:tav>
                                      </p:tavLst>
                                    </p:anim>
                                    <p:anim calcmode="lin" valueType="num">
                                      <p:cBhvr>
                                        <p:cTn id="9" dur="1800" decel="100000" fill="hold"/>
                                        <p:tgtEl>
                                          <p:spTgt spid="10249"/>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1024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1BD120F-910C-4D32-93E6-E795CE5990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012" y="2022482"/>
            <a:ext cx="5048369" cy="257466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D11A60C4-6B73-4F30-89DE-F2BC50461362}"/>
              </a:ext>
            </a:extLst>
          </p:cNvPr>
          <p:cNvSpPr txBox="1"/>
          <p:nvPr/>
        </p:nvSpPr>
        <p:spPr>
          <a:xfrm>
            <a:off x="242888" y="230298"/>
            <a:ext cx="3422027" cy="461665"/>
          </a:xfrm>
          <a:prstGeom prst="rect">
            <a:avLst/>
          </a:prstGeom>
          <a:noFill/>
        </p:spPr>
        <p:txBody>
          <a:bodyPr wrap="none" rtlCol="0">
            <a:spAutoFit/>
          </a:bodyPr>
          <a:lstStyle/>
          <a:p>
            <a:r>
              <a:rPr lang="cs-CZ" sz="2400" b="1" dirty="0"/>
              <a:t>Vířivý (</a:t>
            </a:r>
            <a:r>
              <a:rPr lang="cs-CZ" sz="2400" b="1" dirty="0" err="1"/>
              <a:t>Foucaultův</a:t>
            </a:r>
            <a:r>
              <a:rPr lang="cs-CZ" sz="2400" b="1" dirty="0"/>
              <a:t>) proud</a:t>
            </a:r>
          </a:p>
        </p:txBody>
      </p:sp>
      <p:sp>
        <p:nvSpPr>
          <p:cNvPr id="6" name="TextovéPole 5">
            <a:extLst>
              <a:ext uri="{FF2B5EF4-FFF2-40B4-BE49-F238E27FC236}">
                <a16:creationId xmlns:a16="http://schemas.microsoft.com/office/drawing/2014/main" id="{19EA0CE8-A0E2-4D9D-86C4-9D2EAE0E4734}"/>
              </a:ext>
            </a:extLst>
          </p:cNvPr>
          <p:cNvSpPr txBox="1"/>
          <p:nvPr/>
        </p:nvSpPr>
        <p:spPr>
          <a:xfrm>
            <a:off x="242888" y="877491"/>
            <a:ext cx="8658225" cy="1015663"/>
          </a:xfrm>
          <a:prstGeom prst="rect">
            <a:avLst/>
          </a:prstGeom>
          <a:noFill/>
        </p:spPr>
        <p:txBody>
          <a:bodyPr wrap="square">
            <a:spAutoFit/>
          </a:bodyPr>
          <a:lstStyle/>
          <a:p>
            <a:pPr algn="just"/>
            <a:r>
              <a:rPr lang="cs-CZ" sz="2000" dirty="0"/>
              <a:t>Vířivý proud (též </a:t>
            </a:r>
            <a:r>
              <a:rPr lang="cs-CZ" sz="2000" dirty="0" err="1"/>
              <a:t>Foucaultův</a:t>
            </a:r>
            <a:r>
              <a:rPr lang="cs-CZ" sz="2000" dirty="0"/>
              <a:t> proud)  vzniká v plošných a objemových vodičích, když se v jejich okolí mění magnetický indukční tok. Indukované proudy mají charakter proudových smyček.</a:t>
            </a:r>
          </a:p>
        </p:txBody>
      </p:sp>
      <p:sp>
        <p:nvSpPr>
          <p:cNvPr id="9" name="TextovéPole 8">
            <a:extLst>
              <a:ext uri="{FF2B5EF4-FFF2-40B4-BE49-F238E27FC236}">
                <a16:creationId xmlns:a16="http://schemas.microsoft.com/office/drawing/2014/main" id="{28A0FF2B-D25F-42D4-B2A6-A68F8AC6EEE1}"/>
              </a:ext>
            </a:extLst>
          </p:cNvPr>
          <p:cNvSpPr txBox="1"/>
          <p:nvPr/>
        </p:nvSpPr>
        <p:spPr>
          <a:xfrm>
            <a:off x="242889" y="5321318"/>
            <a:ext cx="8658224" cy="1015663"/>
          </a:xfrm>
          <a:prstGeom prst="rect">
            <a:avLst/>
          </a:prstGeom>
          <a:noFill/>
        </p:spPr>
        <p:txBody>
          <a:bodyPr wrap="square">
            <a:spAutoFit/>
          </a:bodyPr>
          <a:lstStyle/>
          <a:p>
            <a:pPr algn="just"/>
            <a:r>
              <a:rPr lang="cs-CZ" sz="2000" dirty="0"/>
              <a:t>Indukovaný proud se snaží svým polem zabránit změně, která je vyvolala, tedy zeslabit budící magnetický tok. Největší zeslabení nastane uprostřed průřezu, protože ten obepínají všechny indukované proudy.</a:t>
            </a:r>
          </a:p>
        </p:txBody>
      </p:sp>
      <p:pic>
        <p:nvPicPr>
          <p:cNvPr id="1028" name="Picture 4" descr="The difference between inductive proximity, displacement, and eddy-current  sensors – Passive Components Blog">
            <a:extLst>
              <a:ext uri="{FF2B5EF4-FFF2-40B4-BE49-F238E27FC236}">
                <a16:creationId xmlns:a16="http://schemas.microsoft.com/office/drawing/2014/main" id="{7A529E9C-2BB5-4E7E-B553-1E1F7ACC6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6860" y="2725875"/>
            <a:ext cx="2754253" cy="1762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8755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2A22945-2750-4DDF-91F1-9CD640EBE932}"/>
              </a:ext>
            </a:extLst>
          </p:cNvPr>
          <p:cNvSpPr txBox="1"/>
          <p:nvPr/>
        </p:nvSpPr>
        <p:spPr>
          <a:xfrm>
            <a:off x="285750" y="190500"/>
            <a:ext cx="1441933" cy="461665"/>
          </a:xfrm>
          <a:prstGeom prst="rect">
            <a:avLst/>
          </a:prstGeom>
          <a:noFill/>
        </p:spPr>
        <p:txBody>
          <a:bodyPr wrap="none" rtlCol="0">
            <a:spAutoFit/>
          </a:bodyPr>
          <a:lstStyle/>
          <a:p>
            <a:r>
              <a:rPr lang="cs-CZ" sz="2400" b="1" dirty="0"/>
              <a:t>Skin efekt</a:t>
            </a:r>
          </a:p>
        </p:txBody>
      </p:sp>
      <p:sp>
        <p:nvSpPr>
          <p:cNvPr id="6" name="TextovéPole 5">
            <a:extLst>
              <a:ext uri="{FF2B5EF4-FFF2-40B4-BE49-F238E27FC236}">
                <a16:creationId xmlns:a16="http://schemas.microsoft.com/office/drawing/2014/main" id="{047D3FEA-10C2-4538-9F65-BAE65B1690AA}"/>
              </a:ext>
            </a:extLst>
          </p:cNvPr>
          <p:cNvSpPr txBox="1"/>
          <p:nvPr/>
        </p:nvSpPr>
        <p:spPr>
          <a:xfrm>
            <a:off x="248926" y="652165"/>
            <a:ext cx="6743700" cy="3477875"/>
          </a:xfrm>
          <a:prstGeom prst="rect">
            <a:avLst/>
          </a:prstGeom>
          <a:noFill/>
        </p:spPr>
        <p:txBody>
          <a:bodyPr wrap="square">
            <a:spAutoFit/>
          </a:bodyPr>
          <a:lstStyle/>
          <a:p>
            <a:pPr algn="just"/>
            <a:r>
              <a:rPr lang="cs-CZ" sz="2000" dirty="0"/>
              <a:t>Skin efekt (povrchový jev) je fyzikální děj, při kterém dochází k vytlačování elektrického proudu k povrchu vodiče. Elektrický </a:t>
            </a:r>
            <a:r>
              <a:rPr lang="cs-CZ" sz="2000" u="sng" dirty="0"/>
              <a:t>střídavý proud procházející vodičem uzavírá kolem sebe siločáry magnetického (indukčního) toku</a:t>
            </a:r>
            <a:r>
              <a:rPr lang="cs-CZ" sz="2000" dirty="0"/>
              <a:t>. Část tohoto toku prochází i tím samým vodičem a </a:t>
            </a:r>
            <a:r>
              <a:rPr lang="cs-CZ" sz="2000" u="sng" dirty="0"/>
              <a:t>indukuje v něm uzavřené vířivé proudy</a:t>
            </a:r>
            <a:r>
              <a:rPr lang="cs-CZ" sz="2000" dirty="0"/>
              <a:t>. Tyto vířivé proudy </a:t>
            </a:r>
            <a:r>
              <a:rPr lang="cs-CZ" sz="2000" u="sng" dirty="0"/>
              <a:t>mají blíže ke středu vodiče opačný směr než původní elektrický proud a odečítají se od něj, kdežto blíže k povrchu jsou směry souhlasné a proudy se sčítají</a:t>
            </a:r>
            <a:r>
              <a:rPr lang="cs-CZ" sz="2000" dirty="0"/>
              <a:t>.</a:t>
            </a:r>
          </a:p>
          <a:p>
            <a:pPr algn="just"/>
            <a:r>
              <a:rPr lang="cs-CZ" sz="2000" dirty="0"/>
              <a:t>K povrchovému jevu </a:t>
            </a:r>
            <a:r>
              <a:rPr lang="cs-CZ" sz="2000" u="sng" dirty="0"/>
              <a:t>nedochází při průchodu stejnosměrného proudu </a:t>
            </a:r>
            <a:r>
              <a:rPr lang="cs-CZ" sz="2000" dirty="0"/>
              <a:t>vodičem, při frekvenci 50 Hz používané v síťových rozvodech je obvykle zanedbatelný.</a:t>
            </a:r>
          </a:p>
        </p:txBody>
      </p:sp>
      <p:pic>
        <p:nvPicPr>
          <p:cNvPr id="1026" name="Picture 2">
            <a:extLst>
              <a:ext uri="{FF2B5EF4-FFF2-40B4-BE49-F238E27FC236}">
                <a16:creationId xmlns:a16="http://schemas.microsoft.com/office/drawing/2014/main" id="{D2B6EA0D-7E96-4D27-9DE7-B181669749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9450" y="0"/>
            <a:ext cx="20955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DD327840-5CCB-4656-B13C-3136E1E0EF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695" y="4075621"/>
            <a:ext cx="2887282" cy="14436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BB0473CE-9841-4F8B-AC47-1536764E46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1939" y="4249166"/>
            <a:ext cx="3514725" cy="2235392"/>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2447D312-5717-42C5-8523-B6171A1FBA7E}"/>
              </a:ext>
            </a:extLst>
          </p:cNvPr>
          <p:cNvPicPr>
            <a:picLocks noChangeAspect="1"/>
          </p:cNvPicPr>
          <p:nvPr/>
        </p:nvPicPr>
        <p:blipFill>
          <a:blip r:embed="rId5"/>
          <a:stretch>
            <a:fillRect/>
          </a:stretch>
        </p:blipFill>
        <p:spPr>
          <a:xfrm>
            <a:off x="178695" y="5638487"/>
            <a:ext cx="2957513" cy="1029013"/>
          </a:xfrm>
          <a:prstGeom prst="rect">
            <a:avLst/>
          </a:prstGeom>
        </p:spPr>
      </p:pic>
      <p:pic>
        <p:nvPicPr>
          <p:cNvPr id="10" name="Obrázek 9">
            <a:extLst>
              <a:ext uri="{FF2B5EF4-FFF2-40B4-BE49-F238E27FC236}">
                <a16:creationId xmlns:a16="http://schemas.microsoft.com/office/drawing/2014/main" id="{1243F087-66E1-4B05-BCF1-9C1C564DE067}"/>
              </a:ext>
            </a:extLst>
          </p:cNvPr>
          <p:cNvPicPr>
            <a:picLocks noChangeAspect="1"/>
          </p:cNvPicPr>
          <p:nvPr/>
        </p:nvPicPr>
        <p:blipFill>
          <a:blip r:embed="rId6"/>
          <a:stretch>
            <a:fillRect/>
          </a:stretch>
        </p:blipFill>
        <p:spPr>
          <a:xfrm>
            <a:off x="7198588" y="3551279"/>
            <a:ext cx="1774352" cy="1395773"/>
          </a:xfrm>
          <a:prstGeom prst="rect">
            <a:avLst/>
          </a:prstGeom>
        </p:spPr>
      </p:pic>
      <p:pic>
        <p:nvPicPr>
          <p:cNvPr id="1034" name="Picture 10" descr="See the source image">
            <a:extLst>
              <a:ext uri="{FF2B5EF4-FFF2-40B4-BE49-F238E27FC236}">
                <a16:creationId xmlns:a16="http://schemas.microsoft.com/office/drawing/2014/main" id="{E10A617F-7E0A-47D0-AF2C-14FDF5D7C1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90953" y="5182571"/>
            <a:ext cx="1774352" cy="1484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9615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A07AFAC4-BA05-45F8-946A-1C10539AB1FF}"/>
              </a:ext>
            </a:extLst>
          </p:cNvPr>
          <p:cNvSpPr txBox="1"/>
          <p:nvPr/>
        </p:nvSpPr>
        <p:spPr>
          <a:xfrm>
            <a:off x="185737" y="770981"/>
            <a:ext cx="8772524" cy="1015663"/>
          </a:xfrm>
          <a:prstGeom prst="rect">
            <a:avLst/>
          </a:prstGeom>
          <a:noFill/>
        </p:spPr>
        <p:txBody>
          <a:bodyPr wrap="square">
            <a:spAutoFit/>
          </a:bodyPr>
          <a:lstStyle/>
          <a:p>
            <a:pPr algn="just"/>
            <a:r>
              <a:rPr lang="cs-CZ" sz="2000" dirty="0"/>
              <a:t>Průchodem vířivých proudů vodičem vznikají tepelné ztráty, část energie, kterou dodáme na magnetování materiálu, se mění v energii tepelnou (</a:t>
            </a:r>
            <a:r>
              <a:rPr lang="cs-CZ" sz="2000" dirty="0" err="1"/>
              <a:t>Jouleovo</a:t>
            </a:r>
            <a:r>
              <a:rPr lang="cs-CZ" sz="2000" dirty="0"/>
              <a:t> teplo). Ztráty vzniklé vířivými proudy jsou značně závislé na frekvenci:</a:t>
            </a:r>
          </a:p>
        </p:txBody>
      </p:sp>
      <p:sp>
        <p:nvSpPr>
          <p:cNvPr id="5" name="TextovéPole 4">
            <a:extLst>
              <a:ext uri="{FF2B5EF4-FFF2-40B4-BE49-F238E27FC236}">
                <a16:creationId xmlns:a16="http://schemas.microsoft.com/office/drawing/2014/main" id="{C22B892D-252C-4591-8614-ECBBEA1758D5}"/>
              </a:ext>
            </a:extLst>
          </p:cNvPr>
          <p:cNvSpPr txBox="1"/>
          <p:nvPr/>
        </p:nvSpPr>
        <p:spPr>
          <a:xfrm>
            <a:off x="185736" y="2204078"/>
            <a:ext cx="8772524" cy="1323439"/>
          </a:xfrm>
          <a:prstGeom prst="rect">
            <a:avLst/>
          </a:prstGeom>
          <a:noFill/>
        </p:spPr>
        <p:txBody>
          <a:bodyPr wrap="square">
            <a:spAutoFit/>
          </a:bodyPr>
          <a:lstStyle/>
          <a:p>
            <a:pPr algn="just"/>
            <a:r>
              <a:rPr lang="cs-CZ" sz="2000" dirty="0"/>
              <a:t>Ztráty způsobené vířivými proudy se omezují například použitím navzájem izolovaných plechů (např. jádra cívek), použitím materiálu s velkým elektrickým odporem (přidáním malého množství křemíku do základního materiálu), nebo snížením indukovaného napětí. </a:t>
            </a:r>
          </a:p>
        </p:txBody>
      </p:sp>
      <p:pic>
        <p:nvPicPr>
          <p:cNvPr id="7" name="Grafický objekt 6">
            <a:extLst>
              <a:ext uri="{FF2B5EF4-FFF2-40B4-BE49-F238E27FC236}">
                <a16:creationId xmlns:a16="http://schemas.microsoft.com/office/drawing/2014/main" id="{B3D9198E-93F2-49CD-9938-EE0BE4F4524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06307" y="1843738"/>
            <a:ext cx="1141943" cy="302279"/>
          </a:xfrm>
          <a:prstGeom prst="rect">
            <a:avLst/>
          </a:prstGeom>
        </p:spPr>
      </p:pic>
      <p:sp>
        <p:nvSpPr>
          <p:cNvPr id="9" name="TextovéPole 8">
            <a:extLst>
              <a:ext uri="{FF2B5EF4-FFF2-40B4-BE49-F238E27FC236}">
                <a16:creationId xmlns:a16="http://schemas.microsoft.com/office/drawing/2014/main" id="{7F8DF242-83D8-49F2-AFB0-BECADF32F2F1}"/>
              </a:ext>
            </a:extLst>
          </p:cNvPr>
          <p:cNvSpPr txBox="1"/>
          <p:nvPr/>
        </p:nvSpPr>
        <p:spPr>
          <a:xfrm>
            <a:off x="226215" y="4738562"/>
            <a:ext cx="8691564" cy="646331"/>
          </a:xfrm>
          <a:prstGeom prst="rect">
            <a:avLst/>
          </a:prstGeom>
          <a:noFill/>
        </p:spPr>
        <p:txBody>
          <a:bodyPr wrap="square">
            <a:spAutoFit/>
          </a:bodyPr>
          <a:lstStyle/>
          <a:p>
            <a:pPr algn="just"/>
            <a:r>
              <a:rPr lang="cs-CZ" dirty="0"/>
              <a:t>kde </a:t>
            </a:r>
            <a:r>
              <a:rPr lang="cs-CZ" i="1" dirty="0" err="1"/>
              <a:t>P</a:t>
            </a:r>
            <a:r>
              <a:rPr lang="cs-CZ" i="1" baseline="-25000" dirty="0" err="1"/>
              <a:t>h</a:t>
            </a:r>
            <a:r>
              <a:rPr lang="cs-CZ" dirty="0"/>
              <a:t> jsou ztráty způsobené hysterezní křivkou a </a:t>
            </a:r>
            <a:r>
              <a:rPr lang="cs-CZ" i="1" dirty="0" err="1"/>
              <a:t>P</a:t>
            </a:r>
            <a:r>
              <a:rPr lang="cs-CZ" i="1" baseline="-25000" dirty="0" err="1"/>
              <a:t>v</a:t>
            </a:r>
            <a:r>
              <a:rPr lang="cs-CZ" dirty="0"/>
              <a:t> jsou ztráty způsobené již zmíněnými vířivými proudy.</a:t>
            </a:r>
          </a:p>
        </p:txBody>
      </p:sp>
      <p:pic>
        <p:nvPicPr>
          <p:cNvPr id="11" name="Grafický objekt 10">
            <a:extLst>
              <a:ext uri="{FF2B5EF4-FFF2-40B4-BE49-F238E27FC236}">
                <a16:creationId xmlns:a16="http://schemas.microsoft.com/office/drawing/2014/main" id="{8020E855-C52D-44A6-9736-EC5C663893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74248" y="4260409"/>
            <a:ext cx="1724025" cy="278069"/>
          </a:xfrm>
          <a:prstGeom prst="rect">
            <a:avLst/>
          </a:prstGeom>
        </p:spPr>
      </p:pic>
      <p:sp>
        <p:nvSpPr>
          <p:cNvPr id="13" name="TextovéPole 12">
            <a:extLst>
              <a:ext uri="{FF2B5EF4-FFF2-40B4-BE49-F238E27FC236}">
                <a16:creationId xmlns:a16="http://schemas.microsoft.com/office/drawing/2014/main" id="{381B3FF5-99E0-458A-A6E6-00026DECB9AA}"/>
              </a:ext>
            </a:extLst>
          </p:cNvPr>
          <p:cNvSpPr txBox="1"/>
          <p:nvPr/>
        </p:nvSpPr>
        <p:spPr>
          <a:xfrm>
            <a:off x="185736" y="5506993"/>
            <a:ext cx="8772523" cy="1015663"/>
          </a:xfrm>
          <a:prstGeom prst="rect">
            <a:avLst/>
          </a:prstGeom>
          <a:noFill/>
        </p:spPr>
        <p:txBody>
          <a:bodyPr wrap="square">
            <a:spAutoFit/>
          </a:bodyPr>
          <a:lstStyle/>
          <a:p>
            <a:pPr algn="just"/>
            <a:r>
              <a:rPr lang="cs-CZ" sz="2000" dirty="0"/>
              <a:t>Tohoto jevu se využívá například při stabilizaci ručiček tachometru, pro zastavení elektroměru po ukončení odběru, nebo v indukční brzdě. Tepelných účinků se využívá například v kuchyňských indukčních vařičích nebo metalurgii.</a:t>
            </a:r>
          </a:p>
        </p:txBody>
      </p:sp>
      <p:pic>
        <p:nvPicPr>
          <p:cNvPr id="7170" name="Picture 2" descr="laminating an iron core">
            <a:extLst>
              <a:ext uri="{FF2B5EF4-FFF2-40B4-BE49-F238E27FC236}">
                <a16:creationId xmlns:a16="http://schemas.microsoft.com/office/drawing/2014/main" id="{DDB85BC4-0B75-4153-8DD9-9DE7A20EA0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7935" y="3352852"/>
            <a:ext cx="2390775" cy="13430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252AD70A-BBB4-4955-9794-4BC1FDD2601F}"/>
              </a:ext>
            </a:extLst>
          </p:cNvPr>
          <p:cNvSpPr txBox="1"/>
          <p:nvPr/>
        </p:nvSpPr>
        <p:spPr>
          <a:xfrm>
            <a:off x="226215" y="3670422"/>
            <a:ext cx="5967415" cy="707886"/>
          </a:xfrm>
          <a:prstGeom prst="rect">
            <a:avLst/>
          </a:prstGeom>
          <a:noFill/>
        </p:spPr>
        <p:txBody>
          <a:bodyPr wrap="square">
            <a:spAutoFit/>
          </a:bodyPr>
          <a:lstStyle/>
          <a:p>
            <a:pPr algn="just"/>
            <a:r>
              <a:rPr lang="cs-CZ" sz="2000" dirty="0"/>
              <a:t>Celkové ztráty ve feromagnetických materiálech jsou vyjádřeny vztahem:</a:t>
            </a:r>
          </a:p>
        </p:txBody>
      </p:sp>
      <p:sp>
        <p:nvSpPr>
          <p:cNvPr id="12" name="TextovéPole 11">
            <a:extLst>
              <a:ext uri="{FF2B5EF4-FFF2-40B4-BE49-F238E27FC236}">
                <a16:creationId xmlns:a16="http://schemas.microsoft.com/office/drawing/2014/main" id="{73EC7ED0-CBBE-4EBA-9A5E-BBAE18A7872B}"/>
              </a:ext>
            </a:extLst>
          </p:cNvPr>
          <p:cNvSpPr txBox="1"/>
          <p:nvPr/>
        </p:nvSpPr>
        <p:spPr>
          <a:xfrm>
            <a:off x="185736" y="161503"/>
            <a:ext cx="4572000" cy="461665"/>
          </a:xfrm>
          <a:prstGeom prst="rect">
            <a:avLst/>
          </a:prstGeom>
          <a:noFill/>
        </p:spPr>
        <p:txBody>
          <a:bodyPr wrap="square">
            <a:spAutoFit/>
          </a:bodyPr>
          <a:lstStyle/>
          <a:p>
            <a:r>
              <a:rPr lang="cs-CZ" sz="2400" b="1" dirty="0"/>
              <a:t>Tepelné účinky vířivých proudů </a:t>
            </a:r>
          </a:p>
        </p:txBody>
      </p:sp>
    </p:spTree>
    <p:extLst>
      <p:ext uri="{BB962C8B-B14F-4D97-AF65-F5344CB8AC3E}">
        <p14:creationId xmlns:p14="http://schemas.microsoft.com/office/powerpoint/2010/main" val="26446264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9D97201-ACDE-4383-8AF5-E12509886E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0299" y="354657"/>
            <a:ext cx="2828925" cy="2828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F9DE379B-4873-4A7A-BAC9-5AD790838843}"/>
              </a:ext>
            </a:extLst>
          </p:cNvPr>
          <p:cNvSpPr txBox="1"/>
          <p:nvPr/>
        </p:nvSpPr>
        <p:spPr>
          <a:xfrm>
            <a:off x="190500" y="729972"/>
            <a:ext cx="5905500" cy="2554545"/>
          </a:xfrm>
          <a:prstGeom prst="rect">
            <a:avLst/>
          </a:prstGeom>
          <a:noFill/>
        </p:spPr>
        <p:txBody>
          <a:bodyPr wrap="square">
            <a:spAutoFit/>
          </a:bodyPr>
          <a:lstStyle/>
          <a:p>
            <a:pPr algn="just"/>
            <a:r>
              <a:rPr lang="cs-CZ" sz="2000" b="1" dirty="0"/>
              <a:t>Indukční ohřev </a:t>
            </a:r>
            <a:r>
              <a:rPr lang="cs-CZ" sz="2000" dirty="0"/>
              <a:t>je ohřev vodivého materiálu (obvykle kovu) vířivými proudy, které se v něm indukují elektromagnetickým polem. Používá se na pájení, žíhání a tavení kovových materiálů, od malých laboratorních zařízení až po tavicí pece. Hlavní výhody jsou úspory energie, protože se materiál ohřívá přímo, možnost provádět ohřev v ochranné atmosféře nebo ve vakuu a čistý provoz.</a:t>
            </a:r>
          </a:p>
        </p:txBody>
      </p:sp>
      <p:sp>
        <p:nvSpPr>
          <p:cNvPr id="6" name="TextovéPole 5">
            <a:extLst>
              <a:ext uri="{FF2B5EF4-FFF2-40B4-BE49-F238E27FC236}">
                <a16:creationId xmlns:a16="http://schemas.microsoft.com/office/drawing/2014/main" id="{06CAECED-70D9-47E3-87CD-CCE7D825234B}"/>
              </a:ext>
            </a:extLst>
          </p:cNvPr>
          <p:cNvSpPr txBox="1"/>
          <p:nvPr/>
        </p:nvSpPr>
        <p:spPr>
          <a:xfrm>
            <a:off x="190500" y="196065"/>
            <a:ext cx="4572000" cy="461665"/>
          </a:xfrm>
          <a:prstGeom prst="rect">
            <a:avLst/>
          </a:prstGeom>
          <a:noFill/>
        </p:spPr>
        <p:txBody>
          <a:bodyPr wrap="square">
            <a:spAutoFit/>
          </a:bodyPr>
          <a:lstStyle/>
          <a:p>
            <a:r>
              <a:rPr lang="cs-CZ" sz="2400" b="1" dirty="0"/>
              <a:t>Indukční ohřev </a:t>
            </a:r>
          </a:p>
        </p:txBody>
      </p:sp>
      <p:sp>
        <p:nvSpPr>
          <p:cNvPr id="10" name="TextovéPole 9">
            <a:extLst>
              <a:ext uri="{FF2B5EF4-FFF2-40B4-BE49-F238E27FC236}">
                <a16:creationId xmlns:a16="http://schemas.microsoft.com/office/drawing/2014/main" id="{BC43A827-8501-412B-9C0F-FA5DFDDC48FE}"/>
              </a:ext>
            </a:extLst>
          </p:cNvPr>
          <p:cNvSpPr txBox="1"/>
          <p:nvPr/>
        </p:nvSpPr>
        <p:spPr>
          <a:xfrm>
            <a:off x="190500" y="3429000"/>
            <a:ext cx="8696325" cy="1631216"/>
          </a:xfrm>
          <a:prstGeom prst="rect">
            <a:avLst/>
          </a:prstGeom>
          <a:noFill/>
        </p:spPr>
        <p:txBody>
          <a:bodyPr wrap="square">
            <a:spAutoFit/>
          </a:bodyPr>
          <a:lstStyle/>
          <a:p>
            <a:pPr algn="just"/>
            <a:r>
              <a:rPr lang="cs-CZ" sz="2000" dirty="0"/>
              <a:t>Ohřev se provádí cívkou s několika málo závity, do níž se umístí ohřívaný materiál buď přímo nebo v nevodivém kelímku. Cívka je napájena střídavým proudem buď o frekvenci sítě (50 Hz), častěji o vysoké frekvenci desítek až stovek kHz. Nižší frekvence se používají pro velké předměty, vyšší pro tenkostěnné a drobné předměty.</a:t>
            </a:r>
          </a:p>
        </p:txBody>
      </p:sp>
    </p:spTree>
    <p:extLst>
      <p:ext uri="{BB962C8B-B14F-4D97-AF65-F5344CB8AC3E}">
        <p14:creationId xmlns:p14="http://schemas.microsoft.com/office/powerpoint/2010/main" val="10320456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BC3B5CE0-D195-4EAC-BBB0-32D279B9E50B}"/>
              </a:ext>
            </a:extLst>
          </p:cNvPr>
          <p:cNvPicPr>
            <a:picLocks noChangeAspect="1"/>
          </p:cNvPicPr>
          <p:nvPr/>
        </p:nvPicPr>
        <p:blipFill>
          <a:blip r:embed="rId2"/>
          <a:stretch>
            <a:fillRect/>
          </a:stretch>
        </p:blipFill>
        <p:spPr>
          <a:xfrm>
            <a:off x="1280529" y="3089403"/>
            <a:ext cx="3464425" cy="2084335"/>
          </a:xfrm>
          <a:prstGeom prst="rect">
            <a:avLst/>
          </a:prstGeom>
        </p:spPr>
      </p:pic>
      <p:pic>
        <p:nvPicPr>
          <p:cNvPr id="3" name="Obrázek 2">
            <a:extLst>
              <a:ext uri="{FF2B5EF4-FFF2-40B4-BE49-F238E27FC236}">
                <a16:creationId xmlns:a16="http://schemas.microsoft.com/office/drawing/2014/main" id="{F9B3CA39-80EF-406E-9602-493F8D62DE49}"/>
              </a:ext>
            </a:extLst>
          </p:cNvPr>
          <p:cNvPicPr>
            <a:picLocks noChangeAspect="1"/>
          </p:cNvPicPr>
          <p:nvPr/>
        </p:nvPicPr>
        <p:blipFill>
          <a:blip r:embed="rId3"/>
          <a:stretch>
            <a:fillRect/>
          </a:stretch>
        </p:blipFill>
        <p:spPr>
          <a:xfrm>
            <a:off x="5617661" y="2881491"/>
            <a:ext cx="2266950" cy="2066925"/>
          </a:xfrm>
          <a:prstGeom prst="rect">
            <a:avLst/>
          </a:prstGeom>
        </p:spPr>
      </p:pic>
      <p:sp>
        <p:nvSpPr>
          <p:cNvPr id="5" name="TextovéPole 4">
            <a:extLst>
              <a:ext uri="{FF2B5EF4-FFF2-40B4-BE49-F238E27FC236}">
                <a16:creationId xmlns:a16="http://schemas.microsoft.com/office/drawing/2014/main" id="{D5F98BE6-6829-4099-83BA-BDA15A3D48D2}"/>
              </a:ext>
            </a:extLst>
          </p:cNvPr>
          <p:cNvSpPr txBox="1"/>
          <p:nvPr/>
        </p:nvSpPr>
        <p:spPr>
          <a:xfrm>
            <a:off x="252412" y="908804"/>
            <a:ext cx="8639175" cy="1938992"/>
          </a:xfrm>
          <a:prstGeom prst="rect">
            <a:avLst/>
          </a:prstGeom>
          <a:noFill/>
        </p:spPr>
        <p:txBody>
          <a:bodyPr wrap="square">
            <a:spAutoFit/>
          </a:bodyPr>
          <a:lstStyle/>
          <a:p>
            <a:pPr algn="just"/>
            <a:r>
              <a:rPr lang="cs-CZ" sz="2000" dirty="0"/>
              <a:t>Při </a:t>
            </a:r>
            <a:r>
              <a:rPr lang="cs-CZ" sz="2000" b="1" dirty="0"/>
              <a:t>vaření pomocí indukce </a:t>
            </a:r>
            <a:r>
              <a:rPr lang="cs-CZ" sz="2000" dirty="0"/>
              <a:t>se teplo vytváří přímo ve dnu varné nádoby. Sklokeramická deska slouží pouze jako plocha k postavení hrnce, nikoli k přenosu tepla. Generátor (měnič) převádí proud ze sítě o frekvenci 50 Hz na vysokofrekvenční proud o asi 25000 Hz.  Vysokofrekvenční proud vytváří v měděné cívce, tak zvaném induktoru, střídavé magnetické pole. To ovlivňuje pohyb elektronů ve feromagnetickém dnu hrnce, které se tak zahřívá.</a:t>
            </a:r>
          </a:p>
        </p:txBody>
      </p:sp>
      <p:sp>
        <p:nvSpPr>
          <p:cNvPr id="7" name="TextovéPole 6">
            <a:extLst>
              <a:ext uri="{FF2B5EF4-FFF2-40B4-BE49-F238E27FC236}">
                <a16:creationId xmlns:a16="http://schemas.microsoft.com/office/drawing/2014/main" id="{889E91C2-8CCB-4807-B711-DD9053F31064}"/>
              </a:ext>
            </a:extLst>
          </p:cNvPr>
          <p:cNvSpPr txBox="1"/>
          <p:nvPr/>
        </p:nvSpPr>
        <p:spPr>
          <a:xfrm>
            <a:off x="252412" y="279943"/>
            <a:ext cx="4572000" cy="461665"/>
          </a:xfrm>
          <a:prstGeom prst="rect">
            <a:avLst/>
          </a:prstGeom>
          <a:noFill/>
        </p:spPr>
        <p:txBody>
          <a:bodyPr wrap="square">
            <a:spAutoFit/>
          </a:bodyPr>
          <a:lstStyle/>
          <a:p>
            <a:r>
              <a:rPr lang="cs-CZ" sz="2400" b="1" dirty="0"/>
              <a:t>Vaření pomocí indukce </a:t>
            </a:r>
          </a:p>
        </p:txBody>
      </p:sp>
    </p:spTree>
    <p:extLst>
      <p:ext uri="{BB962C8B-B14F-4D97-AF65-F5344CB8AC3E}">
        <p14:creationId xmlns:p14="http://schemas.microsoft.com/office/powerpoint/2010/main" val="38645009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CB5C7E49-7E0B-44CF-B129-4026B4ACAF74}"/>
              </a:ext>
            </a:extLst>
          </p:cNvPr>
          <p:cNvSpPr txBox="1"/>
          <p:nvPr/>
        </p:nvSpPr>
        <p:spPr>
          <a:xfrm>
            <a:off x="390417" y="4949993"/>
            <a:ext cx="6053513" cy="1631216"/>
          </a:xfrm>
          <a:prstGeom prst="rect">
            <a:avLst/>
          </a:prstGeom>
          <a:noFill/>
        </p:spPr>
        <p:txBody>
          <a:bodyPr wrap="square">
            <a:spAutoFit/>
          </a:bodyPr>
          <a:lstStyle/>
          <a:p>
            <a:pPr algn="just"/>
            <a:r>
              <a:rPr lang="cs-CZ" sz="2000" b="1" dirty="0"/>
              <a:t>Elektrické křeslo </a:t>
            </a:r>
            <a:r>
              <a:rPr lang="cs-CZ" sz="2000" dirty="0"/>
              <a:t>sloužilo k popravám pomocí střídavého elektrického proudu. Tento způsob popravy je používán téměř výlučně jen v některých státech USA (</a:t>
            </a:r>
            <a:r>
              <a:rPr lang="cs-CZ" sz="2000" b="0" i="0" dirty="0">
                <a:solidFill>
                  <a:srgbClr val="303030"/>
                </a:solidFill>
                <a:effectLst/>
              </a:rPr>
              <a:t>Alabama, Arkansas, Florida, Kentucky, Mississippi, Oklahoma, </a:t>
            </a:r>
            <a:r>
              <a:rPr lang="cs-CZ" sz="2000" b="0" i="0" dirty="0" err="1">
                <a:solidFill>
                  <a:srgbClr val="303030"/>
                </a:solidFill>
                <a:effectLst/>
              </a:rPr>
              <a:t>South</a:t>
            </a:r>
            <a:r>
              <a:rPr lang="cs-CZ" sz="2000" b="0" i="0" dirty="0">
                <a:solidFill>
                  <a:srgbClr val="303030"/>
                </a:solidFill>
                <a:effectLst/>
              </a:rPr>
              <a:t> Carolina, Tennessee a Virginia</a:t>
            </a:r>
            <a:r>
              <a:rPr lang="cs-CZ" sz="2000" dirty="0"/>
              <a:t>).</a:t>
            </a:r>
          </a:p>
        </p:txBody>
      </p:sp>
      <p:pic>
        <p:nvPicPr>
          <p:cNvPr id="9" name="Obrázek 8">
            <a:extLst>
              <a:ext uri="{FF2B5EF4-FFF2-40B4-BE49-F238E27FC236}">
                <a16:creationId xmlns:a16="http://schemas.microsoft.com/office/drawing/2014/main" id="{3759437A-9E19-4251-BFB8-DC823042795B}"/>
              </a:ext>
            </a:extLst>
          </p:cNvPr>
          <p:cNvPicPr>
            <a:picLocks noChangeAspect="1"/>
          </p:cNvPicPr>
          <p:nvPr/>
        </p:nvPicPr>
        <p:blipFill>
          <a:blip r:embed="rId2"/>
          <a:stretch>
            <a:fillRect/>
          </a:stretch>
        </p:blipFill>
        <p:spPr>
          <a:xfrm>
            <a:off x="6801491" y="3760417"/>
            <a:ext cx="1952092" cy="3003218"/>
          </a:xfrm>
          <a:prstGeom prst="rect">
            <a:avLst/>
          </a:prstGeom>
        </p:spPr>
      </p:pic>
      <p:pic>
        <p:nvPicPr>
          <p:cNvPr id="17416" name="Picture 8" descr="See the source image">
            <a:extLst>
              <a:ext uri="{FF2B5EF4-FFF2-40B4-BE49-F238E27FC236}">
                <a16:creationId xmlns:a16="http://schemas.microsoft.com/office/drawing/2014/main" id="{9DC22A6E-77B4-4F1A-869B-34FB410E9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417" y="2032108"/>
            <a:ext cx="5876284" cy="2516636"/>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See related image detail">
            <a:extLst>
              <a:ext uri="{FF2B5EF4-FFF2-40B4-BE49-F238E27FC236}">
                <a16:creationId xmlns:a16="http://schemas.microsoft.com/office/drawing/2014/main" id="{57E8818F-699A-4DC3-9F82-159D8D537A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6996" y="1765204"/>
            <a:ext cx="2114121" cy="1843514"/>
          </a:xfrm>
          <a:prstGeom prst="rect">
            <a:avLst/>
          </a:prstGeom>
          <a:noFill/>
          <a:extLst>
            <a:ext uri="{909E8E84-426E-40DD-AFC4-6F175D3DCCD1}">
              <a14:hiddenFill xmlns:a14="http://schemas.microsoft.com/office/drawing/2010/main">
                <a:solidFill>
                  <a:srgbClr val="FFFFFF"/>
                </a:solidFill>
              </a14:hiddenFill>
            </a:ext>
          </a:extLst>
        </p:spPr>
      </p:pic>
      <p:sp>
        <p:nvSpPr>
          <p:cNvPr id="22" name="TextovéPole 21">
            <a:extLst>
              <a:ext uri="{FF2B5EF4-FFF2-40B4-BE49-F238E27FC236}">
                <a16:creationId xmlns:a16="http://schemas.microsoft.com/office/drawing/2014/main" id="{5D635CDC-3CDB-44F7-930F-F443452AB558}"/>
              </a:ext>
            </a:extLst>
          </p:cNvPr>
          <p:cNvSpPr txBox="1"/>
          <p:nvPr/>
        </p:nvSpPr>
        <p:spPr>
          <a:xfrm>
            <a:off x="390417" y="859445"/>
            <a:ext cx="8725328" cy="1015663"/>
          </a:xfrm>
          <a:prstGeom prst="rect">
            <a:avLst/>
          </a:prstGeom>
          <a:noFill/>
        </p:spPr>
        <p:txBody>
          <a:bodyPr wrap="square">
            <a:spAutoFit/>
          </a:bodyPr>
          <a:lstStyle/>
          <a:p>
            <a:r>
              <a:rPr lang="cs-CZ" sz="2000" b="1" i="0" dirty="0">
                <a:solidFill>
                  <a:srgbClr val="212529"/>
                </a:solidFill>
                <a:effectLst/>
              </a:rPr>
              <a:t>Účinek elektrického proudu na lidský organismus </a:t>
            </a:r>
            <a:r>
              <a:rPr lang="cs-CZ" sz="2000" b="0" i="0" dirty="0">
                <a:solidFill>
                  <a:srgbClr val="212529"/>
                </a:solidFill>
                <a:effectLst/>
              </a:rPr>
              <a:t>ovlivňuje řada faktorů. Závisí na druhu proudu, jeho intenzitě, napětí i frekvenci, impedanci lidského těla, dráze proudu, době průchodu proudu a na fyziologickém a psychickém stavu organismu.</a:t>
            </a:r>
            <a:endParaRPr lang="cs-CZ" sz="2000" dirty="0"/>
          </a:p>
        </p:txBody>
      </p:sp>
      <p:sp>
        <p:nvSpPr>
          <p:cNvPr id="24" name="TextovéPole 23">
            <a:extLst>
              <a:ext uri="{FF2B5EF4-FFF2-40B4-BE49-F238E27FC236}">
                <a16:creationId xmlns:a16="http://schemas.microsoft.com/office/drawing/2014/main" id="{C667FE5A-ADF4-4775-A754-A0F082EBA05C}"/>
              </a:ext>
            </a:extLst>
          </p:cNvPr>
          <p:cNvSpPr txBox="1"/>
          <p:nvPr/>
        </p:nvSpPr>
        <p:spPr>
          <a:xfrm>
            <a:off x="308224" y="276791"/>
            <a:ext cx="7126412" cy="461665"/>
          </a:xfrm>
          <a:prstGeom prst="rect">
            <a:avLst/>
          </a:prstGeom>
          <a:noFill/>
        </p:spPr>
        <p:txBody>
          <a:bodyPr wrap="square">
            <a:spAutoFit/>
          </a:bodyPr>
          <a:lstStyle/>
          <a:p>
            <a:r>
              <a:rPr lang="cs-CZ" sz="2400" b="1" i="0" dirty="0">
                <a:solidFill>
                  <a:srgbClr val="212529"/>
                </a:solidFill>
                <a:effectLst/>
              </a:rPr>
              <a:t>Účinek elektrického proudu na lidský organismus </a:t>
            </a:r>
            <a:endParaRPr lang="cs-CZ" sz="2400" dirty="0"/>
          </a:p>
        </p:txBody>
      </p:sp>
    </p:spTree>
    <p:extLst>
      <p:ext uri="{BB962C8B-B14F-4D97-AF65-F5344CB8AC3E}">
        <p14:creationId xmlns:p14="http://schemas.microsoft.com/office/powerpoint/2010/main" val="40893199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a:extLst>
              <a:ext uri="{FF2B5EF4-FFF2-40B4-BE49-F238E27FC236}">
                <a16:creationId xmlns:a16="http://schemas.microsoft.com/office/drawing/2014/main" id="{7EE78C82-81B0-4FD4-86AF-842F3CCA1B1F}"/>
              </a:ext>
            </a:extLst>
          </p:cNvPr>
          <p:cNvSpPr txBox="1"/>
          <p:nvPr/>
        </p:nvSpPr>
        <p:spPr>
          <a:xfrm>
            <a:off x="213188" y="254318"/>
            <a:ext cx="8717624" cy="2246769"/>
          </a:xfrm>
          <a:prstGeom prst="rect">
            <a:avLst/>
          </a:prstGeom>
          <a:noFill/>
        </p:spPr>
        <p:txBody>
          <a:bodyPr wrap="square">
            <a:spAutoFit/>
          </a:bodyPr>
          <a:lstStyle/>
          <a:p>
            <a:pPr algn="just"/>
            <a:r>
              <a:rPr lang="cs-CZ" sz="2000" b="1" dirty="0"/>
              <a:t>Defibrilátor</a:t>
            </a:r>
            <a:r>
              <a:rPr lang="cs-CZ" sz="2000" dirty="0"/>
              <a:t> využívá elektrického proudu ke zvrácení fibrilace komor (zhoubné srdeční arytmie), jež by bez zásahu nevyhnutelně vedla ke smrti. Ta spočívá v chaotické činnosti jednotlivých svalových buněk myokardu, při níž nedochází k účinné kontrakci srdce vedoucí k vypuzení krve. Princip metody spočívá v průchodu elektrického výboje pacientovým srdečním svalem (myokardem), který způsobí depolarizaci všech jeho vláken (dojde k jejich synchronizaci), po níž by se měl obnovit normální rytmus. </a:t>
            </a:r>
          </a:p>
        </p:txBody>
      </p:sp>
      <p:pic>
        <p:nvPicPr>
          <p:cNvPr id="17410" name="Picture 2">
            <a:extLst>
              <a:ext uri="{FF2B5EF4-FFF2-40B4-BE49-F238E27FC236}">
                <a16:creationId xmlns:a16="http://schemas.microsoft.com/office/drawing/2014/main" id="{D08454B2-9BF4-4036-9429-0A12FE77ED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5020" y="2229491"/>
            <a:ext cx="1537661" cy="1983583"/>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5F0105CC-6006-4E57-B5FC-C944DBB343B2}"/>
              </a:ext>
            </a:extLst>
          </p:cNvPr>
          <p:cNvSpPr txBox="1"/>
          <p:nvPr/>
        </p:nvSpPr>
        <p:spPr>
          <a:xfrm>
            <a:off x="321319" y="5680415"/>
            <a:ext cx="8933169" cy="1015663"/>
          </a:xfrm>
          <a:prstGeom prst="rect">
            <a:avLst/>
          </a:prstGeom>
          <a:noFill/>
        </p:spPr>
        <p:txBody>
          <a:bodyPr wrap="square">
            <a:spAutoFit/>
          </a:bodyPr>
          <a:lstStyle/>
          <a:p>
            <a:r>
              <a:rPr lang="cs-CZ" sz="2000" b="0" i="0" dirty="0">
                <a:solidFill>
                  <a:srgbClr val="212529"/>
                </a:solidFill>
                <a:effectLst/>
              </a:rPr>
              <a:t>Elektrody musí mít při defibrilaci dokonalý vodivý kontakt s kůží, jinak dojde k jejímu popálení. Po zapnutí obvodu nastává výboj (vybití kondenzátoru), který trvá 8 až 12 </a:t>
            </a:r>
            <a:r>
              <a:rPr lang="cs-CZ" sz="2000" b="0" i="0" dirty="0" err="1">
                <a:solidFill>
                  <a:srgbClr val="212529"/>
                </a:solidFill>
                <a:effectLst/>
              </a:rPr>
              <a:t>ms</a:t>
            </a:r>
            <a:r>
              <a:rPr lang="cs-CZ" sz="2000" b="0" i="0" dirty="0">
                <a:solidFill>
                  <a:srgbClr val="212529"/>
                </a:solidFill>
                <a:effectLst/>
              </a:rPr>
              <a:t>.</a:t>
            </a:r>
            <a:endParaRPr lang="cs-CZ" sz="2000" dirty="0"/>
          </a:p>
        </p:txBody>
      </p:sp>
      <p:sp>
        <p:nvSpPr>
          <p:cNvPr id="16" name="TextovéPole 15">
            <a:extLst>
              <a:ext uri="{FF2B5EF4-FFF2-40B4-BE49-F238E27FC236}">
                <a16:creationId xmlns:a16="http://schemas.microsoft.com/office/drawing/2014/main" id="{04776A9F-63F3-473D-AEC2-52DF5222E0E8}"/>
              </a:ext>
            </a:extLst>
          </p:cNvPr>
          <p:cNvSpPr txBox="1"/>
          <p:nvPr/>
        </p:nvSpPr>
        <p:spPr>
          <a:xfrm>
            <a:off x="296776" y="2624377"/>
            <a:ext cx="6747301" cy="2677656"/>
          </a:xfrm>
          <a:prstGeom prst="rect">
            <a:avLst/>
          </a:prstGeom>
          <a:noFill/>
        </p:spPr>
        <p:txBody>
          <a:bodyPr wrap="square">
            <a:spAutoFit/>
          </a:bodyPr>
          <a:lstStyle/>
          <a:p>
            <a:pPr algn="just"/>
            <a:r>
              <a:rPr lang="cs-CZ" sz="2000" b="1" i="1" dirty="0" err="1"/>
              <a:t>Monofazické</a:t>
            </a:r>
            <a:r>
              <a:rPr lang="cs-CZ" sz="2000" b="1" i="1" dirty="0"/>
              <a:t> přístroje </a:t>
            </a:r>
            <a:r>
              <a:rPr lang="cs-CZ" sz="2000" dirty="0"/>
              <a:t>používají unipolární proud ve tvaru tlumené sinusoidní vlny, která postupně klesá k nule (častější), nebo </a:t>
            </a:r>
            <a:r>
              <a:rPr lang="cs-CZ" sz="2000" dirty="0" err="1"/>
              <a:t>seřízlé</a:t>
            </a:r>
            <a:r>
              <a:rPr lang="cs-CZ" sz="2000" dirty="0"/>
              <a:t> exponenciální vlny, která je před dosažením nuly náhle ukončena.</a:t>
            </a:r>
          </a:p>
          <a:p>
            <a:pPr algn="just"/>
            <a:endParaRPr lang="cs-CZ" sz="800" dirty="0"/>
          </a:p>
          <a:p>
            <a:pPr algn="just"/>
            <a:r>
              <a:rPr lang="cs-CZ" sz="2000" dirty="0"/>
              <a:t>U </a:t>
            </a:r>
            <a:r>
              <a:rPr lang="cs-CZ" sz="2000" dirty="0" err="1"/>
              <a:t>bifazických</a:t>
            </a:r>
            <a:r>
              <a:rPr lang="cs-CZ" sz="2000" dirty="0"/>
              <a:t> přístrojů teče proud po stanovenou dobu jedním směrem, poté se obrací a po zbytek periody teče směrem opačným. Ve srovnání s </a:t>
            </a:r>
            <a:r>
              <a:rPr lang="cs-CZ" sz="2000" dirty="0" err="1"/>
              <a:t>monofazickým</a:t>
            </a:r>
            <a:r>
              <a:rPr lang="cs-CZ" sz="2000" dirty="0"/>
              <a:t>, dosáhne obdobné účinnosti při použití přibližně poloviční energie.</a:t>
            </a:r>
          </a:p>
        </p:txBody>
      </p:sp>
      <p:pic>
        <p:nvPicPr>
          <p:cNvPr id="20482" name="Picture 2" descr="Přenosný manuální externí defibrilátor.">
            <a:extLst>
              <a:ext uri="{FF2B5EF4-FFF2-40B4-BE49-F238E27FC236}">
                <a16:creationId xmlns:a16="http://schemas.microsoft.com/office/drawing/2014/main" id="{74C00A51-2171-4F25-9223-45B16EC23B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6342" y="4396516"/>
            <a:ext cx="1724470" cy="1295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00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a:extLst>
              <a:ext uri="{FF2B5EF4-FFF2-40B4-BE49-F238E27FC236}">
                <a16:creationId xmlns:a16="http://schemas.microsoft.com/office/drawing/2014/main" id="{9D37310E-44B2-4854-A43B-6D5C0FDED378}"/>
              </a:ext>
            </a:extLst>
          </p:cNvPr>
          <p:cNvSpPr txBox="1"/>
          <p:nvPr/>
        </p:nvSpPr>
        <p:spPr>
          <a:xfrm>
            <a:off x="157964" y="233956"/>
            <a:ext cx="4572000" cy="461665"/>
          </a:xfrm>
          <a:prstGeom prst="rect">
            <a:avLst/>
          </a:prstGeom>
          <a:noFill/>
        </p:spPr>
        <p:txBody>
          <a:bodyPr wrap="square">
            <a:spAutoFit/>
          </a:bodyPr>
          <a:lstStyle/>
          <a:p>
            <a:r>
              <a:rPr lang="cs-CZ" sz="2400" b="1" i="0" dirty="0">
                <a:solidFill>
                  <a:srgbClr val="212529"/>
                </a:solidFill>
                <a:effectLst/>
              </a:rPr>
              <a:t>Intenzita magnetického pole</a:t>
            </a:r>
            <a:endParaRPr lang="cs-CZ" sz="2400" dirty="0"/>
          </a:p>
        </p:txBody>
      </p:sp>
      <p:pic>
        <p:nvPicPr>
          <p:cNvPr id="2050" name="Picture 2">
            <a:extLst>
              <a:ext uri="{FF2B5EF4-FFF2-40B4-BE49-F238E27FC236}">
                <a16:creationId xmlns:a16="http://schemas.microsoft.com/office/drawing/2014/main" id="{1F58431E-F1C4-4133-A7C7-A181612C6F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118" y="3163658"/>
            <a:ext cx="3360934" cy="784218"/>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0976766C-4F5D-44BD-9866-C9F027C658EA}"/>
              </a:ext>
            </a:extLst>
          </p:cNvPr>
          <p:cNvSpPr txBox="1"/>
          <p:nvPr/>
        </p:nvSpPr>
        <p:spPr>
          <a:xfrm>
            <a:off x="157964" y="755135"/>
            <a:ext cx="8666252" cy="2800767"/>
          </a:xfrm>
          <a:prstGeom prst="rect">
            <a:avLst/>
          </a:prstGeom>
          <a:noFill/>
        </p:spPr>
        <p:txBody>
          <a:bodyPr wrap="square">
            <a:spAutoFit/>
          </a:bodyPr>
          <a:lstStyle/>
          <a:p>
            <a:pPr algn="just"/>
            <a:r>
              <a:rPr lang="cs-CZ" sz="2000" b="1" i="0" dirty="0">
                <a:solidFill>
                  <a:srgbClr val="000000"/>
                </a:solidFill>
                <a:effectLst/>
              </a:rPr>
              <a:t>Intenzita magnetického pole (H)</a:t>
            </a:r>
            <a:r>
              <a:rPr lang="cs-CZ" sz="2000" b="0" i="0" dirty="0">
                <a:solidFill>
                  <a:srgbClr val="000000"/>
                </a:solidFill>
                <a:effectLst/>
              </a:rPr>
              <a:t> vyjadřuje velikost a směr magnetického pole nezávisle na parametrech prostředí, ve kterém je magnetické pole vytvářeno. </a:t>
            </a:r>
          </a:p>
          <a:p>
            <a:pPr algn="just"/>
            <a:endParaRPr lang="cs-CZ" sz="800" dirty="0">
              <a:solidFill>
                <a:srgbClr val="000000"/>
              </a:solidFill>
            </a:endParaRPr>
          </a:p>
          <a:p>
            <a:pPr algn="l"/>
            <a:r>
              <a:rPr lang="cs-CZ" sz="2000" b="0" i="0" dirty="0">
                <a:solidFill>
                  <a:srgbClr val="000000"/>
                </a:solidFill>
                <a:effectLst/>
              </a:rPr>
              <a:t>	H = B / </a:t>
            </a:r>
            <a:r>
              <a:rPr lang="el-GR" sz="2000" b="0" i="0" dirty="0">
                <a:solidFill>
                  <a:srgbClr val="000000"/>
                </a:solidFill>
                <a:effectLst/>
              </a:rPr>
              <a:t>μ</a:t>
            </a:r>
            <a:endParaRPr lang="cs-CZ" sz="800" b="0" i="0" dirty="0">
              <a:solidFill>
                <a:srgbClr val="000000"/>
              </a:solidFill>
              <a:effectLst/>
            </a:endParaRPr>
          </a:p>
          <a:p>
            <a:pPr algn="l"/>
            <a:r>
              <a:rPr lang="cs-CZ" sz="2000" b="0" i="0" dirty="0">
                <a:solidFill>
                  <a:srgbClr val="000000"/>
                </a:solidFill>
                <a:effectLst/>
              </a:rPr>
              <a:t>	H = B / (</a:t>
            </a:r>
            <a:r>
              <a:rPr lang="el-GR" sz="2000" b="0" i="0" dirty="0">
                <a:solidFill>
                  <a:srgbClr val="000000"/>
                </a:solidFill>
                <a:effectLst/>
              </a:rPr>
              <a:t>μ</a:t>
            </a:r>
            <a:r>
              <a:rPr lang="el-GR" sz="2000" b="0" i="0" baseline="-25000" dirty="0">
                <a:solidFill>
                  <a:srgbClr val="000000"/>
                </a:solidFill>
                <a:effectLst/>
              </a:rPr>
              <a:t>0</a:t>
            </a:r>
            <a:r>
              <a:rPr lang="el-GR" sz="2000" b="0" i="0" dirty="0">
                <a:solidFill>
                  <a:srgbClr val="000000"/>
                </a:solidFill>
                <a:effectLst/>
              </a:rPr>
              <a:t> . μ</a:t>
            </a:r>
            <a:r>
              <a:rPr lang="cs-CZ" sz="2000" b="0" i="0" baseline="-25000" dirty="0">
                <a:solidFill>
                  <a:srgbClr val="000000"/>
                </a:solidFill>
                <a:effectLst/>
              </a:rPr>
              <a:t>r</a:t>
            </a:r>
            <a:r>
              <a:rPr lang="cs-CZ" sz="2000" b="0" i="0" dirty="0">
                <a:solidFill>
                  <a:srgbClr val="000000"/>
                </a:solidFill>
                <a:effectLst/>
              </a:rPr>
              <a:t>)</a:t>
            </a:r>
            <a:endParaRPr lang="cs-CZ" sz="2000" dirty="0">
              <a:solidFill>
                <a:srgbClr val="000000"/>
              </a:solidFill>
            </a:endParaRPr>
          </a:p>
          <a:p>
            <a:pPr algn="just"/>
            <a:endParaRPr lang="cs-CZ" sz="800" i="0" dirty="0">
              <a:solidFill>
                <a:srgbClr val="000000"/>
              </a:solidFill>
              <a:effectLst/>
            </a:endParaRPr>
          </a:p>
          <a:p>
            <a:pPr algn="just"/>
            <a:r>
              <a:rPr lang="cs-CZ" sz="2000" i="0" dirty="0">
                <a:solidFill>
                  <a:srgbClr val="212529"/>
                </a:solidFill>
                <a:effectLst/>
              </a:rPr>
              <a:t>V daném místě má H směr daný tečnou k siločáře a směr podle orientace siločáry. </a:t>
            </a:r>
            <a:r>
              <a:rPr lang="cs-CZ" sz="2000" b="0" i="0" dirty="0">
                <a:solidFill>
                  <a:srgbClr val="000000"/>
                </a:solidFill>
                <a:effectLst/>
              </a:rPr>
              <a:t>Obecný vztah pro intenzitu magnetického pole tvořeného proudem </a:t>
            </a:r>
            <a:r>
              <a:rPr lang="cs-CZ" sz="2000" b="0" i="1" dirty="0">
                <a:solidFill>
                  <a:srgbClr val="000000"/>
                </a:solidFill>
                <a:effectLst/>
              </a:rPr>
              <a:t>I</a:t>
            </a:r>
            <a:r>
              <a:rPr lang="cs-CZ" sz="2000" b="0" i="0" dirty="0">
                <a:solidFill>
                  <a:srgbClr val="000000"/>
                </a:solidFill>
                <a:effectLst/>
              </a:rPr>
              <a:t> na siločáře o délce </a:t>
            </a:r>
            <a:r>
              <a:rPr lang="cs-CZ" sz="2000" b="0" i="1" dirty="0">
                <a:solidFill>
                  <a:srgbClr val="000000"/>
                </a:solidFill>
                <a:effectLst/>
              </a:rPr>
              <a:t>l</a:t>
            </a:r>
            <a:r>
              <a:rPr lang="cs-CZ" sz="2000" b="0" i="0" dirty="0">
                <a:solidFill>
                  <a:srgbClr val="000000"/>
                </a:solidFill>
                <a:effectLst/>
              </a:rPr>
              <a:t>:</a:t>
            </a:r>
            <a:endParaRPr lang="cs-CZ" sz="2000" dirty="0"/>
          </a:p>
          <a:p>
            <a:pPr algn="just"/>
            <a:r>
              <a:rPr lang="cs-CZ" sz="2000" i="0" dirty="0">
                <a:solidFill>
                  <a:srgbClr val="212529"/>
                </a:solidFill>
                <a:effectLst/>
              </a:rPr>
              <a:t> </a:t>
            </a:r>
            <a:endParaRPr lang="cs-CZ" sz="2000" dirty="0"/>
          </a:p>
        </p:txBody>
      </p:sp>
      <p:sp>
        <p:nvSpPr>
          <p:cNvPr id="9" name="TextovéPole 8">
            <a:extLst>
              <a:ext uri="{FF2B5EF4-FFF2-40B4-BE49-F238E27FC236}">
                <a16:creationId xmlns:a16="http://schemas.microsoft.com/office/drawing/2014/main" id="{E4EC3BF1-89FF-4625-BCA3-3AD42A35AB47}"/>
              </a:ext>
            </a:extLst>
          </p:cNvPr>
          <p:cNvSpPr txBox="1"/>
          <p:nvPr/>
        </p:nvSpPr>
        <p:spPr>
          <a:xfrm>
            <a:off x="4572000" y="1587895"/>
            <a:ext cx="2989780" cy="400110"/>
          </a:xfrm>
          <a:prstGeom prst="rect">
            <a:avLst/>
          </a:prstGeom>
          <a:noFill/>
        </p:spPr>
        <p:txBody>
          <a:bodyPr wrap="square">
            <a:spAutoFit/>
          </a:bodyPr>
          <a:lstStyle/>
          <a:p>
            <a:pPr algn="l"/>
            <a:r>
              <a:rPr lang="el-GR" sz="2000" b="0" i="0" dirty="0">
                <a:solidFill>
                  <a:srgbClr val="000000"/>
                </a:solidFill>
                <a:effectLst/>
              </a:rPr>
              <a:t>[</a:t>
            </a:r>
            <a:r>
              <a:rPr lang="cs-CZ" sz="2000" b="0" i="0" dirty="0">
                <a:solidFill>
                  <a:srgbClr val="000000"/>
                </a:solidFill>
                <a:effectLst/>
              </a:rPr>
              <a:t>H] = A.m</a:t>
            </a:r>
            <a:r>
              <a:rPr lang="cs-CZ" sz="2000" b="0" i="0" baseline="30000" dirty="0">
                <a:solidFill>
                  <a:srgbClr val="000000"/>
                </a:solidFill>
                <a:effectLst/>
              </a:rPr>
              <a:t>-1</a:t>
            </a:r>
            <a:endParaRPr lang="cs-CZ" sz="2000" b="0" i="0" dirty="0">
              <a:solidFill>
                <a:srgbClr val="000000"/>
              </a:solidFill>
              <a:effectLst/>
            </a:endParaRPr>
          </a:p>
        </p:txBody>
      </p:sp>
      <p:pic>
        <p:nvPicPr>
          <p:cNvPr id="5" name="Obrázek 4">
            <a:extLst>
              <a:ext uri="{FF2B5EF4-FFF2-40B4-BE49-F238E27FC236}">
                <a16:creationId xmlns:a16="http://schemas.microsoft.com/office/drawing/2014/main" id="{69D1EE82-AB8A-4948-B438-56DA55BFD7D2}"/>
              </a:ext>
            </a:extLst>
          </p:cNvPr>
          <p:cNvPicPr>
            <a:picLocks noChangeAspect="1"/>
          </p:cNvPicPr>
          <p:nvPr/>
        </p:nvPicPr>
        <p:blipFill>
          <a:blip r:embed="rId3"/>
          <a:stretch>
            <a:fillRect/>
          </a:stretch>
        </p:blipFill>
        <p:spPr>
          <a:xfrm>
            <a:off x="978683" y="4762602"/>
            <a:ext cx="1550176" cy="594835"/>
          </a:xfrm>
          <a:prstGeom prst="rect">
            <a:avLst/>
          </a:prstGeom>
        </p:spPr>
      </p:pic>
      <p:sp>
        <p:nvSpPr>
          <p:cNvPr id="6" name="TextovéPole 5">
            <a:extLst>
              <a:ext uri="{FF2B5EF4-FFF2-40B4-BE49-F238E27FC236}">
                <a16:creationId xmlns:a16="http://schemas.microsoft.com/office/drawing/2014/main" id="{B72BD963-DB25-4247-95E7-F5A2C60EFFD5}"/>
              </a:ext>
            </a:extLst>
          </p:cNvPr>
          <p:cNvSpPr txBox="1"/>
          <p:nvPr/>
        </p:nvSpPr>
        <p:spPr>
          <a:xfrm>
            <a:off x="283182" y="4155184"/>
            <a:ext cx="1127873" cy="400110"/>
          </a:xfrm>
          <a:prstGeom prst="rect">
            <a:avLst/>
          </a:prstGeom>
          <a:noFill/>
        </p:spPr>
        <p:txBody>
          <a:bodyPr wrap="none" rtlCol="0">
            <a:spAutoFit/>
          </a:bodyPr>
          <a:lstStyle/>
          <a:p>
            <a:r>
              <a:rPr lang="cs-CZ" sz="2000" dirty="0"/>
              <a:t>Pro cívku</a:t>
            </a:r>
          </a:p>
        </p:txBody>
      </p:sp>
      <p:pic>
        <p:nvPicPr>
          <p:cNvPr id="4100" name="Picture 4" descr="Electromagnet, Electromagnetic Coil and Permeability">
            <a:extLst>
              <a:ext uri="{FF2B5EF4-FFF2-40B4-BE49-F238E27FC236}">
                <a16:creationId xmlns:a16="http://schemas.microsoft.com/office/drawing/2014/main" id="{E7D6DC00-5C9A-4117-8A6C-A292E79805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2178" y="3674930"/>
            <a:ext cx="4305929" cy="2175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725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85F333DC-768F-4829-8B50-C4C6E51AA2D7}"/>
              </a:ext>
            </a:extLst>
          </p:cNvPr>
          <p:cNvSpPr txBox="1"/>
          <p:nvPr/>
        </p:nvSpPr>
        <p:spPr>
          <a:xfrm>
            <a:off x="174661" y="821932"/>
            <a:ext cx="8825501" cy="707886"/>
          </a:xfrm>
          <a:prstGeom prst="rect">
            <a:avLst/>
          </a:prstGeom>
          <a:noFill/>
        </p:spPr>
        <p:txBody>
          <a:bodyPr wrap="square" rtlCol="0">
            <a:spAutoFit/>
          </a:bodyPr>
          <a:lstStyle/>
          <a:p>
            <a:pPr algn="just"/>
            <a:r>
              <a:rPr lang="cs-CZ" sz="2000" dirty="0"/>
              <a:t>Na vodič kterým protéká proud působí v magnetickém poli </a:t>
            </a:r>
            <a:r>
              <a:rPr lang="cs-CZ" sz="2000" b="1" dirty="0"/>
              <a:t>magnetická síla</a:t>
            </a:r>
            <a:r>
              <a:rPr lang="cs-CZ" sz="2000" dirty="0"/>
              <a:t> </a:t>
            </a:r>
            <a:r>
              <a:rPr lang="cs-CZ" sz="2000" b="1" dirty="0" err="1"/>
              <a:t>F</a:t>
            </a:r>
            <a:r>
              <a:rPr lang="cs-CZ" sz="2000" baseline="-25000" dirty="0" err="1"/>
              <a:t>m</a:t>
            </a:r>
            <a:r>
              <a:rPr lang="cs-CZ" sz="2000" dirty="0"/>
              <a:t>. Je-li vodič </a:t>
            </a:r>
          </a:p>
        </p:txBody>
      </p:sp>
      <p:pic>
        <p:nvPicPr>
          <p:cNvPr id="13314" name="Picture 2">
            <a:extLst>
              <a:ext uri="{FF2B5EF4-FFF2-40B4-BE49-F238E27FC236}">
                <a16:creationId xmlns:a16="http://schemas.microsoft.com/office/drawing/2014/main" id="{669A2FFA-9AF3-4D41-A482-9BE8B4352E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2183" y="1699123"/>
            <a:ext cx="2776865" cy="2698422"/>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B30C504A-F6B3-4C39-A954-F7BD734517D2}"/>
              </a:ext>
            </a:extLst>
          </p:cNvPr>
          <p:cNvSpPr txBox="1"/>
          <p:nvPr/>
        </p:nvSpPr>
        <p:spPr>
          <a:xfrm flipH="1">
            <a:off x="174661" y="241738"/>
            <a:ext cx="3756208" cy="461665"/>
          </a:xfrm>
          <a:prstGeom prst="rect">
            <a:avLst/>
          </a:prstGeom>
          <a:noFill/>
        </p:spPr>
        <p:txBody>
          <a:bodyPr wrap="square" rtlCol="0">
            <a:spAutoFit/>
          </a:bodyPr>
          <a:lstStyle/>
          <a:p>
            <a:r>
              <a:rPr lang="cs-CZ" sz="2400" b="1" dirty="0"/>
              <a:t>Magnetická (Ampérova) síla</a:t>
            </a:r>
          </a:p>
        </p:txBody>
      </p:sp>
      <p:pic>
        <p:nvPicPr>
          <p:cNvPr id="17410" name="Picture 2">
            <a:extLst>
              <a:ext uri="{FF2B5EF4-FFF2-40B4-BE49-F238E27FC236}">
                <a16:creationId xmlns:a16="http://schemas.microsoft.com/office/drawing/2014/main" id="{3F5ACB82-1D7B-4E0D-BE0D-801B24DDF1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6235" y="4566850"/>
            <a:ext cx="2493927" cy="190326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97513FA5-C9C4-4F8E-A568-857456933C42}"/>
              </a:ext>
            </a:extLst>
          </p:cNvPr>
          <p:cNvSpPr txBox="1"/>
          <p:nvPr/>
        </p:nvSpPr>
        <p:spPr>
          <a:xfrm>
            <a:off x="174661" y="5058722"/>
            <a:ext cx="6214564" cy="1631216"/>
          </a:xfrm>
          <a:prstGeom prst="rect">
            <a:avLst/>
          </a:prstGeom>
          <a:noFill/>
        </p:spPr>
        <p:txBody>
          <a:bodyPr wrap="square">
            <a:spAutoFit/>
          </a:bodyPr>
          <a:lstStyle/>
          <a:p>
            <a:pPr algn="just"/>
            <a:r>
              <a:rPr lang="cs-CZ" sz="2000" b="1" i="0" dirty="0" err="1">
                <a:solidFill>
                  <a:srgbClr val="000000"/>
                </a:solidFill>
                <a:effectLst/>
              </a:rPr>
              <a:t>Flemingovo</a:t>
            </a:r>
            <a:r>
              <a:rPr lang="cs-CZ" sz="2000" b="1" i="0" dirty="0">
                <a:solidFill>
                  <a:srgbClr val="000000"/>
                </a:solidFill>
                <a:effectLst/>
              </a:rPr>
              <a:t> pravidlo levé ruky</a:t>
            </a:r>
            <a:r>
              <a:rPr lang="cs-CZ" sz="2000" b="0" i="0" dirty="0">
                <a:solidFill>
                  <a:srgbClr val="000000"/>
                </a:solidFill>
                <a:effectLst/>
              </a:rPr>
              <a:t>: položíme-li otevřenou levou ruku k přímému vodiči tak, aby prsty ukazovaly směr proudu a indukční čáry vstupovaly do dlaně, ukazuje odtažený palec směr síly, kterou působí magnetické pole na vodič s proudem.</a:t>
            </a:r>
            <a:endParaRPr lang="cs-CZ" sz="2000" dirty="0"/>
          </a:p>
        </p:txBody>
      </p:sp>
      <p:pic>
        <p:nvPicPr>
          <p:cNvPr id="17412" name="Picture 4">
            <a:extLst>
              <a:ext uri="{FF2B5EF4-FFF2-40B4-BE49-F238E27FC236}">
                <a16:creationId xmlns:a16="http://schemas.microsoft.com/office/drawing/2014/main" id="{D28FF850-ECF4-4A00-ABAB-C2E1713A26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1679" y="1364580"/>
            <a:ext cx="4570632" cy="1951013"/>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0F679FA8-5205-4286-A694-1A17D3A0A593}"/>
              </a:ext>
            </a:extLst>
          </p:cNvPr>
          <p:cNvSpPr txBox="1"/>
          <p:nvPr/>
        </p:nvSpPr>
        <p:spPr>
          <a:xfrm>
            <a:off x="186461" y="3570587"/>
            <a:ext cx="5650786" cy="1323439"/>
          </a:xfrm>
          <a:prstGeom prst="rect">
            <a:avLst/>
          </a:prstGeom>
          <a:noFill/>
        </p:spPr>
        <p:txBody>
          <a:bodyPr wrap="square">
            <a:spAutoFit/>
          </a:bodyPr>
          <a:lstStyle/>
          <a:p>
            <a:pPr algn="just"/>
            <a:r>
              <a:rPr lang="cs-CZ" sz="2000" b="0" i="0" dirty="0">
                <a:solidFill>
                  <a:srgbClr val="000000"/>
                </a:solidFill>
                <a:effectLst/>
              </a:rPr>
              <a:t>Podle </a:t>
            </a:r>
            <a:r>
              <a:rPr lang="cs-CZ" sz="2000" b="1" i="0" dirty="0">
                <a:solidFill>
                  <a:srgbClr val="000000"/>
                </a:solidFill>
                <a:effectLst/>
              </a:rPr>
              <a:t>směru proudu</a:t>
            </a:r>
            <a:r>
              <a:rPr lang="cs-CZ" sz="2000" b="0" i="0" dirty="0">
                <a:solidFill>
                  <a:srgbClr val="000000"/>
                </a:solidFill>
                <a:effectLst/>
              </a:rPr>
              <a:t> a </a:t>
            </a:r>
            <a:r>
              <a:rPr lang="cs-CZ" sz="2000" b="1" i="0" dirty="0">
                <a:solidFill>
                  <a:srgbClr val="000000"/>
                </a:solidFill>
                <a:effectLst/>
              </a:rPr>
              <a:t>orientace magnetických indukčních čar</a:t>
            </a:r>
            <a:r>
              <a:rPr lang="cs-CZ" sz="2000" b="0" i="0" dirty="0">
                <a:solidFill>
                  <a:srgbClr val="000000"/>
                </a:solidFill>
                <a:effectLst/>
              </a:rPr>
              <a:t> se vodič vychýlí vlevo nebo vpravo. Změnou směru proudu dojde ke změně výchylky opačným směrem.</a:t>
            </a:r>
            <a:endParaRPr lang="cs-CZ" sz="2000" dirty="0"/>
          </a:p>
        </p:txBody>
      </p:sp>
    </p:spTree>
    <p:extLst>
      <p:ext uri="{BB962C8B-B14F-4D97-AF65-F5344CB8AC3E}">
        <p14:creationId xmlns:p14="http://schemas.microsoft.com/office/powerpoint/2010/main" val="587938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EFD9B6B0-025C-4853-884C-B2D96D3EDFD1}"/>
              </a:ext>
            </a:extLst>
          </p:cNvPr>
          <p:cNvSpPr txBox="1"/>
          <p:nvPr/>
        </p:nvSpPr>
        <p:spPr>
          <a:xfrm>
            <a:off x="300519" y="2474483"/>
            <a:ext cx="8542962" cy="1138773"/>
          </a:xfrm>
          <a:prstGeom prst="rect">
            <a:avLst/>
          </a:prstGeom>
          <a:noFill/>
        </p:spPr>
        <p:txBody>
          <a:bodyPr wrap="square">
            <a:spAutoFit/>
          </a:bodyPr>
          <a:lstStyle/>
          <a:p>
            <a:pPr algn="just"/>
            <a:r>
              <a:rPr lang="cs-CZ" sz="2000" b="0" i="0" dirty="0">
                <a:solidFill>
                  <a:srgbClr val="000000"/>
                </a:solidFill>
                <a:effectLst/>
              </a:rPr>
              <a:t>Jejich směr se určuje </a:t>
            </a:r>
            <a:r>
              <a:rPr lang="cs-CZ" sz="2000" b="1" i="0" dirty="0">
                <a:solidFill>
                  <a:srgbClr val="000000"/>
                </a:solidFill>
                <a:effectLst/>
              </a:rPr>
              <a:t>Ampérovým pravidlem pravé ruky</a:t>
            </a:r>
            <a:r>
              <a:rPr lang="cs-CZ" sz="2000" b="0" i="0" dirty="0">
                <a:solidFill>
                  <a:srgbClr val="000000"/>
                </a:solidFill>
                <a:effectLst/>
              </a:rPr>
              <a:t>:</a:t>
            </a:r>
          </a:p>
          <a:p>
            <a:pPr algn="just"/>
            <a:r>
              <a:rPr lang="cs-CZ" sz="800" b="0" i="0" dirty="0">
                <a:solidFill>
                  <a:srgbClr val="000000"/>
                </a:solidFill>
                <a:effectLst/>
              </a:rPr>
              <a:t> </a:t>
            </a:r>
          </a:p>
          <a:p>
            <a:pPr algn="just"/>
            <a:r>
              <a:rPr lang="cs-CZ" sz="2000" i="0" u="sng" dirty="0">
                <a:solidFill>
                  <a:srgbClr val="000000"/>
                </a:solidFill>
                <a:effectLst/>
              </a:rPr>
              <a:t>Ukazuje-li při uchopení vodiče pravou rukou palec dohodnutý směr proudu, pak prsty ukazují orientaci magnetických indukčních čar</a:t>
            </a:r>
            <a:r>
              <a:rPr lang="cs-CZ" sz="2000" b="1" i="0" dirty="0">
                <a:solidFill>
                  <a:srgbClr val="000000"/>
                </a:solidFill>
                <a:effectLst/>
              </a:rPr>
              <a:t>.</a:t>
            </a:r>
            <a:endParaRPr lang="cs-CZ" sz="2000" b="0" i="0" dirty="0">
              <a:solidFill>
                <a:srgbClr val="000000"/>
              </a:solidFill>
              <a:effectLst/>
            </a:endParaRPr>
          </a:p>
        </p:txBody>
      </p:sp>
      <p:pic>
        <p:nvPicPr>
          <p:cNvPr id="6" name="Picture 22">
            <a:extLst>
              <a:ext uri="{FF2B5EF4-FFF2-40B4-BE49-F238E27FC236}">
                <a16:creationId xmlns:a16="http://schemas.microsoft.com/office/drawing/2014/main" id="{66A247C8-EA56-49F0-8E2C-738A3CB708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4958" y="5142095"/>
            <a:ext cx="5024744" cy="1601637"/>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18BE8E9A-7019-4E85-B575-559D617F2814}"/>
              </a:ext>
            </a:extLst>
          </p:cNvPr>
          <p:cNvSpPr txBox="1"/>
          <p:nvPr/>
        </p:nvSpPr>
        <p:spPr>
          <a:xfrm>
            <a:off x="671204" y="5750020"/>
            <a:ext cx="2531104" cy="646331"/>
          </a:xfrm>
          <a:prstGeom prst="rect">
            <a:avLst/>
          </a:prstGeom>
          <a:noFill/>
        </p:spPr>
        <p:txBody>
          <a:bodyPr wrap="square">
            <a:spAutoFit/>
          </a:bodyPr>
          <a:lstStyle/>
          <a:p>
            <a:r>
              <a:rPr lang="cs-CZ" b="0" dirty="0">
                <a:solidFill>
                  <a:srgbClr val="535E5E"/>
                </a:solidFill>
                <a:effectLst/>
              </a:rPr>
              <a:t>Magnetické pole dvou rovnoběžných vodičů.</a:t>
            </a:r>
            <a:endParaRPr lang="cs-CZ" dirty="0"/>
          </a:p>
        </p:txBody>
      </p:sp>
      <p:pic>
        <p:nvPicPr>
          <p:cNvPr id="32770" name="Picture 2" descr="Magnetismus">
            <a:extLst>
              <a:ext uri="{FF2B5EF4-FFF2-40B4-BE49-F238E27FC236}">
                <a16:creationId xmlns:a16="http://schemas.microsoft.com/office/drawing/2014/main" id="{4BBABF1A-C9AF-41FA-A587-0219CBD517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8057" y="4194157"/>
            <a:ext cx="4400550" cy="1038225"/>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Základy elektrotechniky">
            <a:extLst>
              <a:ext uri="{FF2B5EF4-FFF2-40B4-BE49-F238E27FC236}">
                <a16:creationId xmlns:a16="http://schemas.microsoft.com/office/drawing/2014/main" id="{39886C6A-9F99-4B23-85BA-5DABB3489D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968" y="3799544"/>
            <a:ext cx="2695575" cy="1695450"/>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a:extLst>
              <a:ext uri="{FF2B5EF4-FFF2-40B4-BE49-F238E27FC236}">
                <a16:creationId xmlns:a16="http://schemas.microsoft.com/office/drawing/2014/main" id="{5A8176DA-31B6-4EEF-87BC-C7A39873D9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7595" y="148322"/>
            <a:ext cx="3235512" cy="2534485"/>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2FF2BC10-0BCE-4AFD-9DF2-29D66CFCA605}"/>
              </a:ext>
            </a:extLst>
          </p:cNvPr>
          <p:cNvPicPr>
            <a:picLocks noChangeAspect="1"/>
          </p:cNvPicPr>
          <p:nvPr/>
        </p:nvPicPr>
        <p:blipFill>
          <a:blip r:embed="rId6"/>
          <a:stretch>
            <a:fillRect/>
          </a:stretch>
        </p:blipFill>
        <p:spPr>
          <a:xfrm>
            <a:off x="3476955" y="334108"/>
            <a:ext cx="1476633" cy="1597669"/>
          </a:xfrm>
          <a:prstGeom prst="rect">
            <a:avLst/>
          </a:prstGeom>
        </p:spPr>
      </p:pic>
      <p:sp>
        <p:nvSpPr>
          <p:cNvPr id="2" name="TextovéPole 1">
            <a:extLst>
              <a:ext uri="{FF2B5EF4-FFF2-40B4-BE49-F238E27FC236}">
                <a16:creationId xmlns:a16="http://schemas.microsoft.com/office/drawing/2014/main" id="{8FAC401E-4353-4052-8316-E37AA7F800B8}"/>
              </a:ext>
            </a:extLst>
          </p:cNvPr>
          <p:cNvSpPr txBox="1"/>
          <p:nvPr/>
        </p:nvSpPr>
        <p:spPr>
          <a:xfrm>
            <a:off x="300519" y="530145"/>
            <a:ext cx="2830532" cy="830997"/>
          </a:xfrm>
          <a:prstGeom prst="rect">
            <a:avLst/>
          </a:prstGeom>
          <a:noFill/>
        </p:spPr>
        <p:txBody>
          <a:bodyPr wrap="square" rtlCol="0">
            <a:spAutoFit/>
          </a:bodyPr>
          <a:lstStyle/>
          <a:p>
            <a:r>
              <a:rPr lang="en-US" sz="2400" b="1" dirty="0" err="1"/>
              <a:t>Induk</a:t>
            </a:r>
            <a:r>
              <a:rPr lang="cs-CZ" sz="2400" b="1" dirty="0"/>
              <a:t>ční</a:t>
            </a:r>
            <a:r>
              <a:rPr lang="en-US" sz="2400" b="1" dirty="0"/>
              <a:t> </a:t>
            </a:r>
            <a:r>
              <a:rPr lang="cs-CZ" sz="2400" b="1" dirty="0"/>
              <a:t>čáry vodičů s proudem</a:t>
            </a:r>
            <a:r>
              <a:rPr lang="en-US" sz="2400" b="1" dirty="0"/>
              <a:t> </a:t>
            </a:r>
            <a:endParaRPr lang="cs-CZ" sz="2400" b="1" dirty="0"/>
          </a:p>
        </p:txBody>
      </p:sp>
    </p:spTree>
    <p:extLst>
      <p:ext uri="{BB962C8B-B14F-4D97-AF65-F5344CB8AC3E}">
        <p14:creationId xmlns:p14="http://schemas.microsoft.com/office/powerpoint/2010/main" val="1841093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F74DDBD3-D21B-4263-A4BD-BD1608929481}"/>
              </a:ext>
            </a:extLst>
          </p:cNvPr>
          <p:cNvSpPr txBox="1"/>
          <p:nvPr/>
        </p:nvSpPr>
        <p:spPr>
          <a:xfrm>
            <a:off x="169523" y="3949503"/>
            <a:ext cx="8804953" cy="1323439"/>
          </a:xfrm>
          <a:prstGeom prst="rect">
            <a:avLst/>
          </a:prstGeom>
          <a:noFill/>
        </p:spPr>
        <p:txBody>
          <a:bodyPr wrap="square" rtlCol="0">
            <a:spAutoFit/>
          </a:bodyPr>
          <a:lstStyle/>
          <a:p>
            <a:r>
              <a:rPr lang="en-US" sz="2000" b="1" dirty="0" err="1"/>
              <a:t>Magnetick</a:t>
            </a:r>
            <a:r>
              <a:rPr lang="cs-CZ" sz="2000" b="1" dirty="0"/>
              <a:t>á indukce B</a:t>
            </a:r>
            <a:r>
              <a:rPr lang="cs-CZ" sz="2000" dirty="0"/>
              <a:t> je vektorová fyzikální veličina, charakterizující magnetické pole (směr je určen tečnou k dané indukční čáře). V místě, kde je magnetická indukce největší, je nejsilnější magnetické pole a největší hustota indukčních čar. </a:t>
            </a:r>
          </a:p>
          <a:p>
            <a:endParaRPr lang="cs-CZ" sz="2000" dirty="0"/>
          </a:p>
        </p:txBody>
      </p:sp>
      <p:pic>
        <p:nvPicPr>
          <p:cNvPr id="3074" name="Picture 2">
            <a:extLst>
              <a:ext uri="{FF2B5EF4-FFF2-40B4-BE49-F238E27FC236}">
                <a16:creationId xmlns:a16="http://schemas.microsoft.com/office/drawing/2014/main" id="{7301D146-DFA9-4AF7-A646-E0C02C3659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4708" y="568092"/>
            <a:ext cx="2757969" cy="2589426"/>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4D880160-52DD-4825-8AD3-35F67652132D}"/>
              </a:ext>
            </a:extLst>
          </p:cNvPr>
          <p:cNvSpPr txBox="1"/>
          <p:nvPr/>
        </p:nvSpPr>
        <p:spPr>
          <a:xfrm>
            <a:off x="375008" y="991229"/>
            <a:ext cx="3128480" cy="2062103"/>
          </a:xfrm>
          <a:prstGeom prst="rect">
            <a:avLst/>
          </a:prstGeom>
          <a:noFill/>
        </p:spPr>
        <p:txBody>
          <a:bodyPr wrap="square">
            <a:spAutoFit/>
          </a:bodyPr>
          <a:lstStyle/>
          <a:p>
            <a:pPr algn="ctr"/>
            <a:r>
              <a:rPr lang="cs-CZ" sz="2000" dirty="0" err="1"/>
              <a:t>F</a:t>
            </a:r>
            <a:r>
              <a:rPr lang="cs-CZ" sz="2000" baseline="-25000" dirty="0" err="1"/>
              <a:t>m</a:t>
            </a:r>
            <a:r>
              <a:rPr lang="cs-CZ" sz="2000" dirty="0"/>
              <a:t> = B . </a:t>
            </a:r>
            <a:r>
              <a:rPr lang="cs-CZ" sz="2000" i="1" dirty="0"/>
              <a:t>I</a:t>
            </a:r>
            <a:r>
              <a:rPr lang="cs-CZ" sz="2000" dirty="0"/>
              <a:t> . l . sinα</a:t>
            </a:r>
          </a:p>
          <a:p>
            <a:endParaRPr lang="cs-CZ" dirty="0"/>
          </a:p>
          <a:p>
            <a:r>
              <a:rPr lang="cs-CZ" b="0" i="1" dirty="0">
                <a:solidFill>
                  <a:srgbClr val="000000"/>
                </a:solidFill>
                <a:effectLst/>
              </a:rPr>
              <a:t>l</a:t>
            </a:r>
            <a:r>
              <a:rPr lang="cs-CZ" b="0" i="0" dirty="0">
                <a:solidFill>
                  <a:srgbClr val="000000"/>
                </a:solidFill>
                <a:effectLst/>
              </a:rPr>
              <a:t> je aktivní délka vodiče, </a:t>
            </a:r>
          </a:p>
          <a:p>
            <a:r>
              <a:rPr lang="cs-CZ" b="0" i="0" dirty="0">
                <a:solidFill>
                  <a:srgbClr val="000000"/>
                </a:solidFill>
                <a:effectLst/>
              </a:rPr>
              <a:t>I je proud procházející vodičem,</a:t>
            </a:r>
            <a:br>
              <a:rPr lang="cs-CZ" dirty="0"/>
            </a:br>
            <a:r>
              <a:rPr lang="el-GR" b="0" i="0" dirty="0">
                <a:solidFill>
                  <a:srgbClr val="000000"/>
                </a:solidFill>
                <a:effectLst/>
              </a:rPr>
              <a:t>α</a:t>
            </a:r>
            <a:r>
              <a:rPr lang="cs-CZ" b="0" i="0" dirty="0">
                <a:solidFill>
                  <a:srgbClr val="000000"/>
                </a:solidFill>
                <a:effectLst/>
              </a:rPr>
              <a:t> je úhel, který svírá vodič s indukčními čarami, </a:t>
            </a:r>
          </a:p>
          <a:p>
            <a:r>
              <a:rPr lang="cs-CZ" b="0" i="0" dirty="0">
                <a:solidFill>
                  <a:srgbClr val="000000"/>
                </a:solidFill>
                <a:effectLst/>
              </a:rPr>
              <a:t>B je </a:t>
            </a:r>
            <a:r>
              <a:rPr lang="cs-CZ" b="1" i="0" dirty="0">
                <a:solidFill>
                  <a:srgbClr val="000000"/>
                </a:solidFill>
                <a:effectLst/>
              </a:rPr>
              <a:t>magnetická indukce</a:t>
            </a:r>
            <a:r>
              <a:rPr lang="cs-CZ" b="0" i="0" dirty="0">
                <a:solidFill>
                  <a:srgbClr val="000000"/>
                </a:solidFill>
                <a:effectLst/>
              </a:rPr>
              <a:t>.</a:t>
            </a:r>
            <a:endParaRPr lang="cs-CZ" dirty="0"/>
          </a:p>
        </p:txBody>
      </p:sp>
      <p:sp>
        <p:nvSpPr>
          <p:cNvPr id="11" name="TextovéPole 10">
            <a:extLst>
              <a:ext uri="{FF2B5EF4-FFF2-40B4-BE49-F238E27FC236}">
                <a16:creationId xmlns:a16="http://schemas.microsoft.com/office/drawing/2014/main" id="{F88B76BE-8BB9-49C4-950A-47258A8E7BAD}"/>
              </a:ext>
            </a:extLst>
          </p:cNvPr>
          <p:cNvSpPr txBox="1"/>
          <p:nvPr/>
        </p:nvSpPr>
        <p:spPr>
          <a:xfrm>
            <a:off x="498297" y="3136612"/>
            <a:ext cx="4572000" cy="646331"/>
          </a:xfrm>
          <a:prstGeom prst="rect">
            <a:avLst/>
          </a:prstGeom>
          <a:noFill/>
        </p:spPr>
        <p:txBody>
          <a:bodyPr wrap="square">
            <a:spAutoFit/>
          </a:bodyPr>
          <a:lstStyle/>
          <a:p>
            <a:r>
              <a:rPr lang="cs-CZ" dirty="0"/>
              <a:t>α = 0°C     potom     </a:t>
            </a:r>
            <a:r>
              <a:rPr lang="cs-CZ" dirty="0" err="1"/>
              <a:t>F</a:t>
            </a:r>
            <a:r>
              <a:rPr lang="cs-CZ" baseline="-25000" dirty="0" err="1"/>
              <a:t>m</a:t>
            </a:r>
            <a:r>
              <a:rPr lang="cs-CZ" dirty="0"/>
              <a:t> = 0</a:t>
            </a:r>
          </a:p>
          <a:p>
            <a:r>
              <a:rPr lang="cs-CZ" dirty="0"/>
              <a:t>α = 90°C    potom     </a:t>
            </a:r>
            <a:r>
              <a:rPr lang="cs-CZ" dirty="0" err="1"/>
              <a:t>F</a:t>
            </a:r>
            <a:r>
              <a:rPr lang="cs-CZ" baseline="-25000" dirty="0" err="1"/>
              <a:t>m</a:t>
            </a:r>
            <a:r>
              <a:rPr lang="cs-CZ" baseline="-25000" dirty="0"/>
              <a:t> </a:t>
            </a:r>
            <a:r>
              <a:rPr lang="cs-CZ" dirty="0"/>
              <a:t>= max</a:t>
            </a:r>
          </a:p>
        </p:txBody>
      </p:sp>
      <p:pic>
        <p:nvPicPr>
          <p:cNvPr id="3076" name="Picture 4">
            <a:extLst>
              <a:ext uri="{FF2B5EF4-FFF2-40B4-BE49-F238E27FC236}">
                <a16:creationId xmlns:a16="http://schemas.microsoft.com/office/drawing/2014/main" id="{74403052-E808-414A-AF87-5A4ECFC192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0942" y="207638"/>
            <a:ext cx="2193534" cy="3221362"/>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a:extLst>
              <a:ext uri="{FF2B5EF4-FFF2-40B4-BE49-F238E27FC236}">
                <a16:creationId xmlns:a16="http://schemas.microsoft.com/office/drawing/2014/main" id="{31C9FC19-58DB-4962-A51A-11BA9CDF3C0D}"/>
              </a:ext>
            </a:extLst>
          </p:cNvPr>
          <p:cNvSpPr txBox="1"/>
          <p:nvPr/>
        </p:nvSpPr>
        <p:spPr>
          <a:xfrm>
            <a:off x="498297" y="5626632"/>
            <a:ext cx="6996807" cy="369332"/>
          </a:xfrm>
          <a:prstGeom prst="rect">
            <a:avLst/>
          </a:prstGeom>
          <a:noFill/>
        </p:spPr>
        <p:txBody>
          <a:bodyPr wrap="square">
            <a:spAutoFit/>
          </a:bodyPr>
          <a:lstStyle/>
          <a:p>
            <a:r>
              <a:rPr lang="cs-CZ" sz="1800" dirty="0"/>
              <a:t>Pro dané homogenní pole je konstantní, jednotkou je Tesla (T = N.A</a:t>
            </a:r>
            <a:r>
              <a:rPr lang="cs-CZ" sz="1800" baseline="30000" dirty="0"/>
              <a:t>-1</a:t>
            </a:r>
            <a:r>
              <a:rPr lang="cs-CZ" sz="1800" dirty="0"/>
              <a:t>.m</a:t>
            </a:r>
            <a:r>
              <a:rPr lang="cs-CZ" sz="1800" baseline="30000" dirty="0"/>
              <a:t>-1</a:t>
            </a:r>
            <a:r>
              <a:rPr lang="cs-CZ" sz="1800" dirty="0"/>
              <a:t>)</a:t>
            </a:r>
            <a:endParaRPr lang="cs-CZ" dirty="0"/>
          </a:p>
        </p:txBody>
      </p:sp>
      <p:sp>
        <p:nvSpPr>
          <p:cNvPr id="2" name="TextovéPole 1">
            <a:extLst>
              <a:ext uri="{FF2B5EF4-FFF2-40B4-BE49-F238E27FC236}">
                <a16:creationId xmlns:a16="http://schemas.microsoft.com/office/drawing/2014/main" id="{177F3E40-ED72-48E0-ADCF-0D15AA722AF3}"/>
              </a:ext>
            </a:extLst>
          </p:cNvPr>
          <p:cNvSpPr txBox="1"/>
          <p:nvPr/>
        </p:nvSpPr>
        <p:spPr>
          <a:xfrm>
            <a:off x="302646" y="383426"/>
            <a:ext cx="1842877" cy="400110"/>
          </a:xfrm>
          <a:prstGeom prst="rect">
            <a:avLst/>
          </a:prstGeom>
          <a:noFill/>
        </p:spPr>
        <p:txBody>
          <a:bodyPr wrap="none" rtlCol="0">
            <a:spAutoFit/>
          </a:bodyPr>
          <a:lstStyle/>
          <a:p>
            <a:r>
              <a:rPr lang="cs-CZ" sz="2000" b="1" dirty="0"/>
              <a:t>Ampérův zákon</a:t>
            </a:r>
          </a:p>
        </p:txBody>
      </p:sp>
    </p:spTree>
    <p:extLst>
      <p:ext uri="{BB962C8B-B14F-4D97-AF65-F5344CB8AC3E}">
        <p14:creationId xmlns:p14="http://schemas.microsoft.com/office/powerpoint/2010/main" val="3438384849"/>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11904f23-f0db-4cdc-96f7-390bd55fcee8}" enabled="0" method="" siteId="{11904f23-f0db-4cdc-96f7-390bd55fcee8}" removed="1"/>
</clbl:labelList>
</file>

<file path=docProps/app.xml><?xml version="1.0" encoding="utf-8"?>
<Properties xmlns="http://schemas.openxmlformats.org/officeDocument/2006/extended-properties" xmlns:vt="http://schemas.openxmlformats.org/officeDocument/2006/docPropsVTypes">
  <Template>Office Theme</Template>
  <TotalTime>14007</TotalTime>
  <Words>5502</Words>
  <Application>Microsoft Office PowerPoint</Application>
  <PresentationFormat>Předvádění na obrazovce (4:3)</PresentationFormat>
  <Paragraphs>300</Paragraphs>
  <Slides>59</Slides>
  <Notes>1</Notes>
  <HiddenSlides>0</HiddenSlides>
  <MMClips>0</MMClips>
  <ScaleCrop>false</ScaleCrop>
  <HeadingPairs>
    <vt:vector size="8" baseType="variant">
      <vt:variant>
        <vt:lpstr>Použitá písma</vt:lpstr>
      </vt:variant>
      <vt:variant>
        <vt:i4>6</vt:i4>
      </vt:variant>
      <vt:variant>
        <vt:lpstr>Motiv</vt:lpstr>
      </vt:variant>
      <vt:variant>
        <vt:i4>1</vt:i4>
      </vt:variant>
      <vt:variant>
        <vt:lpstr>Vložené servery OLE</vt:lpstr>
      </vt:variant>
      <vt:variant>
        <vt:i4>1</vt:i4>
      </vt:variant>
      <vt:variant>
        <vt:lpstr>Nadpisy snímků</vt:lpstr>
      </vt:variant>
      <vt:variant>
        <vt:i4>59</vt:i4>
      </vt:variant>
    </vt:vector>
  </HeadingPairs>
  <TitlesOfParts>
    <vt:vector size="67" baseType="lpstr">
      <vt:lpstr>-apple-system</vt:lpstr>
      <vt:lpstr>Arial</vt:lpstr>
      <vt:lpstr>Arial Black</vt:lpstr>
      <vt:lpstr>Calibri</vt:lpstr>
      <vt:lpstr>Calibri Light</vt:lpstr>
      <vt:lpstr>Times New Roman</vt:lpstr>
      <vt:lpstr>Motiv Office</vt:lpstr>
      <vt:lpstr>Rovnica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Lubomir Prokes</dc:creator>
  <cp:lastModifiedBy>Lubomír Prokeš</cp:lastModifiedBy>
  <cp:revision>459</cp:revision>
  <dcterms:created xsi:type="dcterms:W3CDTF">2020-12-02T13:06:08Z</dcterms:created>
  <dcterms:modified xsi:type="dcterms:W3CDTF">2023-11-20T11:23:25Z</dcterms:modified>
</cp:coreProperties>
</file>