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903" r:id="rId2"/>
    <p:sldId id="902" r:id="rId3"/>
    <p:sldId id="890" r:id="rId4"/>
    <p:sldId id="256" r:id="rId5"/>
    <p:sldId id="310" r:id="rId6"/>
    <p:sldId id="314" r:id="rId7"/>
    <p:sldId id="889" r:id="rId8"/>
    <p:sldId id="309" r:id="rId9"/>
    <p:sldId id="313" r:id="rId10"/>
    <p:sldId id="312" r:id="rId11"/>
    <p:sldId id="319" r:id="rId12"/>
    <p:sldId id="317" r:id="rId13"/>
    <p:sldId id="316" r:id="rId14"/>
    <p:sldId id="320" r:id="rId15"/>
    <p:sldId id="893" r:id="rId16"/>
    <p:sldId id="901" r:id="rId17"/>
    <p:sldId id="900" r:id="rId18"/>
    <p:sldId id="895" r:id="rId19"/>
    <p:sldId id="896" r:id="rId20"/>
    <p:sldId id="897" r:id="rId21"/>
    <p:sldId id="89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5EC44-CF9E-4E31-8E6B-1178D45AD0E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53ECC-3B0F-48D9-BDCD-FB0E3CF69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29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86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52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0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4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1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31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2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7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C20F-7567-4F91-B866-F139E531A8D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1741-8DEF-4619-8453-9EC9465139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1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998C835-76E9-40BA-86B4-860378950BA0}"/>
              </a:ext>
            </a:extLst>
          </p:cNvPr>
          <p:cNvSpPr txBox="1"/>
          <p:nvPr/>
        </p:nvSpPr>
        <p:spPr>
          <a:xfrm>
            <a:off x="3380116" y="2343741"/>
            <a:ext cx="2557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Pevné látky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181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3A2DDE7-9F31-47C9-AD63-368C566B7B5E}"/>
              </a:ext>
            </a:extLst>
          </p:cNvPr>
          <p:cNvSpPr txBox="1"/>
          <p:nvPr/>
        </p:nvSpPr>
        <p:spPr>
          <a:xfrm>
            <a:off x="228599" y="494383"/>
            <a:ext cx="875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Lidé jsou zvyklí na tlak vzduchu okolo 1013 hPa. Do jaké hloubky se můžou ponořit do mořské vody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= 1025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bez přístrojů?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B607A85-01FC-4E2A-A34B-58B467A5C239}"/>
              </a:ext>
            </a:extLst>
          </p:cNvPr>
          <p:cNvSpPr txBox="1"/>
          <p:nvPr/>
        </p:nvSpPr>
        <p:spPr>
          <a:xfrm>
            <a:off x="268355" y="1494039"/>
            <a:ext cx="2847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 = 1013 hPa = 101300 Pa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1025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EB577B7-91E0-4FEF-B915-A9B205144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039" y="1379253"/>
            <a:ext cx="4148137" cy="228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B9EAC27-845C-402B-9727-038775D71E4A}"/>
              </a:ext>
            </a:extLst>
          </p:cNvPr>
          <p:cNvSpPr txBox="1"/>
          <p:nvPr/>
        </p:nvSpPr>
        <p:spPr>
          <a:xfrm>
            <a:off x="215347" y="4364144"/>
            <a:ext cx="87534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Vypočítejte tlak mořské vody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= 1025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na dno moře a) v hloubce 3,6 km pod hladinou a b) v nejhlubší mořské propasti tzv. Mariánském příkopu v Tichém oceánu (h = 11034 m)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5BB0F90-058C-44AF-90E3-ED245DFA07D2}"/>
              </a:ext>
            </a:extLst>
          </p:cNvPr>
          <p:cNvSpPr txBox="1"/>
          <p:nvPr/>
        </p:nvSpPr>
        <p:spPr>
          <a:xfrm>
            <a:off x="334616" y="5495964"/>
            <a:ext cx="797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=1025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.3600m =36 900 000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36,9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1025 kg.s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 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.11034m = 113098500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113,1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2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7438799-F360-4E13-A993-CE5FB7E176DC}"/>
              </a:ext>
            </a:extLst>
          </p:cNvPr>
          <p:cNvSpPr txBox="1"/>
          <p:nvPr/>
        </p:nvSpPr>
        <p:spPr>
          <a:xfrm>
            <a:off x="228600" y="338168"/>
            <a:ext cx="8353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velký je hydrostatický t</a:t>
            </a:r>
            <a:r>
              <a:rPr lang="en-US" sz="2000" dirty="0"/>
              <a:t>l</a:t>
            </a:r>
            <a:r>
              <a:rPr lang="cs-CZ" sz="2000" dirty="0" err="1"/>
              <a:t>ak</a:t>
            </a:r>
            <a:r>
              <a:rPr lang="en-US" sz="2000" dirty="0"/>
              <a:t> </a:t>
            </a:r>
            <a:r>
              <a:rPr lang="cs-CZ" sz="2000" dirty="0"/>
              <a:t>a) v rybníku v hloubce 1 dm pod hladinou vody?</a:t>
            </a:r>
          </a:p>
          <a:p>
            <a:pPr algn="just"/>
            <a:r>
              <a:rPr lang="cs-CZ" sz="2000" dirty="0"/>
              <a:t>b) u dna plaveckého bazénu v hloubce 4 m?</a:t>
            </a:r>
            <a:r>
              <a:rPr lang="en-US" sz="2000" dirty="0"/>
              <a:t> </a:t>
            </a:r>
            <a:r>
              <a:rPr lang="cs-CZ" sz="2000" dirty="0"/>
              <a:t>c) u dna Mariánského příkopu (asi 11 km)?</a:t>
            </a:r>
            <a:r>
              <a:rPr lang="en-US" sz="2000" dirty="0"/>
              <a:t> </a:t>
            </a:r>
            <a:r>
              <a:rPr lang="cs-CZ" sz="2000" dirty="0"/>
              <a:t>Hustota sladké vody je 1000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,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FF47B72-596D-44E7-BBF0-0B8D83E01691}"/>
              </a:ext>
            </a:extLst>
          </p:cNvPr>
          <p:cNvSpPr txBox="1"/>
          <p:nvPr/>
        </p:nvSpPr>
        <p:spPr>
          <a:xfrm>
            <a:off x="188844" y="3627382"/>
            <a:ext cx="8353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>
                <a:solidFill>
                  <a:srgbClr val="000000"/>
                </a:solidFill>
              </a:rPr>
              <a:t>Ve skleněné nádobce je rtuť. Do jaké výšky dosahuje, jestliže hydrostatický tlak u dna je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20,25 </a:t>
            </a:r>
            <a:r>
              <a:rPr lang="cs-CZ" sz="2000" b="0" u="none" strike="noStrike" baseline="0" dirty="0" err="1">
                <a:solidFill>
                  <a:srgbClr val="000000"/>
                </a:solidFill>
              </a:rPr>
              <a:t>kPa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?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Hustota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rtuti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je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13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500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kg.m</a:t>
            </a:r>
            <a:r>
              <a:rPr lang="en-US" sz="2000" baseline="30000" dirty="0">
                <a:solidFill>
                  <a:srgbClr val="000000"/>
                </a:solidFill>
              </a:rPr>
              <a:t>-3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8F1C99D-AEAC-47EE-B248-BE00C6512AE8}"/>
              </a:ext>
            </a:extLst>
          </p:cNvPr>
          <p:cNvSpPr txBox="1"/>
          <p:nvPr/>
        </p:nvSpPr>
        <p:spPr>
          <a:xfrm>
            <a:off x="255105" y="5076915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Rozdíl hladin rtuti v rtuťovém tlakoměru je 75 cm. Jakou hodnotu má atmosférický tlak vzduchu? Hustota rtuti je 13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500 kg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cs-CZ" sz="20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DDB80C5-4571-4061-8252-C721EB9FCF0F}"/>
              </a:ext>
            </a:extLst>
          </p:cNvPr>
          <p:cNvSpPr txBox="1"/>
          <p:nvPr/>
        </p:nvSpPr>
        <p:spPr>
          <a:xfrm>
            <a:off x="311426" y="589808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101 250 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8D1D1ED-FD16-4929-BC61-3109EAAB2219}"/>
              </a:ext>
            </a:extLst>
          </p:cNvPr>
          <p:cNvSpPr txBox="1"/>
          <p:nvPr/>
        </p:nvSpPr>
        <p:spPr>
          <a:xfrm>
            <a:off x="231913" y="430782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15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="0" i="0" u="none" strike="noStrike" baseline="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34FD957-BEFD-4BCF-9A73-765EE258A3EF}"/>
              </a:ext>
            </a:extLst>
          </p:cNvPr>
          <p:cNvSpPr txBox="1"/>
          <p:nvPr/>
        </p:nvSpPr>
        <p:spPr>
          <a:xfrm>
            <a:off x="178905" y="2098599"/>
            <a:ext cx="85807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Ponorka se ponořila do hloubky 50 m. Jak velká tlaková</a:t>
            </a:r>
            <a:r>
              <a:rPr lang="en-US" sz="2000" dirty="0"/>
              <a:t> </a:t>
            </a:r>
            <a:r>
              <a:rPr lang="cs-CZ" sz="2000" dirty="0"/>
              <a:t>síla působí na kovový poklop ponorky, který má obsah</a:t>
            </a:r>
            <a:r>
              <a:rPr lang="en-US" sz="2000" dirty="0"/>
              <a:t> </a:t>
            </a:r>
            <a:r>
              <a:rPr lang="cs-CZ" sz="2000" dirty="0"/>
              <a:t>0,8</a:t>
            </a:r>
            <a:r>
              <a:rPr lang="en-US" sz="2000" dirty="0"/>
              <a:t> </a:t>
            </a:r>
            <a:r>
              <a:rPr lang="cs-CZ" sz="2000" dirty="0"/>
              <a:t>m</a:t>
            </a:r>
            <a:r>
              <a:rPr lang="cs-CZ" sz="2000" baseline="30000" dirty="0"/>
              <a:t>2</a:t>
            </a:r>
            <a:r>
              <a:rPr lang="cs-CZ" sz="2000" dirty="0"/>
              <a:t> ? Hustota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238CD4F-3CA9-459A-AF32-8D2F9B03C1D2}"/>
              </a:ext>
            </a:extLst>
          </p:cNvPr>
          <p:cNvSpPr txBox="1"/>
          <p:nvPr/>
        </p:nvSpPr>
        <p:spPr>
          <a:xfrm>
            <a:off x="271669" y="1432099"/>
            <a:ext cx="5280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[a) 1 000 Pa, b) 40 000 Pa, c) 112 750 000 Pa]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1EC7C3A-A120-47F2-8572-25F0E7CB70DB}"/>
              </a:ext>
            </a:extLst>
          </p:cNvPr>
          <p:cNvSpPr txBox="1"/>
          <p:nvPr/>
        </p:nvSpPr>
        <p:spPr>
          <a:xfrm>
            <a:off x="231914" y="282357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[410 000 Pa]</a:t>
            </a:r>
          </a:p>
        </p:txBody>
      </p:sp>
    </p:spTree>
    <p:extLst>
      <p:ext uri="{BB962C8B-B14F-4D97-AF65-F5344CB8AC3E}">
        <p14:creationId xmlns:p14="http://schemas.microsoft.com/office/powerpoint/2010/main" val="8996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BD99D2B-69EE-4B5C-AA89-C4759A0D7CBD}"/>
              </a:ext>
            </a:extLst>
          </p:cNvPr>
          <p:cNvSpPr txBox="1"/>
          <p:nvPr/>
        </p:nvSpPr>
        <p:spPr>
          <a:xfrm>
            <a:off x="238124" y="183900"/>
            <a:ext cx="8760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Jaký plošný obsah musí mít ledová kra (tvaru kvádru) tloušťky 30 cm, která unese člověka se zavazadly o celkové hmotnosti 96 kg.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0F06B4-276C-475F-89ED-78ECAA25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20" y="920967"/>
            <a:ext cx="5068690" cy="35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CEB36CE-1543-456F-A356-DCD5379F091E}"/>
              </a:ext>
            </a:extLst>
          </p:cNvPr>
          <p:cNvSpPr txBox="1"/>
          <p:nvPr/>
        </p:nvSpPr>
        <p:spPr>
          <a:xfrm>
            <a:off x="400049" y="1264647"/>
            <a:ext cx="22479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920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kg.m-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30 cm = 0,3 m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96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458CD2-F646-4359-8F16-C96FC43C3F2C}"/>
              </a:ext>
            </a:extLst>
          </p:cNvPr>
          <p:cNvSpPr txBox="1"/>
          <p:nvPr/>
        </p:nvSpPr>
        <p:spPr>
          <a:xfrm>
            <a:off x="5172075" y="12440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V‘ = V – celá kra ledu je namočená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FA457ED3-C889-42AB-ADD8-59E9D302A0AE}"/>
              </a:ext>
            </a:extLst>
          </p:cNvPr>
          <p:cNvCxnSpPr/>
          <p:nvPr/>
        </p:nvCxnSpPr>
        <p:spPr>
          <a:xfrm>
            <a:off x="7505700" y="3924300"/>
            <a:ext cx="333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EB59C6F-316B-4C83-802C-26B8B3564227}"/>
              </a:ext>
            </a:extLst>
          </p:cNvPr>
          <p:cNvSpPr txBox="1"/>
          <p:nvPr/>
        </p:nvSpPr>
        <p:spPr>
          <a:xfrm>
            <a:off x="152399" y="4605411"/>
            <a:ext cx="86010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Ocelová koule (</a:t>
            </a:r>
            <a:r>
              <a:rPr lang="el-GR" sz="2000" b="0" i="0" dirty="0">
                <a:effectLst/>
              </a:rPr>
              <a:t>ρ</a:t>
            </a:r>
            <a:r>
              <a:rPr lang="el-GR" sz="2000" b="0" i="0" baseline="-25000" dirty="0">
                <a:effectLst/>
              </a:rPr>
              <a:t>1</a:t>
            </a:r>
            <a:r>
              <a:rPr lang="el-GR" sz="2000" b="0" i="0" dirty="0">
                <a:effectLst/>
              </a:rPr>
              <a:t> = 7800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 je zavěšena na vlákně a ponořena do vody (</a:t>
            </a:r>
            <a:r>
              <a:rPr lang="el-GR" sz="2000" b="0" i="0" dirty="0">
                <a:effectLst/>
              </a:rPr>
              <a:t>ρ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Objem koule je V = 1 dm</a:t>
            </a:r>
            <a:r>
              <a:rPr lang="cs-CZ" sz="2000" b="0" i="0" baseline="30000" dirty="0">
                <a:effectLst/>
              </a:rPr>
              <a:t>3</a:t>
            </a:r>
            <a:r>
              <a:rPr lang="cs-CZ" sz="2000" b="0" i="0" dirty="0">
                <a:effectLst/>
              </a:rPr>
              <a:t>. Jakou silou je napínané vlákno?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9097AD9-4F7E-4801-A350-FF83AD3F1D62}"/>
              </a:ext>
            </a:extLst>
          </p:cNvPr>
          <p:cNvSpPr txBox="1"/>
          <p:nvPr/>
        </p:nvSpPr>
        <p:spPr>
          <a:xfrm>
            <a:off x="152399" y="5697574"/>
            <a:ext cx="884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Hustota těla ryby </a:t>
            </a:r>
            <a:r>
              <a:rPr lang="en-US" sz="2000" dirty="0"/>
              <a:t>o </a:t>
            </a:r>
            <a:r>
              <a:rPr lang="en-US" sz="2000" dirty="0" err="1"/>
              <a:t>hmotnosti</a:t>
            </a:r>
            <a:r>
              <a:rPr lang="en-US" sz="2000" dirty="0"/>
              <a:t> </a:t>
            </a:r>
            <a:r>
              <a:rPr lang="cs-CZ" sz="2000" dirty="0"/>
              <a:t>5,25 kg je 1,05 g.cm</a:t>
            </a:r>
            <a:r>
              <a:rPr lang="cs-CZ" sz="2000" baseline="30000" dirty="0"/>
              <a:t>-3</a:t>
            </a:r>
            <a:r>
              <a:rPr lang="cs-CZ" sz="2000" dirty="0"/>
              <a:t>. O kolik kg musí ryba zhubnout (beze změny objemu), aby mohla normálně plavat? </a:t>
            </a:r>
            <a:r>
              <a:rPr lang="cs-CZ" sz="2000" b="0" i="0" dirty="0">
                <a:effectLst/>
              </a:rPr>
              <a:t>(</a:t>
            </a:r>
            <a:r>
              <a:rPr lang="el-GR" sz="2000" b="0" i="0" dirty="0">
                <a:effectLst/>
              </a:rPr>
              <a:t>ρ</a:t>
            </a:r>
            <a:r>
              <a:rPr lang="en-US" sz="2000" b="0" i="0" baseline="-25000" dirty="0">
                <a:effectLst/>
              </a:rPr>
              <a:t>H2O</a:t>
            </a:r>
            <a:r>
              <a:rPr lang="el-GR" sz="2000" b="0" i="0" dirty="0">
                <a:effectLst/>
              </a:rPr>
              <a:t>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2CE61A-57B9-4087-826C-D6A6116E9D3C}"/>
              </a:ext>
            </a:extLst>
          </p:cNvPr>
          <p:cNvSpPr txBox="1"/>
          <p:nvPr/>
        </p:nvSpPr>
        <p:spPr>
          <a:xfrm>
            <a:off x="195470" y="5248725"/>
            <a:ext cx="4870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68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11C4E32-FAC7-4ED8-8C11-FFB244CA0C89}"/>
              </a:ext>
            </a:extLst>
          </p:cNvPr>
          <p:cNvSpPr txBox="1"/>
          <p:nvPr/>
        </p:nvSpPr>
        <p:spPr>
          <a:xfrm>
            <a:off x="208721" y="6375160"/>
            <a:ext cx="4870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[0,25 kg]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904AED8-53D6-43E8-83B1-4442AFDFA07D}"/>
              </a:ext>
            </a:extLst>
          </p:cNvPr>
          <p:cNvSpPr txBox="1"/>
          <p:nvPr/>
        </p:nvSpPr>
        <p:spPr>
          <a:xfrm>
            <a:off x="209549" y="352336"/>
            <a:ext cx="872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Hustota mořské vody je 1030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hustota ledu je 915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 Kolik procent ledovce vyčnívá nad volnou hladinou moře?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FC403BB-783D-45AF-811D-79B11091E411}"/>
              </a:ext>
            </a:extLst>
          </p:cNvPr>
          <p:cNvSpPr txBox="1"/>
          <p:nvPr/>
        </p:nvSpPr>
        <p:spPr>
          <a:xfrm>
            <a:off x="209549" y="1609636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Balón tvaru koule je naplněn vodíkem 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0,09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). Jaký musí být poloměr balónu, aby mohl nést zátěž 350 kg. Hustota vzduchu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1,3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1B860BF-9FDF-4236-9628-D3B51727BB2E}"/>
              </a:ext>
            </a:extLst>
          </p:cNvPr>
          <p:cNvSpPr txBox="1"/>
          <p:nvPr/>
        </p:nvSpPr>
        <p:spPr>
          <a:xfrm>
            <a:off x="209549" y="2753788"/>
            <a:ext cx="872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Zkumavka se stejným průřezem zatížená broky se ponoří do vody do hloubky 18 cm, ve zředěné kyselině sírové do hloubky 16 cm. Určitě hustotu zředěné kyseliny sírové.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DD94329-1EDE-453F-A867-AA60316CA8C7}"/>
              </a:ext>
            </a:extLst>
          </p:cNvPr>
          <p:cNvSpPr txBox="1"/>
          <p:nvPr/>
        </p:nvSpPr>
        <p:spPr>
          <a:xfrm>
            <a:off x="209548" y="4041878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Kuličku zvážíme ve vzduchu i ve vodě. Získané hodnoty jsou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1,4 N, F = 0,84 N. Hustota vody: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1115F8D-14B3-45C6-B50F-BF00A5B5CCE0}"/>
              </a:ext>
            </a:extLst>
          </p:cNvPr>
          <p:cNvSpPr txBox="1"/>
          <p:nvPr/>
        </p:nvSpPr>
        <p:spPr>
          <a:xfrm>
            <a:off x="209548" y="5248364"/>
            <a:ext cx="88487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Pomocí hydrostatických vah se zjistilo, že pře</a:t>
            </a:r>
            <a:r>
              <a:rPr lang="en-US" sz="2000" b="0" i="0" dirty="0">
                <a:effectLst/>
              </a:rPr>
              <a:t>d</a:t>
            </a:r>
            <a:r>
              <a:rPr lang="cs-CZ" sz="2000" b="0" i="0" dirty="0" err="1">
                <a:effectLst/>
              </a:rPr>
              <a:t>mět</a:t>
            </a:r>
            <a:r>
              <a:rPr lang="cs-CZ" sz="2000" b="0" i="0" dirty="0">
                <a:effectLst/>
              </a:rPr>
              <a:t> má ve vzduchu hmotnost 1,3 kg a v destilované vodě hmotnost 1,17 kg. Je předmět ze zlata? H</a:t>
            </a:r>
            <a:r>
              <a:rPr lang="pl-PL" sz="2000" b="0" i="0" dirty="0">
                <a:effectLst/>
              </a:rPr>
              <a:t>ustota zlata je 19320 kg.m</a:t>
            </a:r>
            <a:r>
              <a:rPr lang="pl-PL" sz="2000" b="0" i="0" baseline="30000" dirty="0">
                <a:effectLst/>
              </a:rPr>
              <a:t>-3</a:t>
            </a:r>
            <a:r>
              <a:rPr lang="pl-PL" sz="2000" b="0" i="0" dirty="0">
                <a:effectLst/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8CFDF1C-7215-47D3-9D9E-7ADABF47C6C4}"/>
              </a:ext>
            </a:extLst>
          </p:cNvPr>
          <p:cNvSpPr txBox="1"/>
          <p:nvPr/>
        </p:nvSpPr>
        <p:spPr>
          <a:xfrm>
            <a:off x="231914" y="95502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11 %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40E83C4-4118-49AE-A643-6A920D7EAA6A}"/>
              </a:ext>
            </a:extLst>
          </p:cNvPr>
          <p:cNvSpPr txBox="1"/>
          <p:nvPr/>
        </p:nvSpPr>
        <p:spPr>
          <a:xfrm>
            <a:off x="205408" y="220072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4,1 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26ABCB5-87ED-4BE7-9F83-D395C4CA3849}"/>
              </a:ext>
            </a:extLst>
          </p:cNvPr>
          <p:cNvSpPr txBox="1"/>
          <p:nvPr/>
        </p:nvSpPr>
        <p:spPr>
          <a:xfrm>
            <a:off x="231913" y="336691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1125 kg.m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63E0A84-EE7A-4CC5-B466-C71F0729BA42}"/>
              </a:ext>
            </a:extLst>
          </p:cNvPr>
          <p:cNvSpPr txBox="1"/>
          <p:nvPr/>
        </p:nvSpPr>
        <p:spPr>
          <a:xfrm>
            <a:off x="245165" y="465237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2500 kg.m</a:t>
            </a:r>
            <a:r>
              <a:rPr lang="cs-CZ" baseline="30000" dirty="0">
                <a:solidFill>
                  <a:srgbClr val="FF0000"/>
                </a:solidFill>
                <a:latin typeface="Segoe UI" panose="020B0502040204020203" pitchFamily="34" charset="0"/>
              </a:rPr>
              <a:t>-3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 =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sklo, 2,37 cm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AB92C1D-248E-4ACC-AA61-7EC0A0322C1B}"/>
              </a:ext>
            </a:extLst>
          </p:cNvPr>
          <p:cNvSpPr txBox="1"/>
          <p:nvPr/>
        </p:nvSpPr>
        <p:spPr>
          <a:xfrm>
            <a:off x="324678" y="622938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10000 </a:t>
            </a:r>
            <a:r>
              <a:rPr lang="pl-PL" sz="2000" b="0" i="0" dirty="0">
                <a:solidFill>
                  <a:srgbClr val="FF0000"/>
                </a:solidFill>
                <a:effectLst/>
              </a:rPr>
              <a:t>kg.m</a:t>
            </a:r>
            <a:r>
              <a:rPr lang="pl-PL" sz="2000" b="0" i="0" baseline="30000" dirty="0">
                <a:solidFill>
                  <a:srgbClr val="FF0000"/>
                </a:solidFill>
                <a:effectLst/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6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5E0873-E7EA-467D-AF8E-9635C505FF22}"/>
              </a:ext>
            </a:extLst>
          </p:cNvPr>
          <p:cNvSpPr txBox="1"/>
          <p:nvPr/>
        </p:nvSpPr>
        <p:spPr>
          <a:xfrm>
            <a:off x="180975" y="131302"/>
            <a:ext cx="8782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Nafta (ρ = 830</a:t>
            </a:r>
            <a:r>
              <a:rPr lang="en-US" sz="2000" dirty="0"/>
              <a:t> 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cs-CZ" sz="2000" dirty="0"/>
              <a:t>) ​​je dopravována potrubím o průměru 40 cm rychlostí 1,5 </a:t>
            </a:r>
            <a:endParaRPr lang="en-US" sz="2000" dirty="0"/>
          </a:p>
          <a:p>
            <a:pPr algn="just"/>
            <a:r>
              <a:rPr lang="cs-CZ" sz="2000" dirty="0"/>
              <a:t>m</a:t>
            </a:r>
            <a:r>
              <a:rPr lang="en-US" sz="2000" dirty="0"/>
              <a:t>.</a:t>
            </a:r>
            <a:r>
              <a:rPr lang="cs-CZ" sz="2000" dirty="0"/>
              <a:t>s</a:t>
            </a:r>
            <a:r>
              <a:rPr lang="cs-CZ" sz="2000" baseline="30000" dirty="0"/>
              <a:t>-1</a:t>
            </a:r>
            <a:r>
              <a:rPr lang="cs-CZ" sz="2000" dirty="0"/>
              <a:t>. Určete:</a:t>
            </a:r>
            <a:r>
              <a:rPr lang="en-US" sz="2000" dirty="0"/>
              <a:t> </a:t>
            </a:r>
            <a:r>
              <a:rPr lang="cs-CZ" sz="2000" dirty="0"/>
              <a:t>a) hydrodynamický tlak v potrubí</a:t>
            </a:r>
            <a:r>
              <a:rPr lang="en-US" sz="2000" dirty="0"/>
              <a:t>, </a:t>
            </a:r>
            <a:r>
              <a:rPr lang="cs-CZ" sz="2000" dirty="0"/>
              <a:t>b) hmotnost nafty přepravené za 1 hodinu</a:t>
            </a:r>
            <a:r>
              <a:rPr lang="en-US" sz="20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pt-BR" sz="2000" b="0" i="0" dirty="0">
                <a:effectLst/>
              </a:rPr>
              <a:t>d = 40 cm = 0.4 m</a:t>
            </a:r>
          </a:p>
          <a:p>
            <a:pPr algn="just"/>
            <a:r>
              <a:rPr lang="pt-BR" sz="2000" b="0" i="0" dirty="0">
                <a:effectLst/>
              </a:rPr>
              <a:t>r = 0,2 m</a:t>
            </a:r>
          </a:p>
          <a:p>
            <a:pPr algn="just"/>
            <a:r>
              <a:rPr lang="pt-BR" sz="2000" b="0" i="0" dirty="0">
                <a:effectLst/>
              </a:rPr>
              <a:t>v = 1,5 m.s</a:t>
            </a:r>
            <a:r>
              <a:rPr lang="pt-BR" sz="2000" b="0" i="0" baseline="30000" dirty="0">
                <a:effectLst/>
              </a:rPr>
              <a:t>-1</a:t>
            </a:r>
            <a:endParaRPr lang="pt-BR" sz="2000" b="0" i="0" dirty="0">
              <a:effectLst/>
            </a:endParaRPr>
          </a:p>
          <a:p>
            <a:pPr algn="just"/>
            <a:r>
              <a:rPr lang="pt-BR" sz="2000" b="0" i="0" dirty="0">
                <a:effectLst/>
              </a:rPr>
              <a:t>t = 1hod. = 3600 s</a:t>
            </a:r>
          </a:p>
          <a:p>
            <a:pPr algn="just"/>
            <a:r>
              <a:rPr lang="pt-BR" sz="2000" b="0" i="0" dirty="0">
                <a:effectLst/>
              </a:rPr>
              <a:t>ρ = 830 kg.m</a:t>
            </a:r>
            <a:r>
              <a:rPr lang="pt-BR" sz="2000" b="0" i="0" baseline="30000" dirty="0">
                <a:effectLst/>
              </a:rPr>
              <a:t>-3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AE3C21-346B-4FFD-91C8-BBEAEA69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786381"/>
            <a:ext cx="5924550" cy="39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2B56132-81AC-4D4E-95CE-C32B981A2A85}"/>
              </a:ext>
            </a:extLst>
          </p:cNvPr>
          <p:cNvSpPr txBox="1"/>
          <p:nvPr/>
        </p:nvSpPr>
        <p:spPr>
          <a:xfrm>
            <a:off x="141218" y="4765518"/>
            <a:ext cx="874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Trubic</a:t>
            </a:r>
            <a:r>
              <a:rPr lang="cs-CZ" sz="2000" dirty="0"/>
              <a:t>í</a:t>
            </a:r>
            <a:r>
              <a:rPr lang="en-US" sz="2000" dirty="0"/>
              <a:t> o pr</a:t>
            </a:r>
            <a:r>
              <a:rPr lang="cs-CZ" sz="2000" dirty="0"/>
              <a:t>ů</a:t>
            </a:r>
            <a:r>
              <a:rPr lang="en-US" sz="2000" dirty="0"/>
              <a:t>m</a:t>
            </a:r>
            <a:r>
              <a:rPr lang="cs-CZ" sz="2000" dirty="0"/>
              <a:t>ě</a:t>
            </a:r>
            <a:r>
              <a:rPr lang="en-US" sz="2000" dirty="0" err="1"/>
              <a:t>ru</a:t>
            </a:r>
            <a:r>
              <a:rPr lang="cs-CZ" sz="2000" dirty="0"/>
              <a:t> 12 cm proudí voda rychlostí 30 cm.s</a:t>
            </a:r>
            <a:r>
              <a:rPr lang="cs-CZ" sz="2000" baseline="30000" dirty="0"/>
              <a:t>-1</a:t>
            </a:r>
            <a:r>
              <a:rPr lang="cs-CZ" sz="2000" dirty="0"/>
              <a:t>. Jakou rychlostí protéká zúženým místem trubice, kde je průměr 4 cm?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A10F9E-4067-43D1-8EEF-49292B8A7CCD}"/>
              </a:ext>
            </a:extLst>
          </p:cNvPr>
          <p:cNvSpPr txBox="1"/>
          <p:nvPr/>
        </p:nvSpPr>
        <p:spPr>
          <a:xfrm>
            <a:off x="154470" y="5939299"/>
            <a:ext cx="865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Otvorem</a:t>
            </a:r>
            <a:r>
              <a:rPr lang="en-US" sz="2000" dirty="0"/>
              <a:t> </a:t>
            </a:r>
            <a:r>
              <a:rPr lang="en-US" sz="2000" dirty="0" err="1"/>
              <a:t>plochy</a:t>
            </a:r>
            <a:r>
              <a:rPr lang="en-US" sz="2000" dirty="0"/>
              <a:t> 4 cm</a:t>
            </a:r>
            <a:r>
              <a:rPr lang="en-US" sz="2000" baseline="30000" dirty="0"/>
              <a:t>2</a:t>
            </a:r>
            <a:r>
              <a:rPr lang="en-US" sz="2000" dirty="0"/>
              <a:t> v</a:t>
            </a:r>
            <a:r>
              <a:rPr lang="cs-CZ" sz="2000" dirty="0"/>
              <a:t>y</a:t>
            </a:r>
            <a:r>
              <a:rPr lang="en-US" sz="2000" dirty="0" err="1"/>
              <a:t>te</a:t>
            </a:r>
            <a:r>
              <a:rPr lang="cs-CZ" sz="2000" dirty="0"/>
              <a:t>č</a:t>
            </a:r>
            <a:r>
              <a:rPr lang="en-US" sz="2000" dirty="0"/>
              <a:t>e </a:t>
            </a:r>
            <a:r>
              <a:rPr lang="cs-CZ" sz="2000" dirty="0"/>
              <a:t>z</a:t>
            </a:r>
            <a:r>
              <a:rPr lang="en-US" sz="2000" dirty="0"/>
              <a:t>a </a:t>
            </a:r>
            <a:r>
              <a:rPr lang="en-US" sz="2000" dirty="0" err="1"/>
              <a:t>minut</a:t>
            </a:r>
            <a:r>
              <a:rPr lang="cs-CZ" sz="2000" dirty="0"/>
              <a:t>u 12 l vody. Jakou rychlostí voda vytéká?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69DD82-C328-4FD8-8C5F-58A33D268C6B}"/>
              </a:ext>
            </a:extLst>
          </p:cNvPr>
          <p:cNvSpPr txBox="1"/>
          <p:nvPr/>
        </p:nvSpPr>
        <p:spPr>
          <a:xfrm>
            <a:off x="139148" y="542100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[2,7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2E4F2F4-FEA9-426C-8480-62C5332C59C9}"/>
              </a:ext>
            </a:extLst>
          </p:cNvPr>
          <p:cNvSpPr txBox="1"/>
          <p:nvPr/>
        </p:nvSpPr>
        <p:spPr>
          <a:xfrm>
            <a:off x="178905" y="63486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[0,5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179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6D8E70E-C0DE-4188-9552-9F761F4DF0E8}"/>
              </a:ext>
            </a:extLst>
          </p:cNvPr>
          <p:cNvSpPr txBox="1"/>
          <p:nvPr/>
        </p:nvSpPr>
        <p:spPr>
          <a:xfrm>
            <a:off x="276225" y="356711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Malá vodní elektrárna využívá energii vody, která proudí do turbíny z výšky 4 m. Při jakém objemovém průtoku bude mít turbína výkon 600 kW, pokud její účinnost je 75%.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endParaRPr lang="en-US" sz="800" dirty="0">
              <a:solidFill>
                <a:srgbClr val="4F4F4F"/>
              </a:solidFill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h = 4m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 = 600.10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3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W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η = 0,75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ρ = 1000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g = 10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-2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A83EE8F-F5EB-4185-991A-FC0400E4B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162050"/>
            <a:ext cx="4576762" cy="478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582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28B4142-FEA8-40B9-B582-AB6571B71588}"/>
              </a:ext>
            </a:extLst>
          </p:cNvPr>
          <p:cNvSpPr txBox="1"/>
          <p:nvPr/>
        </p:nvSpPr>
        <p:spPr>
          <a:xfrm>
            <a:off x="180975" y="347186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Potrubím s proměnným průřezem proteče 5 litrů vody za sekundu. Jak velká je rychlost protékající vody v místech s průřezy</a:t>
            </a:r>
            <a:r>
              <a:rPr lang="en-US" sz="2000" dirty="0"/>
              <a:t> </a:t>
            </a:r>
            <a:r>
              <a:rPr lang="cs-CZ" sz="2000" dirty="0"/>
              <a:t>a) 20 cm</a:t>
            </a:r>
            <a:r>
              <a:rPr lang="cs-CZ" sz="2000" baseline="30000" dirty="0"/>
              <a:t>2</a:t>
            </a:r>
            <a:r>
              <a:rPr lang="en-US" sz="2000" dirty="0"/>
              <a:t> a</a:t>
            </a:r>
            <a:r>
              <a:rPr lang="cs-CZ" sz="2000" dirty="0"/>
              <a:t> b) 100 cm</a:t>
            </a:r>
            <a:r>
              <a:rPr lang="cs-CZ" sz="2000" baseline="30000" dirty="0"/>
              <a:t>2</a:t>
            </a:r>
            <a:r>
              <a:rPr lang="en-US" sz="2000" dirty="0"/>
              <a:t> 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29EC07D-2297-4D0C-9C3B-1D09F62EBE83}"/>
              </a:ext>
            </a:extLst>
          </p:cNvPr>
          <p:cNvSpPr txBox="1"/>
          <p:nvPr/>
        </p:nvSpPr>
        <p:spPr>
          <a:xfrm>
            <a:off x="180975" y="1547336"/>
            <a:ext cx="86677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Čerpadlo načerpá za 1 minutu 300 l vody. Přívodní potrubí má průměr 80 mm, výtokovým potrubím proudí voda rychlostí 8 ms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Určete rychlost vody v přívodním potrubí a průměr výtokového potrubí.</a:t>
            </a:r>
            <a:endParaRPr lang="en-US" sz="2000" b="0" i="0" dirty="0">
              <a:effectLst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23CDB27-0E1A-434C-B87D-A588C1FC3896}"/>
              </a:ext>
            </a:extLst>
          </p:cNvPr>
          <p:cNvSpPr txBox="1"/>
          <p:nvPr/>
        </p:nvSpPr>
        <p:spPr>
          <a:xfrm>
            <a:off x="180975" y="2971563"/>
            <a:ext cx="8705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Jak </a:t>
            </a:r>
            <a:r>
              <a:rPr lang="en-US" sz="2000" dirty="0" err="1"/>
              <a:t>velk</a:t>
            </a:r>
            <a:r>
              <a:rPr lang="cs-CZ" sz="2000" dirty="0"/>
              <a:t>á</a:t>
            </a:r>
            <a:r>
              <a:rPr lang="en-US" sz="2000" dirty="0"/>
              <a:t> je v</a:t>
            </a:r>
            <a:r>
              <a:rPr lang="cs-CZ" sz="2000" dirty="0"/>
              <a:t>ý</a:t>
            </a:r>
            <a:r>
              <a:rPr lang="en-US" sz="2000" dirty="0" err="1"/>
              <a:t>tokov</a:t>
            </a:r>
            <a:r>
              <a:rPr lang="cs-CZ" sz="2000" dirty="0"/>
              <a:t>á rychlost vody proudící výpustním otvorem údolní přehrady, je-li otvor 20 m pod volnou hladinou?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CB9C1E1-8DCD-4547-8A51-6F331AE2C389}"/>
              </a:ext>
            </a:extLst>
          </p:cNvPr>
          <p:cNvSpPr txBox="1"/>
          <p:nvPr/>
        </p:nvSpPr>
        <p:spPr>
          <a:xfrm>
            <a:off x="180975" y="4110157"/>
            <a:ext cx="870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tlak vody v potrubí o průměru 3 cm, kterým proudí voda rychlostí 1 m.s</a:t>
            </a:r>
            <a:r>
              <a:rPr lang="cs-CZ" sz="2000" baseline="30000" dirty="0"/>
              <a:t>-1</a:t>
            </a:r>
            <a:r>
              <a:rPr lang="cs-CZ" sz="2000" dirty="0"/>
              <a:t>, jestliže z trysky o průměru 1 cm vystřikuje rychlostí 15 m.s</a:t>
            </a:r>
            <a:r>
              <a:rPr lang="cs-CZ" sz="2000" baseline="30000" dirty="0"/>
              <a:t>-1</a:t>
            </a:r>
            <a:r>
              <a:rPr lang="cs-CZ" sz="2000" dirty="0"/>
              <a:t>.  Vliv atmosférického tlaku a odpor vzduchu zanedbejte.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6365F4A-30FC-4D80-9711-80568CFD3905}"/>
              </a:ext>
            </a:extLst>
          </p:cNvPr>
          <p:cNvSpPr txBox="1"/>
          <p:nvPr/>
        </p:nvSpPr>
        <p:spPr>
          <a:xfrm>
            <a:off x="180976" y="5595940"/>
            <a:ext cx="8743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Voda</a:t>
            </a:r>
            <a:r>
              <a:rPr lang="en-US" sz="2000" dirty="0"/>
              <a:t> p</a:t>
            </a:r>
            <a:r>
              <a:rPr lang="cs-CZ" sz="2000" dirty="0"/>
              <a:t>ř</a:t>
            </a:r>
            <a:r>
              <a:rPr lang="en-US" sz="2000" dirty="0"/>
              <a:t>it</a:t>
            </a:r>
            <a:r>
              <a:rPr lang="cs-CZ" sz="2000" dirty="0"/>
              <a:t>é</a:t>
            </a:r>
            <a:r>
              <a:rPr lang="en-US" sz="2000" dirty="0"/>
              <a:t>k</a:t>
            </a:r>
            <a:r>
              <a:rPr lang="cs-CZ" sz="2000" dirty="0"/>
              <a:t>á potrubím o průměru 0,04 m rychlostí o velikosti 1,25 m.s</a:t>
            </a:r>
            <a:r>
              <a:rPr lang="cs-CZ" sz="2000" baseline="30000" dirty="0"/>
              <a:t>-1 </a:t>
            </a:r>
            <a:r>
              <a:rPr lang="cs-CZ" sz="2000" dirty="0"/>
              <a:t>do trysky, z níž vystřikuje rychlostí o velikosti 20 m.s</a:t>
            </a:r>
            <a:r>
              <a:rPr lang="cs-CZ" sz="2000" baseline="30000" dirty="0"/>
              <a:t>-1</a:t>
            </a:r>
            <a:r>
              <a:rPr lang="cs-CZ" sz="2000" dirty="0"/>
              <a:t>. Jak velký průměr má tryska?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716050D-41A4-49AE-A96D-5C05D6EF9CEB}"/>
              </a:ext>
            </a:extLst>
          </p:cNvPr>
          <p:cNvSpPr txBox="1"/>
          <p:nvPr/>
        </p:nvSpPr>
        <p:spPr>
          <a:xfrm>
            <a:off x="231913" y="103453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[a) 2,5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b) 0,5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337DC5-3DB7-4056-B42A-65C98940078B}"/>
              </a:ext>
            </a:extLst>
          </p:cNvPr>
          <p:cNvSpPr txBox="1"/>
          <p:nvPr/>
        </p:nvSpPr>
        <p:spPr>
          <a:xfrm>
            <a:off x="258417" y="25187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[1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cs-CZ" sz="2000" dirty="0">
                <a:solidFill>
                  <a:srgbClr val="FF0000"/>
                </a:solidFill>
              </a:rPr>
              <a:t>28,3 mm]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EEE00F6-A94E-4A36-9443-A73564366E4B}"/>
              </a:ext>
            </a:extLst>
          </p:cNvPr>
          <p:cNvSpPr txBox="1"/>
          <p:nvPr/>
        </p:nvSpPr>
        <p:spPr>
          <a:xfrm>
            <a:off x="271669" y="364521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[20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FB35303-4345-4337-811F-327CEC0C3D8D}"/>
              </a:ext>
            </a:extLst>
          </p:cNvPr>
          <p:cNvSpPr txBox="1"/>
          <p:nvPr/>
        </p:nvSpPr>
        <p:spPr>
          <a:xfrm>
            <a:off x="311426" y="507644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[110 kPa]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F188B8F-84A7-4A73-B4BC-369DCA85E141}"/>
              </a:ext>
            </a:extLst>
          </p:cNvPr>
          <p:cNvSpPr txBox="1"/>
          <p:nvPr/>
        </p:nvSpPr>
        <p:spPr>
          <a:xfrm>
            <a:off x="324678" y="630889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 cm]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5E0873-E7EA-467D-AF8E-9635C505FF22}"/>
              </a:ext>
            </a:extLst>
          </p:cNvPr>
          <p:cNvSpPr txBox="1"/>
          <p:nvPr/>
        </p:nvSpPr>
        <p:spPr>
          <a:xfrm>
            <a:off x="180975" y="131302"/>
            <a:ext cx="8782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Nafta (ρ = 830</a:t>
            </a:r>
            <a:r>
              <a:rPr lang="en-US" sz="2000" dirty="0"/>
              <a:t> 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cs-CZ" sz="2000" dirty="0"/>
              <a:t>) ​​je dopravována potrubím o průměru 40 cm rychlostí 1,5 </a:t>
            </a:r>
            <a:endParaRPr lang="en-US" sz="2000" dirty="0"/>
          </a:p>
          <a:p>
            <a:pPr algn="just"/>
            <a:r>
              <a:rPr lang="cs-CZ" sz="2000" dirty="0"/>
              <a:t>m</a:t>
            </a:r>
            <a:r>
              <a:rPr lang="en-US" sz="2000" dirty="0"/>
              <a:t>.</a:t>
            </a:r>
            <a:r>
              <a:rPr lang="cs-CZ" sz="2000" dirty="0"/>
              <a:t>s</a:t>
            </a:r>
            <a:r>
              <a:rPr lang="cs-CZ" sz="2000" baseline="30000" dirty="0"/>
              <a:t>-1</a:t>
            </a:r>
            <a:r>
              <a:rPr lang="cs-CZ" sz="2000" dirty="0"/>
              <a:t>. Určete:</a:t>
            </a:r>
            <a:r>
              <a:rPr lang="en-US" sz="2000" dirty="0"/>
              <a:t> </a:t>
            </a:r>
            <a:r>
              <a:rPr lang="cs-CZ" sz="2000" dirty="0"/>
              <a:t>a) hydrodynamický tlak v potrubí</a:t>
            </a:r>
            <a:r>
              <a:rPr lang="en-US" sz="2000" dirty="0"/>
              <a:t>, </a:t>
            </a:r>
            <a:r>
              <a:rPr lang="cs-CZ" sz="2000" dirty="0"/>
              <a:t>b) hmotnost nafty přepravené za 1 hodinu</a:t>
            </a:r>
            <a:r>
              <a:rPr lang="en-US" sz="20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pt-BR" sz="2000" b="0" i="0" dirty="0">
                <a:effectLst/>
              </a:rPr>
              <a:t>d = 40 cm = 0.4 m</a:t>
            </a:r>
          </a:p>
          <a:p>
            <a:pPr algn="just"/>
            <a:r>
              <a:rPr lang="pt-BR" sz="2000" b="0" i="0" dirty="0">
                <a:effectLst/>
              </a:rPr>
              <a:t>r = 0,2 m</a:t>
            </a:r>
          </a:p>
          <a:p>
            <a:pPr algn="just"/>
            <a:r>
              <a:rPr lang="pt-BR" sz="2000" b="0" i="0" dirty="0">
                <a:effectLst/>
              </a:rPr>
              <a:t>v = 1,5 m.s</a:t>
            </a:r>
            <a:r>
              <a:rPr lang="pt-BR" sz="2000" b="0" i="0" baseline="30000" dirty="0">
                <a:effectLst/>
              </a:rPr>
              <a:t>-1</a:t>
            </a:r>
            <a:endParaRPr lang="pt-BR" sz="2000" b="0" i="0" dirty="0">
              <a:effectLst/>
            </a:endParaRPr>
          </a:p>
          <a:p>
            <a:pPr algn="just"/>
            <a:r>
              <a:rPr lang="pt-BR" sz="2000" b="0" i="0" dirty="0">
                <a:effectLst/>
              </a:rPr>
              <a:t>t = 1hod. = 3600 s</a:t>
            </a:r>
          </a:p>
          <a:p>
            <a:pPr algn="just"/>
            <a:r>
              <a:rPr lang="pt-BR" sz="2000" b="0" i="0" dirty="0">
                <a:effectLst/>
              </a:rPr>
              <a:t>ρ = 830 kg.m</a:t>
            </a:r>
            <a:r>
              <a:rPr lang="pt-BR" sz="2000" b="0" i="0" baseline="30000" dirty="0">
                <a:effectLst/>
              </a:rPr>
              <a:t>-3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AE3C21-346B-4FFD-91C8-BBEAEA69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786381"/>
            <a:ext cx="5924550" cy="39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2B56132-81AC-4D4E-95CE-C32B981A2A85}"/>
              </a:ext>
            </a:extLst>
          </p:cNvPr>
          <p:cNvSpPr txBox="1"/>
          <p:nvPr/>
        </p:nvSpPr>
        <p:spPr>
          <a:xfrm>
            <a:off x="167723" y="4818526"/>
            <a:ext cx="874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Trubic</a:t>
            </a:r>
            <a:r>
              <a:rPr lang="cs-CZ" sz="2000" dirty="0"/>
              <a:t>í</a:t>
            </a:r>
            <a:r>
              <a:rPr lang="en-US" sz="2000" dirty="0"/>
              <a:t> o pr</a:t>
            </a:r>
            <a:r>
              <a:rPr lang="cs-CZ" sz="2000" dirty="0"/>
              <a:t>ů</a:t>
            </a:r>
            <a:r>
              <a:rPr lang="en-US" sz="2000" dirty="0"/>
              <a:t>m</a:t>
            </a:r>
            <a:r>
              <a:rPr lang="cs-CZ" sz="2000" dirty="0"/>
              <a:t>ě</a:t>
            </a:r>
            <a:r>
              <a:rPr lang="en-US" sz="2000" dirty="0" err="1"/>
              <a:t>ru</a:t>
            </a:r>
            <a:r>
              <a:rPr lang="cs-CZ" sz="2000" dirty="0"/>
              <a:t> 12 cm proudí voda rychlostí 30 cm.s</a:t>
            </a:r>
            <a:r>
              <a:rPr lang="cs-CZ" sz="2000" baseline="30000" dirty="0"/>
              <a:t>-1</a:t>
            </a:r>
            <a:r>
              <a:rPr lang="cs-CZ" sz="2000" dirty="0"/>
              <a:t>. Jakou rychlostí protéká zúženým místem trubice, kde je průměr 4 cm?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A10F9E-4067-43D1-8EEF-49292B8A7CCD}"/>
              </a:ext>
            </a:extLst>
          </p:cNvPr>
          <p:cNvSpPr txBox="1"/>
          <p:nvPr/>
        </p:nvSpPr>
        <p:spPr>
          <a:xfrm>
            <a:off x="154469" y="5979055"/>
            <a:ext cx="865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Otvorem</a:t>
            </a:r>
            <a:r>
              <a:rPr lang="en-US" sz="2000" dirty="0"/>
              <a:t> </a:t>
            </a:r>
            <a:r>
              <a:rPr lang="en-US" sz="2000" dirty="0" err="1"/>
              <a:t>plochy</a:t>
            </a:r>
            <a:r>
              <a:rPr lang="en-US" sz="2000" dirty="0"/>
              <a:t> 4 cm</a:t>
            </a:r>
            <a:r>
              <a:rPr lang="en-US" sz="2000" baseline="30000" dirty="0"/>
              <a:t>2</a:t>
            </a:r>
            <a:r>
              <a:rPr lang="en-US" sz="2000" dirty="0"/>
              <a:t> v</a:t>
            </a:r>
            <a:r>
              <a:rPr lang="cs-CZ" sz="2000" dirty="0"/>
              <a:t>y</a:t>
            </a:r>
            <a:r>
              <a:rPr lang="en-US" sz="2000" dirty="0" err="1"/>
              <a:t>te</a:t>
            </a:r>
            <a:r>
              <a:rPr lang="cs-CZ" sz="2000" dirty="0"/>
              <a:t>č</a:t>
            </a:r>
            <a:r>
              <a:rPr lang="en-US" sz="2000" dirty="0"/>
              <a:t>e </a:t>
            </a:r>
            <a:r>
              <a:rPr lang="cs-CZ" sz="2000" dirty="0"/>
              <a:t>z</a:t>
            </a:r>
            <a:r>
              <a:rPr lang="en-US" sz="2000" dirty="0"/>
              <a:t>a </a:t>
            </a:r>
            <a:r>
              <a:rPr lang="en-US" sz="2000" dirty="0" err="1"/>
              <a:t>minut</a:t>
            </a:r>
            <a:r>
              <a:rPr lang="cs-CZ" sz="2000" dirty="0"/>
              <a:t>u 12 l vody. Jakou rychlostí voda vytéká?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F741D71-878B-4D5D-89E5-CC56A7F36C8B}"/>
              </a:ext>
            </a:extLst>
          </p:cNvPr>
          <p:cNvSpPr txBox="1"/>
          <p:nvPr/>
        </p:nvSpPr>
        <p:spPr>
          <a:xfrm>
            <a:off x="178904" y="54607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[2,7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026297F-51B5-4594-8AA8-78C938EA7889}"/>
              </a:ext>
            </a:extLst>
          </p:cNvPr>
          <p:cNvSpPr txBox="1"/>
          <p:nvPr/>
        </p:nvSpPr>
        <p:spPr>
          <a:xfrm>
            <a:off x="192156" y="633540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[0,5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627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7080E22-3A07-4B4D-BFD4-93E123194F12}"/>
              </a:ext>
            </a:extLst>
          </p:cNvPr>
          <p:cNvSpPr txBox="1"/>
          <p:nvPr/>
        </p:nvSpPr>
        <p:spPr>
          <a:xfrm>
            <a:off x="257724" y="304800"/>
            <a:ext cx="88862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Do nádoby tvaru válce přiteče každou minutu 18,84 litrů vody. Otvorem na dně s průměrem 1 cm současně voda vytéká. V jaké výšce se ustálí hladina vody za předpokladu ideálního výtoku kapaliny?</a:t>
            </a:r>
            <a:endParaRPr lang="cs-CZ" sz="2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860D0E-76AA-4727-A6EA-64FB197A8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1233627"/>
            <a:ext cx="3243263" cy="548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12E8ABD-5CD8-4CDE-8B6E-E6707606206F}"/>
              </a:ext>
            </a:extLst>
          </p:cNvPr>
          <p:cNvSpPr txBox="1"/>
          <p:nvPr/>
        </p:nvSpPr>
        <p:spPr>
          <a:xfrm>
            <a:off x="257724" y="1605260"/>
            <a:ext cx="23045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d = 1cm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 = 0,5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cm = 0,005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76530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005F065-69B0-4F45-8E97-108AE74C7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76" y="3291340"/>
            <a:ext cx="6511488" cy="282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FE58808-F020-4AAD-B74B-1224D211033F}"/>
              </a:ext>
            </a:extLst>
          </p:cNvPr>
          <p:cNvSpPr txBox="1"/>
          <p:nvPr/>
        </p:nvSpPr>
        <p:spPr>
          <a:xfrm>
            <a:off x="257175" y="345476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Jakou rychlostí padá kapka deště, pokud její hmotnost je 0,005 g, poloměr 2,26 mm.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C = 0,4.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F79F7A3-4AD9-4A1C-A21C-6A423C363701}"/>
              </a:ext>
            </a:extLst>
          </p:cNvPr>
          <p:cNvSpPr txBox="1"/>
          <p:nvPr/>
        </p:nvSpPr>
        <p:spPr>
          <a:xfrm>
            <a:off x="323436" y="1721120"/>
            <a:ext cx="33209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m = 0,005 g = 5.10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-6 </a:t>
            </a:r>
            <a:r>
              <a:rPr lang="cs-CZ" b="0" i="0" dirty="0">
                <a:solidFill>
                  <a:srgbClr val="4F4F4F"/>
                </a:solidFill>
                <a:effectLst/>
              </a:rPr>
              <a:t>kg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r = 2,26 mm = 2,26.10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m</a:t>
            </a:r>
          </a:p>
          <a:p>
            <a:pPr algn="l"/>
            <a:r>
              <a:rPr lang="el-GR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cs-CZ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C = 0,4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10C9B7-8D2B-4C6A-8BCC-D79969494C46}"/>
              </a:ext>
            </a:extLst>
          </p:cNvPr>
          <p:cNvSpPr txBox="1"/>
          <p:nvPr/>
        </p:nvSpPr>
        <p:spPr>
          <a:xfrm>
            <a:off x="4515341" y="1750716"/>
            <a:ext cx="40985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1" dirty="0">
                <a:solidFill>
                  <a:srgbClr val="4F4F4F"/>
                </a:solidFill>
                <a:effectLst/>
              </a:rPr>
              <a:t>Čelní průřez</a:t>
            </a:r>
            <a:r>
              <a:rPr lang="cs-CZ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S = </a:t>
            </a:r>
            <a:r>
              <a:rPr lang="el-GR" b="0" i="0" dirty="0">
                <a:solidFill>
                  <a:srgbClr val="4F4F4F"/>
                </a:solidFill>
                <a:effectLst/>
              </a:rPr>
              <a:t>π.</a:t>
            </a:r>
            <a:r>
              <a:rPr lang="cs-CZ" b="0" i="0" dirty="0">
                <a:solidFill>
                  <a:srgbClr val="4F4F4F"/>
                </a:solidFill>
                <a:effectLst/>
              </a:rPr>
              <a:t>r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 = 3,14.(2,26.10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m)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2 </a:t>
            </a:r>
            <a:r>
              <a:rPr lang="cs-CZ" b="0" i="0" dirty="0">
                <a:solidFill>
                  <a:srgbClr val="4F4F4F"/>
                </a:solidFill>
                <a:effectLst/>
              </a:rPr>
              <a:t>= 16.10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b="0" i="0" dirty="0">
                <a:solidFill>
                  <a:srgbClr val="4F4F4F"/>
                </a:solidFill>
                <a:effectLst/>
              </a:rPr>
              <a:t>m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2</a:t>
            </a:r>
            <a:endParaRPr lang="cs-CZ" b="0" i="0" dirty="0">
              <a:solidFill>
                <a:srgbClr val="4F4F4F"/>
              </a:solidFill>
              <a:effectLst/>
            </a:endParaRPr>
          </a:p>
          <a:p>
            <a:pPr algn="l"/>
            <a:endParaRPr lang="cs-CZ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b="0" i="1" dirty="0">
                <a:solidFill>
                  <a:srgbClr val="4F4F4F"/>
                </a:solidFill>
                <a:effectLst/>
              </a:rPr>
              <a:t>Odporová síla</a:t>
            </a:r>
            <a:r>
              <a:rPr lang="cs-CZ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</a:rPr>
              <a:t>F = </a:t>
            </a:r>
            <a:r>
              <a:rPr lang="cs-CZ" b="0" i="0" dirty="0" err="1">
                <a:solidFill>
                  <a:srgbClr val="4F4F4F"/>
                </a:solidFill>
                <a:effectLst/>
              </a:rPr>
              <a:t>m.g</a:t>
            </a:r>
            <a:r>
              <a:rPr lang="cs-CZ" b="0" i="0" dirty="0">
                <a:solidFill>
                  <a:srgbClr val="4F4F4F"/>
                </a:solidFill>
                <a:effectLst/>
              </a:rPr>
              <a:t> = 5.10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b="0" i="0" dirty="0">
                <a:solidFill>
                  <a:srgbClr val="4F4F4F"/>
                </a:solidFill>
                <a:effectLst/>
              </a:rPr>
              <a:t>kg.10m.s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= 5.10</a:t>
            </a:r>
            <a:r>
              <a:rPr lang="cs-CZ" b="0" i="0" baseline="30000" dirty="0">
                <a:solidFill>
                  <a:srgbClr val="4F4F4F"/>
                </a:solidFill>
                <a:effectLst/>
              </a:rPr>
              <a:t>-5</a:t>
            </a:r>
            <a:r>
              <a:rPr lang="cs-CZ" b="0" i="0" dirty="0">
                <a:solidFill>
                  <a:srgbClr val="4F4F4F"/>
                </a:solidFill>
                <a:effectLst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7069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3363AA7-8E28-4DF7-B056-222A9AEA4997}"/>
              </a:ext>
            </a:extLst>
          </p:cNvPr>
          <p:cNvSpPr txBox="1"/>
          <p:nvPr/>
        </p:nvSpPr>
        <p:spPr>
          <a:xfrm>
            <a:off x="221558" y="1206958"/>
            <a:ext cx="8643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Mramorový blok </a:t>
            </a:r>
            <a:r>
              <a:rPr lang="en-US" sz="2000" dirty="0"/>
              <a:t>o</a:t>
            </a:r>
            <a:r>
              <a:rPr lang="cs-CZ" sz="2000" dirty="0"/>
              <a:t> objem</a:t>
            </a:r>
            <a:r>
              <a:rPr lang="en-US" sz="2000" dirty="0"/>
              <a:t>u</a:t>
            </a:r>
            <a:r>
              <a:rPr lang="cs-CZ" sz="2000" dirty="0"/>
              <a:t> 3,5 m</a:t>
            </a:r>
            <a:r>
              <a:rPr lang="cs-CZ" sz="2000" baseline="30000" dirty="0"/>
              <a:t>3</a:t>
            </a:r>
            <a:r>
              <a:rPr lang="en-US" sz="2000" dirty="0"/>
              <a:t> </a:t>
            </a:r>
            <a:r>
              <a:rPr lang="cs-CZ" sz="2000" dirty="0"/>
              <a:t>váží 10 t. Jaká bude hmotnost mramorového náhrobního kamene tvaru pravoúhlého rovnoběžnostěnu o délce 2,5 m, šířce 0,9 m a výšce 35 cm</a:t>
            </a:r>
            <a:r>
              <a:rPr lang="en-US" sz="2000" dirty="0"/>
              <a:t>?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B9BD4D6-ED68-4B73-A14C-D92B66445AEE}"/>
              </a:ext>
            </a:extLst>
          </p:cNvPr>
          <p:cNvSpPr txBox="1"/>
          <p:nvPr/>
        </p:nvSpPr>
        <p:spPr>
          <a:xfrm>
            <a:off x="231913" y="2280238"/>
            <a:ext cx="1172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[2250 kg]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1F1C958-998A-460C-B4B6-001DD01CC55A}"/>
              </a:ext>
            </a:extLst>
          </p:cNvPr>
          <p:cNvSpPr txBox="1"/>
          <p:nvPr/>
        </p:nvSpPr>
        <p:spPr>
          <a:xfrm>
            <a:off x="183769" y="2920861"/>
            <a:ext cx="86439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Kapka</a:t>
            </a:r>
            <a:r>
              <a:rPr lang="en-US" sz="2000" dirty="0"/>
              <a:t> </a:t>
            </a:r>
            <a:r>
              <a:rPr lang="en-US" sz="2000" dirty="0" err="1"/>
              <a:t>oleje</a:t>
            </a:r>
            <a:r>
              <a:rPr lang="en-US" sz="2000" dirty="0"/>
              <a:t> o </a:t>
            </a:r>
            <a:r>
              <a:rPr lang="en-US" sz="2000" dirty="0" err="1"/>
              <a:t>objemu</a:t>
            </a:r>
            <a:r>
              <a:rPr lang="en-US" sz="2000" dirty="0"/>
              <a:t> 0,050 mm</a:t>
            </a:r>
            <a:r>
              <a:rPr lang="en-US" sz="2000" baseline="30000" dirty="0"/>
              <a:t>3</a:t>
            </a:r>
            <a:r>
              <a:rPr lang="en-US" sz="2000" dirty="0"/>
              <a:t> se </a:t>
            </a:r>
            <a:r>
              <a:rPr lang="en-US" sz="2000" dirty="0" err="1"/>
              <a:t>roztekla</a:t>
            </a:r>
            <a:r>
              <a:rPr lang="en-US" sz="2000" dirty="0"/>
              <a:t> po </a:t>
            </a:r>
            <a:r>
              <a:rPr lang="cs-CZ" sz="2000" dirty="0"/>
              <a:t>povrchu vody a vytvořila skvrnu přibližně tvaru kruhu o obsahu</a:t>
            </a:r>
            <a:r>
              <a:rPr lang="en-US" sz="2000" dirty="0"/>
              <a:t> </a:t>
            </a:r>
            <a:r>
              <a:rPr lang="cs-CZ" sz="2000" dirty="0"/>
              <a:t>600 cm</a:t>
            </a:r>
            <a:r>
              <a:rPr lang="cs-CZ" sz="2000" baseline="30000" dirty="0"/>
              <a:t>2</a:t>
            </a:r>
            <a:r>
              <a:rPr lang="cs-CZ" sz="2000" dirty="0"/>
              <a:t>. Za předpokladu, že skvrnu tvoří 2 vrstvy molekul vypočtěte průměr molekuly oleje.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701FD3F-80B6-41CF-8649-F4B31AD8CAA1}"/>
              </a:ext>
            </a:extLst>
          </p:cNvPr>
          <p:cNvSpPr txBox="1"/>
          <p:nvPr/>
        </p:nvSpPr>
        <p:spPr>
          <a:xfrm>
            <a:off x="218660" y="3989769"/>
            <a:ext cx="11198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[0,4 nm]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5ABB12F-F35D-4BC0-BA82-AF9C3BB9A3F5}"/>
              </a:ext>
            </a:extLst>
          </p:cNvPr>
          <p:cNvSpPr txBox="1"/>
          <p:nvPr/>
        </p:nvSpPr>
        <p:spPr>
          <a:xfrm>
            <a:off x="265043" y="4823791"/>
            <a:ext cx="866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Železná deska 2 m dlouhá a 40 cm široká má mít tíhu 1850 N. Jaká bude tloušťka desky? Hustota železa je  7873 kg/m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E5D3981-EA39-4EE8-97A5-3192399C78AB}"/>
              </a:ext>
            </a:extLst>
          </p:cNvPr>
          <p:cNvSpPr txBox="1"/>
          <p:nvPr/>
        </p:nvSpPr>
        <p:spPr>
          <a:xfrm>
            <a:off x="265042" y="5533647"/>
            <a:ext cx="11198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c</a:t>
            </a:r>
            <a:r>
              <a:rPr lang="en-US" sz="2000" dirty="0">
                <a:solidFill>
                  <a:srgbClr val="FF0000"/>
                </a:solidFill>
              </a:rPr>
              <a:t>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280646F-1B05-4352-8DCB-50228070680A}"/>
              </a:ext>
            </a:extLst>
          </p:cNvPr>
          <p:cNvSpPr txBox="1"/>
          <p:nvPr/>
        </p:nvSpPr>
        <p:spPr>
          <a:xfrm>
            <a:off x="371474" y="276136"/>
            <a:ext cx="85058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Jaká odporová hydrodynamická síla působí na kouli o poloměru r = 2,5 cm, pokud kouli obtéká voda rychlostí 1,8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C = 0,48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26D7B5A-B602-491D-9EB6-519AF68EA0A7}"/>
              </a:ext>
            </a:extLst>
          </p:cNvPr>
          <p:cNvSpPr txBox="1"/>
          <p:nvPr/>
        </p:nvSpPr>
        <p:spPr>
          <a:xfrm>
            <a:off x="371474" y="1115110"/>
            <a:ext cx="23241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2,5 cm = 0,025 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= 1,8 m.s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=0,48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F59A0E7-79D5-43B7-9691-73409820F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115110"/>
            <a:ext cx="5036808" cy="291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DF91022-CD4F-4D8C-96A6-6285443F2DD9}"/>
              </a:ext>
            </a:extLst>
          </p:cNvPr>
          <p:cNvSpPr txBox="1"/>
          <p:nvPr/>
        </p:nvSpPr>
        <p:spPr>
          <a:xfrm>
            <a:off x="201681" y="4557938"/>
            <a:ext cx="8715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ponorku působí odporová hydrodynamická síla 3600 N. Ponorka má kolmý průřez 15 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pohybuje se rychlostí 14,4 km.h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Určete součinitel odporu ponorky C.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BF2382-F5A6-4258-8BED-AA5D3DC8FF74}"/>
              </a:ext>
            </a:extLst>
          </p:cNvPr>
          <p:cNvSpPr txBox="1"/>
          <p:nvPr/>
        </p:nvSpPr>
        <p:spPr>
          <a:xfrm>
            <a:off x="231913" y="55800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0,03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64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F2E5C56-539B-4023-9054-BADD49CF7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139" y="1543878"/>
            <a:ext cx="4221137" cy="280283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417F1AD-74DF-48D1-9420-CD997B7C12F7}"/>
              </a:ext>
            </a:extLst>
          </p:cNvPr>
          <p:cNvSpPr txBox="1"/>
          <p:nvPr/>
        </p:nvSpPr>
        <p:spPr>
          <a:xfrm>
            <a:off x="200025" y="326949"/>
            <a:ext cx="8763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Do vodorovného potrubí jsou vložené dvě manometrické trubice; jedna z nich je rovná, druhá ohnutá do pravého úhlu a obrácená otvorem proti směru proudění kapaliny. Jaká je rychlost tohoto proudění, jestliže v rovné trubici vystoupila voda do výšky 10 cm a v ohnuté trubici do výšky 30 cm?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2823FF-746C-4C03-B4F2-48032275EABC}"/>
              </a:ext>
            </a:extLst>
          </p:cNvPr>
          <p:cNvSpPr txBox="1"/>
          <p:nvPr/>
        </p:nvSpPr>
        <p:spPr>
          <a:xfrm>
            <a:off x="245166" y="1644135"/>
            <a:ext cx="1119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7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730B88C-B538-4691-81E3-5BC6332AB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43488"/>
            <a:ext cx="6010276" cy="568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4A24C70-87D4-4EA3-A41D-24EEE6496EC2}"/>
              </a:ext>
            </a:extLst>
          </p:cNvPr>
          <p:cNvSpPr txBox="1"/>
          <p:nvPr/>
        </p:nvSpPr>
        <p:spPr>
          <a:xfrm>
            <a:off x="152399" y="142875"/>
            <a:ext cx="8810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Víko s průměrem 32 cm třeba připevnit k otvoru tlakové nádoby 24 šrouby. Tlak plynu v nádobě je 6 MJ. Jaký plošný obsah průřezu šroubů třeba zvolit?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41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>
            <a:extLst>
              <a:ext uri="{FF2B5EF4-FFF2-40B4-BE49-F238E27FC236}">
                <a16:creationId xmlns:a16="http://schemas.microsoft.com/office/drawing/2014/main" id="{A8F79C86-1AA6-4FC3-A53E-44E8ADBF6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6" y="1059166"/>
            <a:ext cx="6029324" cy="5130214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E3410403-B59B-46EC-A917-E39140EC6D5F}"/>
              </a:ext>
            </a:extLst>
          </p:cNvPr>
          <p:cNvSpPr txBox="1"/>
          <p:nvPr/>
        </p:nvSpPr>
        <p:spPr>
          <a:xfrm>
            <a:off x="304800" y="255032"/>
            <a:ext cx="86677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Na ocelovém laně příčného průřezu 2 cm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je zavěšeno břemeno o hmotnosti 4000 kg. Jaké je relativní prodloužení lana?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E79FBB4-DEF1-40E1-88F5-DD885A864858}"/>
              </a:ext>
            </a:extLst>
          </p:cNvPr>
          <p:cNvSpPr txBox="1"/>
          <p:nvPr/>
        </p:nvSpPr>
        <p:spPr>
          <a:xfrm>
            <a:off x="161925" y="357485"/>
            <a:ext cx="8839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Zjistěte, zda se přetrhne železný drát o průměru 2 mm, pokud je napínán silou 1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314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endParaRPr lang="cs-CZ" sz="2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1EC204F-28B1-46E2-9E4D-546B7BFF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4" y="1154788"/>
            <a:ext cx="4085898" cy="245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CC347B1-56FF-4908-AE87-B9314CFB0751}"/>
              </a:ext>
            </a:extLst>
          </p:cNvPr>
          <p:cNvSpPr txBox="1"/>
          <p:nvPr/>
        </p:nvSpPr>
        <p:spPr>
          <a:xfrm>
            <a:off x="2719408" y="324433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Protože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&gt;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σ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železný drát se přetrhne.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56F2CA8-F66E-4AF5-8E9F-AC09613F0EBF}"/>
              </a:ext>
            </a:extLst>
          </p:cNvPr>
          <p:cNvSpPr txBox="1"/>
          <p:nvPr/>
        </p:nvSpPr>
        <p:spPr>
          <a:xfrm>
            <a:off x="161926" y="3917171"/>
            <a:ext cx="8839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Mosazný drát délky 1,1 m a průřezu o obsahu 4 mm</a:t>
            </a:r>
            <a:r>
              <a:rPr lang="cs-CZ" sz="2000" baseline="30000" dirty="0"/>
              <a:t>2</a:t>
            </a:r>
            <a:r>
              <a:rPr lang="cs-CZ" sz="2000" dirty="0"/>
              <a:t> byl deformován v tahu silou 80 N, čímž se prodloužil o 0,2 mm. Vypočítejte modul pružnosti v tahu mosazi.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8507500-9C7F-4F68-B61E-62EDE6B7786F}"/>
              </a:ext>
            </a:extLst>
          </p:cNvPr>
          <p:cNvSpPr txBox="1"/>
          <p:nvPr/>
        </p:nvSpPr>
        <p:spPr>
          <a:xfrm>
            <a:off x="161927" y="5241547"/>
            <a:ext cx="88391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Při výrobě dílců z předpjatého železobetonu byly ocelové pruty o délce 6 m napínány silou 6</a:t>
            </a:r>
            <a:r>
              <a:rPr lang="en-US" sz="2000" b="0" i="0" dirty="0">
                <a:effectLst/>
              </a:rPr>
              <a:t>.</a:t>
            </a:r>
            <a:r>
              <a:rPr lang="cs-CZ" sz="2000" b="0" i="0" dirty="0">
                <a:effectLst/>
              </a:rPr>
              <a:t>10</a:t>
            </a:r>
            <a:r>
              <a:rPr lang="en-US" sz="2000" baseline="30000" dirty="0"/>
              <a:t>4</a:t>
            </a:r>
            <a:r>
              <a:rPr lang="cs-CZ" sz="2000" b="0" i="0" dirty="0">
                <a:effectLst/>
              </a:rPr>
              <a:t> N. Vypočítejte prodloužení ocelových tyčí, je-li jejich průměr 10 mm. Modul pružnosti použité oceli je 220 </a:t>
            </a:r>
            <a:r>
              <a:rPr lang="cs-CZ" sz="2000" b="0" i="0" dirty="0" err="1">
                <a:effectLst/>
              </a:rPr>
              <a:t>GPa</a:t>
            </a:r>
            <a:r>
              <a:rPr lang="cs-CZ" sz="2000" b="0" i="0" dirty="0">
                <a:effectLst/>
              </a:rPr>
              <a:t>.</a:t>
            </a:r>
            <a:endParaRPr lang="en-US" sz="2000" b="0" i="0" dirty="0"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F6688E3-83CB-4774-B14F-B938A1D8816F}"/>
              </a:ext>
            </a:extLst>
          </p:cNvPr>
          <p:cNvSpPr txBox="1"/>
          <p:nvPr/>
        </p:nvSpPr>
        <p:spPr>
          <a:xfrm>
            <a:off x="231913" y="4678882"/>
            <a:ext cx="13848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110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GPa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09BF361-9963-45B7-89B7-333962F16CDD}"/>
              </a:ext>
            </a:extLst>
          </p:cNvPr>
          <p:cNvSpPr txBox="1"/>
          <p:nvPr/>
        </p:nvSpPr>
        <p:spPr>
          <a:xfrm>
            <a:off x="364435" y="6229387"/>
            <a:ext cx="12390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21 mm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F6EDD56-7CD2-4B78-9779-B86D5D6F72F2}"/>
              </a:ext>
            </a:extLst>
          </p:cNvPr>
          <p:cNvSpPr txBox="1"/>
          <p:nvPr/>
        </p:nvSpPr>
        <p:spPr>
          <a:xfrm>
            <a:off x="109329" y="120838"/>
            <a:ext cx="8601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Osobní výtah o hmotnosti 500 kg drží 3 ocelová lana, každé o průměru 1 cm. Vypočítejte napětí v každém ocelovém laně. (Vlastní tíhu lana zanedbejte).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F934FE4-F63E-4B57-BF08-24F418D91CB8}"/>
              </a:ext>
            </a:extLst>
          </p:cNvPr>
          <p:cNvSpPr txBox="1"/>
          <p:nvPr/>
        </p:nvSpPr>
        <p:spPr>
          <a:xfrm>
            <a:off x="152190" y="1563143"/>
            <a:ext cx="88195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konec ocelové tyče (E = 220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GPa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s délkou 1,5 m umístěné ve vertikální poloze má být zavěšeny závaží o hmotnosti 500 kg. Jaký průměr tyče zvolíme, pokud chceme, aby se tyč po zavěšení závaží neprodloužila o více než 0,3 mm. (Vlastní tíhu tyče neuvažovat)</a:t>
            </a:r>
            <a:endParaRPr lang="en-US" sz="20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651B08-9149-418F-8FFB-FAF1BFB42318}"/>
              </a:ext>
            </a:extLst>
          </p:cNvPr>
          <p:cNvSpPr txBox="1"/>
          <p:nvPr/>
        </p:nvSpPr>
        <p:spPr>
          <a:xfrm>
            <a:off x="165444" y="3608655"/>
            <a:ext cx="8601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Zjistěte, zda se přetrhne železný drát o průměru 2 mm, pokud je napínán silou 1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σ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314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MPa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endParaRPr lang="en-US" sz="2000" b="0" i="0" dirty="0">
              <a:solidFill>
                <a:srgbClr val="4F4F4F"/>
              </a:solidFill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64F111D-6082-4944-8FA3-D7927808345B}"/>
              </a:ext>
            </a:extLst>
          </p:cNvPr>
          <p:cNvSpPr txBox="1"/>
          <p:nvPr/>
        </p:nvSpPr>
        <p:spPr>
          <a:xfrm>
            <a:off x="165444" y="5065119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Určete práci, kterou je potřeba vykonat, aby se ocelová tyč o délce 1 m a </a:t>
            </a:r>
            <a:r>
              <a:rPr lang="en-US" sz="2000" dirty="0"/>
              <a:t>o </a:t>
            </a:r>
            <a:r>
              <a:rPr lang="cs-CZ" sz="2000" dirty="0"/>
              <a:t>obsahu průřezu 1 cm</a:t>
            </a:r>
            <a:r>
              <a:rPr lang="cs-CZ" sz="2000" baseline="30000" dirty="0"/>
              <a:t>2</a:t>
            </a:r>
            <a:r>
              <a:rPr lang="cs-CZ" sz="2000" dirty="0"/>
              <a:t> prodloužila při pružné deformaci v tahu o 1 mm. Modul pružnosti v tahu použité oceli je 220 </a:t>
            </a:r>
            <a:r>
              <a:rPr lang="cs-CZ" sz="2000" dirty="0" err="1"/>
              <a:t>GPa</a:t>
            </a:r>
            <a:r>
              <a:rPr lang="cs-CZ" sz="2000" dirty="0"/>
              <a:t>. </a:t>
            </a:r>
            <a:endParaRPr lang="en-US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F304C9D-EFBA-4446-AFAC-69D0A6F75239}"/>
              </a:ext>
            </a:extLst>
          </p:cNvPr>
          <p:cNvSpPr txBox="1"/>
          <p:nvPr/>
        </p:nvSpPr>
        <p:spPr>
          <a:xfrm>
            <a:off x="125895" y="79599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20,83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MPa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6EDBD0-FAB4-4B74-9890-09A85551143E}"/>
              </a:ext>
            </a:extLst>
          </p:cNvPr>
          <p:cNvSpPr txBox="1"/>
          <p:nvPr/>
        </p:nvSpPr>
        <p:spPr>
          <a:xfrm>
            <a:off x="192157" y="2850082"/>
            <a:ext cx="11198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12 mm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0B89DA8-19B0-43A5-81C0-BCB440C0EE83}"/>
              </a:ext>
            </a:extLst>
          </p:cNvPr>
          <p:cNvSpPr txBox="1"/>
          <p:nvPr/>
        </p:nvSpPr>
        <p:spPr>
          <a:xfrm>
            <a:off x="192157" y="4375745"/>
            <a:ext cx="14776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31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8,5 </a:t>
            </a:r>
            <a:r>
              <a:rPr lang="cs-CZ" sz="2000" b="0" i="0" dirty="0" err="1">
                <a:solidFill>
                  <a:srgbClr val="FF0000"/>
                </a:solidFill>
                <a:effectLst/>
              </a:rPr>
              <a:t>MPa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DB79BCD-9EF0-4D11-8BD5-99748C538AAE}"/>
              </a:ext>
            </a:extLst>
          </p:cNvPr>
          <p:cNvSpPr txBox="1"/>
          <p:nvPr/>
        </p:nvSpPr>
        <p:spPr>
          <a:xfrm>
            <a:off x="192157" y="606200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[22</a:t>
            </a:r>
            <a:r>
              <a:rPr lang="cs-CZ" sz="2000" dirty="0">
                <a:solidFill>
                  <a:srgbClr val="FF0000"/>
                </a:solidFill>
              </a:rPr>
              <a:t> J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3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998C835-76E9-40BA-86B4-860378950BA0}"/>
              </a:ext>
            </a:extLst>
          </p:cNvPr>
          <p:cNvSpPr txBox="1"/>
          <p:nvPr/>
        </p:nvSpPr>
        <p:spPr>
          <a:xfrm>
            <a:off x="1868557" y="2213112"/>
            <a:ext cx="570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Mechanika</a:t>
            </a:r>
            <a:r>
              <a:rPr lang="en-US" sz="4000" dirty="0"/>
              <a:t> </a:t>
            </a:r>
            <a:r>
              <a:rPr lang="en-US" sz="4000" dirty="0" err="1"/>
              <a:t>kapalin</a:t>
            </a:r>
            <a:r>
              <a:rPr lang="en-US" sz="4000" dirty="0"/>
              <a:t> a </a:t>
            </a:r>
            <a:r>
              <a:rPr lang="cs-CZ" sz="4000" dirty="0"/>
              <a:t>plynů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320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32BD798-BCE3-4A9C-A8A2-91B7BCFFDAE8}"/>
              </a:ext>
            </a:extLst>
          </p:cNvPr>
          <p:cNvSpPr txBox="1"/>
          <p:nvPr/>
        </p:nvSpPr>
        <p:spPr>
          <a:xfrm>
            <a:off x="171450" y="347186"/>
            <a:ext cx="876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Poloměr kruhové podstavy menšího pístu hydraulického lisu je 4 cm.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Ja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ký poloměr musí mít kruhová podstava druhého většího pístu, pokud chceme silou 80 N vyvolat tlakovou sílu 11520 N.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63EA3B-3B17-45D8-B4DD-4D09EF048A47}"/>
              </a:ext>
            </a:extLst>
          </p:cNvPr>
          <p:cNvSpPr txBox="1"/>
          <p:nvPr/>
        </p:nvSpPr>
        <p:spPr>
          <a:xfrm>
            <a:off x="247650" y="1562785"/>
            <a:ext cx="2133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80 N,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11 520 N,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4 cm = 0,04m,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54B17000-F5BD-408E-BB35-47A8FA714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6" y="1113488"/>
            <a:ext cx="5329239" cy="463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6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98B2A42-B754-41EA-A495-671A24FFAA30}"/>
              </a:ext>
            </a:extLst>
          </p:cNvPr>
          <p:cNvSpPr txBox="1"/>
          <p:nvPr/>
        </p:nvSpPr>
        <p:spPr>
          <a:xfrm>
            <a:off x="228600" y="380137"/>
            <a:ext cx="8762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Vypočítejte tlakovou sílu působící na víčko zavařeninové sklenice o průměru 8 cm, pokud je vnitřní tlak páry 2,5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kPa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 atmosférický tlak je 101325 Pa. (Předpokládáme, že vzduch uvnitř sklenice je zcela vyčerpaný).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0DA1DE-6BCB-4A4E-B6A0-5BAB8683E723}"/>
              </a:ext>
            </a:extLst>
          </p:cNvPr>
          <p:cNvSpPr txBox="1"/>
          <p:nvPr/>
        </p:nvSpPr>
        <p:spPr>
          <a:xfrm>
            <a:off x="228600" y="1529060"/>
            <a:ext cx="27527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2,5 kPa = 2,5.10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3 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kPa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0,025.10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Pa,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1,01325.10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Pa,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 = 8 cm = 0,08 m,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0,04 m</a:t>
            </a: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007A69A-90B6-4BA5-9EEF-89997E5A5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34" y="1311534"/>
            <a:ext cx="4840940" cy="199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A54C36-AAE0-400E-8CEE-0ABAB83BE633}"/>
              </a:ext>
            </a:extLst>
          </p:cNvPr>
          <p:cNvSpPr txBox="1"/>
          <p:nvPr/>
        </p:nvSpPr>
        <p:spPr>
          <a:xfrm>
            <a:off x="104776" y="3784938"/>
            <a:ext cx="88106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V hydraulickém zařízení křesla u zubního lékaře je píst o obsahu průřezu 65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 Křeslo s pacientem má hmotnost 150 kg. Jak velkou silou je potřeba působit na píst o obsahu průřezu 3,25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, abychom uvedli křeslo s pacientem do pohybu? 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0FC9148-CFB5-4333-B9A1-91107E82BC98}"/>
              </a:ext>
            </a:extLst>
          </p:cNvPr>
          <p:cNvSpPr txBox="1"/>
          <p:nvPr/>
        </p:nvSpPr>
        <p:spPr>
          <a:xfrm>
            <a:off x="161925" y="5425262"/>
            <a:ext cx="875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Vodní lis má písty o obsahu 6 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a 10 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. Jak velkou tlakovou silou působí voda na velký píst, působí-li na malý píst tlaková síla 240 N?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4A2C706-761C-48C6-8F32-8C000709BE38}"/>
              </a:ext>
            </a:extLst>
          </p:cNvPr>
          <p:cNvSpPr txBox="1"/>
          <p:nvPr/>
        </p:nvSpPr>
        <p:spPr>
          <a:xfrm>
            <a:off x="178904" y="4798152"/>
            <a:ext cx="9077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dirty="0">
                <a:solidFill>
                  <a:srgbClr val="FF0000"/>
                </a:solidFill>
                <a:effectLst/>
              </a:rPr>
              <a:t>[</a:t>
            </a:r>
            <a:r>
              <a:rPr lang="cs-CZ" sz="2000" b="0" dirty="0">
                <a:solidFill>
                  <a:srgbClr val="FF0000"/>
                </a:solidFill>
                <a:effectLst/>
              </a:rPr>
              <a:t>75 N</a:t>
            </a:r>
            <a:r>
              <a:rPr lang="en-US" sz="2000" b="0" dirty="0">
                <a:solidFill>
                  <a:srgbClr val="FF0000"/>
                </a:solidFill>
                <a:effectLst/>
              </a:rPr>
              <a:t>]</a:t>
            </a:r>
            <a:endParaRPr lang="cs-CZ" sz="20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9F96772-2E19-4F0B-AF70-AD0EF14A03D8}"/>
              </a:ext>
            </a:extLst>
          </p:cNvPr>
          <p:cNvSpPr txBox="1"/>
          <p:nvPr/>
        </p:nvSpPr>
        <p:spPr>
          <a:xfrm>
            <a:off x="195470" y="6123369"/>
            <a:ext cx="1023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[400 N]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1676</TotalTime>
  <Words>2124</Words>
  <Application>Microsoft Office PowerPoint</Application>
  <PresentationFormat>Předvádění na obrazovce (4:3)</PresentationFormat>
  <Paragraphs>138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78</cp:revision>
  <dcterms:created xsi:type="dcterms:W3CDTF">2020-10-24T09:37:59Z</dcterms:created>
  <dcterms:modified xsi:type="dcterms:W3CDTF">2023-10-25T11:43:35Z</dcterms:modified>
</cp:coreProperties>
</file>