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8" r:id="rId4"/>
    <p:sldId id="259" r:id="rId5"/>
    <p:sldId id="260" r:id="rId6"/>
    <p:sldId id="262" r:id="rId7"/>
    <p:sldId id="265" r:id="rId8"/>
    <p:sldId id="264" r:id="rId9"/>
    <p:sldId id="261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F978-9B43-42BE-9631-49379A8CAFF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A7C-5548-429B-9CAC-2C7129B5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3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F978-9B43-42BE-9631-49379A8CAFF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A7C-5548-429B-9CAC-2C7129B5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3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F978-9B43-42BE-9631-49379A8CAFF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A7C-5548-429B-9CAC-2C7129B5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1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F978-9B43-42BE-9631-49379A8CAFF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A7C-5548-429B-9CAC-2C7129B5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1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F978-9B43-42BE-9631-49379A8CAFF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A7C-5548-429B-9CAC-2C7129B5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3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F978-9B43-42BE-9631-49379A8CAFF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A7C-5548-429B-9CAC-2C7129B5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5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F978-9B43-42BE-9631-49379A8CAFF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A7C-5548-429B-9CAC-2C7129B5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6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F978-9B43-42BE-9631-49379A8CAFF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A7C-5548-429B-9CAC-2C7129B5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8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F978-9B43-42BE-9631-49379A8CAFF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A7C-5548-429B-9CAC-2C7129B5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F978-9B43-42BE-9631-49379A8CAFF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A7C-5548-429B-9CAC-2C7129B5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2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F978-9B43-42BE-9631-49379A8CAFF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A7C-5548-429B-9CAC-2C7129B5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0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5F978-9B43-42BE-9631-49379A8CAFF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BA7C-5548-429B-9CAC-2C7129B5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7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892509B4-D4F0-56CB-3EC6-0D0D71265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260055"/>
            <a:ext cx="6858000" cy="1655762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Optika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4161554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B0521-246D-4593-8836-4F6E32C9E47A}"/>
              </a:ext>
            </a:extLst>
          </p:cNvPr>
          <p:cNvSpPr txBox="1"/>
          <p:nvPr/>
        </p:nvSpPr>
        <p:spPr>
          <a:xfrm>
            <a:off x="188118" y="289452"/>
            <a:ext cx="864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Kovové vlákno o průměru 0,2 mm, dlouhé 10 cm, ve vakuu, se elektrickým proudem rozžhaví na teplotu 3000 K. Jak</a:t>
            </a:r>
            <a:r>
              <a:rPr lang="en-US" dirty="0"/>
              <a:t> </a:t>
            </a:r>
            <a:r>
              <a:rPr lang="en-US" dirty="0" err="1"/>
              <a:t>velkou</a:t>
            </a:r>
            <a:r>
              <a:rPr lang="en-US" dirty="0"/>
              <a:t> </a:t>
            </a:r>
            <a:r>
              <a:rPr lang="cs-CZ" dirty="0"/>
              <a:t>energii vyprodukuje vlákno za 1 minutu? Předpokládejte, že vlákno září jako absolutně černé těleso. 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 = 5,67.10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-8 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W.m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-2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.K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-4</a:t>
            </a:r>
            <a:endParaRPr lang="cs-CZ" dirty="0"/>
          </a:p>
          <a:p>
            <a:pPr algn="just"/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E4E2DB5-DCDC-4B53-9F9F-2203A41115BD}"/>
              </a:ext>
            </a:extLst>
          </p:cNvPr>
          <p:cNvSpPr txBox="1"/>
          <p:nvPr/>
        </p:nvSpPr>
        <p:spPr>
          <a:xfrm>
            <a:off x="188118" y="2165626"/>
            <a:ext cx="8767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slune</a:t>
            </a:r>
            <a:r>
              <a:rPr lang="cs-CZ" dirty="0"/>
              <a:t>čním spektru připadá maximální zářivost na vlnovou délkou 4</a:t>
            </a:r>
            <a:r>
              <a:rPr lang="en-US" dirty="0"/>
              <a:t>,</a:t>
            </a:r>
            <a:r>
              <a:rPr lang="cs-CZ" dirty="0"/>
              <a:t>75</a:t>
            </a:r>
            <a:r>
              <a:rPr lang="en-US" dirty="0"/>
              <a:t>.10</a:t>
            </a:r>
            <a:r>
              <a:rPr lang="en-US" baseline="30000" dirty="0"/>
              <a:t>-7</a:t>
            </a:r>
            <a:r>
              <a:rPr lang="cs-CZ" dirty="0"/>
              <a:t> m. Odhadněte teplotu povrchu Slunce, za předpokladu, že jde o absolutně černé těleso. </a:t>
            </a:r>
            <a:r>
              <a:rPr lang="cs-CZ" altLang="cs-CZ" sz="1800" i="0" u="none" dirty="0">
                <a:effectLst/>
              </a:rPr>
              <a:t>b =2,9.10</a:t>
            </a:r>
            <a:r>
              <a:rPr lang="cs-CZ" altLang="cs-CZ" sz="1800" i="0" u="none" baseline="30000" dirty="0">
                <a:effectLst/>
              </a:rPr>
              <a:t>-3 </a:t>
            </a:r>
            <a:r>
              <a:rPr lang="cs-CZ" altLang="cs-CZ" sz="1800" i="0" u="none" dirty="0" err="1">
                <a:effectLst/>
              </a:rPr>
              <a:t>m.K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48229BB-9BBF-4D19-B42E-855AA88EF523}"/>
              </a:ext>
            </a:extLst>
          </p:cNvPr>
          <p:cNvSpPr txBox="1"/>
          <p:nvPr/>
        </p:nvSpPr>
        <p:spPr>
          <a:xfrm>
            <a:off x="188118" y="124272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cs-CZ" dirty="0">
                <a:solidFill>
                  <a:srgbClr val="FF0000"/>
                </a:solidFill>
              </a:rPr>
              <a:t>17400 J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0B297C9-7561-404E-9DEA-DD6F80240065}"/>
              </a:ext>
            </a:extLst>
          </p:cNvPr>
          <p:cNvSpPr txBox="1"/>
          <p:nvPr/>
        </p:nvSpPr>
        <p:spPr>
          <a:xfrm>
            <a:off x="188118" y="279177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cs-CZ" dirty="0">
                <a:solidFill>
                  <a:srgbClr val="FF0000"/>
                </a:solidFill>
              </a:rPr>
              <a:t>6100 °C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5ECB1450-850A-4CED-AD91-54645C41A541}"/>
              </a:ext>
            </a:extLst>
          </p:cNvPr>
          <p:cNvSpPr txBox="1"/>
          <p:nvPr/>
        </p:nvSpPr>
        <p:spPr>
          <a:xfrm>
            <a:off x="158020" y="457150"/>
            <a:ext cx="8591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Můžeme</a:t>
            </a:r>
            <a:r>
              <a:rPr lang="en-U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k </a:t>
            </a:r>
            <a:r>
              <a:rPr lang="en-US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jističi</a:t>
            </a:r>
            <a:r>
              <a:rPr lang="en-U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kterým</a:t>
            </a:r>
            <a:r>
              <a:rPr lang="en-U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může</a:t>
            </a:r>
            <a:r>
              <a:rPr lang="en-U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procházet</a:t>
            </a:r>
            <a:r>
              <a:rPr lang="en-U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maximální</a:t>
            </a:r>
            <a:r>
              <a:rPr lang="en-U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proud 16 A, </a:t>
            </a:r>
            <a:r>
              <a:rPr lang="en-US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současně</a:t>
            </a:r>
            <a:r>
              <a:rPr lang="en-U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připojit</a:t>
            </a:r>
            <a:r>
              <a:rPr lang="en-U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myčku</a:t>
            </a:r>
            <a:r>
              <a:rPr lang="en-U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o </a:t>
            </a:r>
            <a:r>
              <a:rPr lang="en-US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příkonu</a:t>
            </a:r>
            <a:r>
              <a:rPr lang="en-U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2300 W a </a:t>
            </a:r>
            <a:r>
              <a:rPr lang="en-US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mikrovlnnou</a:t>
            </a:r>
            <a:r>
              <a:rPr lang="en-U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troubu</a:t>
            </a:r>
            <a:r>
              <a:rPr lang="en-U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o </a:t>
            </a:r>
            <a:r>
              <a:rPr lang="en-US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příkonu</a:t>
            </a:r>
            <a:r>
              <a:rPr lang="en-U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1400 W?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5D0C7ED-3F03-4090-9939-65AC6303A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48" y="3164124"/>
            <a:ext cx="6819496" cy="338554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 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&gt; P</a:t>
            </a:r>
            <a:r>
              <a:rPr kumimoji="0" lang="en-GB" altLang="en-US" sz="16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max  </a:t>
            </a:r>
            <a:r>
              <a:rPr kumimoji="0" lang="en-GB" altLang="en-US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    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=&gt;	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jističi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nemůžeme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současně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připojit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oba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spotřebiče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53550AA-84BD-49A1-8CE6-EFAA53B07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48" y="2032235"/>
            <a:ext cx="3847252" cy="31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7CF2DDEE-36F4-406B-90B9-E96DC9E5E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48" y="2660149"/>
            <a:ext cx="3217242" cy="28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46BAB8-05A1-4899-B00B-B8D9B85276DF}"/>
              </a:ext>
            </a:extLst>
          </p:cNvPr>
          <p:cNvSpPr txBox="1"/>
          <p:nvPr/>
        </p:nvSpPr>
        <p:spPr>
          <a:xfrm>
            <a:off x="267203" y="1432002"/>
            <a:ext cx="6189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P</a:t>
            </a:r>
            <a:r>
              <a:rPr kumimoji="0" lang="en-US" altLang="en-US" sz="1800" b="0" i="1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1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 = 2300 W, P</a:t>
            </a:r>
            <a:r>
              <a:rPr kumimoji="0" lang="en-US" altLang="en-US" sz="1800" b="0" i="1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2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 = 1400 W, I</a:t>
            </a:r>
            <a:r>
              <a:rPr kumimoji="0" lang="en-US" altLang="en-US" sz="1800" b="0" i="1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max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 = 16 A, U = 230 V, P</a:t>
            </a:r>
            <a:r>
              <a:rPr kumimoji="0" lang="en-US" altLang="en-US" sz="1800" b="0" i="1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max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 = ? 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3463EB2-AD41-473F-8A36-3B07017F076C}"/>
              </a:ext>
            </a:extLst>
          </p:cNvPr>
          <p:cNvSpPr txBox="1"/>
          <p:nvPr/>
        </p:nvSpPr>
        <p:spPr>
          <a:xfrm>
            <a:off x="330958" y="4280693"/>
            <a:ext cx="8482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Jak </a:t>
            </a:r>
            <a:r>
              <a:rPr lang="en-US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daleko</a:t>
            </a:r>
            <a:r>
              <a:rPr lang="en-U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od </a:t>
            </a:r>
            <a:r>
              <a:rPr lang="en-US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Země</a:t>
            </a:r>
            <a:r>
              <a:rPr lang="en-U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Měsíc</a:t>
            </a:r>
            <a:r>
              <a:rPr lang="en-U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jestliže</a:t>
            </a:r>
            <a:r>
              <a:rPr lang="en-U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světlo</a:t>
            </a:r>
            <a:r>
              <a:rPr lang="en-U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urazí</a:t>
            </a:r>
            <a:r>
              <a:rPr lang="en-U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tuto</a:t>
            </a:r>
            <a:r>
              <a:rPr lang="en-U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vzdálenost</a:t>
            </a:r>
            <a:r>
              <a:rPr lang="en-U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za 1,28 </a:t>
            </a:r>
            <a:r>
              <a:rPr lang="en-US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sekundy</a:t>
            </a:r>
            <a:r>
              <a:rPr lang="en-U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? </a:t>
            </a:r>
            <a:r>
              <a:rPr lang="en-US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Rychlost</a:t>
            </a:r>
            <a:r>
              <a:rPr lang="en-U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světla</a:t>
            </a:r>
            <a:r>
              <a:rPr lang="en-U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je 300 000 km/s.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48ED86B-8B8E-4423-AE19-79E8F7007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48" y="5102832"/>
            <a:ext cx="55682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 = 1,28 s , v = 300 000 km/s , s = ? </a:t>
            </a:r>
            <a:endParaRPr lang="en-US" altLang="en-US" i="1" dirty="0">
              <a:solidFill>
                <a:srgbClr val="00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                                           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9CA763-FCD9-4885-9A29-AFA4C8AEA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97" y="5749163"/>
            <a:ext cx="3715354" cy="29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8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4FC0981-899E-43E1-BB7F-A7D34EDB6F4E}"/>
              </a:ext>
            </a:extLst>
          </p:cNvPr>
          <p:cNvSpPr txBox="1"/>
          <p:nvPr/>
        </p:nvSpPr>
        <p:spPr>
          <a:xfrm>
            <a:off x="143302" y="223503"/>
            <a:ext cx="87550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dirty="0" err="1">
                <a:effectLst/>
              </a:rPr>
              <a:t>Vysvětlete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proč</a:t>
            </a:r>
            <a:r>
              <a:rPr lang="en-US" dirty="0">
                <a:effectLst/>
              </a:rPr>
              <a:t> je z </a:t>
            </a:r>
            <a:r>
              <a:rPr lang="en-US" dirty="0" err="1">
                <a:effectLst/>
              </a:rPr>
              <a:t>následujícího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obrázku</a:t>
            </a:r>
            <a:r>
              <a:rPr lang="en-US" dirty="0">
                <a:effectLst/>
              </a:rPr>
              <a:t> z </a:t>
            </a:r>
            <a:r>
              <a:rPr lang="en-US" dirty="0" err="1">
                <a:effectLst/>
              </a:rPr>
              <a:t>termokamery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obtočeného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kolem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ruky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vidět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že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vyzařuje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daleko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méně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než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ruka</a:t>
            </a:r>
            <a:r>
              <a:rPr lang="en-US" dirty="0">
                <a:effectLst/>
              </a:rPr>
              <a:t>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B94AB42-4483-472E-869D-89CB71906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602" y="694365"/>
            <a:ext cx="4092738" cy="258496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5F6B3A7-63E5-4AEB-AB00-8CA46F9E7391}"/>
              </a:ext>
            </a:extLst>
          </p:cNvPr>
          <p:cNvSpPr txBox="1"/>
          <p:nvPr/>
        </p:nvSpPr>
        <p:spPr>
          <a:xfrm>
            <a:off x="305484" y="2956162"/>
            <a:ext cx="4266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/>
              <a:t>Had je </a:t>
            </a:r>
            <a:r>
              <a:rPr lang="en-US" sz="1800" b="0" i="0" u="sng" strike="noStrike" baseline="0" dirty="0" err="1"/>
              <a:t>studenokrevný</a:t>
            </a:r>
            <a:r>
              <a:rPr lang="en-US" sz="1800" b="0" i="0" u="none" strike="noStrike" baseline="0" dirty="0"/>
              <a:t> ⇒ </a:t>
            </a:r>
            <a:r>
              <a:rPr lang="en-US" sz="1800" b="0" i="0" u="none" strike="noStrike" baseline="0" dirty="0" err="1"/>
              <a:t>má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nižší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teplotu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než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ruka</a:t>
            </a:r>
            <a:r>
              <a:rPr lang="en-US" sz="1800" b="0" i="0" u="none" strike="noStrike" baseline="0" dirty="0"/>
              <a:t>.</a:t>
            </a:r>
            <a:endParaRPr lang="en-US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403C3DF-D237-47FC-8B38-4EEA87B7DAB5}"/>
              </a:ext>
            </a:extLst>
          </p:cNvPr>
          <p:cNvSpPr txBox="1"/>
          <p:nvPr/>
        </p:nvSpPr>
        <p:spPr>
          <a:xfrm>
            <a:off x="170596" y="4325200"/>
            <a:ext cx="39524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 err="1">
                <a:effectLst/>
              </a:rPr>
              <a:t>Domácí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meteostanice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používá</a:t>
            </a:r>
            <a:r>
              <a:rPr lang="en-US" b="0" i="0" dirty="0">
                <a:effectLst/>
              </a:rPr>
              <a:t> pro </a:t>
            </a:r>
            <a:r>
              <a:rPr lang="en-US" b="0" i="0" dirty="0" err="1">
                <a:effectLst/>
              </a:rPr>
              <a:t>komunikaci</a:t>
            </a:r>
            <a:r>
              <a:rPr lang="en-US" b="0" i="0" dirty="0">
                <a:effectLst/>
              </a:rPr>
              <a:t> s </a:t>
            </a:r>
            <a:r>
              <a:rPr lang="en-US" b="0" i="0" dirty="0" err="1">
                <a:effectLst/>
              </a:rPr>
              <a:t>externím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čipem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na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měření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vnější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teploty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frekvenci</a:t>
            </a:r>
            <a:r>
              <a:rPr lang="en-US" b="0" i="0" dirty="0">
                <a:effectLst/>
              </a:rPr>
              <a:t> 433 </a:t>
            </a:r>
            <a:r>
              <a:rPr lang="en-US" b="0" i="0" dirty="0" err="1">
                <a:effectLst/>
              </a:rPr>
              <a:t>MHz.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Určete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délku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těchto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vln</a:t>
            </a:r>
            <a:r>
              <a:rPr lang="en-US" b="0" i="0" dirty="0">
                <a:effectLst/>
              </a:rPr>
              <a:t> a do </a:t>
            </a:r>
            <a:r>
              <a:rPr lang="en-US" b="0" i="0" dirty="0" err="1">
                <a:effectLst/>
              </a:rPr>
              <a:t>jaké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skupiny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patří</a:t>
            </a:r>
            <a:r>
              <a:rPr lang="en-US" b="0" i="0" dirty="0">
                <a:effectLst/>
              </a:rPr>
              <a:t>.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1074A20-5026-4154-BEE9-C51702F49D7D}"/>
              </a:ext>
            </a:extLst>
          </p:cNvPr>
          <p:cNvSpPr txBox="1"/>
          <p:nvPr/>
        </p:nvSpPr>
        <p:spPr>
          <a:xfrm>
            <a:off x="305485" y="5903436"/>
            <a:ext cx="3614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b="0" i="0" dirty="0">
                <a:effectLst/>
              </a:rPr>
              <a:t>λ </a:t>
            </a:r>
            <a:r>
              <a:rPr lang="en-US" b="0" i="0" dirty="0">
                <a:effectLst/>
              </a:rPr>
              <a:t>= </a:t>
            </a:r>
            <a:r>
              <a:rPr lang="en-US" b="0" i="0" dirty="0" err="1">
                <a:effectLst/>
              </a:rPr>
              <a:t>c⋅T</a:t>
            </a:r>
            <a:r>
              <a:rPr lang="en-US" b="0" i="0" dirty="0">
                <a:effectLst/>
              </a:rPr>
              <a:t> = c/f = 300000000/433⋅10</a:t>
            </a:r>
            <a:r>
              <a:rPr lang="en-US" b="0" i="0" baseline="30000" dirty="0">
                <a:effectLst/>
              </a:rPr>
              <a:t>6 </a:t>
            </a:r>
            <a:r>
              <a:rPr lang="en-US" b="0" i="0" dirty="0">
                <a:effectLst/>
              </a:rPr>
              <a:t>m = </a:t>
            </a:r>
            <a:r>
              <a:rPr lang="en-US" b="0" i="0" u="sng" dirty="0">
                <a:effectLst/>
              </a:rPr>
              <a:t>0,69 m</a:t>
            </a:r>
            <a:r>
              <a:rPr lang="cs-CZ" b="0" i="0" u="sng" dirty="0">
                <a:effectLst/>
              </a:rPr>
              <a:t> </a:t>
            </a:r>
            <a:r>
              <a:rPr lang="cs-CZ" b="0" i="0" dirty="0">
                <a:effectLst/>
              </a:rPr>
              <a:t>=</a:t>
            </a:r>
            <a:r>
              <a:rPr lang="en-US" b="0" i="0" dirty="0">
                <a:effectLst/>
              </a:rPr>
              <a:t>&gt; </a:t>
            </a:r>
            <a:r>
              <a:rPr lang="en-US" b="0" i="0" u="sng" dirty="0" err="1">
                <a:effectLst/>
              </a:rPr>
              <a:t>ultrakrátké</a:t>
            </a:r>
            <a:r>
              <a:rPr lang="cs-CZ" b="0" i="0" u="sng" dirty="0">
                <a:effectLst/>
              </a:rPr>
              <a:t> rádiové vlny</a:t>
            </a:r>
            <a:r>
              <a:rPr lang="en-US" b="0" i="0" dirty="0">
                <a:effectLst/>
              </a:rPr>
              <a:t>.</a:t>
            </a:r>
          </a:p>
        </p:txBody>
      </p:sp>
      <p:pic>
        <p:nvPicPr>
          <p:cNvPr id="1026" name="Picture 2" descr="Why Are Snakes Cold-Blooded?">
            <a:extLst>
              <a:ext uri="{FF2B5EF4-FFF2-40B4-BE49-F238E27FC236}">
                <a16:creationId xmlns:a16="http://schemas.microsoft.com/office/drawing/2014/main" id="{6D84E329-B7A8-477B-AC9C-91EC51B06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98" y="1001217"/>
            <a:ext cx="2507399" cy="166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censed Vs. Unlicensed Spectrum: What's The Difference ...">
            <a:extLst>
              <a:ext uri="{FF2B5EF4-FFF2-40B4-BE49-F238E27FC236}">
                <a16:creationId xmlns:a16="http://schemas.microsoft.com/office/drawing/2014/main" id="{E31528C0-36CD-49FE-AE36-D3EAF2049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06" y="4152800"/>
            <a:ext cx="4513998" cy="233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2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ectromagnetic Wave Theory | Chemistry, Class 11 ...">
            <a:extLst>
              <a:ext uri="{FF2B5EF4-FFF2-40B4-BE49-F238E27FC236}">
                <a16:creationId xmlns:a16="http://schemas.microsoft.com/office/drawing/2014/main" id="{669B4495-3680-401D-95F1-66CE18A46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26" y="241028"/>
            <a:ext cx="4572515" cy="240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57843E7-200B-4ABC-B8D2-189C56880985}"/>
              </a:ext>
            </a:extLst>
          </p:cNvPr>
          <p:cNvSpPr txBox="1"/>
          <p:nvPr/>
        </p:nvSpPr>
        <p:spPr>
          <a:xfrm>
            <a:off x="157162" y="3038929"/>
            <a:ext cx="882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Rentgenov</a:t>
            </a:r>
            <a:r>
              <a:rPr lang="cs-CZ" dirty="0"/>
              <a:t>á lampa produkuje záření s vlnovou délkou 0,01 </a:t>
            </a:r>
            <a:r>
              <a:rPr lang="cs-CZ" dirty="0" err="1"/>
              <a:t>nm</a:t>
            </a:r>
            <a:r>
              <a:rPr lang="cs-CZ" dirty="0"/>
              <a:t>. Jaké je použité urychlovací napětí.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7DAF6C-D7AA-4502-A65E-72B96B178AC6}"/>
              </a:ext>
            </a:extLst>
          </p:cNvPr>
          <p:cNvSpPr txBox="1"/>
          <p:nvPr/>
        </p:nvSpPr>
        <p:spPr>
          <a:xfrm>
            <a:off x="266058" y="3628706"/>
            <a:ext cx="1516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E</a:t>
            </a:r>
            <a:r>
              <a:rPr lang="cs-CZ" baseline="-25000" dirty="0" err="1"/>
              <a:t>k</a:t>
            </a:r>
            <a:r>
              <a:rPr lang="cs-CZ" dirty="0"/>
              <a:t> = U.I.t = </a:t>
            </a:r>
            <a:r>
              <a:rPr lang="cs-CZ" dirty="0" err="1"/>
              <a:t>e.U</a:t>
            </a:r>
            <a:endParaRPr lang="cs-CZ" dirty="0"/>
          </a:p>
          <a:p>
            <a:r>
              <a:rPr lang="cs-CZ" dirty="0" err="1"/>
              <a:t>E</a:t>
            </a:r>
            <a:r>
              <a:rPr lang="cs-CZ" baseline="-25000" dirty="0" err="1"/>
              <a:t>f</a:t>
            </a:r>
            <a:r>
              <a:rPr lang="cs-CZ" dirty="0"/>
              <a:t> = </a:t>
            </a:r>
            <a:r>
              <a:rPr lang="cs-CZ" dirty="0" err="1"/>
              <a:t>h.f</a:t>
            </a:r>
            <a:r>
              <a:rPr lang="cs-CZ" dirty="0"/>
              <a:t> = </a:t>
            </a:r>
            <a:r>
              <a:rPr lang="cs-CZ" dirty="0" err="1"/>
              <a:t>h.c</a:t>
            </a:r>
            <a:r>
              <a:rPr lang="cs-CZ" dirty="0"/>
              <a:t>/</a:t>
            </a:r>
            <a:r>
              <a:rPr lang="el-GR" dirty="0"/>
              <a:t>λ</a:t>
            </a:r>
            <a:endParaRPr lang="cs-CZ" dirty="0"/>
          </a:p>
          <a:p>
            <a:r>
              <a:rPr lang="cs-CZ" dirty="0" err="1"/>
              <a:t>E</a:t>
            </a:r>
            <a:r>
              <a:rPr lang="cs-CZ" baseline="-25000" dirty="0" err="1"/>
              <a:t>k</a:t>
            </a:r>
            <a:r>
              <a:rPr lang="cs-CZ" dirty="0"/>
              <a:t> = </a:t>
            </a:r>
            <a:r>
              <a:rPr lang="cs-CZ" dirty="0" err="1"/>
              <a:t>E</a:t>
            </a:r>
            <a:r>
              <a:rPr lang="cs-CZ" baseline="-25000" dirty="0" err="1"/>
              <a:t>f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F100FBD-63C5-4267-B28C-E0772AA6A0E5}"/>
              </a:ext>
            </a:extLst>
          </p:cNvPr>
          <p:cNvSpPr txBox="1"/>
          <p:nvPr/>
        </p:nvSpPr>
        <p:spPr>
          <a:xfrm>
            <a:off x="2795277" y="3654425"/>
            <a:ext cx="142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 = </a:t>
            </a:r>
            <a:r>
              <a:rPr lang="cs-CZ" dirty="0" err="1"/>
              <a:t>h.c</a:t>
            </a:r>
            <a:r>
              <a:rPr lang="cs-CZ" dirty="0"/>
              <a:t>/(e.</a:t>
            </a:r>
            <a:r>
              <a:rPr lang="el-GR" dirty="0"/>
              <a:t> λ</a:t>
            </a:r>
            <a:r>
              <a:rPr lang="cs-CZ" dirty="0"/>
              <a:t>)</a:t>
            </a:r>
          </a:p>
          <a:p>
            <a:r>
              <a:rPr lang="cs-CZ" dirty="0"/>
              <a:t>U = </a:t>
            </a:r>
            <a:r>
              <a:rPr lang="cs-CZ" u="sng" dirty="0"/>
              <a:t>124,2 </a:t>
            </a:r>
            <a:r>
              <a:rPr lang="cs-CZ" u="sng" dirty="0" err="1"/>
              <a:t>kV</a:t>
            </a:r>
            <a:r>
              <a:rPr lang="cs-CZ" u="sng" dirty="0"/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6ECA9DB-9173-4C47-84AC-1B65B1004510}"/>
              </a:ext>
            </a:extLst>
          </p:cNvPr>
          <p:cNvSpPr txBox="1"/>
          <p:nvPr/>
        </p:nvSpPr>
        <p:spPr>
          <a:xfrm>
            <a:off x="266058" y="269323"/>
            <a:ext cx="394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Může u platiny nastat fotoelektrický jev působením viditelného záření? Výstupní práce elektronu z platiny je 5,29 eV (1 eV = 1,602.10</a:t>
            </a:r>
            <a:r>
              <a:rPr lang="cs-CZ" baseline="30000" dirty="0"/>
              <a:t>-19</a:t>
            </a:r>
            <a:r>
              <a:rPr lang="cs-CZ" dirty="0"/>
              <a:t> J )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BEBDB3C-2061-4F6E-AC06-6EF61BAEA046}"/>
              </a:ext>
            </a:extLst>
          </p:cNvPr>
          <p:cNvSpPr txBox="1"/>
          <p:nvPr/>
        </p:nvSpPr>
        <p:spPr>
          <a:xfrm>
            <a:off x="292387" y="1587320"/>
            <a:ext cx="31461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E</a:t>
            </a:r>
            <a:r>
              <a:rPr lang="cs-CZ" baseline="-25000" dirty="0" err="1"/>
              <a:t>f</a:t>
            </a:r>
            <a:r>
              <a:rPr lang="cs-CZ" dirty="0"/>
              <a:t> = </a:t>
            </a:r>
            <a:r>
              <a:rPr lang="cs-CZ" dirty="0" err="1"/>
              <a:t>h.f</a:t>
            </a:r>
            <a:r>
              <a:rPr lang="cs-CZ" dirty="0"/>
              <a:t> = </a:t>
            </a:r>
            <a:r>
              <a:rPr lang="cs-CZ" dirty="0" err="1"/>
              <a:t>h.c</a:t>
            </a:r>
            <a:r>
              <a:rPr lang="cs-CZ" dirty="0"/>
              <a:t>/</a:t>
            </a:r>
            <a:r>
              <a:rPr lang="el-GR" dirty="0"/>
              <a:t>λ</a:t>
            </a:r>
            <a:endParaRPr lang="cs-CZ" dirty="0"/>
          </a:p>
          <a:p>
            <a:r>
              <a:rPr lang="el-GR" dirty="0"/>
              <a:t>λ</a:t>
            </a:r>
            <a:r>
              <a:rPr lang="cs-CZ" dirty="0"/>
              <a:t> = </a:t>
            </a:r>
            <a:r>
              <a:rPr lang="cs-CZ" dirty="0" err="1"/>
              <a:t>h.c</a:t>
            </a:r>
            <a:r>
              <a:rPr lang="cs-CZ" dirty="0"/>
              <a:t>/</a:t>
            </a:r>
            <a:r>
              <a:rPr lang="cs-CZ" dirty="0" err="1"/>
              <a:t>E</a:t>
            </a:r>
            <a:r>
              <a:rPr lang="cs-CZ" baseline="-25000" dirty="0" err="1"/>
              <a:t>f</a:t>
            </a:r>
            <a:r>
              <a:rPr lang="cs-CZ" dirty="0"/>
              <a:t> </a:t>
            </a:r>
          </a:p>
          <a:p>
            <a:r>
              <a:rPr lang="el-GR" dirty="0"/>
              <a:t>λ</a:t>
            </a:r>
            <a:r>
              <a:rPr lang="cs-CZ" dirty="0"/>
              <a:t> = 2,34.10</a:t>
            </a:r>
            <a:r>
              <a:rPr lang="cs-CZ" baseline="30000" dirty="0"/>
              <a:t>-7</a:t>
            </a:r>
            <a:r>
              <a:rPr lang="cs-CZ" dirty="0"/>
              <a:t> m =</a:t>
            </a:r>
            <a:r>
              <a:rPr lang="en-US" dirty="0"/>
              <a:t>&gt; </a:t>
            </a:r>
            <a:r>
              <a:rPr lang="en-US" u="sng" dirty="0"/>
              <a:t>UV oblast, </a:t>
            </a:r>
            <a:r>
              <a:rPr lang="cs-CZ" u="sng" dirty="0"/>
              <a:t>fotoelektrický </a:t>
            </a:r>
            <a:r>
              <a:rPr lang="en-US" u="sng" dirty="0" err="1"/>
              <a:t>jev</a:t>
            </a:r>
            <a:r>
              <a:rPr lang="en-US" u="sng" dirty="0"/>
              <a:t> </a:t>
            </a:r>
            <a:r>
              <a:rPr lang="en-US" u="sng" dirty="0" err="1"/>
              <a:t>nenastane</a:t>
            </a:r>
            <a:r>
              <a:rPr lang="en-US" u="sng" dirty="0"/>
              <a:t>. </a:t>
            </a:r>
            <a:endParaRPr lang="cs-CZ" u="sng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6C5887D-6F06-4106-8651-0809E6CC4E9E}"/>
              </a:ext>
            </a:extLst>
          </p:cNvPr>
          <p:cNvSpPr txBox="1"/>
          <p:nvPr/>
        </p:nvSpPr>
        <p:spPr>
          <a:xfrm>
            <a:off x="157161" y="4829462"/>
            <a:ext cx="8829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Určete, jakou rychlostí opouštějí elektrony povrch draslíkové destičky, je-li její povrch osvětlen světlem o vlnové délce 420 </a:t>
            </a:r>
            <a:r>
              <a:rPr lang="cs-CZ" dirty="0" err="1"/>
              <a:t>nm</a:t>
            </a:r>
            <a:r>
              <a:rPr lang="cs-CZ" dirty="0"/>
              <a:t>. Výstupní práce pro draslík je 2,24 eV (1 eV = 1,602.10</a:t>
            </a:r>
            <a:r>
              <a:rPr lang="cs-CZ" baseline="30000" dirty="0"/>
              <a:t>-19</a:t>
            </a:r>
            <a:r>
              <a:rPr lang="cs-CZ" dirty="0"/>
              <a:t> J )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CA95310-AD2A-4CBF-97F1-D51B7EC98975}"/>
              </a:ext>
            </a:extLst>
          </p:cNvPr>
          <p:cNvSpPr txBox="1"/>
          <p:nvPr/>
        </p:nvSpPr>
        <p:spPr>
          <a:xfrm>
            <a:off x="295271" y="5814290"/>
            <a:ext cx="2571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W = 2,24 eV = 3,58.10</a:t>
            </a:r>
            <a:r>
              <a:rPr lang="cs-CZ" baseline="30000" dirty="0"/>
              <a:t>-19</a:t>
            </a:r>
            <a:r>
              <a:rPr lang="cs-CZ" dirty="0"/>
              <a:t> J</a:t>
            </a:r>
          </a:p>
          <a:p>
            <a:r>
              <a:rPr lang="pt-BR" b="0" i="0" dirty="0">
                <a:effectLst/>
                <a:latin typeface="+mn-lt"/>
              </a:rPr>
              <a:t>λ =</a:t>
            </a:r>
            <a:r>
              <a:rPr lang="cs-CZ" b="0" i="0" dirty="0">
                <a:effectLst/>
                <a:latin typeface="+mn-lt"/>
              </a:rPr>
              <a:t> 420 </a:t>
            </a:r>
            <a:r>
              <a:rPr lang="cs-CZ" b="0" i="0" dirty="0" err="1">
                <a:effectLst/>
                <a:latin typeface="+mn-lt"/>
              </a:rPr>
              <a:t>nm</a:t>
            </a:r>
            <a:r>
              <a:rPr lang="cs-CZ" b="0" i="0" dirty="0">
                <a:effectLst/>
                <a:latin typeface="+mn-lt"/>
              </a:rPr>
              <a:t> = 4,2.10</a:t>
            </a:r>
            <a:r>
              <a:rPr lang="cs-CZ" b="0" i="0" baseline="30000" dirty="0">
                <a:effectLst/>
                <a:latin typeface="+mn-lt"/>
              </a:rPr>
              <a:t>-7</a:t>
            </a:r>
            <a:r>
              <a:rPr lang="cs-CZ" b="0" i="0" dirty="0">
                <a:effectLst/>
                <a:latin typeface="+mn-lt"/>
              </a:rPr>
              <a:t> m</a:t>
            </a:r>
          </a:p>
          <a:p>
            <a:r>
              <a:rPr lang="cs-CZ" dirty="0"/>
              <a:t>v = ?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D124437-F24C-4286-88A5-BA4973ABE6D4}"/>
              </a:ext>
            </a:extLst>
          </p:cNvPr>
          <p:cNvSpPr txBox="1"/>
          <p:nvPr/>
        </p:nvSpPr>
        <p:spPr>
          <a:xfrm>
            <a:off x="3933821" y="5906623"/>
            <a:ext cx="2731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h.c</a:t>
            </a:r>
            <a:r>
              <a:rPr lang="cs-CZ" dirty="0"/>
              <a:t>/</a:t>
            </a:r>
            <a:r>
              <a:rPr lang="pt-BR" b="0" i="0" dirty="0">
                <a:effectLst/>
                <a:latin typeface="+mn-lt"/>
              </a:rPr>
              <a:t> λ</a:t>
            </a:r>
            <a:r>
              <a:rPr lang="cs-CZ" b="0" i="0" dirty="0">
                <a:effectLst/>
                <a:latin typeface="+mn-lt"/>
              </a:rPr>
              <a:t> = W + ½.m.v</a:t>
            </a:r>
            <a:r>
              <a:rPr lang="cs-CZ" b="0" i="0" baseline="30000" dirty="0">
                <a:effectLst/>
                <a:latin typeface="+mn-lt"/>
              </a:rPr>
              <a:t>2</a:t>
            </a:r>
          </a:p>
          <a:p>
            <a:r>
              <a:rPr lang="cs-CZ" dirty="0"/>
              <a:t>v = 5.105 m.s</a:t>
            </a:r>
            <a:r>
              <a:rPr lang="cs-CZ" baseline="30000" dirty="0"/>
              <a:t>-1</a:t>
            </a:r>
            <a:r>
              <a:rPr lang="cs-CZ" dirty="0"/>
              <a:t> = </a:t>
            </a:r>
            <a:r>
              <a:rPr lang="cs-CZ" u="sng" dirty="0"/>
              <a:t>500 km.s</a:t>
            </a:r>
            <a:r>
              <a:rPr lang="cs-CZ" u="sng" baseline="300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92585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1DE80C55-9E10-4D08-9EE7-0448E62D7FA6}"/>
              </a:ext>
            </a:extLst>
          </p:cNvPr>
          <p:cNvSpPr txBox="1"/>
          <p:nvPr/>
        </p:nvSpPr>
        <p:spPr>
          <a:xfrm>
            <a:off x="53977" y="134015"/>
            <a:ext cx="8753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00"/>
                </a:solidFill>
                <a:effectLst/>
              </a:rPr>
              <a:t>Kolik fotonů za sekundu emituje žárovka o výkonu 60 W, za předpokladu, že vysílá monochromatické žluté světlo o vlnové délce </a:t>
            </a:r>
            <a:r>
              <a:rPr lang="el-GR" dirty="0">
                <a:solidFill>
                  <a:srgbClr val="000000"/>
                </a:solidFill>
                <a:effectLst/>
              </a:rPr>
              <a:t>0,6.10</a:t>
            </a:r>
            <a:r>
              <a:rPr lang="el-GR" baseline="30000" dirty="0">
                <a:solidFill>
                  <a:srgbClr val="000000"/>
                </a:solidFill>
                <a:effectLst/>
              </a:rPr>
              <a:t>-6</a:t>
            </a:r>
            <a:r>
              <a:rPr lang="el-GR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>
                <a:solidFill>
                  <a:srgbClr val="000000"/>
                </a:solidFill>
                <a:effectLst/>
              </a:rPr>
              <a:t>m?</a:t>
            </a:r>
            <a:endParaRPr 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B76A14E6-33F2-46F1-BD4D-D0C4F67DE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205958"/>
              </p:ext>
            </p:extLst>
          </p:nvPr>
        </p:nvGraphicFramePr>
        <p:xfrm>
          <a:off x="161925" y="1298099"/>
          <a:ext cx="2085975" cy="1463040"/>
        </p:xfrm>
        <a:graphic>
          <a:graphicData uri="http://schemas.openxmlformats.org/drawingml/2006/table">
            <a:tbl>
              <a:tblPr/>
              <a:tblGrid>
                <a:gridCol w="2085975">
                  <a:extLst>
                    <a:ext uri="{9D8B030D-6E8A-4147-A177-3AD203B41FA5}">
                      <a16:colId xmlns:a16="http://schemas.microsoft.com/office/drawing/2014/main" val="42949158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b="0" i="0" dirty="0">
                          <a:effectLst/>
                          <a:latin typeface="+mn-lt"/>
                        </a:rPr>
                        <a:t>P = 60</a:t>
                      </a:r>
                      <a:r>
                        <a:rPr lang="cs-CZ" b="0" i="0" dirty="0">
                          <a:effectLst/>
                          <a:latin typeface="+mn-lt"/>
                        </a:rPr>
                        <a:t> </a:t>
                      </a:r>
                      <a:r>
                        <a:rPr lang="pt-BR" b="0" i="0" dirty="0">
                          <a:effectLst/>
                          <a:latin typeface="+mn-lt"/>
                        </a:rPr>
                        <a:t>W</a:t>
                      </a:r>
                      <a:br>
                        <a:rPr lang="pt-BR" b="0" i="0" dirty="0">
                          <a:effectLst/>
                          <a:latin typeface="+mn-lt"/>
                        </a:rPr>
                      </a:br>
                      <a:r>
                        <a:rPr lang="pt-BR" b="0" i="0" dirty="0">
                          <a:effectLst/>
                          <a:latin typeface="+mn-lt"/>
                        </a:rPr>
                        <a:t>λ = 0,6.10</a:t>
                      </a:r>
                      <a:r>
                        <a:rPr lang="pt-BR" b="0" i="0" baseline="30000" dirty="0">
                          <a:effectLst/>
                          <a:latin typeface="+mn-lt"/>
                        </a:rPr>
                        <a:t>-6</a:t>
                      </a:r>
                      <a:r>
                        <a:rPr lang="pt-BR" b="0" i="0" dirty="0">
                          <a:effectLst/>
                          <a:latin typeface="+mn-lt"/>
                        </a:rPr>
                        <a:t> m,</a:t>
                      </a:r>
                      <a:br>
                        <a:rPr lang="pt-BR" b="0" i="0" dirty="0">
                          <a:effectLst/>
                          <a:latin typeface="+mn-lt"/>
                        </a:rPr>
                      </a:br>
                      <a:r>
                        <a:rPr lang="pt-BR" b="0" i="0" dirty="0">
                          <a:effectLst/>
                          <a:latin typeface="+mn-lt"/>
                        </a:rPr>
                        <a:t>c ≈ 3.10</a:t>
                      </a:r>
                      <a:r>
                        <a:rPr lang="pt-BR" b="0" i="0" baseline="30000" dirty="0">
                          <a:effectLst/>
                          <a:latin typeface="+mn-lt"/>
                        </a:rPr>
                        <a:t>8</a:t>
                      </a:r>
                      <a:r>
                        <a:rPr lang="pt-BR" b="0" i="0" dirty="0">
                          <a:effectLst/>
                          <a:latin typeface="+mn-lt"/>
                        </a:rPr>
                        <a:t> m.s</a:t>
                      </a:r>
                      <a:r>
                        <a:rPr lang="pt-BR" b="0" i="0" baseline="30000" dirty="0">
                          <a:effectLst/>
                          <a:latin typeface="+mn-lt"/>
                        </a:rPr>
                        <a:t>-1</a:t>
                      </a:r>
                      <a:br>
                        <a:rPr lang="pt-BR" b="0" i="0" dirty="0">
                          <a:effectLst/>
                          <a:latin typeface="+mn-lt"/>
                        </a:rPr>
                      </a:br>
                      <a:r>
                        <a:rPr lang="pt-BR" b="0" i="0" dirty="0">
                          <a:effectLst/>
                          <a:latin typeface="+mn-lt"/>
                        </a:rPr>
                        <a:t>h = 6,626.10</a:t>
                      </a:r>
                      <a:r>
                        <a:rPr lang="pt-BR" b="0" i="0" baseline="30000" dirty="0">
                          <a:effectLst/>
                          <a:latin typeface="+mn-lt"/>
                        </a:rPr>
                        <a:t>-34</a:t>
                      </a:r>
                      <a:r>
                        <a:rPr lang="pt-BR" b="0" i="0" dirty="0">
                          <a:effectLst/>
                          <a:latin typeface="+mn-lt"/>
                        </a:rPr>
                        <a:t> J.s</a:t>
                      </a:r>
                      <a:r>
                        <a:rPr lang="pt-BR" b="0" i="0" baseline="30000" dirty="0">
                          <a:effectLst/>
                          <a:latin typeface="+mn-lt"/>
                        </a:rPr>
                        <a:t>-1</a:t>
                      </a:r>
                      <a:br>
                        <a:rPr lang="pt-BR" b="0" i="0" dirty="0">
                          <a:effectLst/>
                          <a:latin typeface="+mn-lt"/>
                        </a:rPr>
                      </a:br>
                      <a:r>
                        <a:rPr lang="pt-BR" b="0" i="0" u="sng" dirty="0">
                          <a:effectLst/>
                          <a:latin typeface="+mn-lt"/>
                        </a:rPr>
                        <a:t>n = ?</a:t>
                      </a:r>
                      <a:endParaRPr lang="pt-BR" b="0" i="0" dirty="0">
                        <a:effectLst/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274723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33790790-79C2-45C9-BA45-FE8B36190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298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EE18DDA-21FC-4843-A70B-0FC76B04010D}"/>
              </a:ext>
            </a:extLst>
          </p:cNvPr>
          <p:cNvSpPr txBox="1"/>
          <p:nvPr/>
        </p:nvSpPr>
        <p:spPr>
          <a:xfrm>
            <a:off x="3533775" y="1084858"/>
            <a:ext cx="1371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effectLst/>
              </a:rPr>
              <a:t>E = h f</a:t>
            </a:r>
            <a:endParaRPr lang="en-US" dirty="0">
              <a:solidFill>
                <a:srgbClr val="000000"/>
              </a:solidFill>
              <a:effectLst/>
            </a:endParaRPr>
          </a:p>
          <a:p>
            <a:r>
              <a:rPr lang="cs-CZ" dirty="0">
                <a:solidFill>
                  <a:srgbClr val="000000"/>
                </a:solidFill>
                <a:effectLst/>
              </a:rPr>
              <a:t>E</a:t>
            </a:r>
            <a:r>
              <a:rPr lang="cs-CZ" baseline="-25000" dirty="0">
                <a:solidFill>
                  <a:srgbClr val="000000"/>
                </a:solidFill>
                <a:effectLst/>
              </a:rPr>
              <a:t>n</a:t>
            </a:r>
            <a:r>
              <a:rPr lang="cs-CZ" dirty="0">
                <a:solidFill>
                  <a:srgbClr val="000000"/>
                </a:solidFill>
                <a:effectLst/>
              </a:rPr>
              <a:t> = n h f</a:t>
            </a:r>
            <a:endParaRPr lang="en-US" dirty="0">
              <a:solidFill>
                <a:srgbClr val="000000"/>
              </a:solidFill>
              <a:effectLst/>
            </a:endParaRPr>
          </a:p>
          <a:p>
            <a:r>
              <a:rPr lang="cs-CZ" dirty="0">
                <a:solidFill>
                  <a:srgbClr val="000000"/>
                </a:solidFill>
                <a:effectLst/>
              </a:rPr>
              <a:t>P = E</a:t>
            </a:r>
            <a:r>
              <a:rPr lang="cs-CZ" baseline="-25000" dirty="0">
                <a:solidFill>
                  <a:srgbClr val="000000"/>
                </a:solidFill>
                <a:effectLst/>
              </a:rPr>
              <a:t>n</a:t>
            </a:r>
            <a:r>
              <a:rPr lang="cs-CZ" dirty="0">
                <a:solidFill>
                  <a:srgbClr val="000000"/>
                </a:solidFill>
                <a:effectLst/>
              </a:rPr>
              <a:t> / t 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  <a:effectLst/>
              </a:rPr>
              <a:t> </a:t>
            </a:r>
            <a:endParaRPr lang="cs-CZ" dirty="0"/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60F9F77A-62CE-4566-A31D-E65401E102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710276"/>
              </p:ext>
            </p:extLst>
          </p:nvPr>
        </p:nvGraphicFramePr>
        <p:xfrm>
          <a:off x="3152775" y="2096038"/>
          <a:ext cx="5654676" cy="1005840"/>
        </p:xfrm>
        <a:graphic>
          <a:graphicData uri="http://schemas.openxmlformats.org/drawingml/2006/table">
            <a:tbl>
              <a:tblPr/>
              <a:tblGrid>
                <a:gridCol w="5654676">
                  <a:extLst>
                    <a:ext uri="{9D8B030D-6E8A-4147-A177-3AD203B41FA5}">
                      <a16:colId xmlns:a16="http://schemas.microsoft.com/office/drawing/2014/main" val="28474211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1800" b="0" i="0" dirty="0">
                          <a:effectLst/>
                          <a:latin typeface="+mn-lt"/>
                        </a:rPr>
                        <a:t>n = E</a:t>
                      </a:r>
                      <a:r>
                        <a:rPr lang="pt-BR" sz="1800" b="0" i="0" baseline="-25000" dirty="0">
                          <a:effectLst/>
                          <a:latin typeface="+mn-lt"/>
                        </a:rPr>
                        <a:t>n</a:t>
                      </a:r>
                      <a:r>
                        <a:rPr lang="pt-BR" sz="1800" b="0" i="0" dirty="0">
                          <a:effectLst/>
                          <a:latin typeface="+mn-lt"/>
                        </a:rPr>
                        <a:t> / (h f) = P t λ / (h c)</a:t>
                      </a:r>
                      <a:br>
                        <a:rPr lang="pt-BR" sz="1800" b="0" i="0" dirty="0">
                          <a:effectLst/>
                          <a:latin typeface="+mn-lt"/>
                        </a:rPr>
                      </a:br>
                      <a:r>
                        <a:rPr lang="pt-BR" sz="1800" b="0" i="0" dirty="0">
                          <a:effectLst/>
                          <a:latin typeface="+mn-lt"/>
                        </a:rPr>
                        <a:t>n = 60 J.s</a:t>
                      </a:r>
                      <a:r>
                        <a:rPr lang="pt-BR" sz="1800" b="0" i="0" baseline="30000" dirty="0">
                          <a:effectLst/>
                          <a:latin typeface="+mn-lt"/>
                        </a:rPr>
                        <a:t>-1</a:t>
                      </a:r>
                      <a:r>
                        <a:rPr lang="pt-BR" sz="1800" b="0" i="0" dirty="0">
                          <a:effectLst/>
                          <a:latin typeface="+mn-lt"/>
                        </a:rPr>
                        <a:t> . 0,6.10</a:t>
                      </a:r>
                      <a:r>
                        <a:rPr lang="pt-BR" sz="1800" b="0" i="0" baseline="30000" dirty="0">
                          <a:effectLst/>
                          <a:latin typeface="+mn-lt"/>
                        </a:rPr>
                        <a:t>-6</a:t>
                      </a:r>
                      <a:r>
                        <a:rPr lang="pt-BR" sz="1800" b="0" i="0" dirty="0">
                          <a:effectLst/>
                          <a:latin typeface="+mn-lt"/>
                        </a:rPr>
                        <a:t> m / (6,626.10</a:t>
                      </a:r>
                      <a:r>
                        <a:rPr lang="pt-BR" sz="1800" b="0" i="0" baseline="30000" dirty="0">
                          <a:effectLst/>
                          <a:latin typeface="+mn-lt"/>
                        </a:rPr>
                        <a:t>-34</a:t>
                      </a:r>
                      <a:r>
                        <a:rPr lang="pt-BR" sz="1800" b="0" i="0" dirty="0">
                          <a:effectLst/>
                          <a:latin typeface="+mn-lt"/>
                        </a:rPr>
                        <a:t> J.s</a:t>
                      </a:r>
                      <a:r>
                        <a:rPr lang="pt-BR" sz="1800" b="0" i="0" baseline="30000" dirty="0">
                          <a:effectLst/>
                          <a:latin typeface="+mn-lt"/>
                        </a:rPr>
                        <a:t>-1</a:t>
                      </a:r>
                      <a:r>
                        <a:rPr lang="pt-BR" sz="1800" b="0" i="0" dirty="0">
                          <a:effectLst/>
                          <a:latin typeface="+mn-lt"/>
                        </a:rPr>
                        <a:t> . 3.10</a:t>
                      </a:r>
                      <a:r>
                        <a:rPr lang="pt-BR" sz="1800" b="0" i="0" baseline="30000" dirty="0">
                          <a:effectLst/>
                          <a:latin typeface="+mn-lt"/>
                        </a:rPr>
                        <a:t>8</a:t>
                      </a:r>
                      <a:r>
                        <a:rPr lang="pt-BR" sz="1800" b="0" i="0" dirty="0">
                          <a:effectLst/>
                          <a:latin typeface="+mn-lt"/>
                        </a:rPr>
                        <a:t> m.s</a:t>
                      </a:r>
                      <a:r>
                        <a:rPr lang="pt-BR" sz="1800" b="0" i="0" baseline="30000" dirty="0">
                          <a:effectLst/>
                          <a:latin typeface="+mn-lt"/>
                        </a:rPr>
                        <a:t>-1</a:t>
                      </a:r>
                      <a:r>
                        <a:rPr lang="pt-BR" sz="1800" b="0" i="0" dirty="0">
                          <a:effectLst/>
                          <a:latin typeface="+mn-lt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20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1800" b="0" i="0" dirty="0">
                          <a:effectLst/>
                          <a:latin typeface="+mn-lt"/>
                        </a:rPr>
                        <a:t>n = </a:t>
                      </a:r>
                      <a:r>
                        <a:rPr lang="cs-CZ" sz="1800" b="0" i="0" u="sng" dirty="0">
                          <a:effectLst/>
                          <a:latin typeface="+mn-lt"/>
                        </a:rPr>
                        <a:t>1,8.10</a:t>
                      </a:r>
                      <a:r>
                        <a:rPr lang="cs-CZ" sz="1800" b="0" i="0" u="sng" baseline="30000" dirty="0">
                          <a:effectLst/>
                          <a:latin typeface="+mn-lt"/>
                        </a:rPr>
                        <a:t>20</a:t>
                      </a:r>
                      <a:r>
                        <a:rPr lang="cs-CZ" sz="1800" b="0" i="0" u="sng" dirty="0">
                          <a:effectLst/>
                          <a:latin typeface="+mn-lt"/>
                        </a:rPr>
                        <a:t> s</a:t>
                      </a:r>
                      <a:r>
                        <a:rPr lang="cs-CZ" sz="1800" b="0" i="0" u="sng" baseline="30000" dirty="0">
                          <a:effectLst/>
                          <a:latin typeface="+mn-lt"/>
                        </a:rPr>
                        <a:t>-1</a:t>
                      </a:r>
                      <a:r>
                        <a:rPr lang="cs-CZ" sz="1800" b="0" i="0" u="sng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271204"/>
                  </a:ext>
                </a:extLst>
              </a:tr>
            </a:tbl>
          </a:graphicData>
        </a:graphic>
      </p:graphicFrame>
      <p:sp>
        <p:nvSpPr>
          <p:cNvPr id="14" name="TextovéPole 13">
            <a:extLst>
              <a:ext uri="{FF2B5EF4-FFF2-40B4-BE49-F238E27FC236}">
                <a16:creationId xmlns:a16="http://schemas.microsoft.com/office/drawing/2014/main" id="{C73B8AAD-F1B1-40AC-815A-E1228FC5AF4D}"/>
              </a:ext>
            </a:extLst>
          </p:cNvPr>
          <p:cNvSpPr txBox="1"/>
          <p:nvPr/>
        </p:nvSpPr>
        <p:spPr>
          <a:xfrm>
            <a:off x="120652" y="4035810"/>
            <a:ext cx="868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Elektrony jsou urychlovány napětím 10 </a:t>
            </a:r>
            <a:r>
              <a:rPr lang="cs-CZ" dirty="0" err="1"/>
              <a:t>kV</a:t>
            </a:r>
            <a:r>
              <a:rPr lang="cs-CZ" dirty="0"/>
              <a:t>. Určete jejich de </a:t>
            </a:r>
            <a:r>
              <a:rPr lang="cs-CZ" dirty="0" err="1"/>
              <a:t>Broglieho</a:t>
            </a:r>
            <a:r>
              <a:rPr lang="cs-CZ" dirty="0"/>
              <a:t> vlnovou délku.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C37E5A5-9012-4035-A22B-5E08ABFB5C22}"/>
              </a:ext>
            </a:extLst>
          </p:cNvPr>
          <p:cNvSpPr txBox="1"/>
          <p:nvPr/>
        </p:nvSpPr>
        <p:spPr>
          <a:xfrm>
            <a:off x="244023" y="4479105"/>
            <a:ext cx="418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Ek</a:t>
            </a:r>
            <a:r>
              <a:rPr lang="cs-CZ" dirty="0"/>
              <a:t> = ½.m.v2 = p</a:t>
            </a:r>
            <a:r>
              <a:rPr lang="cs-CZ" baseline="30000" dirty="0"/>
              <a:t>2</a:t>
            </a:r>
            <a:r>
              <a:rPr lang="cs-CZ" dirty="0"/>
              <a:t>/(2.m) = </a:t>
            </a:r>
            <a:r>
              <a:rPr lang="cs-CZ" dirty="0" err="1"/>
              <a:t>e.U</a:t>
            </a:r>
            <a:endParaRPr lang="cs-CZ" dirty="0"/>
          </a:p>
          <a:p>
            <a:r>
              <a:rPr lang="pt-BR" b="0" i="0" dirty="0">
                <a:effectLst/>
                <a:latin typeface="+mn-lt"/>
              </a:rPr>
              <a:t>λ =</a:t>
            </a:r>
            <a:r>
              <a:rPr lang="cs-CZ" b="0" i="0" dirty="0">
                <a:effectLst/>
                <a:latin typeface="+mn-lt"/>
              </a:rPr>
              <a:t> h/p = h/ √(2.m.e.U) = </a:t>
            </a:r>
            <a:r>
              <a:rPr lang="cs-CZ" b="0" i="0" u="sng" dirty="0">
                <a:effectLst/>
                <a:latin typeface="+mn-lt"/>
              </a:rPr>
              <a:t>1,23.10</a:t>
            </a:r>
            <a:r>
              <a:rPr lang="cs-CZ" b="0" i="0" u="sng" baseline="30000" dirty="0">
                <a:effectLst/>
                <a:latin typeface="+mn-lt"/>
              </a:rPr>
              <a:t>-11</a:t>
            </a:r>
            <a:r>
              <a:rPr lang="cs-CZ" b="0" i="0" u="sng" dirty="0">
                <a:effectLst/>
                <a:latin typeface="+mn-lt"/>
              </a:rPr>
              <a:t> m</a:t>
            </a:r>
            <a:r>
              <a:rPr lang="cs-CZ" b="0" i="0" dirty="0">
                <a:effectLst/>
                <a:latin typeface="+mn-lt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5514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D3D37EE-3238-4724-A6A3-E2695520E92E}"/>
              </a:ext>
            </a:extLst>
          </p:cNvPr>
          <p:cNvSpPr txBox="1"/>
          <p:nvPr/>
        </p:nvSpPr>
        <p:spPr>
          <a:xfrm>
            <a:off x="180976" y="3105834"/>
            <a:ext cx="857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Kolik</a:t>
            </a:r>
            <a:r>
              <a:rPr lang="en-US" dirty="0"/>
              <a:t> </a:t>
            </a:r>
            <a:r>
              <a:rPr lang="en-US" dirty="0" err="1"/>
              <a:t>foton</a:t>
            </a:r>
            <a:r>
              <a:rPr lang="cs-CZ" dirty="0"/>
              <a:t>ů vyzáří žárovka s příkonem 40 W za 2 hodiny, je-li frekvence vysílaného záření 5.10</a:t>
            </a:r>
            <a:r>
              <a:rPr lang="cs-CZ" baseline="30000" dirty="0"/>
              <a:t>14</a:t>
            </a:r>
            <a:r>
              <a:rPr lang="cs-CZ" dirty="0"/>
              <a:t> Hz?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053B37F-EFEF-44A2-800A-28E0C23CE954}"/>
              </a:ext>
            </a:extLst>
          </p:cNvPr>
          <p:cNvSpPr txBox="1"/>
          <p:nvPr/>
        </p:nvSpPr>
        <p:spPr>
          <a:xfrm>
            <a:off x="247650" y="4380726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Jaká je vlnová délka rentgenového záření, emitovaného při dopadu elektronů o energii 100 </a:t>
            </a:r>
            <a:r>
              <a:rPr lang="cs-CZ" dirty="0" err="1"/>
              <a:t>keV</a:t>
            </a:r>
            <a:r>
              <a:rPr lang="cs-CZ" dirty="0"/>
              <a:t>? (1 eV = 1,602.10</a:t>
            </a:r>
            <a:r>
              <a:rPr lang="cs-CZ" baseline="30000" dirty="0"/>
              <a:t>-19</a:t>
            </a:r>
            <a:r>
              <a:rPr lang="cs-CZ" dirty="0"/>
              <a:t> J 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158B733-7B23-4144-8F5A-63E0DD9C0C48}"/>
              </a:ext>
            </a:extLst>
          </p:cNvPr>
          <p:cNvSpPr txBox="1"/>
          <p:nvPr/>
        </p:nvSpPr>
        <p:spPr>
          <a:xfrm>
            <a:off x="285750" y="5668923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Jakého urychlovacího napětí bylo užito v elektronovém mikroskopu, jestliže je vlnová délka elektronového svazku 0,05 </a:t>
            </a:r>
            <a:r>
              <a:rPr lang="cs-CZ" dirty="0" err="1"/>
              <a:t>nm</a:t>
            </a:r>
            <a:r>
              <a:rPr lang="cs-CZ" dirty="0"/>
              <a:t>?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9875BE8-2797-44D8-B2C1-2CCFBCCBC558}"/>
              </a:ext>
            </a:extLst>
          </p:cNvPr>
          <p:cNvSpPr txBox="1"/>
          <p:nvPr/>
        </p:nvSpPr>
        <p:spPr>
          <a:xfrm>
            <a:off x="180976" y="1752808"/>
            <a:ext cx="88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Určete napětí U na rentgenové trubici, pokud spojité spektrum vysílaného záření neobsahuje vlnové délky kratší než 0,0206 </a:t>
            </a:r>
            <a:r>
              <a:rPr lang="cs-CZ" dirty="0" err="1"/>
              <a:t>nm</a:t>
            </a:r>
            <a:r>
              <a:rPr lang="cs-CZ" dirty="0"/>
              <a:t>.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8F0F247-CB87-416D-83F7-9A2079819B70}"/>
              </a:ext>
            </a:extLst>
          </p:cNvPr>
          <p:cNvSpPr txBox="1"/>
          <p:nvPr/>
        </p:nvSpPr>
        <p:spPr>
          <a:xfrm>
            <a:off x="180976" y="187887"/>
            <a:ext cx="8753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Elektrony dopadaly na antikatodu rentgenové lampy rychlostí 1,9.10</a:t>
            </a:r>
            <a:r>
              <a:rPr lang="cs-CZ" baseline="30000" dirty="0"/>
              <a:t>7</a:t>
            </a:r>
            <a:r>
              <a:rPr lang="cs-CZ" dirty="0"/>
              <a:t> m/s. Vypočtěte nejmenší vlnovou délku a největší frekvenci vzniklého rentgenového záření. Jak velké bylo urychlovací napětí?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FAA4BC1-1E40-4A6D-B479-1044A14A1F2A}"/>
              </a:ext>
            </a:extLst>
          </p:cNvPr>
          <p:cNvSpPr txBox="1"/>
          <p:nvPr/>
        </p:nvSpPr>
        <p:spPr>
          <a:xfrm>
            <a:off x="180976" y="112737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cs-CZ" dirty="0">
                <a:solidFill>
                  <a:srgbClr val="FF0000"/>
                </a:solidFill>
              </a:rPr>
              <a:t>1,2 </a:t>
            </a:r>
            <a:r>
              <a:rPr lang="cs-CZ" dirty="0" err="1">
                <a:solidFill>
                  <a:srgbClr val="FF0000"/>
                </a:solidFill>
              </a:rPr>
              <a:t>nm</a:t>
            </a:r>
            <a:r>
              <a:rPr lang="cs-CZ" dirty="0">
                <a:solidFill>
                  <a:srgbClr val="FF0000"/>
                </a:solidFill>
              </a:rPr>
              <a:t>, 2,5.10</a:t>
            </a:r>
            <a:r>
              <a:rPr lang="cs-CZ" baseline="30000" dirty="0">
                <a:solidFill>
                  <a:srgbClr val="FF0000"/>
                </a:solidFill>
              </a:rPr>
              <a:t>17</a:t>
            </a:r>
            <a:r>
              <a:rPr lang="cs-CZ" dirty="0">
                <a:solidFill>
                  <a:srgbClr val="FF0000"/>
                </a:solidFill>
              </a:rPr>
              <a:t> Hz, 1 </a:t>
            </a:r>
            <a:r>
              <a:rPr lang="cs-CZ" dirty="0" err="1">
                <a:solidFill>
                  <a:srgbClr val="FF0000"/>
                </a:solidFill>
              </a:rPr>
              <a:t>kV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C7F9B8B-6DB1-4BF1-86BA-CBE04FCBF631}"/>
              </a:ext>
            </a:extLst>
          </p:cNvPr>
          <p:cNvSpPr txBox="1"/>
          <p:nvPr/>
        </p:nvSpPr>
        <p:spPr>
          <a:xfrm>
            <a:off x="180976" y="2396907"/>
            <a:ext cx="1152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cs-CZ" dirty="0">
                <a:solidFill>
                  <a:srgbClr val="FF0000"/>
                </a:solidFill>
              </a:rPr>
              <a:t>60,3 </a:t>
            </a:r>
            <a:r>
              <a:rPr lang="cs-CZ" dirty="0" err="1">
                <a:solidFill>
                  <a:srgbClr val="FF0000"/>
                </a:solidFill>
              </a:rPr>
              <a:t>kV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FEBACE1-3132-44A0-8CD9-A6290C277674}"/>
              </a:ext>
            </a:extLst>
          </p:cNvPr>
          <p:cNvSpPr txBox="1"/>
          <p:nvPr/>
        </p:nvSpPr>
        <p:spPr>
          <a:xfrm>
            <a:off x="180976" y="3747700"/>
            <a:ext cx="1152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cs-CZ" dirty="0">
                <a:solidFill>
                  <a:srgbClr val="FF0000"/>
                </a:solidFill>
              </a:rPr>
              <a:t>8,7.10</a:t>
            </a:r>
            <a:r>
              <a:rPr lang="cs-CZ" baseline="30000" dirty="0">
                <a:solidFill>
                  <a:srgbClr val="FF0000"/>
                </a:solidFill>
              </a:rPr>
              <a:t>23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B107DE3-9319-4C17-84E9-7CDB203E7910}"/>
              </a:ext>
            </a:extLst>
          </p:cNvPr>
          <p:cNvSpPr txBox="1"/>
          <p:nvPr/>
        </p:nvSpPr>
        <p:spPr>
          <a:xfrm>
            <a:off x="266700" y="502705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cs-CZ" dirty="0">
                <a:solidFill>
                  <a:srgbClr val="FF0000"/>
                </a:solidFill>
              </a:rPr>
              <a:t>0,012 </a:t>
            </a:r>
            <a:r>
              <a:rPr lang="cs-CZ" dirty="0" err="1">
                <a:solidFill>
                  <a:srgbClr val="FF0000"/>
                </a:solidFill>
              </a:rPr>
              <a:t>nm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7D81858-7B8B-4F12-87EF-7B312B64DF28}"/>
              </a:ext>
            </a:extLst>
          </p:cNvPr>
          <p:cNvSpPr txBox="1"/>
          <p:nvPr/>
        </p:nvSpPr>
        <p:spPr>
          <a:xfrm>
            <a:off x="285750" y="63007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cs-CZ" dirty="0">
                <a:solidFill>
                  <a:srgbClr val="FF0000"/>
                </a:solidFill>
              </a:rPr>
              <a:t>24,8 </a:t>
            </a:r>
            <a:r>
              <a:rPr lang="cs-CZ" dirty="0" err="1">
                <a:solidFill>
                  <a:srgbClr val="FF0000"/>
                </a:solidFill>
              </a:rPr>
              <a:t>kV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6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2E5361D6-C75D-43B4-893F-5E1509A46940}"/>
              </a:ext>
            </a:extLst>
          </p:cNvPr>
          <p:cNvSpPr txBox="1"/>
          <p:nvPr/>
        </p:nvSpPr>
        <p:spPr>
          <a:xfrm>
            <a:off x="166686" y="1703695"/>
            <a:ext cx="881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Vnější fotoelektrický jev nastane u stříbrné elektrody při nejdelší vlnové délce světla 260 </a:t>
            </a:r>
            <a:r>
              <a:rPr lang="cs-CZ" dirty="0" err="1"/>
              <a:t>nm</a:t>
            </a:r>
            <a:r>
              <a:rPr lang="cs-CZ" dirty="0"/>
              <a:t>. Určete výstupní práci stříbra. (1 eV = 1,602.10</a:t>
            </a:r>
            <a:r>
              <a:rPr lang="cs-CZ" baseline="30000" dirty="0"/>
              <a:t>-19</a:t>
            </a:r>
            <a:r>
              <a:rPr lang="cs-CZ" dirty="0"/>
              <a:t> J )</a:t>
            </a:r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D5C3673-E618-4A60-826A-218BDDA95D62}"/>
              </a:ext>
            </a:extLst>
          </p:cNvPr>
          <p:cNvSpPr txBox="1"/>
          <p:nvPr/>
        </p:nvSpPr>
        <p:spPr>
          <a:xfrm>
            <a:off x="264317" y="3049377"/>
            <a:ext cx="8615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Zinková elektroda je ozářena UV zářením o vlnové délce 320 </a:t>
            </a:r>
            <a:r>
              <a:rPr lang="cs-CZ" dirty="0" err="1"/>
              <a:t>nm</a:t>
            </a:r>
            <a:r>
              <a:rPr lang="cs-CZ" dirty="0"/>
              <a:t>. Jakou maximální rychlost mají </a:t>
            </a:r>
            <a:r>
              <a:rPr lang="en-US" dirty="0" err="1"/>
              <a:t>elektron</a:t>
            </a:r>
            <a:r>
              <a:rPr lang="cs-CZ" dirty="0"/>
              <a:t>y</a:t>
            </a:r>
            <a:r>
              <a:rPr lang="en-US" dirty="0"/>
              <a:t> </a:t>
            </a:r>
            <a:r>
              <a:rPr lang="en-US" dirty="0" err="1"/>
              <a:t>uvoln</a:t>
            </a:r>
            <a:r>
              <a:rPr lang="cs-CZ" dirty="0" err="1"/>
              <a:t>ěné</a:t>
            </a:r>
            <a:r>
              <a:rPr lang="en-US" dirty="0"/>
              <a:t> </a:t>
            </a:r>
            <a:r>
              <a:rPr lang="cs-CZ" dirty="0"/>
              <a:t>z</a:t>
            </a:r>
            <a:r>
              <a:rPr lang="en-US" dirty="0"/>
              <a:t>e </a:t>
            </a:r>
            <a:r>
              <a:rPr lang="cs-CZ" dirty="0"/>
              <a:t>z</a:t>
            </a:r>
            <a:r>
              <a:rPr lang="en-US" dirty="0" err="1"/>
              <a:t>inku</a:t>
            </a:r>
            <a:r>
              <a:rPr lang="en-US" dirty="0"/>
              <a:t> </a:t>
            </a:r>
            <a:r>
              <a:rPr lang="cs-CZ" dirty="0"/>
              <a:t>při vnějším </a:t>
            </a:r>
            <a:r>
              <a:rPr lang="cs-CZ" dirty="0" err="1"/>
              <a:t>foroelektrickém</a:t>
            </a:r>
            <a:r>
              <a:rPr lang="cs-CZ" dirty="0"/>
              <a:t> jevu? Výstupní práce zinku je 3,74 </a:t>
            </a:r>
            <a:r>
              <a:rPr lang="cs-CZ" dirty="0" err="1"/>
              <a:t>eV.</a:t>
            </a:r>
            <a:r>
              <a:rPr lang="cs-CZ" dirty="0"/>
              <a:t> (1 eV = 1,602.10</a:t>
            </a:r>
            <a:r>
              <a:rPr lang="cs-CZ" baseline="30000" dirty="0"/>
              <a:t>-19</a:t>
            </a:r>
            <a:r>
              <a:rPr lang="cs-CZ" dirty="0"/>
              <a:t> J )</a:t>
            </a:r>
            <a:endParaRPr lang="en-US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2279703-76C9-4591-8E14-C16E048930E4}"/>
              </a:ext>
            </a:extLst>
          </p:cNvPr>
          <p:cNvSpPr txBox="1"/>
          <p:nvPr/>
        </p:nvSpPr>
        <p:spPr>
          <a:xfrm>
            <a:off x="166686" y="358013"/>
            <a:ext cx="871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Výstupní práce sodíku je 2,28 </a:t>
            </a:r>
            <a:r>
              <a:rPr lang="cs-CZ" dirty="0" err="1"/>
              <a:t>eV.</a:t>
            </a:r>
            <a:r>
              <a:rPr lang="cs-CZ" dirty="0"/>
              <a:t> Lze vyvolat vnější fotoelektrický jev zářením o vlnové délce  500 </a:t>
            </a:r>
            <a:r>
              <a:rPr lang="cs-CZ" dirty="0" err="1"/>
              <a:t>nm</a:t>
            </a:r>
            <a:r>
              <a:rPr lang="cs-CZ" dirty="0"/>
              <a:t>? (1 eV = 1,602.10</a:t>
            </a:r>
            <a:r>
              <a:rPr lang="cs-CZ" baseline="30000" dirty="0"/>
              <a:t>-19</a:t>
            </a:r>
            <a:r>
              <a:rPr lang="cs-CZ" dirty="0"/>
              <a:t> J 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255ED96-76CF-4E64-8175-8DAF72CE318A}"/>
              </a:ext>
            </a:extLst>
          </p:cNvPr>
          <p:cNvSpPr txBox="1"/>
          <p:nvPr/>
        </p:nvSpPr>
        <p:spPr>
          <a:xfrm>
            <a:off x="264319" y="23568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[7,6.10</a:t>
            </a:r>
            <a:r>
              <a:rPr lang="en-US" baseline="30000" dirty="0">
                <a:solidFill>
                  <a:srgbClr val="FF0000"/>
                </a:solidFill>
              </a:rPr>
              <a:t>-19</a:t>
            </a:r>
            <a:r>
              <a:rPr lang="en-US" dirty="0">
                <a:solidFill>
                  <a:srgbClr val="FF0000"/>
                </a:solidFill>
              </a:rPr>
              <a:t> J]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7EF624C-4F16-4925-9DE5-1736B1DBE8E9}"/>
              </a:ext>
            </a:extLst>
          </p:cNvPr>
          <p:cNvSpPr txBox="1"/>
          <p:nvPr/>
        </p:nvSpPr>
        <p:spPr>
          <a:xfrm>
            <a:off x="342900" y="41112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[2,2.10</a:t>
            </a:r>
            <a:r>
              <a:rPr lang="en-US" baseline="30000" dirty="0">
                <a:solidFill>
                  <a:srgbClr val="FF0000"/>
                </a:solidFill>
              </a:rPr>
              <a:t>5</a:t>
            </a:r>
            <a:r>
              <a:rPr lang="en-US" dirty="0">
                <a:solidFill>
                  <a:srgbClr val="FF0000"/>
                </a:solidFill>
              </a:rPr>
              <a:t> m.s</a:t>
            </a:r>
            <a:r>
              <a:rPr lang="en-US" baseline="30000" dirty="0">
                <a:solidFill>
                  <a:srgbClr val="FF0000"/>
                </a:solidFill>
              </a:rPr>
              <a:t>-1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1D89A26-6C23-427E-804F-EEDB2D889F61}"/>
              </a:ext>
            </a:extLst>
          </p:cNvPr>
          <p:cNvSpPr txBox="1"/>
          <p:nvPr/>
        </p:nvSpPr>
        <p:spPr>
          <a:xfrm>
            <a:off x="216691" y="1046569"/>
            <a:ext cx="4735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cs-CZ" dirty="0">
                <a:solidFill>
                  <a:srgbClr val="FF0000"/>
                </a:solidFill>
              </a:rPr>
              <a:t>540 </a:t>
            </a:r>
            <a:r>
              <a:rPr lang="cs-CZ" dirty="0" err="1">
                <a:solidFill>
                  <a:srgbClr val="FF0000"/>
                </a:solidFill>
              </a:rPr>
              <a:t>nm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&gt; 500 nm]</a:t>
            </a:r>
          </a:p>
        </p:txBody>
      </p:sp>
    </p:spTree>
    <p:extLst>
      <p:ext uri="{BB962C8B-B14F-4D97-AF65-F5344CB8AC3E}">
        <p14:creationId xmlns:p14="http://schemas.microsoft.com/office/powerpoint/2010/main" val="390781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E9CB8E17-2E9F-4996-AF37-2E51FB100F88}"/>
              </a:ext>
            </a:extLst>
          </p:cNvPr>
          <p:cNvSpPr txBox="1"/>
          <p:nvPr/>
        </p:nvSpPr>
        <p:spPr>
          <a:xfrm>
            <a:off x="217632" y="4348672"/>
            <a:ext cx="8708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effectLst/>
              </a:rPr>
              <a:t>Určete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intenzitu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vyzařování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vlákna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žárovky</a:t>
            </a:r>
            <a:r>
              <a:rPr lang="en-US" b="0" i="0" dirty="0">
                <a:effectLst/>
              </a:rPr>
              <a:t>, je</a:t>
            </a:r>
            <a:r>
              <a:rPr lang="cs-CZ" b="0" i="0" dirty="0" err="1">
                <a:effectLst/>
              </a:rPr>
              <a:t>-li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zahřáté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na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teplotu</a:t>
            </a:r>
            <a:r>
              <a:rPr lang="en-US" b="0" i="0" dirty="0">
                <a:effectLst/>
              </a:rPr>
              <a:t> 3000 K.</a:t>
            </a:r>
            <a:r>
              <a:rPr lang="cs-CZ" b="0" i="0" dirty="0">
                <a:effectLst/>
              </a:rPr>
              <a:t> 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 = 5,67.10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-8 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W.m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-2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 .K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-4</a:t>
            </a:r>
            <a:r>
              <a:rPr lang="en-US" b="0" i="0" dirty="0">
                <a:effectLst/>
              </a:rPr>
              <a:t> </a:t>
            </a:r>
            <a:endParaRPr lang="en-US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B78D144-AFB4-4DD0-88BE-BEE54E62521D}"/>
              </a:ext>
            </a:extLst>
          </p:cNvPr>
          <p:cNvSpPr txBox="1"/>
          <p:nvPr/>
        </p:nvSpPr>
        <p:spPr>
          <a:xfrm>
            <a:off x="381747" y="5075481"/>
            <a:ext cx="67903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dirty="0">
                <a:effectLst/>
              </a:rPr>
              <a:t>σ</a:t>
            </a:r>
            <a:r>
              <a:rPr lang="en-US" b="0" i="0" dirty="0">
                <a:effectLst/>
              </a:rPr>
              <a:t> = 5,67⋅10</a:t>
            </a:r>
            <a:r>
              <a:rPr lang="en-US" b="0" i="0" baseline="30000" dirty="0">
                <a:effectLst/>
              </a:rPr>
              <a:t>−8 </a:t>
            </a:r>
            <a:r>
              <a:rPr lang="en-US" b="0" i="0" dirty="0">
                <a:effectLst/>
              </a:rPr>
              <a:t>W⋅m</a:t>
            </a:r>
            <a:r>
              <a:rPr lang="en-US" b="0" i="0" baseline="30000" dirty="0">
                <a:effectLst/>
              </a:rPr>
              <a:t>−2</a:t>
            </a:r>
            <a:r>
              <a:rPr lang="en-US" b="0" i="0" dirty="0">
                <a:effectLst/>
              </a:rPr>
              <a:t>K</a:t>
            </a:r>
            <a:r>
              <a:rPr lang="en-US" b="0" i="0" baseline="30000" dirty="0">
                <a:effectLst/>
              </a:rPr>
              <a:t>−4</a:t>
            </a:r>
            <a:endParaRPr lang="en-US" b="0" i="0" dirty="0">
              <a:effectLst/>
            </a:endParaRPr>
          </a:p>
          <a:p>
            <a:r>
              <a:rPr lang="en-US" b="0" i="0" dirty="0">
                <a:effectLst/>
              </a:rPr>
              <a:t>T = 3000 K</a:t>
            </a:r>
          </a:p>
          <a:p>
            <a:r>
              <a:rPr lang="en-US" b="0" i="0" dirty="0">
                <a:effectLst/>
              </a:rPr>
              <a:t>M</a:t>
            </a:r>
            <a:r>
              <a:rPr lang="en-US" b="0" i="0" baseline="-25000" dirty="0">
                <a:effectLst/>
              </a:rPr>
              <a:t>e</a:t>
            </a:r>
            <a:r>
              <a:rPr lang="en-US" b="0" i="0" dirty="0">
                <a:effectLst/>
              </a:rPr>
              <a:t> = ?</a:t>
            </a:r>
          </a:p>
          <a:p>
            <a:endParaRPr lang="en-US" dirty="0"/>
          </a:p>
          <a:p>
            <a:r>
              <a:rPr lang="en-US" b="0" i="0" dirty="0">
                <a:effectLst/>
              </a:rPr>
              <a:t>M</a:t>
            </a:r>
            <a:r>
              <a:rPr lang="en-US" b="0" i="0" baseline="-25000" dirty="0">
                <a:effectLst/>
              </a:rPr>
              <a:t>e</a:t>
            </a:r>
            <a:r>
              <a:rPr lang="en-US" b="0" i="0" dirty="0">
                <a:effectLst/>
              </a:rPr>
              <a:t> =</a:t>
            </a:r>
            <a:r>
              <a:rPr lang="el-GR" b="0" i="0" dirty="0">
                <a:effectLst/>
              </a:rPr>
              <a:t> σ </a:t>
            </a:r>
            <a:r>
              <a:rPr lang="en-US" b="0" i="0" dirty="0">
                <a:effectLst/>
              </a:rPr>
              <a:t>⋅T</a:t>
            </a:r>
            <a:r>
              <a:rPr lang="en-US" b="0" i="0" baseline="30000" dirty="0">
                <a:effectLst/>
              </a:rPr>
              <a:t>4</a:t>
            </a:r>
            <a:r>
              <a:rPr lang="en-US" b="0" i="0" dirty="0">
                <a:effectLst/>
              </a:rPr>
              <a:t> = 5,67⋅10</a:t>
            </a:r>
            <a:r>
              <a:rPr lang="en-US" b="0" i="0" baseline="30000" dirty="0">
                <a:effectLst/>
              </a:rPr>
              <a:t>−8</a:t>
            </a:r>
            <a:r>
              <a:rPr lang="en-US" b="0" i="0" dirty="0">
                <a:effectLst/>
              </a:rPr>
              <a:t>⋅3000</a:t>
            </a:r>
            <a:r>
              <a:rPr lang="en-US" b="0" i="0" baseline="30000" dirty="0">
                <a:effectLst/>
              </a:rPr>
              <a:t>4</a:t>
            </a:r>
            <a:r>
              <a:rPr lang="en-US" b="0" i="0" dirty="0">
                <a:effectLst/>
              </a:rPr>
              <a:t> W⋅m</a:t>
            </a:r>
            <a:r>
              <a:rPr lang="en-US" b="0" i="0" baseline="30000" dirty="0">
                <a:effectLst/>
              </a:rPr>
              <a:t>−2</a:t>
            </a:r>
            <a:r>
              <a:rPr lang="en-US" b="0" i="0" dirty="0">
                <a:effectLst/>
              </a:rPr>
              <a:t> = </a:t>
            </a:r>
            <a:r>
              <a:rPr lang="en-US" b="0" i="0" u="sng" dirty="0">
                <a:effectLst/>
              </a:rPr>
              <a:t>4592700 W⋅m</a:t>
            </a:r>
            <a:r>
              <a:rPr lang="en-US" b="0" i="0" u="sng" baseline="30000" dirty="0">
                <a:effectLst/>
              </a:rPr>
              <a:t>−2</a:t>
            </a:r>
            <a:endParaRPr lang="en-US" u="sng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28BE955-9823-44B2-A8E1-B1ACC08D9546}"/>
              </a:ext>
            </a:extLst>
          </p:cNvPr>
          <p:cNvSpPr txBox="1"/>
          <p:nvPr/>
        </p:nvSpPr>
        <p:spPr>
          <a:xfrm>
            <a:off x="189604" y="2430307"/>
            <a:ext cx="86411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 err="1">
                <a:effectLst/>
              </a:rPr>
              <a:t>Určete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teplotu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černého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tělesa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které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vyzařuje</a:t>
            </a:r>
            <a:r>
              <a:rPr lang="en-US" b="0" i="0" dirty="0">
                <a:effectLst/>
              </a:rPr>
              <a:t> maximum </a:t>
            </a:r>
            <a:r>
              <a:rPr lang="en-US" b="0" i="0" dirty="0" err="1">
                <a:effectLst/>
              </a:rPr>
              <a:t>energie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na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vlnové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délce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žluté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barvy</a:t>
            </a:r>
            <a:r>
              <a:rPr lang="en-US" b="0" i="0" dirty="0">
                <a:effectLst/>
              </a:rPr>
              <a:t> 580 nm. </a:t>
            </a:r>
            <a:r>
              <a:rPr lang="cs-CZ" altLang="cs-CZ" sz="1800" i="0" u="none" dirty="0">
                <a:effectLst/>
              </a:rPr>
              <a:t>b =2,9.10</a:t>
            </a:r>
            <a:r>
              <a:rPr lang="cs-CZ" altLang="cs-CZ" sz="1800" i="0" u="none" baseline="30000" dirty="0">
                <a:effectLst/>
              </a:rPr>
              <a:t>-3 </a:t>
            </a:r>
            <a:r>
              <a:rPr lang="cs-CZ" altLang="cs-CZ" sz="1800" i="0" u="none" dirty="0" err="1">
                <a:effectLst/>
              </a:rPr>
              <a:t>m.K</a:t>
            </a:r>
            <a:endParaRPr lang="cs-CZ" altLang="cs-CZ" sz="1800" i="0" u="none" dirty="0">
              <a:effectLst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0BFC617-EDA3-4DFD-AD99-3F44653D391A}"/>
              </a:ext>
            </a:extLst>
          </p:cNvPr>
          <p:cNvSpPr txBox="1"/>
          <p:nvPr/>
        </p:nvSpPr>
        <p:spPr>
          <a:xfrm>
            <a:off x="520534" y="3156136"/>
            <a:ext cx="19116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</a:rPr>
              <a:t>b = 2,9⋅10</a:t>
            </a:r>
            <a:r>
              <a:rPr lang="en-US" b="0" i="0" baseline="30000" dirty="0">
                <a:effectLst/>
              </a:rPr>
              <a:t>−3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K⋅m</a:t>
            </a:r>
            <a:r>
              <a:rPr lang="en-US" b="0" i="0" dirty="0">
                <a:effectLst/>
              </a:rPr>
              <a:t> </a:t>
            </a:r>
          </a:p>
          <a:p>
            <a:r>
              <a:rPr lang="el-GR" b="0" i="0" dirty="0">
                <a:effectLst/>
              </a:rPr>
              <a:t>λ </a:t>
            </a:r>
            <a:r>
              <a:rPr lang="en-US" b="0" i="0" dirty="0">
                <a:effectLst/>
              </a:rPr>
              <a:t>= 580 nm,</a:t>
            </a:r>
          </a:p>
          <a:p>
            <a:r>
              <a:rPr lang="en-US" b="0" i="0" dirty="0">
                <a:effectLst/>
              </a:rPr>
              <a:t>T = ?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C9E8F3B-E800-4DF5-957A-406153236CE7}"/>
              </a:ext>
            </a:extLst>
          </p:cNvPr>
          <p:cNvSpPr txBox="1"/>
          <p:nvPr/>
        </p:nvSpPr>
        <p:spPr>
          <a:xfrm>
            <a:off x="3019425" y="368957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</a:rPr>
              <a:t>T = b/</a:t>
            </a:r>
            <a:r>
              <a:rPr lang="el-GR" b="0" i="0" dirty="0">
                <a:effectLst/>
              </a:rPr>
              <a:t>λ </a:t>
            </a:r>
            <a:r>
              <a:rPr lang="en-US" b="0" i="0" dirty="0">
                <a:effectLst/>
              </a:rPr>
              <a:t>=2,9⋅10</a:t>
            </a:r>
            <a:r>
              <a:rPr lang="en-US" b="0" i="0" baseline="30000" dirty="0">
                <a:effectLst/>
              </a:rPr>
              <a:t>−3</a:t>
            </a:r>
            <a:r>
              <a:rPr lang="en-US" b="0" i="0" dirty="0">
                <a:effectLst/>
              </a:rPr>
              <a:t>/580⋅10</a:t>
            </a:r>
            <a:r>
              <a:rPr lang="en-US" b="0" i="0" baseline="30000" dirty="0">
                <a:effectLst/>
              </a:rPr>
              <a:t>−9</a:t>
            </a:r>
            <a:r>
              <a:rPr lang="en-US" b="0" i="0" dirty="0">
                <a:effectLst/>
              </a:rPr>
              <a:t> K = </a:t>
            </a:r>
            <a:r>
              <a:rPr lang="en-US" b="0" i="0" u="sng" dirty="0">
                <a:effectLst/>
              </a:rPr>
              <a:t>5000 K</a:t>
            </a:r>
            <a:endParaRPr lang="en-US" u="sng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E813747-1F54-4CEB-8581-0F9F766BDB19}"/>
              </a:ext>
            </a:extLst>
          </p:cNvPr>
          <p:cNvSpPr txBox="1"/>
          <p:nvPr/>
        </p:nvSpPr>
        <p:spPr>
          <a:xfrm>
            <a:off x="3095625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</a:rPr>
              <a:t>T⋅</a:t>
            </a:r>
            <a:r>
              <a:rPr lang="el-GR" b="0" i="0" dirty="0">
                <a:effectLst/>
              </a:rPr>
              <a:t>λ</a:t>
            </a:r>
            <a:r>
              <a:rPr lang="en-US" b="0" i="0" dirty="0">
                <a:effectLst/>
              </a:rPr>
              <a:t> </a:t>
            </a:r>
            <a:r>
              <a:rPr lang="el-GR" b="0" i="0" dirty="0">
                <a:effectLst/>
              </a:rPr>
              <a:t>=</a:t>
            </a:r>
            <a:r>
              <a:rPr lang="en-US" b="0" i="0" dirty="0">
                <a:effectLst/>
              </a:rPr>
              <a:t> b</a:t>
            </a:r>
            <a:endParaRPr lang="en-US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65767BC-BDC1-4CD4-BA90-51699BB3F38A}"/>
              </a:ext>
            </a:extLst>
          </p:cNvPr>
          <p:cNvSpPr txBox="1"/>
          <p:nvPr/>
        </p:nvSpPr>
        <p:spPr>
          <a:xfrm>
            <a:off x="68664" y="120705"/>
            <a:ext cx="88296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k-SK" dirty="0">
                <a:solidFill>
                  <a:srgbClr val="000000"/>
                </a:solidFill>
                <a:effectLst/>
              </a:rPr>
              <a:t>Urč</a:t>
            </a:r>
            <a:r>
              <a:rPr lang="en-US" dirty="0">
                <a:solidFill>
                  <a:srgbClr val="000000"/>
                </a:solidFill>
                <a:effectLst/>
              </a:rPr>
              <a:t>et</a:t>
            </a:r>
            <a:r>
              <a:rPr lang="sk-SK" dirty="0">
                <a:solidFill>
                  <a:srgbClr val="000000"/>
                </a:solidFill>
                <a:effectLst/>
              </a:rPr>
              <a:t>e</a:t>
            </a:r>
            <a:r>
              <a:rPr lang="en-US" dirty="0">
                <a:solidFill>
                  <a:srgbClr val="000000"/>
                </a:solidFill>
                <a:effectLst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</a:rPr>
              <a:t>teplot</a:t>
            </a:r>
            <a:r>
              <a:rPr lang="en-US" dirty="0">
                <a:solidFill>
                  <a:srgbClr val="000000"/>
                </a:solidFill>
                <a:effectLst/>
              </a:rPr>
              <a:t>u</a:t>
            </a:r>
            <a:r>
              <a:rPr lang="sk-SK" dirty="0">
                <a:solidFill>
                  <a:srgbClr val="000000"/>
                </a:solidFill>
                <a:effectLst/>
              </a:rPr>
              <a:t> povrchu</a:t>
            </a:r>
            <a:r>
              <a:rPr lang="en-US" dirty="0">
                <a:solidFill>
                  <a:srgbClr val="000000"/>
                </a:solidFill>
                <a:effectLst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</a:rPr>
              <a:t>Slunce</a:t>
            </a:r>
            <a:r>
              <a:rPr lang="sk-SK" dirty="0">
                <a:solidFill>
                  <a:srgbClr val="000000"/>
                </a:solidFill>
                <a:effectLst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</a:rPr>
              <a:t>jestli</a:t>
            </a:r>
            <a:r>
              <a:rPr lang="sk-SK" dirty="0">
                <a:solidFill>
                  <a:srgbClr val="000000"/>
                </a:solidFill>
                <a:effectLst/>
              </a:rPr>
              <a:t>že v</a:t>
            </a:r>
            <a:r>
              <a:rPr lang="en-US" dirty="0">
                <a:solidFill>
                  <a:srgbClr val="000000"/>
                </a:solidFill>
                <a:effectLst/>
              </a:rPr>
              <a:t>e</a:t>
            </a:r>
            <a:r>
              <a:rPr lang="sk-SK" dirty="0">
                <a:solidFill>
                  <a:srgbClr val="000000"/>
                </a:solidFill>
                <a:effectLst/>
              </a:rPr>
              <a:t> </a:t>
            </a:r>
            <a:r>
              <a:rPr lang="sk-SK" dirty="0" err="1">
                <a:solidFill>
                  <a:srgbClr val="000000"/>
                </a:solidFill>
                <a:effectLst/>
              </a:rPr>
              <a:t>sl</a:t>
            </a:r>
            <a:r>
              <a:rPr lang="en-US" dirty="0">
                <a:solidFill>
                  <a:srgbClr val="000000"/>
                </a:solidFill>
                <a:effectLst/>
              </a:rPr>
              <a:t>u</a:t>
            </a:r>
            <a:r>
              <a:rPr lang="sk-SK" dirty="0" err="1">
                <a:solidFill>
                  <a:srgbClr val="000000"/>
                </a:solidFill>
                <a:effectLst/>
              </a:rPr>
              <a:t>nečn</a:t>
            </a:r>
            <a:r>
              <a:rPr lang="cs-CZ" dirty="0">
                <a:solidFill>
                  <a:srgbClr val="000000"/>
                </a:solidFill>
              </a:rPr>
              <a:t>í</a:t>
            </a:r>
            <a:r>
              <a:rPr lang="sk-SK" dirty="0">
                <a:solidFill>
                  <a:srgbClr val="000000"/>
                </a:solidFill>
                <a:effectLst/>
              </a:rPr>
              <a:t>m spektru </a:t>
            </a:r>
            <a:r>
              <a:rPr lang="sk-SK" dirty="0" err="1">
                <a:solidFill>
                  <a:srgbClr val="000000"/>
                </a:solidFill>
                <a:effectLst/>
              </a:rPr>
              <a:t>připadá</a:t>
            </a:r>
            <a:r>
              <a:rPr lang="sk-SK" dirty="0">
                <a:solidFill>
                  <a:srgbClr val="000000"/>
                </a:solidFill>
                <a:effectLst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</a:rPr>
              <a:t>relativně</a:t>
            </a:r>
            <a:r>
              <a:rPr lang="sk-SK" dirty="0">
                <a:solidFill>
                  <a:srgbClr val="000000"/>
                </a:solidFill>
                <a:effectLst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</a:rPr>
              <a:t>najvětší</a:t>
            </a:r>
            <a:r>
              <a:rPr lang="sk-SK" dirty="0">
                <a:solidFill>
                  <a:srgbClr val="000000"/>
                </a:solidFill>
                <a:effectLst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</a:rPr>
              <a:t>množství</a:t>
            </a:r>
            <a:r>
              <a:rPr lang="sk-SK" dirty="0">
                <a:solidFill>
                  <a:srgbClr val="000000"/>
                </a:solidFill>
                <a:effectLst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</a:rPr>
              <a:t>vyzářené</a:t>
            </a:r>
            <a:r>
              <a:rPr lang="sk-SK" dirty="0">
                <a:solidFill>
                  <a:srgbClr val="000000"/>
                </a:solidFill>
                <a:effectLst/>
              </a:rPr>
              <a:t> energie na vlnovou </a:t>
            </a:r>
            <a:r>
              <a:rPr lang="sk-SK" dirty="0" err="1">
                <a:solidFill>
                  <a:srgbClr val="000000"/>
                </a:solidFill>
                <a:effectLst/>
              </a:rPr>
              <a:t>déĺku</a:t>
            </a:r>
            <a:r>
              <a:rPr lang="sk-SK" dirty="0">
                <a:solidFill>
                  <a:srgbClr val="000000"/>
                </a:solidFill>
                <a:effectLst/>
              </a:rPr>
              <a:t> 4,75.10</a:t>
            </a:r>
            <a:r>
              <a:rPr lang="sk-SK" baseline="30000" dirty="0">
                <a:solidFill>
                  <a:srgbClr val="000000"/>
                </a:solidFill>
                <a:effectLst/>
              </a:rPr>
              <a:t>-5</a:t>
            </a:r>
            <a:r>
              <a:rPr lang="sk-SK" dirty="0">
                <a:solidFill>
                  <a:srgbClr val="000000"/>
                </a:solidFill>
                <a:effectLst/>
              </a:rPr>
              <a:t> cm. </a:t>
            </a:r>
            <a:r>
              <a:rPr lang="sk-SK" dirty="0" err="1">
                <a:solidFill>
                  <a:srgbClr val="000000"/>
                </a:solidFill>
                <a:effectLst/>
              </a:rPr>
              <a:t>Předpokladáme</a:t>
            </a:r>
            <a:r>
              <a:rPr lang="sk-SK" dirty="0">
                <a:solidFill>
                  <a:srgbClr val="000000"/>
                </a:solidFill>
                <a:effectLst/>
              </a:rPr>
              <a:t>, že </a:t>
            </a:r>
            <a:r>
              <a:rPr lang="sk-SK" dirty="0" err="1">
                <a:solidFill>
                  <a:srgbClr val="000000"/>
                </a:solidFill>
                <a:effectLst/>
              </a:rPr>
              <a:t>Slunce</a:t>
            </a:r>
            <a:r>
              <a:rPr lang="sk-SK" dirty="0">
                <a:solidFill>
                  <a:srgbClr val="000000"/>
                </a:solidFill>
                <a:effectLst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</a:rPr>
              <a:t>září</a:t>
            </a:r>
            <a:r>
              <a:rPr lang="sk-SK" dirty="0">
                <a:solidFill>
                  <a:srgbClr val="000000"/>
                </a:solidFill>
                <a:effectLst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</a:rPr>
              <a:t>jako</a:t>
            </a:r>
            <a:r>
              <a:rPr lang="sk-SK" dirty="0">
                <a:solidFill>
                  <a:srgbClr val="000000"/>
                </a:solidFill>
                <a:effectLst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</a:rPr>
              <a:t>absolutně</a:t>
            </a:r>
            <a:r>
              <a:rPr lang="sk-SK" dirty="0">
                <a:solidFill>
                  <a:srgbClr val="000000"/>
                </a:solidFill>
                <a:effectLst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</a:rPr>
              <a:t>černé</a:t>
            </a:r>
            <a:r>
              <a:rPr lang="sk-SK" dirty="0">
                <a:solidFill>
                  <a:srgbClr val="000000"/>
                </a:solidFill>
                <a:effectLst/>
              </a:rPr>
              <a:t> </a:t>
            </a:r>
            <a:r>
              <a:rPr lang="sk-SK" dirty="0" err="1">
                <a:solidFill>
                  <a:srgbClr val="000000"/>
                </a:solidFill>
                <a:effectLst/>
              </a:rPr>
              <a:t>těleso</a:t>
            </a:r>
            <a:r>
              <a:rPr lang="sk-SK" dirty="0">
                <a:solidFill>
                  <a:srgbClr val="000000"/>
                </a:solidFill>
                <a:effectLst/>
              </a:rPr>
              <a:t>. </a:t>
            </a:r>
            <a:r>
              <a:rPr lang="cs-CZ" altLang="cs-CZ" sz="1800" i="0" u="none" dirty="0">
                <a:effectLst/>
              </a:rPr>
              <a:t>b =2,89.10</a:t>
            </a:r>
            <a:r>
              <a:rPr lang="cs-CZ" altLang="cs-CZ" sz="1800" i="0" u="none" baseline="30000" dirty="0">
                <a:effectLst/>
              </a:rPr>
              <a:t>-3 </a:t>
            </a:r>
            <a:r>
              <a:rPr lang="cs-CZ" altLang="cs-CZ" sz="1800" i="0" u="none" dirty="0" err="1">
                <a:effectLst/>
              </a:rPr>
              <a:t>m.K</a:t>
            </a:r>
            <a:endParaRPr lang="cs-CZ" altLang="cs-CZ" sz="1800" i="0" u="none" dirty="0">
              <a:effectLst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2F31413-3230-4FBE-9568-29F1542A2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075" y="1397040"/>
            <a:ext cx="1013681" cy="6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3B94CD64-8464-4456-8604-936B44489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910" y="1397040"/>
            <a:ext cx="1684335" cy="65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B4CBE565-5010-45BE-B7F3-352A5EB284B2}"/>
              </a:ext>
            </a:extLst>
          </p:cNvPr>
          <p:cNvSpPr txBox="1"/>
          <p:nvPr/>
        </p:nvSpPr>
        <p:spPr>
          <a:xfrm>
            <a:off x="189604" y="1161703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k-SK" dirty="0" err="1">
                <a:solidFill>
                  <a:srgbClr val="000000"/>
                </a:solidFill>
                <a:effectLst/>
              </a:rPr>
              <a:t>l</a:t>
            </a:r>
            <a:r>
              <a:rPr lang="sk-SK" baseline="-25000" dirty="0" err="1">
                <a:solidFill>
                  <a:srgbClr val="000000"/>
                </a:solidFill>
                <a:effectLst/>
              </a:rPr>
              <a:t>max</a:t>
            </a:r>
            <a:r>
              <a:rPr lang="sk-SK" dirty="0">
                <a:solidFill>
                  <a:srgbClr val="000000"/>
                </a:solidFill>
                <a:effectLst/>
              </a:rPr>
              <a:t> = 4,75.10</a:t>
            </a:r>
            <a:r>
              <a:rPr lang="sk-SK" baseline="30000" dirty="0">
                <a:solidFill>
                  <a:srgbClr val="000000"/>
                </a:solidFill>
                <a:effectLst/>
              </a:rPr>
              <a:t>-5</a:t>
            </a:r>
            <a:r>
              <a:rPr lang="sk-SK" dirty="0">
                <a:solidFill>
                  <a:srgbClr val="000000"/>
                </a:solidFill>
                <a:effectLst/>
              </a:rPr>
              <a:t> cm = 0,475.10</a:t>
            </a:r>
            <a:r>
              <a:rPr lang="sk-SK" baseline="30000" dirty="0">
                <a:solidFill>
                  <a:srgbClr val="000000"/>
                </a:solidFill>
                <a:effectLst/>
              </a:rPr>
              <a:t>-6</a:t>
            </a:r>
            <a:r>
              <a:rPr lang="sk-SK" dirty="0">
                <a:solidFill>
                  <a:srgbClr val="000000"/>
                </a:solidFill>
                <a:effectLst/>
              </a:rPr>
              <a:t> m,</a:t>
            </a:r>
          </a:p>
          <a:p>
            <a:pPr algn="l"/>
            <a:r>
              <a:rPr lang="sk-SK" dirty="0">
                <a:solidFill>
                  <a:srgbClr val="000000"/>
                </a:solidFill>
                <a:effectLst/>
              </a:rPr>
              <a:t>b = 0,00289 </a:t>
            </a:r>
            <a:r>
              <a:rPr lang="sk-SK" dirty="0" err="1">
                <a:solidFill>
                  <a:srgbClr val="000000"/>
                </a:solidFill>
                <a:effectLst/>
              </a:rPr>
              <a:t>m.K</a:t>
            </a:r>
            <a:r>
              <a:rPr lang="sk-SK" dirty="0">
                <a:solidFill>
                  <a:srgbClr val="000000"/>
                </a:solidFill>
                <a:effectLst/>
              </a:rPr>
              <a:t>,</a:t>
            </a:r>
          </a:p>
          <a:p>
            <a:pPr algn="l"/>
            <a:r>
              <a:rPr lang="sk-SK" u="sng" dirty="0">
                <a:solidFill>
                  <a:srgbClr val="000000"/>
                </a:solidFill>
                <a:effectLst/>
              </a:rPr>
              <a:t>T = ?</a:t>
            </a:r>
            <a:endParaRPr lang="sk-SK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211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5ABBAC95-4DD1-47DB-9A83-A9A2BB97AC3A}"/>
              </a:ext>
            </a:extLst>
          </p:cNvPr>
          <p:cNvSpPr txBox="1"/>
          <p:nvPr/>
        </p:nvSpPr>
        <p:spPr>
          <a:xfrm>
            <a:off x="123825" y="1885950"/>
            <a:ext cx="8639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Vlákno v lampě je 10 cm dlouhé a má průměr 0,03 mm. Potřebný příkon je 25 W , z toho se tepelnou vodivostí ztratí 2 W. Jaká je vlnová délka příslušející maximální spektrální zářivosti, za předpokladu, že vlákno září jako černé těleso? 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 = 5,67.10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-8 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W.m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-2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.K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-4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3B776F-F78F-47F9-8FE9-0627F1EFAA39}"/>
              </a:ext>
            </a:extLst>
          </p:cNvPr>
          <p:cNvSpPr txBox="1"/>
          <p:nvPr/>
        </p:nvSpPr>
        <p:spPr>
          <a:xfrm>
            <a:off x="314325" y="2872860"/>
            <a:ext cx="353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r>
              <a:rPr lang="cs-CZ" dirty="0"/>
              <a:t> = C.</a:t>
            </a:r>
            <a:r>
              <a:rPr lang="cs-CZ" baseline="30000" dirty="0"/>
              <a:t>4</a:t>
            </a:r>
            <a:r>
              <a:rPr lang="cs-CZ" dirty="0"/>
              <a:t>√(</a:t>
            </a:r>
            <a:r>
              <a:rPr lang="el-GR" dirty="0"/>
              <a:t>π</a:t>
            </a:r>
            <a:r>
              <a:rPr lang="cs-CZ" dirty="0"/>
              <a:t>.</a:t>
            </a:r>
            <a:r>
              <a:rPr lang="cs-CZ" dirty="0" err="1"/>
              <a:t>d.l</a:t>
            </a:r>
            <a:r>
              <a:rPr lang="cs-CZ" dirty="0"/>
              <a:t>.</a:t>
            </a:r>
            <a:r>
              <a:rPr lang="el-GR" dirty="0"/>
              <a:t>σ</a:t>
            </a:r>
            <a:r>
              <a:rPr lang="cs-CZ" dirty="0"/>
              <a:t>)/(P-P</a:t>
            </a:r>
            <a:r>
              <a:rPr lang="cs-CZ" baseline="-25000" dirty="0"/>
              <a:t>1</a:t>
            </a:r>
            <a:r>
              <a:rPr lang="cs-CZ" dirty="0"/>
              <a:t>) = </a:t>
            </a:r>
            <a:r>
              <a:rPr lang="cs-CZ" u="sng" dirty="0"/>
              <a:t>1,13</a:t>
            </a:r>
            <a:r>
              <a:rPr lang="en-US" u="sng" dirty="0"/>
              <a:t>.10</a:t>
            </a:r>
            <a:r>
              <a:rPr lang="en-US" u="sng" baseline="30000" dirty="0"/>
              <a:t>-6</a:t>
            </a:r>
            <a:r>
              <a:rPr lang="en-US" u="sng" dirty="0"/>
              <a:t> m</a:t>
            </a:r>
            <a:endParaRPr lang="cs-CZ" u="sng" dirty="0">
              <a:solidFill>
                <a:srgbClr val="FF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823CB59-D93A-4B78-A201-B0612031578A}"/>
              </a:ext>
            </a:extLst>
          </p:cNvPr>
          <p:cNvSpPr txBox="1"/>
          <p:nvPr/>
        </p:nvSpPr>
        <p:spPr>
          <a:xfrm>
            <a:off x="171450" y="3615809"/>
            <a:ext cx="8801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Jaký proud by měl procházet kovovým vláknem o průměru 0,1 mm v evakuované baňce, aby se jeho teplota udržovala na stálé hodnotě 2500 K. Specifický odpor vlákna je 2,5.10</a:t>
            </a:r>
            <a:r>
              <a:rPr lang="cs-CZ" baseline="30000" dirty="0"/>
              <a:t>-4</a:t>
            </a:r>
            <a:r>
              <a:rPr lang="cs-CZ" dirty="0"/>
              <a:t> </a:t>
            </a:r>
            <a:r>
              <a:rPr lang="el-GR" dirty="0"/>
              <a:t>Ω</a:t>
            </a:r>
            <a:r>
              <a:rPr lang="cs-CZ" dirty="0"/>
              <a:t>.cm. Předpokládejte, že se vlákno chová jako absolutně černé těleso, tepelné ztráty spojené s vedením tepla zanedbejte. 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 = 5,67.10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-8 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W.m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-2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.K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-4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47E156F-37A8-4BE0-8007-7958F20B9356}"/>
              </a:ext>
            </a:extLst>
          </p:cNvPr>
          <p:cNvSpPr txBox="1"/>
          <p:nvPr/>
        </p:nvSpPr>
        <p:spPr>
          <a:xfrm>
            <a:off x="314325" y="4884003"/>
            <a:ext cx="6200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 = </a:t>
            </a:r>
            <a:r>
              <a:rPr lang="el-GR" dirty="0"/>
              <a:t>σ</a:t>
            </a:r>
            <a:r>
              <a:rPr lang="cs-CZ" dirty="0"/>
              <a:t>.T</a:t>
            </a:r>
            <a:r>
              <a:rPr lang="cs-CZ" baseline="30000" dirty="0"/>
              <a:t>4</a:t>
            </a:r>
          </a:p>
          <a:p>
            <a:r>
              <a:rPr lang="cs-CZ" dirty="0"/>
              <a:t>E = H.S.t = </a:t>
            </a:r>
            <a:r>
              <a:rPr lang="el-GR" dirty="0"/>
              <a:t>σ</a:t>
            </a:r>
            <a:r>
              <a:rPr lang="cs-CZ" dirty="0"/>
              <a:t>.T</a:t>
            </a:r>
            <a:r>
              <a:rPr lang="cs-CZ" baseline="30000" dirty="0"/>
              <a:t>4</a:t>
            </a:r>
            <a:r>
              <a:rPr lang="cs-CZ" dirty="0"/>
              <a:t>.</a:t>
            </a:r>
            <a:r>
              <a:rPr lang="el-GR" dirty="0"/>
              <a:t>π</a:t>
            </a:r>
            <a:r>
              <a:rPr lang="cs-CZ" dirty="0"/>
              <a:t>.l.d.t</a:t>
            </a:r>
          </a:p>
          <a:p>
            <a:r>
              <a:rPr lang="cs-CZ" dirty="0"/>
              <a:t>E = R.I</a:t>
            </a:r>
            <a:r>
              <a:rPr lang="cs-CZ" baseline="30000" dirty="0"/>
              <a:t>2</a:t>
            </a:r>
            <a:r>
              <a:rPr lang="cs-CZ" dirty="0"/>
              <a:t>.t = </a:t>
            </a:r>
            <a:r>
              <a:rPr lang="el-GR" dirty="0"/>
              <a:t>ρ</a:t>
            </a:r>
            <a:r>
              <a:rPr lang="cs-CZ" dirty="0"/>
              <a:t>.l/(</a:t>
            </a:r>
            <a:r>
              <a:rPr lang="el-GR" dirty="0"/>
              <a:t>π</a:t>
            </a:r>
            <a:r>
              <a:rPr lang="cs-CZ" dirty="0"/>
              <a:t>.d</a:t>
            </a:r>
            <a:r>
              <a:rPr lang="cs-CZ" baseline="30000" dirty="0"/>
              <a:t>2</a:t>
            </a:r>
            <a:r>
              <a:rPr lang="cs-CZ" dirty="0"/>
              <a:t>/4)</a:t>
            </a:r>
          </a:p>
          <a:p>
            <a:r>
              <a:rPr lang="cs-CZ" dirty="0"/>
              <a:t>I</a:t>
            </a:r>
            <a:r>
              <a:rPr lang="cs-CZ" baseline="30000" dirty="0"/>
              <a:t>2</a:t>
            </a:r>
            <a:r>
              <a:rPr lang="cs-CZ" dirty="0"/>
              <a:t> = </a:t>
            </a:r>
            <a:r>
              <a:rPr lang="el-GR" dirty="0"/>
              <a:t>σ</a:t>
            </a:r>
            <a:r>
              <a:rPr lang="cs-CZ" dirty="0"/>
              <a:t>.T</a:t>
            </a:r>
            <a:r>
              <a:rPr lang="cs-CZ" baseline="30000" dirty="0"/>
              <a:t>4</a:t>
            </a:r>
            <a:r>
              <a:rPr lang="cs-CZ" dirty="0"/>
              <a:t>.</a:t>
            </a:r>
            <a:r>
              <a:rPr lang="el-GR" dirty="0"/>
              <a:t>π</a:t>
            </a:r>
            <a:r>
              <a:rPr lang="cs-CZ" baseline="30000" dirty="0"/>
              <a:t>2</a:t>
            </a:r>
            <a:r>
              <a:rPr lang="cs-CZ" dirty="0"/>
              <a:t>.d</a:t>
            </a:r>
            <a:r>
              <a:rPr lang="cs-CZ" baseline="30000" dirty="0"/>
              <a:t>3</a:t>
            </a:r>
            <a:r>
              <a:rPr lang="cs-CZ" dirty="0"/>
              <a:t>/(4.</a:t>
            </a:r>
            <a:r>
              <a:rPr lang="el-GR" dirty="0"/>
              <a:t>ρ</a:t>
            </a:r>
            <a:r>
              <a:rPr lang="cs-CZ" dirty="0"/>
              <a:t>)</a:t>
            </a:r>
          </a:p>
          <a:p>
            <a:r>
              <a:rPr lang="cs-CZ" dirty="0"/>
              <a:t>I = </a:t>
            </a:r>
            <a:r>
              <a:rPr lang="cs-CZ" u="sng" dirty="0"/>
              <a:t>1.47 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8F574C9-24D5-4075-B9A0-11AD2BAC01EE}"/>
              </a:ext>
            </a:extLst>
          </p:cNvPr>
          <p:cNvSpPr txBox="1"/>
          <p:nvPr/>
        </p:nvSpPr>
        <p:spPr>
          <a:xfrm>
            <a:off x="171450" y="282356"/>
            <a:ext cx="8734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Povrchová teplota Slunce je 5770 K, poloměr Slunce je 6,96.10</a:t>
            </a:r>
            <a:r>
              <a:rPr lang="cs-CZ" baseline="30000" dirty="0"/>
              <a:t>8</a:t>
            </a:r>
            <a:r>
              <a:rPr lang="cs-CZ" dirty="0"/>
              <a:t> m. Vypočítejte zářivý tok vysílaný Sluncem za předpokladu, že jeho povrch vyzařuje jako povrch černého tělesa. 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 = 5,67.10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-8 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W.m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-2</a:t>
            </a:r>
            <a:r>
              <a:rPr lang="cs-CZ" altLang="cs-CZ" b="0" u="none" dirty="0">
                <a:effectLst/>
                <a:latin typeface="+mn-lt"/>
                <a:sym typeface="Symbol" panose="05050102010706020507" pitchFamily="18" charset="2"/>
              </a:rPr>
              <a:t>.K</a:t>
            </a:r>
            <a:r>
              <a:rPr lang="cs-CZ" altLang="cs-CZ" b="0" u="none" baseline="30000" dirty="0">
                <a:effectLst/>
                <a:latin typeface="+mn-lt"/>
                <a:sym typeface="Symbol" panose="05050102010706020507" pitchFamily="18" charset="2"/>
              </a:rPr>
              <a:t>-4</a:t>
            </a:r>
            <a:endParaRPr lang="cs-CZ" dirty="0"/>
          </a:p>
          <a:p>
            <a:endParaRPr lang="cs-CZ" dirty="0"/>
          </a:p>
          <a:p>
            <a:r>
              <a:rPr lang="cs-CZ" dirty="0"/>
              <a:t>Φ = 4.</a:t>
            </a:r>
            <a:r>
              <a:rPr lang="el-GR" dirty="0"/>
              <a:t>π</a:t>
            </a:r>
            <a:r>
              <a:rPr lang="cs-CZ" dirty="0"/>
              <a:t>.R</a:t>
            </a:r>
            <a:r>
              <a:rPr lang="cs-CZ" baseline="30000" dirty="0"/>
              <a:t>2</a:t>
            </a:r>
            <a:r>
              <a:rPr lang="cs-CZ" dirty="0"/>
              <a:t>.</a:t>
            </a:r>
            <a:r>
              <a:rPr lang="el-GR" dirty="0"/>
              <a:t>σ</a:t>
            </a:r>
            <a:r>
              <a:rPr lang="cs-CZ" dirty="0"/>
              <a:t>.T</a:t>
            </a:r>
            <a:r>
              <a:rPr lang="cs-CZ" baseline="30000" dirty="0"/>
              <a:t>4</a:t>
            </a:r>
            <a:r>
              <a:rPr lang="cs-CZ" dirty="0"/>
              <a:t> = </a:t>
            </a:r>
            <a:r>
              <a:rPr lang="cs-CZ" u="sng" dirty="0"/>
              <a:t>3.83.10</a:t>
            </a:r>
            <a:r>
              <a:rPr lang="cs-CZ" u="sng" baseline="30000" dirty="0"/>
              <a:t>26</a:t>
            </a:r>
            <a:r>
              <a:rPr lang="cs-CZ" u="sng" dirty="0"/>
              <a:t> W</a:t>
            </a:r>
          </a:p>
        </p:txBody>
      </p:sp>
    </p:spTree>
    <p:extLst>
      <p:ext uri="{BB962C8B-B14F-4D97-AF65-F5344CB8AC3E}">
        <p14:creationId xmlns:p14="http://schemas.microsoft.com/office/powerpoint/2010/main" val="34380316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1999</TotalTime>
  <Words>1329</Words>
  <Application>Microsoft Office PowerPoint</Application>
  <PresentationFormat>Předvádění na obrazovce (4:3)</PresentationFormat>
  <Paragraphs>86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Didact Gothic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Lubomir Prokes</dc:creator>
  <cp:lastModifiedBy>Lubomír Prokeš</cp:lastModifiedBy>
  <cp:revision>25</cp:revision>
  <dcterms:created xsi:type="dcterms:W3CDTF">2021-12-02T18:22:33Z</dcterms:created>
  <dcterms:modified xsi:type="dcterms:W3CDTF">2023-12-05T10:03:29Z</dcterms:modified>
</cp:coreProperties>
</file>