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34"/>
  </p:notesMasterIdLst>
  <p:handoutMasterIdLst>
    <p:handoutMasterId r:id="rId35"/>
  </p:handoutMasterIdLst>
  <p:sldIdLst>
    <p:sldId id="256" r:id="rId2"/>
    <p:sldId id="257" r:id="rId3"/>
    <p:sldId id="288" r:id="rId4"/>
    <p:sldId id="258" r:id="rId5"/>
    <p:sldId id="259" r:id="rId6"/>
    <p:sldId id="260" r:id="rId7"/>
    <p:sldId id="261" r:id="rId8"/>
    <p:sldId id="262" r:id="rId9"/>
    <p:sldId id="263" r:id="rId10"/>
    <p:sldId id="264" r:id="rId11"/>
    <p:sldId id="265" r:id="rId12"/>
    <p:sldId id="266" r:id="rId13"/>
    <p:sldId id="267" r:id="rId14"/>
    <p:sldId id="276" r:id="rId15"/>
    <p:sldId id="285" r:id="rId16"/>
    <p:sldId id="286" r:id="rId17"/>
    <p:sldId id="287" r:id="rId18"/>
    <p:sldId id="277" r:id="rId19"/>
    <p:sldId id="268" r:id="rId20"/>
    <p:sldId id="269" r:id="rId21"/>
    <p:sldId id="270" r:id="rId22"/>
    <p:sldId id="271" r:id="rId23"/>
    <p:sldId id="272" r:id="rId24"/>
    <p:sldId id="273" r:id="rId25"/>
    <p:sldId id="274" r:id="rId26"/>
    <p:sldId id="275" r:id="rId27"/>
    <p:sldId id="278" r:id="rId28"/>
    <p:sldId id="279" r:id="rId29"/>
    <p:sldId id="280" r:id="rId30"/>
    <p:sldId id="282" r:id="rId31"/>
    <p:sldId id="283" r:id="rId32"/>
    <p:sldId id="284" r:id="rId3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58" autoAdjust="0"/>
    <p:restoredTop sz="96270" autoAdjust="0"/>
  </p:normalViewPr>
  <p:slideViewPr>
    <p:cSldViewPr snapToGrid="0">
      <p:cViewPr varScale="1">
        <p:scale>
          <a:sx n="68" d="100"/>
          <a:sy n="68" d="100"/>
        </p:scale>
        <p:origin x="-976" y="-60"/>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9" name="Grafický objekt 8">
            <a:extLst>
              <a:ext uri="{FF2B5EF4-FFF2-40B4-BE49-F238E27FC236}">
                <a16:creationId xmlns:a16="http://schemas.microsoft.com/office/drawing/2014/main" xmlns="" id="{D816079F-E2A1-904D-9C9C-7B3F5A32F261}"/>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xmlns="" val="935384140"/>
      </p:ext>
    </p:extLst>
  </p:cSld>
  <p:clrMapOvr>
    <a:masterClrMapping/>
  </p:clrMapOvr>
  <p:extLst>
    <p:ext uri="{DCECCB84-F9BA-43D5-87BE-67443E8EF086}">
      <p15:sldGuideLst xmlns:p15="http://schemas.microsoft.com/office/powerpoint/2012/main" xmlns="">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dirty="0"/>
              <a:t>Kliknutím vložíte text</a:t>
            </a:r>
          </a:p>
        </p:txBody>
      </p:sp>
      <p:pic>
        <p:nvPicPr>
          <p:cNvPr id="16" name="Grafický objekt 5">
            <a:extLst>
              <a:ext uri="{FF2B5EF4-FFF2-40B4-BE49-F238E27FC236}">
                <a16:creationId xmlns:a16="http://schemas.microsoft.com/office/drawing/2014/main" xmlns="" id="{251D8E84-EA85-D448-8EE9-B92099C6621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Grafický objekt 5">
            <a:extLst>
              <a:ext uri="{FF2B5EF4-FFF2-40B4-BE49-F238E27FC236}">
                <a16:creationId xmlns:a16="http://schemas.microsoft.com/office/drawing/2014/main" xmlns="" id="{DDD67FDD-68E4-9143-A194-D74F4F43343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xmlns=""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xmlns=""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xmlns=""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xmlns=""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endParaRPr lang="cs-CZ" dirty="0"/>
          </a:p>
        </p:txBody>
      </p:sp>
      <p:pic>
        <p:nvPicPr>
          <p:cNvPr id="10" name="Grafický objekt 8">
            <a:extLst>
              <a:ext uri="{FF2B5EF4-FFF2-40B4-BE49-F238E27FC236}">
                <a16:creationId xmlns:a16="http://schemas.microsoft.com/office/drawing/2014/main" xmlns="" id="{186904FF-55B2-814C-8503-8F750F237D8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xmlns="" val="2158127259"/>
      </p:ext>
    </p:extLst>
  </p:cSld>
  <p:clrMapOvr>
    <a:masterClrMapping/>
  </p:clrMapOvr>
  <p:extLst>
    <p:ext uri="{DCECCB84-F9BA-43D5-87BE-67443E8EF086}">
      <p15:sldGuideLst xmlns:p15="http://schemas.microsoft.com/office/powerpoint/2012/main" xmlns="">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Grafický objekt 8">
            <a:extLst>
              <a:ext uri="{FF2B5EF4-FFF2-40B4-BE49-F238E27FC236}">
                <a16:creationId xmlns:a16="http://schemas.microsoft.com/office/drawing/2014/main" xmlns="" id="{B7EC3E44-60F5-6142-B879-7DD80C1E9EA5}"/>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xmlns="" val="39481167"/>
      </p:ext>
    </p:extLst>
  </p:cSld>
  <p:clrMapOvr>
    <a:masterClrMapping/>
  </p:clrMapOvr>
  <p:extLst mod="1">
    <p:ext uri="{DCECCB84-F9BA-43D5-87BE-67443E8EF086}">
      <p15:sldGuideLst xmlns:p15="http://schemas.microsoft.com/office/powerpoint/2012/main" xmlns="">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xmlns=""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xmlns=""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endParaRPr lang="cs-CZ" dirty="0"/>
          </a:p>
        </p:txBody>
      </p:sp>
      <p:pic>
        <p:nvPicPr>
          <p:cNvPr id="11" name="Grafický objekt 8">
            <a:extLst>
              <a:ext uri="{FF2B5EF4-FFF2-40B4-BE49-F238E27FC236}">
                <a16:creationId xmlns:a16="http://schemas.microsoft.com/office/drawing/2014/main" xmlns="" id="{635A6DBC-DB80-9647-B267-17E9A9A8AC0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xmlns="" val="3819924859"/>
      </p:ext>
    </p:extLst>
  </p:cSld>
  <p:clrMapOvr>
    <a:masterClrMapping/>
  </p:clrMapOvr>
  <p:extLst>
    <p:ext uri="{DCECCB84-F9BA-43D5-87BE-67443E8EF086}">
      <p15:sldGuideLst xmlns:p15="http://schemas.microsoft.com/office/powerpoint/2012/main" xmlns="">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xmlns=""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xmlns="" id="{38E54EF0-AC4F-BE42-B3C9-EBE082A37F4A}"/>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xmlns="" val="1964211764"/>
      </p:ext>
    </p:extLst>
  </p:cSld>
  <p:clrMapOvr>
    <a:masterClrMapping/>
  </p:clrMapOvr>
  <p:extLst>
    <p:ext uri="{DCECCB84-F9BA-43D5-87BE-67443E8EF086}">
      <p15:sldGuideLst xmlns:p15="http://schemas.microsoft.com/office/powerpoint/2012/main" xmlns="">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xmlns="" id="{99DDF373-DAF6-45FC-9BE7-AC33B6CEFD7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xmlns=""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xmlns="" id="{5ECF17BA-4CC0-425F-84EE-ED5FF94C78FF}"/>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xmlns=""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Grafický objekt 5">
            <a:extLst>
              <a:ext uri="{FF2B5EF4-FFF2-40B4-BE49-F238E27FC236}">
                <a16:creationId xmlns:a16="http://schemas.microsoft.com/office/drawing/2014/main" xmlns="" id="{544C2213-2481-1D43-98DB-CC9BFF14003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1691229579"/>
      </p:ext>
    </p:extLst>
  </p:cSld>
  <p:clrMapOvr>
    <a:masterClrMapping/>
  </p:clrMapOvr>
  <p:extLst>
    <p:ext uri="{DCECCB84-F9BA-43D5-87BE-67443E8EF086}">
      <p15:sldGuideLst xmlns:p15="http://schemas.microsoft.com/office/powerpoint/2012/main" xmlns="">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xmlns=""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xmlns="" id="{EC4C054D-8847-4544-A33E-5A3C9D61CA5A}"/>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xmlns=""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xmlns=""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Grafický objekt 5">
            <a:extLst>
              <a:ext uri="{FF2B5EF4-FFF2-40B4-BE49-F238E27FC236}">
                <a16:creationId xmlns:a16="http://schemas.microsoft.com/office/drawing/2014/main" xmlns="" id="{2EA4BEBC-4725-FD40-B35B-C5DA2AE8611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2966739591"/>
      </p:ext>
    </p:extLst>
  </p:cSld>
  <p:clrMapOvr>
    <a:masterClrMapping/>
  </p:clrMapOvr>
  <p:extLst>
    <p:ext uri="{DCECCB84-F9BA-43D5-87BE-67443E8EF086}">
      <p15:sldGuideLst xmlns:p15="http://schemas.microsoft.com/office/powerpoint/2012/main" xmlns="">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xmlns=""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xmlns=""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Grafický objekt 5">
            <a:extLst>
              <a:ext uri="{FF2B5EF4-FFF2-40B4-BE49-F238E27FC236}">
                <a16:creationId xmlns:a16="http://schemas.microsoft.com/office/drawing/2014/main" xmlns="" id="{F2FF03BB-F110-334E-898B-290BDFB038D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3317168426"/>
      </p:ext>
    </p:extLst>
  </p:cSld>
  <p:clrMapOvr>
    <a:masterClrMapping/>
  </p:clrMapOvr>
  <p:extLst>
    <p:ext uri="{DCECCB84-F9BA-43D5-87BE-67443E8EF086}">
      <p15:sldGuideLst xmlns:p15="http://schemas.microsoft.com/office/powerpoint/2012/main" xmlns="">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xmlns=""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xmlns=""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xmlns=""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xmlns=""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xmlns=""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10" name="Grafický objekt 5">
            <a:extLst>
              <a:ext uri="{FF2B5EF4-FFF2-40B4-BE49-F238E27FC236}">
                <a16:creationId xmlns:a16="http://schemas.microsoft.com/office/drawing/2014/main" xmlns="" id="{1C29E400-CAA5-674E-9459-BC525406BCB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22" name="Grafický objekt 5">
            <a:extLst>
              <a:ext uri="{FF2B5EF4-FFF2-40B4-BE49-F238E27FC236}">
                <a16:creationId xmlns:a16="http://schemas.microsoft.com/office/drawing/2014/main" xmlns="" id="{3D58DA1E-D4AA-1745-BD9C-9936872A385E}"/>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2713741071"/>
      </p:ext>
    </p:extLst>
  </p:cSld>
  <p:clrMapOvr>
    <a:masterClrMapping/>
  </p:clrMapOvr>
  <p:extLst>
    <p:ext uri="{DCECCB84-F9BA-43D5-87BE-67443E8EF086}">
      <p15:sldGuideLst xmlns:p15="http://schemas.microsoft.com/office/powerpoint/2012/main" xmlns="">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xmlns=""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7" name="Grafický objekt 5">
            <a:extLst>
              <a:ext uri="{FF2B5EF4-FFF2-40B4-BE49-F238E27FC236}">
                <a16:creationId xmlns:a16="http://schemas.microsoft.com/office/drawing/2014/main" xmlns="" id="{EEE79ECB-0EA4-104B-A13F-5D5F2D5F055A}"/>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234975528"/>
      </p:ext>
    </p:extLst>
  </p:cSld>
  <p:clrMapOvr>
    <a:masterClrMapping/>
  </p:clrMapOvr>
  <p:extLst>
    <p:ext uri="{DCECCB84-F9BA-43D5-87BE-67443E8EF086}">
      <p15:sldGuideLst xmlns:p15="http://schemas.microsoft.com/office/powerpoint/2012/main" xmlns="">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xmlns="" id="{C80D1D37-E5CA-42AD-BE6B-219FAFB54670}"/>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8" name="Grafický objekt 5">
            <a:extLst>
              <a:ext uri="{FF2B5EF4-FFF2-40B4-BE49-F238E27FC236}">
                <a16:creationId xmlns:a16="http://schemas.microsoft.com/office/drawing/2014/main" xmlns="" id="{68945D16-ACF8-1547-8B5D-C0873A6FBAC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xmlns=""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igillab.uni-augsburg.de/onlinedienste/das-augsburger-analyse-und-evaluationsraster-aa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aaer.digillab.uni-augsburg.de/survey.html"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AA6C805-D43D-9246-8F45-F7D14F2D25C7}"/>
              </a:ext>
            </a:extLst>
          </p:cNvPr>
          <p:cNvSpPr>
            <a:spLocks noGrp="1"/>
          </p:cNvSpPr>
          <p:nvPr>
            <p:ph type="title"/>
          </p:nvPr>
        </p:nvSpPr>
        <p:spPr/>
        <p:txBody>
          <a:bodyPr/>
          <a:lstStyle/>
          <a:p>
            <a:r>
              <a:rPr lang="cs-CZ" dirty="0" smtClean="0"/>
              <a:t>Kritéria kvality didaktických textů v ČR a ve světě</a:t>
            </a:r>
            <a:endParaRPr lang="cs-CZ" dirty="0"/>
          </a:p>
        </p:txBody>
      </p:sp>
      <p:sp>
        <p:nvSpPr>
          <p:cNvPr id="3" name="Podnadpis 2">
            <a:extLst>
              <a:ext uri="{FF2B5EF4-FFF2-40B4-BE49-F238E27FC236}">
                <a16:creationId xmlns:a16="http://schemas.microsoft.com/office/drawing/2014/main" xmlns="" id="{E41AC406-9E40-DE47-946B-D00D18C67F55}"/>
              </a:ext>
            </a:extLst>
          </p:cNvPr>
          <p:cNvSpPr>
            <a:spLocks noGrp="1"/>
          </p:cNvSpPr>
          <p:nvPr>
            <p:ph type="subTitle" idx="1"/>
          </p:nvPr>
        </p:nvSpPr>
        <p:spPr/>
        <p:txBody>
          <a:bodyPr/>
          <a:lstStyle/>
          <a:p>
            <a:r>
              <a:rPr lang="cs-CZ" dirty="0" smtClean="0"/>
              <a:t>Bc. Ing. Nikola Straková, PhD.</a:t>
            </a:r>
            <a:endParaRPr lang="cs-CZ" dirty="0"/>
          </a:p>
        </p:txBody>
      </p:sp>
    </p:spTree>
    <p:extLst>
      <p:ext uri="{BB962C8B-B14F-4D97-AF65-F5344CB8AC3E}">
        <p14:creationId xmlns:p14="http://schemas.microsoft.com/office/powerpoint/2010/main" xmlns="" val="115893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smtClean="0"/>
              <a:t>Korejská republika</a:t>
            </a:r>
            <a:endParaRPr lang="cs-CZ" dirty="0"/>
          </a:p>
        </p:txBody>
      </p:sp>
      <p:sp>
        <p:nvSpPr>
          <p:cNvPr id="5" name="Zástupný symbol pro obsah 4"/>
          <p:cNvSpPr>
            <a:spLocks noGrp="1"/>
          </p:cNvSpPr>
          <p:nvPr>
            <p:ph idx="1"/>
          </p:nvPr>
        </p:nvSpPr>
        <p:spPr/>
        <p:txBody>
          <a:bodyPr/>
          <a:lstStyle/>
          <a:p>
            <a:r>
              <a:rPr lang="cs-CZ" dirty="0" smtClean="0"/>
              <a:t>V Korejské republice mají systém pro kritické hodnocení učebnic rozdělený do tří sad: </a:t>
            </a:r>
          </a:p>
          <a:p>
            <a:pPr lvl="1"/>
            <a:r>
              <a:rPr lang="cs-CZ" dirty="0" smtClean="0"/>
              <a:t>1) společné kontrolní body (tvoří je základní nezbytné podmínky, pokud některý bod není splněn, je učebnice vyřazena z možného použití, 4 oblasti posuzování ANO/NE), </a:t>
            </a:r>
          </a:p>
          <a:p>
            <a:pPr lvl="1"/>
            <a:r>
              <a:rPr lang="cs-CZ" dirty="0" smtClean="0"/>
              <a:t>2) oborové kontrolní body (6 oblastí posuzování na stupnici A,B.C),</a:t>
            </a:r>
          </a:p>
          <a:p>
            <a:pPr lvl="1"/>
            <a:r>
              <a:rPr lang="cs-CZ" dirty="0" smtClean="0"/>
              <a:t>3) kontrolní body příručky pro učitele (7 oblastí posuzování na stupnici A,B.C). </a:t>
            </a:r>
          </a:p>
          <a:p>
            <a:r>
              <a:rPr lang="cs-CZ" dirty="0" smtClean="0"/>
              <a:t>Pokud učebnice nebo příručka učitele získá více než dvě C z 15 neuspěje v hodnocení</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smtClean="0"/>
              <a:t>Hodnotící oblasti pro jednotlivé sady</a:t>
            </a:r>
            <a:endParaRPr lang="cs-CZ" dirty="0"/>
          </a:p>
        </p:txBody>
      </p:sp>
      <p:sp>
        <p:nvSpPr>
          <p:cNvPr id="5" name="Zástupný symbol pro obsah 4"/>
          <p:cNvSpPr>
            <a:spLocks noGrp="1"/>
          </p:cNvSpPr>
          <p:nvPr>
            <p:ph idx="1"/>
          </p:nvPr>
        </p:nvSpPr>
        <p:spPr>
          <a:xfrm>
            <a:off x="540000" y="1355834"/>
            <a:ext cx="8064900" cy="4476166"/>
          </a:xfrm>
        </p:spPr>
        <p:txBody>
          <a:bodyPr/>
          <a:lstStyle/>
          <a:p>
            <a:pPr lvl="0"/>
            <a:r>
              <a:rPr lang="cs-CZ" dirty="0" smtClean="0"/>
              <a:t>společné kontrolní body </a:t>
            </a:r>
          </a:p>
          <a:p>
            <a:pPr lvl="1"/>
            <a:r>
              <a:rPr lang="cs-CZ" dirty="0" smtClean="0"/>
              <a:t>soulad s ústavou, soulad se školským zákonem a národním kurikulem, dodržení autorských práv, obecnost obsahu (bez implementace individuálních, soukromých názorů);</a:t>
            </a:r>
          </a:p>
          <a:p>
            <a:pPr lvl="0"/>
            <a:r>
              <a:rPr lang="cs-CZ" dirty="0" smtClean="0"/>
              <a:t>oborové kontrolní body </a:t>
            </a:r>
          </a:p>
          <a:p>
            <a:pPr lvl="1"/>
            <a:r>
              <a:rPr lang="cs-CZ" dirty="0" smtClean="0"/>
              <a:t>dodržování národního kurikula, výběr a organizace obsahu (vhodnost vzhledem ke kognitivním možnostem žáků, společenská korektnost, interdisciplinární obsah, přiměřenost, povzbudivost), metody výuky/učení (návrh vhodných metod výuky/učení, návrh na využití vhodných informačních a vzdělávacích materiálů, návrh vhodných metod a úkolů pro hodnocení), využití didaktických materiálů (doporučení vzdělávacích pomůcek, předmětů užitečných pro vzdělávání, návrh na využití multimediálních vzdělávacích materiálů), pravopis/jazyk (dodržování pravidel pravopisu a přepis korejských znaků do římské abecedy), formální úprava (atraktivní design, efektivní využití prostoru), originalita (atraktivní design, efektivní využití prostoru);</a:t>
            </a:r>
          </a:p>
          <a:p>
            <a:r>
              <a:rPr lang="cs-CZ" dirty="0" smtClean="0"/>
              <a:t>kontrolní body příručky pro učitele </a:t>
            </a:r>
          </a:p>
          <a:p>
            <a:pPr lvl="1"/>
            <a:r>
              <a:rPr lang="cs-CZ" dirty="0" smtClean="0"/>
              <a:t>úvod do učebnice a jejího kurikula/ předmluva, organizační pokyny (shrnutí, detaily, přílohy, systematické členění do kapitol, učební plán), metody výuky/učení (variabilita, vhodnost, způsob hodnocení), úvod do používaných materiálů (zdroje, variabilita, použití multimediálních vzdělávacích materiálů), jazyk, formální úprava (atraktivní design, efektivní využití místa), originalita (atraktivní design, efektivní využití místa) </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Estonsko</a:t>
            </a:r>
            <a:endParaRPr lang="cs-CZ" dirty="0"/>
          </a:p>
        </p:txBody>
      </p:sp>
      <p:sp>
        <p:nvSpPr>
          <p:cNvPr id="5" name="Zástupný symbol pro obsah 4"/>
          <p:cNvSpPr>
            <a:spLocks noGrp="1"/>
          </p:cNvSpPr>
          <p:nvPr>
            <p:ph idx="1"/>
          </p:nvPr>
        </p:nvSpPr>
        <p:spPr/>
        <p:txBody>
          <a:bodyPr/>
          <a:lstStyle/>
          <a:p>
            <a:r>
              <a:rPr lang="cs-CZ" dirty="0" smtClean="0"/>
              <a:t>Z Estonska pochází přední odborník na teorii a výzkum učebnic profesor </a:t>
            </a:r>
            <a:r>
              <a:rPr lang="cs-CZ" dirty="0" err="1" smtClean="0"/>
              <a:t>Jaan</a:t>
            </a:r>
            <a:r>
              <a:rPr lang="cs-CZ" dirty="0" smtClean="0"/>
              <a:t> </a:t>
            </a:r>
            <a:r>
              <a:rPr lang="cs-CZ" dirty="0" err="1" smtClean="0"/>
              <a:t>Mikk</a:t>
            </a:r>
            <a:r>
              <a:rPr lang="cs-CZ" dirty="0" smtClean="0"/>
              <a:t> z univerzity v </a:t>
            </a:r>
            <a:r>
              <a:rPr lang="cs-CZ" dirty="0" err="1" smtClean="0"/>
              <a:t>Tartu</a:t>
            </a:r>
            <a:endParaRPr lang="cs-CZ" dirty="0" smtClean="0"/>
          </a:p>
          <a:p>
            <a:r>
              <a:rPr lang="cs-CZ" dirty="0" smtClean="0"/>
              <a:t>Profesor </a:t>
            </a:r>
            <a:r>
              <a:rPr lang="cs-CZ" dirty="0" err="1" smtClean="0"/>
              <a:t>Mikk</a:t>
            </a:r>
            <a:r>
              <a:rPr lang="cs-CZ" dirty="0" smtClean="0"/>
              <a:t> je autorem publikace </a:t>
            </a:r>
            <a:r>
              <a:rPr lang="cs-CZ" dirty="0" err="1" smtClean="0"/>
              <a:t>Textbook</a:t>
            </a:r>
            <a:r>
              <a:rPr lang="cs-CZ" dirty="0" smtClean="0"/>
              <a:t>: </a:t>
            </a:r>
            <a:r>
              <a:rPr lang="cs-CZ" dirty="0" err="1" smtClean="0"/>
              <a:t>Research</a:t>
            </a:r>
            <a:r>
              <a:rPr lang="cs-CZ" dirty="0" smtClean="0"/>
              <a:t> </a:t>
            </a:r>
            <a:r>
              <a:rPr lang="cs-CZ" dirty="0" err="1" smtClean="0"/>
              <a:t>anr</a:t>
            </a:r>
            <a:r>
              <a:rPr lang="cs-CZ" dirty="0" smtClean="0"/>
              <a:t> </a:t>
            </a:r>
            <a:r>
              <a:rPr lang="cs-CZ" dirty="0" err="1" smtClean="0"/>
              <a:t>Writing</a:t>
            </a:r>
            <a:r>
              <a:rPr lang="cs-CZ" dirty="0" smtClean="0"/>
              <a:t>, ve které je podán přehled o výzkumu v oblasti učebnic a současně je poskytnut autorům učebnic a editorům konkrétní návrh na sestavení efektivní učebnice</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Kritéria kvality učebnic podle </a:t>
            </a:r>
            <a:r>
              <a:rPr lang="cs-CZ" dirty="0" err="1" smtClean="0"/>
              <a:t>Mikka</a:t>
            </a:r>
            <a:r>
              <a:rPr lang="cs-CZ" dirty="0" smtClean="0"/>
              <a:t> (2000)</a:t>
            </a:r>
            <a:endParaRPr lang="cs-CZ" dirty="0"/>
          </a:p>
        </p:txBody>
      </p:sp>
      <p:sp>
        <p:nvSpPr>
          <p:cNvPr id="5" name="Zástupný symbol pro obsah 4"/>
          <p:cNvSpPr>
            <a:spLocks noGrp="1"/>
          </p:cNvSpPr>
          <p:nvPr>
            <p:ph idx="1"/>
          </p:nvPr>
        </p:nvSpPr>
        <p:spPr>
          <a:xfrm>
            <a:off x="540000" y="1182414"/>
            <a:ext cx="8064900" cy="4649586"/>
          </a:xfrm>
        </p:spPr>
        <p:txBody>
          <a:bodyPr/>
          <a:lstStyle/>
          <a:p>
            <a:pPr lvl="0"/>
            <a:r>
              <a:rPr lang="cs-CZ" dirty="0" smtClean="0"/>
              <a:t>obsah </a:t>
            </a:r>
          </a:p>
          <a:p>
            <a:pPr lvl="1"/>
            <a:r>
              <a:rPr lang="cs-CZ" dirty="0" smtClean="0"/>
              <a:t>jeho výběr s ohledem na cíl vzdělávání, oficiální </a:t>
            </a:r>
            <a:r>
              <a:rPr lang="cs-CZ" dirty="0" err="1" smtClean="0"/>
              <a:t>kurikulární</a:t>
            </a:r>
            <a:r>
              <a:rPr lang="cs-CZ" dirty="0" smtClean="0"/>
              <a:t> dokumenty, požadavky na výsledky vzdělávání, propojení s životem v širší společnosti, věcná správnost;</a:t>
            </a:r>
          </a:p>
          <a:p>
            <a:pPr lvl="0"/>
            <a:r>
              <a:rPr lang="cs-CZ" dirty="0" smtClean="0"/>
              <a:t>srozumitelnost učebnice </a:t>
            </a:r>
          </a:p>
          <a:p>
            <a:pPr lvl="1"/>
            <a:r>
              <a:rPr lang="cs-CZ" dirty="0" smtClean="0"/>
              <a:t>přiměřená obtížnost vzhledem ke schopnostem, dovednostem žáků;</a:t>
            </a:r>
          </a:p>
          <a:p>
            <a:pPr lvl="0"/>
            <a:r>
              <a:rPr lang="cs-CZ" dirty="0" smtClean="0"/>
              <a:t>strukturovanost </a:t>
            </a:r>
          </a:p>
          <a:p>
            <a:pPr lvl="1"/>
            <a:r>
              <a:rPr lang="cs-CZ" dirty="0" smtClean="0"/>
              <a:t>odlišení hlavních myšlenek typografickými prvky a grafy, logická struktura textu, odkazy na učivo z jiných předmětů;</a:t>
            </a:r>
          </a:p>
          <a:p>
            <a:pPr lvl="0"/>
            <a:r>
              <a:rPr lang="cs-CZ" dirty="0" smtClean="0"/>
              <a:t>úkoly a cvičení </a:t>
            </a:r>
          </a:p>
          <a:p>
            <a:pPr lvl="1"/>
            <a:r>
              <a:rPr lang="cs-CZ" dirty="0" smtClean="0"/>
              <a:t>včetně pokynů pro pozorování a experimenty, vše v dostatečném množství;</a:t>
            </a:r>
          </a:p>
          <a:p>
            <a:pPr lvl="0"/>
            <a:r>
              <a:rPr lang="cs-CZ" dirty="0" smtClean="0"/>
              <a:t>rozvoj myšlení </a:t>
            </a:r>
          </a:p>
          <a:p>
            <a:pPr lvl="1"/>
            <a:r>
              <a:rPr lang="cs-CZ" dirty="0" smtClean="0"/>
              <a:t>využití široké škály problémových úloh, protiřečí a kontradikcí, historie výzkumných objevů a bádání, otázky s otevřenou odpovědí, využití různých perspektiv apod.;</a:t>
            </a:r>
          </a:p>
          <a:p>
            <a:pPr lvl="0"/>
            <a:r>
              <a:rPr lang="cs-CZ" dirty="0" smtClean="0"/>
              <a:t>zajímavost </a:t>
            </a:r>
          </a:p>
          <a:p>
            <a:pPr lvl="1"/>
            <a:r>
              <a:rPr lang="cs-CZ" dirty="0" smtClean="0"/>
              <a:t>srozumitelnost, prezentace také rozporuplných myšlenek, emocionální náboj, texty o konkrétních osobnostech, původní ilustrace k textu, pružnost vyučovacích metod a technik;</a:t>
            </a:r>
          </a:p>
          <a:p>
            <a:pPr lvl="0"/>
            <a:r>
              <a:rPr lang="cs-CZ" dirty="0" smtClean="0"/>
              <a:t>ilustrace </a:t>
            </a:r>
          </a:p>
          <a:p>
            <a:pPr lvl="1"/>
            <a:r>
              <a:rPr lang="cs-CZ" dirty="0" smtClean="0"/>
              <a:t>barevnost, optimální množství ilustrací;</a:t>
            </a:r>
          </a:p>
          <a:p>
            <a:pPr lvl="0"/>
            <a:r>
              <a:rPr lang="cs-CZ" dirty="0" smtClean="0"/>
              <a:t>otázky, problémové úlohy, testy a jiné nástroje pro sebehodnocení žáků.</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smtClean="0"/>
              <a:t>Měření didaktické vybavenosti (Průcha, 1998)</a:t>
            </a:r>
            <a:endParaRPr lang="cs-CZ" dirty="0"/>
          </a:p>
        </p:txBody>
      </p:sp>
      <p:sp>
        <p:nvSpPr>
          <p:cNvPr id="5" name="Zástupný symbol pro obsah 4"/>
          <p:cNvSpPr>
            <a:spLocks noGrp="1"/>
          </p:cNvSpPr>
          <p:nvPr>
            <p:ph idx="1"/>
          </p:nvPr>
        </p:nvSpPr>
        <p:spPr/>
        <p:txBody>
          <a:bodyPr/>
          <a:lstStyle/>
          <a:p>
            <a:r>
              <a:rPr lang="cs-CZ" dirty="0" smtClean="0"/>
              <a:t>založena na porovnání výskytu a četnosti měřitelných jednotek vyskytujících se v didaktických textech – tzv. strukturních komponentech </a:t>
            </a:r>
          </a:p>
          <a:p>
            <a:r>
              <a:rPr lang="cs-CZ" dirty="0" smtClean="0"/>
              <a:t>strukturní komponenty se dělí na verbální a neverbální, dále se měří a konstruují se pro ně kvantitativní koeficienty </a:t>
            </a:r>
          </a:p>
          <a:p>
            <a:r>
              <a:rPr lang="cs-CZ" dirty="0" smtClean="0"/>
              <a:t>na základě vypočtených kvantitativních koeficientů jsme schopni zjistit přesné hodnoty určitých parametrů učebnic a podobných didaktických textů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smtClean="0"/>
              <a:t>Rozdělení strukturní komponent podle Průchy (1998)</a:t>
            </a:r>
            <a:endParaRPr lang="cs-CZ" dirty="0"/>
          </a:p>
        </p:txBody>
      </p:sp>
      <p:sp>
        <p:nvSpPr>
          <p:cNvPr id="5" name="Zástupný symbol pro obsah 4"/>
          <p:cNvSpPr>
            <a:spLocks noGrp="1"/>
          </p:cNvSpPr>
          <p:nvPr>
            <p:ph idx="1"/>
          </p:nvPr>
        </p:nvSpPr>
        <p:spPr/>
        <p:txBody>
          <a:bodyPr/>
          <a:lstStyle/>
          <a:p>
            <a:pPr marL="511200" lvl="0" indent="-457200">
              <a:buFont typeface="+mj-lt"/>
              <a:buAutoNum type="arabicPeriod"/>
            </a:pPr>
            <a:r>
              <a:rPr lang="cs-CZ" sz="2400" dirty="0" smtClean="0"/>
              <a:t>aparát prezentace učiva</a:t>
            </a:r>
          </a:p>
          <a:p>
            <a:pPr marL="511200" lvl="0" indent="-457200">
              <a:buNone/>
            </a:pPr>
            <a:endParaRPr lang="cs-CZ" sz="2400" dirty="0" smtClean="0"/>
          </a:p>
          <a:p>
            <a:r>
              <a:rPr lang="cs-CZ" sz="2200" dirty="0" smtClean="0"/>
              <a:t>verbální komponenty </a:t>
            </a:r>
          </a:p>
          <a:p>
            <a:pPr lvl="1"/>
            <a:r>
              <a:rPr lang="cs-CZ" sz="1600" dirty="0" smtClean="0"/>
              <a:t>výkladový text prostý, výkladový text zpřehledněný, shrnutí učiva k celému ročníku, shrnutí učiva k </a:t>
            </a:r>
            <a:r>
              <a:rPr lang="cs-CZ" sz="1600" dirty="0" err="1" smtClean="0"/>
              <a:t>tématů</a:t>
            </a:r>
            <a:r>
              <a:rPr lang="cs-CZ" sz="1600" dirty="0" smtClean="0"/>
              <a:t>, shrnutí učiva k předchozím ročníkům, doplňující texty, poznámky a vysvětlivky, podtexty k vyobrazení, slovníčky pojmů, cizích slov apod.;</a:t>
            </a:r>
          </a:p>
          <a:p>
            <a:endParaRPr lang="cs-CZ" sz="2200" dirty="0" smtClean="0"/>
          </a:p>
          <a:p>
            <a:r>
              <a:rPr lang="cs-CZ" sz="2200" dirty="0" smtClean="0"/>
              <a:t>obrazové komponenty </a:t>
            </a:r>
          </a:p>
          <a:p>
            <a:pPr lvl="1"/>
            <a:r>
              <a:rPr lang="cs-CZ" sz="1600" dirty="0" smtClean="0"/>
              <a:t> umělecké ilustrace, naukové ilustrace, fotografie, mapy, kartogramy, plánky, grafy, diagramy, obrazová prezentace barevná;</a:t>
            </a:r>
            <a:endParaRPr lang="cs-CZ"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obsah 4"/>
          <p:cNvSpPr>
            <a:spLocks noGrp="1"/>
          </p:cNvSpPr>
          <p:nvPr>
            <p:ph idx="1"/>
          </p:nvPr>
        </p:nvSpPr>
        <p:spPr>
          <a:xfrm>
            <a:off x="540000" y="578224"/>
            <a:ext cx="8064900" cy="5253776"/>
          </a:xfrm>
        </p:spPr>
        <p:txBody>
          <a:bodyPr/>
          <a:lstStyle/>
          <a:p>
            <a:pPr marL="511200" lvl="0" indent="-457200">
              <a:buFont typeface="+mj-lt"/>
              <a:buAutoNum type="arabicPeriod" startAt="2"/>
            </a:pPr>
            <a:r>
              <a:rPr lang="cs-CZ" sz="2400" dirty="0" smtClean="0"/>
              <a:t>aparát řídící učení</a:t>
            </a:r>
          </a:p>
          <a:p>
            <a:pPr marL="511200" lvl="0" indent="-457200">
              <a:buNone/>
            </a:pPr>
            <a:endParaRPr lang="cs-CZ" sz="2400" dirty="0" smtClean="0"/>
          </a:p>
          <a:p>
            <a:r>
              <a:rPr lang="cs-CZ" sz="2200" dirty="0" smtClean="0"/>
              <a:t>verbální komponenty </a:t>
            </a:r>
          </a:p>
          <a:p>
            <a:pPr lvl="1"/>
            <a:r>
              <a:rPr lang="cs-CZ" sz="1600" dirty="0" smtClean="0"/>
              <a:t>předmluva (úvod do předmětu, ročníku), návod k práci s učebnicí, stimulace celková (podněty k zamyšlení, otázky před ročníkovým učivem), stimulace detailní (otázky před tématy nebo v průběhu probíraných témat), otázky a úkoly za lekcí, otázky a úkoly za tématy, otázky a úkoly k celému aktuálnímu ročníku (krátkodobé opakování), otázky a úkoly k předchozímu ročníku (dlouhodobé opakování), instrukce k úkolům komplexnější povahy (návody k pozorování apod.), náměty pro mimoškolní činnost (aplikace) s praktickým využitím učiva, explicitní vyjádření cílů učení pro žáky, sebehodnocení pro žáky (testy) a jiná hodnocení výsledků učení, výsledky úkolů a cvičení, odkazy na jiné zdroje informací;</a:t>
            </a:r>
          </a:p>
          <a:p>
            <a:pPr lvl="1">
              <a:buNone/>
            </a:pPr>
            <a:endParaRPr lang="cs-CZ" sz="1600" dirty="0" smtClean="0"/>
          </a:p>
          <a:p>
            <a:r>
              <a:rPr lang="cs-CZ" sz="2200" dirty="0" smtClean="0"/>
              <a:t>obrazové komponenty </a:t>
            </a:r>
          </a:p>
          <a:p>
            <a:pPr lvl="1"/>
            <a:r>
              <a:rPr lang="cs-CZ" sz="1600" dirty="0" smtClean="0"/>
              <a:t>speciální grafické symboly vyznačující určité části textu pro zvýraznění (poučky, pravidla, definice, shrnutí, úkoly, příklady, cvičení apod.), užití zvláštní barvy pro určité části textu, užití zvláštního písma pro určité části textu, využití předsádky (schémata, tabulky apod.);</a:t>
            </a:r>
            <a:endParaRPr lang="cs-CZ"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obsah 4"/>
          <p:cNvSpPr>
            <a:spLocks noGrp="1"/>
          </p:cNvSpPr>
          <p:nvPr>
            <p:ph idx="1"/>
          </p:nvPr>
        </p:nvSpPr>
        <p:spPr/>
        <p:txBody>
          <a:bodyPr/>
          <a:lstStyle/>
          <a:p>
            <a:pPr marL="511200" lvl="0" indent="-457200">
              <a:buFont typeface="+mj-lt"/>
              <a:buAutoNum type="arabicPeriod" startAt="3"/>
            </a:pPr>
            <a:r>
              <a:rPr lang="cs-CZ" sz="2400" dirty="0" smtClean="0"/>
              <a:t>aparát orientační</a:t>
            </a:r>
          </a:p>
          <a:p>
            <a:pPr marL="511200" lvl="0" indent="-457200">
              <a:buNone/>
            </a:pPr>
            <a:endParaRPr lang="cs-CZ" sz="2400" dirty="0" smtClean="0"/>
          </a:p>
          <a:p>
            <a:r>
              <a:rPr lang="cs-CZ" sz="2200" dirty="0" smtClean="0"/>
              <a:t>verbální komponenty </a:t>
            </a:r>
          </a:p>
          <a:p>
            <a:pPr lvl="1"/>
            <a:r>
              <a:rPr lang="cs-CZ" sz="1600" dirty="0" smtClean="0"/>
              <a:t>obsah, členění na tematické texty, kapitoly, lekce  apod., marginálie, rejstřík (věcný, jmenný, smíšený).</a:t>
            </a:r>
            <a:endParaRPr lang="cs-CZ"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Postup měření didaktické vybavenosti</a:t>
            </a:r>
            <a:endParaRPr lang="cs-CZ" dirty="0"/>
          </a:p>
        </p:txBody>
      </p:sp>
      <p:sp>
        <p:nvSpPr>
          <p:cNvPr id="5" name="Zástupný symbol pro obsah 4"/>
          <p:cNvSpPr>
            <a:spLocks noGrp="1"/>
          </p:cNvSpPr>
          <p:nvPr>
            <p:ph idx="1"/>
          </p:nvPr>
        </p:nvSpPr>
        <p:spPr>
          <a:xfrm>
            <a:off x="540000" y="1223682"/>
            <a:ext cx="8064900" cy="4608318"/>
          </a:xfrm>
        </p:spPr>
        <p:txBody>
          <a:bodyPr/>
          <a:lstStyle/>
          <a:p>
            <a:pPr marL="511200" lvl="0" indent="-457200">
              <a:buFont typeface="+mj-lt"/>
              <a:buAutoNum type="arabicPeriod"/>
            </a:pPr>
            <a:r>
              <a:rPr lang="cs-CZ" sz="2400" dirty="0" smtClean="0"/>
              <a:t>v konkrétní učebnici se zjistí výskyt jednotlivých strukturních komponent a zaznamená se do speciálních archů;</a:t>
            </a:r>
          </a:p>
          <a:p>
            <a:pPr marL="511200" lvl="0" indent="-457200">
              <a:buFont typeface="+mj-lt"/>
              <a:buAutoNum type="arabicPeriod"/>
            </a:pPr>
            <a:r>
              <a:rPr lang="cs-CZ" sz="2400" dirty="0" smtClean="0"/>
              <a:t>ze zjištěných hodnot se vypočítá několik koeficientů:</a:t>
            </a:r>
          </a:p>
          <a:p>
            <a:pPr lvl="1"/>
            <a:r>
              <a:rPr lang="cs-CZ" sz="1600" dirty="0" smtClean="0"/>
              <a:t>dílčí koeficienty didaktické vybavenosti učebnice:</a:t>
            </a:r>
          </a:p>
          <a:p>
            <a:pPr lvl="2"/>
            <a:r>
              <a:rPr lang="cs-CZ" dirty="0" smtClean="0"/>
              <a:t>koeficient využití aparátu prezentace učiva (E I, 14 komponentů);</a:t>
            </a:r>
          </a:p>
          <a:p>
            <a:pPr lvl="2"/>
            <a:r>
              <a:rPr lang="cs-CZ" dirty="0" smtClean="0"/>
              <a:t>koeficient využití aparátu řídícího učení (E II, 18 komponentů);</a:t>
            </a:r>
          </a:p>
          <a:p>
            <a:pPr lvl="2"/>
            <a:r>
              <a:rPr lang="cs-CZ" dirty="0" smtClean="0"/>
              <a:t>koeficient využití aparátu orientačního (E III, 4 komponenty);</a:t>
            </a:r>
          </a:p>
          <a:p>
            <a:pPr lvl="2"/>
            <a:r>
              <a:rPr lang="cs-CZ" dirty="0" smtClean="0"/>
              <a:t>koeficient využití verbálních komponentů (E v, 27 komponentů);</a:t>
            </a:r>
          </a:p>
          <a:p>
            <a:pPr lvl="2"/>
            <a:r>
              <a:rPr lang="cs-CZ" dirty="0" smtClean="0"/>
              <a:t>koeficient využití obrazových komponentů (E o, 9 komponentů);</a:t>
            </a:r>
          </a:p>
          <a:p>
            <a:pPr lvl="1"/>
            <a:r>
              <a:rPr lang="cs-CZ" sz="1600" dirty="0" smtClean="0"/>
              <a:t>celkový koeficient didaktické vybavenosti učebnice (E, 36 komponentů);</a:t>
            </a:r>
          </a:p>
          <a:p>
            <a:pPr marL="511200" lvl="0" indent="-457200">
              <a:buFont typeface="+mj-lt"/>
              <a:buAutoNum type="arabicPeriod"/>
            </a:pPr>
            <a:r>
              <a:rPr lang="cs-CZ" sz="2400" dirty="0" smtClean="0"/>
              <a:t>hodnoty uvedených koeficientů se interpretují ve smyslu, jak konkrétní učebnice využívá/nevyužívá možností z existujícího repertoáru strukturních komponentů učebnice, tzn. Ve kterých didaktických funkcích je učebnice vhodně nebo nevhodně konstruována;</a:t>
            </a:r>
          </a:p>
          <a:p>
            <a:pPr marL="511200" lvl="0" indent="-457200">
              <a:buFont typeface="+mj-lt"/>
              <a:buAutoNum type="arabicPeriod"/>
            </a:pPr>
            <a:r>
              <a:rPr lang="cs-CZ" sz="2400" dirty="0" smtClean="0"/>
              <a:t>korekce případných didaktických nevybaveností učebnice.</a:t>
            </a:r>
          </a:p>
          <a:p>
            <a:endParaRPr lang="cs-CZ"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Výsledky výzkumů didaktické vybavenosti v ČR</a:t>
            </a:r>
            <a:endParaRPr lang="cs-CZ" dirty="0"/>
          </a:p>
        </p:txBody>
      </p:sp>
      <p:sp>
        <p:nvSpPr>
          <p:cNvPr id="5" name="Zástupný symbol pro obsah 4"/>
          <p:cNvSpPr>
            <a:spLocks noGrp="1"/>
          </p:cNvSpPr>
          <p:nvPr>
            <p:ph idx="1"/>
          </p:nvPr>
        </p:nvSpPr>
        <p:spPr/>
        <p:txBody>
          <a:bodyPr/>
          <a:lstStyle/>
          <a:p>
            <a:r>
              <a:rPr lang="cs-CZ" dirty="0" smtClean="0"/>
              <a:t>Výzkumy didaktické vybavenosti podle Průchovy metodiky jsou v České republice prováděny zejména jako součást disertačních a diplomových prací. </a:t>
            </a:r>
          </a:p>
          <a:p>
            <a:r>
              <a:rPr lang="cs-CZ" dirty="0" smtClean="0"/>
              <a:t>Ve většině případů jsou hodnoceny učebnice pro 2. stupeň základních škol a středoškolské učebnice </a:t>
            </a:r>
          </a:p>
          <a:p>
            <a:r>
              <a:rPr lang="cs-CZ" dirty="0" smtClean="0"/>
              <a:t>například v chemii (Teplá, 2021), v přírodopise (Smutková, 2012; Průcha, 2006; </a:t>
            </a:r>
            <a:r>
              <a:rPr lang="cs-CZ" dirty="0" err="1" smtClean="0"/>
              <a:t>Jůvová</a:t>
            </a:r>
            <a:r>
              <a:rPr lang="cs-CZ" dirty="0" smtClean="0"/>
              <a:t>, 2006), v dějepise (Průcha, 2006; </a:t>
            </a:r>
            <a:r>
              <a:rPr lang="cs-CZ" dirty="0" err="1" smtClean="0"/>
              <a:t>Tannenbergerová</a:t>
            </a:r>
            <a:r>
              <a:rPr lang="cs-CZ" dirty="0" smtClean="0"/>
              <a:t>, 2009), v zeměpise (Janoušková, 2008), ve vlastivědě a průřezových tématech (</a:t>
            </a:r>
            <a:r>
              <a:rPr lang="cs-CZ" dirty="0" err="1" smtClean="0"/>
              <a:t>Šimik</a:t>
            </a:r>
            <a:r>
              <a:rPr lang="cs-CZ" dirty="0" smtClean="0"/>
              <a:t>, 2017) apod. </a:t>
            </a:r>
          </a:p>
          <a:p>
            <a:r>
              <a:rPr lang="cs-CZ" dirty="0" smtClean="0"/>
              <a:t>výzkum didaktické vybavenosti (E) didaktických textů podobných jako jsou ty v učebnicích realizovala Straková (2022) </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512008" y="188155"/>
            <a:ext cx="8064900" cy="451576"/>
          </a:xfrm>
        </p:spPr>
        <p:txBody>
          <a:bodyPr/>
          <a:lstStyle/>
          <a:p>
            <a:r>
              <a:rPr lang="cs-CZ" dirty="0" smtClean="0"/>
              <a:t>Německo</a:t>
            </a:r>
            <a:endParaRPr lang="cs-CZ" dirty="0"/>
          </a:p>
        </p:txBody>
      </p:sp>
      <p:sp>
        <p:nvSpPr>
          <p:cNvPr id="5" name="Zástupný symbol pro obsah 4"/>
          <p:cNvSpPr>
            <a:spLocks noGrp="1"/>
          </p:cNvSpPr>
          <p:nvPr>
            <p:ph idx="1"/>
          </p:nvPr>
        </p:nvSpPr>
        <p:spPr>
          <a:xfrm>
            <a:off x="540000" y="550507"/>
            <a:ext cx="8064900" cy="5281494"/>
          </a:xfrm>
        </p:spPr>
        <p:txBody>
          <a:bodyPr/>
          <a:lstStyle/>
          <a:p>
            <a:r>
              <a:rPr lang="cs-CZ" dirty="0" err="1" smtClean="0"/>
              <a:t>Augsburgská</a:t>
            </a:r>
            <a:r>
              <a:rPr lang="cs-CZ" dirty="0" smtClean="0"/>
              <a:t> analytická a hodnotící mřížka pro vzdělávací média </a:t>
            </a:r>
          </a:p>
          <a:p>
            <a:pPr lvl="1"/>
            <a:r>
              <a:rPr lang="cs-CZ" dirty="0" smtClean="0"/>
              <a:t>(</a:t>
            </a:r>
            <a:r>
              <a:rPr lang="cs-CZ" b="1" dirty="0" smtClean="0">
                <a:hlinkClick r:id="rId2"/>
              </a:rPr>
              <a:t>AAER</a:t>
            </a:r>
            <a:r>
              <a:rPr lang="cs-CZ" dirty="0" smtClean="0">
                <a:hlinkClick r:id="rId2"/>
              </a:rPr>
              <a:t> </a:t>
            </a:r>
            <a:r>
              <a:rPr lang="cs-CZ" dirty="0" smtClean="0"/>
              <a:t>- </a:t>
            </a:r>
            <a:r>
              <a:rPr lang="cs-CZ" dirty="0" err="1" smtClean="0"/>
              <a:t>Das</a:t>
            </a:r>
            <a:r>
              <a:rPr lang="cs-CZ" dirty="0" smtClean="0"/>
              <a:t> </a:t>
            </a:r>
            <a:r>
              <a:rPr lang="cs-CZ" dirty="0" err="1" smtClean="0"/>
              <a:t>Augsburger</a:t>
            </a:r>
            <a:r>
              <a:rPr lang="cs-CZ" dirty="0" smtClean="0"/>
              <a:t> Analyse- </a:t>
            </a:r>
            <a:r>
              <a:rPr lang="cs-CZ" dirty="0" err="1" smtClean="0"/>
              <a:t>und</a:t>
            </a:r>
            <a:r>
              <a:rPr lang="cs-CZ" dirty="0" smtClean="0"/>
              <a:t> </a:t>
            </a:r>
            <a:r>
              <a:rPr lang="cs-CZ" dirty="0" err="1" smtClean="0"/>
              <a:t>Evaluationsraster</a:t>
            </a:r>
            <a:r>
              <a:rPr lang="cs-CZ" dirty="0" smtClean="0"/>
              <a:t> </a:t>
            </a:r>
            <a:r>
              <a:rPr lang="cs-CZ" dirty="0" err="1" smtClean="0"/>
              <a:t>für</a:t>
            </a:r>
            <a:r>
              <a:rPr lang="cs-CZ" dirty="0" smtClean="0"/>
              <a:t> </a:t>
            </a:r>
            <a:r>
              <a:rPr lang="cs-CZ" dirty="0" err="1" smtClean="0"/>
              <a:t>analoge</a:t>
            </a:r>
            <a:r>
              <a:rPr lang="cs-CZ" dirty="0" smtClean="0"/>
              <a:t> </a:t>
            </a:r>
            <a:r>
              <a:rPr lang="cs-CZ" dirty="0" err="1" smtClean="0"/>
              <a:t>und</a:t>
            </a:r>
            <a:r>
              <a:rPr lang="cs-CZ" dirty="0" smtClean="0"/>
              <a:t> Digital </a:t>
            </a:r>
            <a:r>
              <a:rPr lang="cs-CZ" dirty="0" err="1" smtClean="0"/>
              <a:t>Bildungsmedien</a:t>
            </a:r>
            <a:r>
              <a:rPr lang="cs-CZ" dirty="0" smtClean="0"/>
              <a:t>)</a:t>
            </a:r>
          </a:p>
          <a:p>
            <a:pPr lvl="1"/>
            <a:r>
              <a:rPr lang="cs-CZ" dirty="0" smtClean="0"/>
              <a:t>mediálně-didaktický nástroj pro analýzu a hodnocení vzdělávacích médií, který se nyní používá různými způsoby ve vzdělávání učitelů.</a:t>
            </a:r>
          </a:p>
          <a:p>
            <a:r>
              <a:rPr lang="cs-CZ" dirty="0" smtClean="0"/>
              <a:t>Je vhodný…</a:t>
            </a:r>
          </a:p>
          <a:p>
            <a:pPr lvl="1"/>
            <a:r>
              <a:rPr lang="cs-CZ" dirty="0" smtClean="0"/>
              <a:t>jako </a:t>
            </a:r>
            <a:r>
              <a:rPr lang="cs-CZ" b="1" dirty="0" smtClean="0"/>
              <a:t>reflexní a rozhodovací pomůcka</a:t>
            </a:r>
            <a:r>
              <a:rPr lang="cs-CZ" dirty="0" smtClean="0"/>
              <a:t> pro pedagogicko-didaktický výběr učebních a učebních materiálů (např. v každodenní práci učitelů nebo v přípravě učitelů)</a:t>
            </a:r>
          </a:p>
          <a:p>
            <a:pPr lvl="1"/>
            <a:r>
              <a:rPr lang="cs-CZ" dirty="0" smtClean="0"/>
              <a:t>jako </a:t>
            </a:r>
            <a:r>
              <a:rPr lang="cs-CZ" b="1" dirty="0" smtClean="0"/>
              <a:t>průvodce pro autory a producenty</a:t>
            </a:r>
            <a:r>
              <a:rPr lang="cs-CZ" dirty="0" smtClean="0"/>
              <a:t> vzdělávacích médií </a:t>
            </a:r>
          </a:p>
          <a:p>
            <a:pPr lvl="1"/>
            <a:r>
              <a:rPr lang="cs-CZ" dirty="0" smtClean="0"/>
              <a:t>jako </a:t>
            </a:r>
            <a:r>
              <a:rPr lang="cs-CZ" b="1" dirty="0" smtClean="0"/>
              <a:t>nástroj hodnocení a testování</a:t>
            </a:r>
            <a:r>
              <a:rPr lang="cs-CZ" dirty="0" smtClean="0"/>
              <a:t> </a:t>
            </a:r>
            <a:r>
              <a:rPr lang="cs-CZ" dirty="0" smtClean="0"/>
              <a:t>výukových </a:t>
            </a:r>
            <a:r>
              <a:rPr lang="cs-CZ" dirty="0" smtClean="0"/>
              <a:t>a učebních materiálů</a:t>
            </a:r>
          </a:p>
          <a:p>
            <a:pPr lvl="1"/>
            <a:r>
              <a:rPr lang="cs-CZ" dirty="0" smtClean="0"/>
              <a:t>jako </a:t>
            </a:r>
            <a:r>
              <a:rPr lang="cs-CZ" b="1" dirty="0" smtClean="0"/>
              <a:t>nástroj pro vytváření transparentnosti</a:t>
            </a:r>
            <a:r>
              <a:rPr lang="cs-CZ" dirty="0" smtClean="0"/>
              <a:t> při výběru učebních a učebních materiálů pro odborné komise ve </a:t>
            </a:r>
            <a:r>
              <a:rPr lang="cs-CZ" dirty="0" smtClean="0"/>
              <a:t>školách</a:t>
            </a:r>
            <a:endParaRPr lang="cs-CZ" dirty="0" smtClean="0"/>
          </a:p>
          <a:p>
            <a:r>
              <a:rPr lang="cs-CZ" dirty="0" smtClean="0"/>
              <a:t>Důvodem pro vyvinutí hodnotící mřížky byly především rozdílné požadavky na kvalitní výuku a vysoce kvalitní vzdělávací média důležitá pro současný vědecký diskurs.</a:t>
            </a:r>
          </a:p>
          <a:p>
            <a:r>
              <a:rPr lang="cs-CZ" dirty="0" smtClean="0"/>
              <a:t>AAER je systematizována do 8 různých dimenzí, z nichž každá představuje důležité požadavky na vysoce kvalitní vzdělávací média: </a:t>
            </a:r>
          </a:p>
          <a:p>
            <a:pPr lvl="1"/>
            <a:r>
              <a:rPr lang="cs-CZ" dirty="0" smtClean="0"/>
              <a:t>1) kurikulum a vzdělávací standardy, </a:t>
            </a:r>
            <a:r>
              <a:rPr lang="cs-CZ" dirty="0" smtClean="0"/>
              <a:t>2</a:t>
            </a:r>
            <a:r>
              <a:rPr lang="cs-CZ" dirty="0" smtClean="0"/>
              <a:t>) </a:t>
            </a:r>
            <a:r>
              <a:rPr lang="cs-CZ" dirty="0" err="1" smtClean="0"/>
              <a:t>diskurzivní</a:t>
            </a:r>
            <a:r>
              <a:rPr lang="cs-CZ" dirty="0" smtClean="0"/>
              <a:t> </a:t>
            </a:r>
            <a:r>
              <a:rPr lang="cs-CZ" dirty="0" smtClean="0"/>
              <a:t>pozice, 3</a:t>
            </a:r>
            <a:r>
              <a:rPr lang="cs-CZ" dirty="0" smtClean="0"/>
              <a:t>) základy </a:t>
            </a:r>
            <a:r>
              <a:rPr lang="cs-CZ" dirty="0" err="1" smtClean="0"/>
              <a:t>makrodidaktické</a:t>
            </a:r>
            <a:r>
              <a:rPr lang="cs-CZ" dirty="0" smtClean="0"/>
              <a:t> a pedagogické teorie, </a:t>
            </a:r>
            <a:r>
              <a:rPr lang="cs-CZ" dirty="0" smtClean="0"/>
              <a:t>4</a:t>
            </a:r>
            <a:r>
              <a:rPr lang="cs-CZ" dirty="0" smtClean="0"/>
              <a:t>) </a:t>
            </a:r>
            <a:r>
              <a:rPr lang="cs-CZ" dirty="0" err="1" smtClean="0"/>
              <a:t>mikrodidaktická</a:t>
            </a:r>
            <a:r>
              <a:rPr lang="cs-CZ" dirty="0" smtClean="0"/>
              <a:t> </a:t>
            </a:r>
            <a:r>
              <a:rPr lang="cs-CZ" dirty="0" smtClean="0"/>
              <a:t>implementace, 5</a:t>
            </a:r>
            <a:r>
              <a:rPr lang="cs-CZ" dirty="0" smtClean="0"/>
              <a:t>) kognitivní </a:t>
            </a:r>
            <a:r>
              <a:rPr lang="cs-CZ" dirty="0" smtClean="0"/>
              <a:t>strukturování, 6</a:t>
            </a:r>
            <a:r>
              <a:rPr lang="cs-CZ" dirty="0" smtClean="0"/>
              <a:t>) kompozice obrazu a textu, </a:t>
            </a:r>
            <a:r>
              <a:rPr lang="cs-CZ" dirty="0" smtClean="0"/>
              <a:t>7</a:t>
            </a:r>
            <a:r>
              <a:rPr lang="cs-CZ" dirty="0" smtClean="0"/>
              <a:t>) návrh </a:t>
            </a:r>
            <a:r>
              <a:rPr lang="cs-CZ" dirty="0" smtClean="0"/>
              <a:t>úkolů, 8</a:t>
            </a:r>
            <a:r>
              <a:rPr lang="cs-CZ" dirty="0" smtClean="0"/>
              <a:t>) transparentnost aplikací</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Výsledky didaktické vybavenosti učebnic a didaktických textů</a:t>
            </a:r>
            <a:endParaRPr lang="cs-CZ" dirty="0"/>
          </a:p>
        </p:txBody>
      </p:sp>
      <p:graphicFrame>
        <p:nvGraphicFramePr>
          <p:cNvPr id="7" name="Tabulka 6"/>
          <p:cNvGraphicFramePr>
            <a:graphicFrameLocks noGrp="1"/>
          </p:cNvGraphicFramePr>
          <p:nvPr/>
        </p:nvGraphicFramePr>
        <p:xfrm>
          <a:off x="504498" y="1560786"/>
          <a:ext cx="7740869" cy="4493177"/>
        </p:xfrm>
        <a:graphic>
          <a:graphicData uri="http://schemas.openxmlformats.org/drawingml/2006/table">
            <a:tbl>
              <a:tblPr/>
              <a:tblGrid>
                <a:gridCol w="1271947"/>
                <a:gridCol w="1181093"/>
                <a:gridCol w="1181927"/>
                <a:gridCol w="1181093"/>
                <a:gridCol w="1063567"/>
                <a:gridCol w="826848"/>
                <a:gridCol w="1034394"/>
              </a:tblGrid>
              <a:tr h="641881">
                <a:tc>
                  <a:txBody>
                    <a:bodyPr/>
                    <a:lstStyle/>
                    <a:p>
                      <a:pPr>
                        <a:lnSpc>
                          <a:spcPts val="1200"/>
                        </a:lnSpc>
                        <a:spcAft>
                          <a:spcPts val="0"/>
                        </a:spcAft>
                      </a:pP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b="1" dirty="0">
                          <a:latin typeface="Times New Roman"/>
                          <a:ea typeface="Times New Roman"/>
                          <a:cs typeface="Times New Roman"/>
                        </a:rPr>
                        <a:t>E v %</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b="1">
                          <a:latin typeface="Times New Roman"/>
                          <a:ea typeface="Times New Roman"/>
                          <a:cs typeface="Times New Roman"/>
                        </a:rPr>
                        <a:t>Ev v %</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b="1">
                          <a:latin typeface="Times New Roman"/>
                          <a:ea typeface="Times New Roman"/>
                          <a:cs typeface="Times New Roman"/>
                        </a:rPr>
                        <a:t>Eo v %</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b="1">
                          <a:latin typeface="Times New Roman"/>
                          <a:ea typeface="Times New Roman"/>
                          <a:cs typeface="Times New Roman"/>
                        </a:rPr>
                        <a:t>Aparát s nejnižší hodnotou</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b="1">
                          <a:latin typeface="Times New Roman"/>
                          <a:ea typeface="Times New Roman"/>
                          <a:cs typeface="Times New Roman"/>
                        </a:rPr>
                        <a:t>Eo &gt; Ev</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b="1">
                          <a:latin typeface="Times New Roman"/>
                          <a:ea typeface="Times New Roman"/>
                          <a:cs typeface="Times New Roman"/>
                        </a:rPr>
                        <a:t>Obor</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2">
                <a:tc>
                  <a:txBody>
                    <a:bodyPr/>
                    <a:lstStyle/>
                    <a:p>
                      <a:pPr>
                        <a:lnSpc>
                          <a:spcPts val="1200"/>
                        </a:lnSpc>
                        <a:spcAft>
                          <a:spcPts val="0"/>
                        </a:spcAft>
                      </a:pPr>
                      <a:r>
                        <a:rPr lang="cs-CZ" sz="1400">
                          <a:latin typeface="Times New Roman"/>
                          <a:ea typeface="Times New Roman"/>
                          <a:cs typeface="Times New Roman"/>
                        </a:rPr>
                        <a:t>Teplá (2021)</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42,00  - 67,00  (</a:t>
                      </a:r>
                      <a:r>
                        <a:rPr lang="cs-CZ" sz="1400">
                          <a:latin typeface="Times New Roman"/>
                          <a:ea typeface="Times New Roman"/>
                          <a:cs typeface="Times New Roman"/>
                          <a:sym typeface="Symbol"/>
                        </a:rPr>
                        <a:t></a:t>
                      </a:r>
                      <a:r>
                        <a:rPr lang="cs-CZ" sz="1400">
                          <a:latin typeface="Times New Roman"/>
                          <a:ea typeface="Times New Roman"/>
                          <a:cs typeface="Times New Roman"/>
                        </a:rPr>
                        <a:t> 51,00)</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37,00 - 63,00 (</a:t>
                      </a:r>
                      <a:r>
                        <a:rPr lang="cs-CZ" sz="1400" dirty="0">
                          <a:latin typeface="Times New Roman"/>
                          <a:ea typeface="Times New Roman"/>
                          <a:cs typeface="Times New Roman"/>
                          <a:sym typeface="Symbol"/>
                        </a:rPr>
                        <a:t></a:t>
                      </a:r>
                      <a:r>
                        <a:rPr lang="cs-CZ" sz="1400" dirty="0">
                          <a:latin typeface="Times New Roman"/>
                          <a:ea typeface="Times New Roman"/>
                          <a:cs typeface="Times New Roman"/>
                        </a:rPr>
                        <a:t> 44,38)</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44,00 - 100,00 (</a:t>
                      </a:r>
                      <a:r>
                        <a:rPr lang="cs-CZ" sz="1400" dirty="0">
                          <a:latin typeface="Times New Roman"/>
                          <a:ea typeface="Times New Roman"/>
                          <a:cs typeface="Times New Roman"/>
                          <a:sym typeface="Symbol"/>
                        </a:rPr>
                        <a:t></a:t>
                      </a:r>
                      <a:r>
                        <a:rPr lang="cs-CZ" sz="1400" dirty="0">
                          <a:latin typeface="Times New Roman"/>
                          <a:ea typeface="Times New Roman"/>
                          <a:cs typeface="Times New Roman"/>
                        </a:rPr>
                        <a:t> 71,00)</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EII</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Ano</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Chemie </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2">
                <a:tc>
                  <a:txBody>
                    <a:bodyPr/>
                    <a:lstStyle/>
                    <a:p>
                      <a:pPr>
                        <a:lnSpc>
                          <a:spcPts val="1200"/>
                        </a:lnSpc>
                        <a:spcAft>
                          <a:spcPts val="0"/>
                        </a:spcAft>
                      </a:pPr>
                      <a:r>
                        <a:rPr lang="cs-CZ" sz="1400">
                          <a:latin typeface="Times New Roman"/>
                          <a:ea typeface="Times New Roman"/>
                          <a:cs typeface="Times New Roman"/>
                        </a:rPr>
                        <a:t>Smutková (2012)</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41,70  - 86,10 (</a:t>
                      </a:r>
                      <a:r>
                        <a:rPr lang="cs-CZ" sz="1400">
                          <a:latin typeface="Times New Roman"/>
                          <a:ea typeface="Times New Roman"/>
                          <a:cs typeface="Times New Roman"/>
                          <a:sym typeface="Symbol"/>
                        </a:rPr>
                        <a:t></a:t>
                      </a:r>
                      <a:r>
                        <a:rPr lang="cs-CZ" sz="1400">
                          <a:latin typeface="Times New Roman"/>
                          <a:ea typeface="Times New Roman"/>
                          <a:cs typeface="Times New Roman"/>
                        </a:rPr>
                        <a:t> 60,86)</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37,00 - 88,90 (</a:t>
                      </a:r>
                      <a:r>
                        <a:rPr lang="cs-CZ" sz="1400">
                          <a:latin typeface="Times New Roman"/>
                          <a:ea typeface="Times New Roman"/>
                          <a:cs typeface="Times New Roman"/>
                          <a:sym typeface="Symbol"/>
                        </a:rPr>
                        <a:t></a:t>
                      </a:r>
                      <a:r>
                        <a:rPr lang="cs-CZ" sz="1400">
                          <a:latin typeface="Times New Roman"/>
                          <a:ea typeface="Times New Roman"/>
                          <a:cs typeface="Times New Roman"/>
                        </a:rPr>
                        <a:t> 53,32)</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55,60 - 88,90 (</a:t>
                      </a:r>
                      <a:r>
                        <a:rPr lang="cs-CZ" sz="1400" dirty="0">
                          <a:latin typeface="Times New Roman"/>
                          <a:ea typeface="Times New Roman"/>
                          <a:cs typeface="Times New Roman"/>
                          <a:sym typeface="Symbol"/>
                        </a:rPr>
                        <a:t></a:t>
                      </a:r>
                      <a:r>
                        <a:rPr lang="cs-CZ" sz="1400" dirty="0">
                          <a:latin typeface="Times New Roman"/>
                          <a:ea typeface="Times New Roman"/>
                          <a:cs typeface="Times New Roman"/>
                        </a:rPr>
                        <a:t> 75,51)</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Ano</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Přírodopis </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2">
                <a:tc>
                  <a:txBody>
                    <a:bodyPr/>
                    <a:lstStyle/>
                    <a:p>
                      <a:pPr>
                        <a:lnSpc>
                          <a:spcPts val="1200"/>
                        </a:lnSpc>
                        <a:spcAft>
                          <a:spcPts val="0"/>
                        </a:spcAft>
                      </a:pPr>
                      <a:r>
                        <a:rPr lang="cs-CZ" sz="1400">
                          <a:latin typeface="Times New Roman"/>
                          <a:ea typeface="Times New Roman"/>
                          <a:cs typeface="Times New Roman"/>
                        </a:rPr>
                        <a:t>Šimik (2017)</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38,89 - 63,89</a:t>
                      </a:r>
                      <a:endParaRPr lang="cs-CZ" sz="1400">
                        <a:latin typeface="Cambria"/>
                        <a:ea typeface="Times New Roman"/>
                        <a:cs typeface="Times New Roman"/>
                      </a:endParaRPr>
                    </a:p>
                    <a:p>
                      <a:pPr>
                        <a:lnSpc>
                          <a:spcPts val="1200"/>
                        </a:lnSpc>
                        <a:spcAft>
                          <a:spcPts val="0"/>
                        </a:spcAft>
                      </a:pPr>
                      <a:r>
                        <a:rPr lang="cs-CZ" sz="1400">
                          <a:latin typeface="Times New Roman"/>
                          <a:ea typeface="Times New Roman"/>
                          <a:cs typeface="Times New Roman"/>
                        </a:rPr>
                        <a:t>(</a:t>
                      </a:r>
                      <a:r>
                        <a:rPr lang="cs-CZ" sz="1400">
                          <a:latin typeface="Times New Roman"/>
                          <a:ea typeface="Times New Roman"/>
                          <a:cs typeface="Times New Roman"/>
                          <a:sym typeface="Symbol"/>
                        </a:rPr>
                        <a:t></a:t>
                      </a:r>
                      <a:r>
                        <a:rPr lang="cs-CZ" sz="1400">
                          <a:latin typeface="Times New Roman"/>
                          <a:ea typeface="Times New Roman"/>
                          <a:cs typeface="Times New Roman"/>
                        </a:rPr>
                        <a:t> 54,80)</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37,04 - 51,85 (</a:t>
                      </a:r>
                      <a:r>
                        <a:rPr lang="cs-CZ" sz="1400">
                          <a:latin typeface="Times New Roman"/>
                          <a:ea typeface="Times New Roman"/>
                          <a:cs typeface="Times New Roman"/>
                          <a:sym typeface="Symbol"/>
                        </a:rPr>
                        <a:t></a:t>
                      </a:r>
                      <a:r>
                        <a:rPr lang="cs-CZ" sz="1400">
                          <a:latin typeface="Times New Roman"/>
                          <a:ea typeface="Times New Roman"/>
                          <a:cs typeface="Times New Roman"/>
                        </a:rPr>
                        <a:t> 45,99)</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66,11 - 88,90 (</a:t>
                      </a:r>
                      <a:r>
                        <a:rPr lang="cs-CZ" sz="1400" dirty="0">
                          <a:latin typeface="Times New Roman"/>
                          <a:ea typeface="Times New Roman"/>
                          <a:cs typeface="Times New Roman"/>
                          <a:sym typeface="Symbol"/>
                        </a:rPr>
                        <a:t></a:t>
                      </a:r>
                      <a:r>
                        <a:rPr lang="cs-CZ" sz="1400" dirty="0">
                          <a:latin typeface="Times New Roman"/>
                          <a:ea typeface="Times New Roman"/>
                          <a:cs typeface="Times New Roman"/>
                        </a:rPr>
                        <a:t> 83,25)</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EII</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Ano</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Člověk a jeho svět</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2">
                <a:tc>
                  <a:txBody>
                    <a:bodyPr/>
                    <a:lstStyle/>
                    <a:p>
                      <a:pPr>
                        <a:lnSpc>
                          <a:spcPts val="1200"/>
                        </a:lnSpc>
                        <a:spcAft>
                          <a:spcPts val="0"/>
                        </a:spcAft>
                      </a:pPr>
                      <a:r>
                        <a:rPr lang="cs-CZ" sz="1400">
                          <a:latin typeface="Times New Roman"/>
                          <a:ea typeface="Times New Roman"/>
                          <a:cs typeface="Times New Roman"/>
                        </a:rPr>
                        <a:t>Průcha (2006)</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36,10 - 75,00 (</a:t>
                      </a:r>
                      <a:r>
                        <a:rPr lang="cs-CZ" sz="1400">
                          <a:latin typeface="Times New Roman"/>
                          <a:ea typeface="Times New Roman"/>
                          <a:cs typeface="Times New Roman"/>
                          <a:sym typeface="Symbol"/>
                        </a:rPr>
                        <a:t></a:t>
                      </a:r>
                      <a:r>
                        <a:rPr lang="cs-CZ" sz="1400">
                          <a:latin typeface="Times New Roman"/>
                          <a:ea typeface="Times New Roman"/>
                          <a:cs typeface="Times New Roman"/>
                        </a:rPr>
                        <a:t> 50,43)</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EII</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Dějepis a přírodopis</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2">
                <a:tc>
                  <a:txBody>
                    <a:bodyPr/>
                    <a:lstStyle/>
                    <a:p>
                      <a:pPr>
                        <a:lnSpc>
                          <a:spcPts val="1200"/>
                        </a:lnSpc>
                        <a:spcAft>
                          <a:spcPts val="0"/>
                        </a:spcAft>
                      </a:pPr>
                      <a:r>
                        <a:rPr lang="cs-CZ" sz="1400">
                          <a:latin typeface="Times New Roman"/>
                          <a:ea typeface="Times New Roman"/>
                          <a:cs typeface="Times New Roman"/>
                        </a:rPr>
                        <a:t>Jůvová (2006)</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58,33 - 75,00 (</a:t>
                      </a:r>
                      <a:r>
                        <a:rPr lang="cs-CZ" sz="1400">
                          <a:latin typeface="Times New Roman"/>
                          <a:ea typeface="Times New Roman"/>
                          <a:cs typeface="Times New Roman"/>
                          <a:sym typeface="Symbol"/>
                        </a:rPr>
                        <a:t></a:t>
                      </a:r>
                      <a:r>
                        <a:rPr lang="cs-CZ" sz="1400">
                          <a:latin typeface="Times New Roman"/>
                          <a:ea typeface="Times New Roman"/>
                          <a:cs typeface="Times New Roman"/>
                        </a:rPr>
                        <a:t> 65,08)</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51,85 - 70,37 (</a:t>
                      </a:r>
                      <a:r>
                        <a:rPr lang="cs-CZ" sz="1400">
                          <a:latin typeface="Times New Roman"/>
                          <a:ea typeface="Times New Roman"/>
                          <a:cs typeface="Times New Roman"/>
                          <a:sym typeface="Symbol"/>
                        </a:rPr>
                        <a:t></a:t>
                      </a:r>
                      <a:r>
                        <a:rPr lang="cs-CZ" sz="1400">
                          <a:latin typeface="Times New Roman"/>
                          <a:ea typeface="Times New Roman"/>
                          <a:cs typeface="Times New Roman"/>
                        </a:rPr>
                        <a:t> 58,47)</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66,67 - 88,89 (</a:t>
                      </a:r>
                      <a:r>
                        <a:rPr lang="cs-CZ" sz="1400">
                          <a:latin typeface="Times New Roman"/>
                          <a:ea typeface="Times New Roman"/>
                          <a:cs typeface="Times New Roman"/>
                          <a:sym typeface="Symbol"/>
                        </a:rPr>
                        <a:t></a:t>
                      </a:r>
                      <a:r>
                        <a:rPr lang="cs-CZ" sz="1400">
                          <a:latin typeface="Times New Roman"/>
                          <a:ea typeface="Times New Roman"/>
                          <a:cs typeface="Times New Roman"/>
                        </a:rPr>
                        <a:t> 83,34)</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EII</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Ano</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Přírodopis</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2">
                <a:tc>
                  <a:txBody>
                    <a:bodyPr/>
                    <a:lstStyle/>
                    <a:p>
                      <a:pPr>
                        <a:lnSpc>
                          <a:spcPts val="1200"/>
                        </a:lnSpc>
                        <a:spcAft>
                          <a:spcPts val="0"/>
                        </a:spcAft>
                      </a:pPr>
                      <a:r>
                        <a:rPr lang="cs-CZ" sz="1400">
                          <a:latin typeface="Times New Roman"/>
                          <a:ea typeface="Times New Roman"/>
                          <a:cs typeface="Times New Roman"/>
                        </a:rPr>
                        <a:t>Janoušková (2008)</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33,30 - 66,70 (</a:t>
                      </a:r>
                      <a:r>
                        <a:rPr lang="cs-CZ" sz="1400">
                          <a:latin typeface="Times New Roman"/>
                          <a:ea typeface="Times New Roman"/>
                          <a:cs typeface="Times New Roman"/>
                          <a:sym typeface="Symbol"/>
                        </a:rPr>
                        <a:t></a:t>
                      </a:r>
                      <a:r>
                        <a:rPr lang="cs-CZ" sz="1400">
                          <a:latin typeface="Times New Roman"/>
                          <a:ea typeface="Times New Roman"/>
                          <a:cs typeface="Times New Roman"/>
                        </a:rPr>
                        <a:t> 56,15)</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33,30 - 63,00 (</a:t>
                      </a:r>
                      <a:r>
                        <a:rPr lang="cs-CZ" sz="1400">
                          <a:latin typeface="Times New Roman"/>
                          <a:ea typeface="Times New Roman"/>
                          <a:cs typeface="Times New Roman"/>
                          <a:sym typeface="Symbol"/>
                        </a:rPr>
                        <a:t></a:t>
                      </a:r>
                      <a:r>
                        <a:rPr lang="cs-CZ" sz="1400">
                          <a:latin typeface="Times New Roman"/>
                          <a:ea typeface="Times New Roman"/>
                          <a:cs typeface="Times New Roman"/>
                        </a:rPr>
                        <a:t> 53,73)</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33,30 - 88,90 (</a:t>
                      </a:r>
                      <a:r>
                        <a:rPr lang="cs-CZ" sz="1400">
                          <a:latin typeface="Times New Roman"/>
                          <a:ea typeface="Times New Roman"/>
                          <a:cs typeface="Times New Roman"/>
                          <a:sym typeface="Symbol"/>
                        </a:rPr>
                        <a:t></a:t>
                      </a:r>
                      <a:r>
                        <a:rPr lang="cs-CZ" sz="1400">
                          <a:latin typeface="Times New Roman"/>
                          <a:ea typeface="Times New Roman"/>
                          <a:cs typeface="Times New Roman"/>
                        </a:rPr>
                        <a:t> 63,51)</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EII</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Ano</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Zeměpis</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2">
                <a:tc>
                  <a:txBody>
                    <a:bodyPr/>
                    <a:lstStyle/>
                    <a:p>
                      <a:pPr>
                        <a:lnSpc>
                          <a:spcPts val="1200"/>
                        </a:lnSpc>
                        <a:spcAft>
                          <a:spcPts val="0"/>
                        </a:spcAft>
                      </a:pPr>
                      <a:r>
                        <a:rPr lang="cs-CZ" sz="1400">
                          <a:latin typeface="Times New Roman"/>
                          <a:ea typeface="Times New Roman"/>
                          <a:cs typeface="Times New Roman"/>
                        </a:rPr>
                        <a:t>Tannenbergová (2009)</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58,33 - 91,67 (</a:t>
                      </a:r>
                      <a:r>
                        <a:rPr lang="cs-CZ" sz="1400">
                          <a:latin typeface="Times New Roman"/>
                          <a:ea typeface="Times New Roman"/>
                          <a:cs typeface="Times New Roman"/>
                          <a:sym typeface="Symbol"/>
                        </a:rPr>
                        <a:t></a:t>
                      </a:r>
                      <a:r>
                        <a:rPr lang="cs-CZ" sz="1400">
                          <a:latin typeface="Times New Roman"/>
                          <a:ea typeface="Times New Roman"/>
                          <a:cs typeface="Times New Roman"/>
                        </a:rPr>
                        <a:t> 71,91)</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48,15 - 88,89 (</a:t>
                      </a:r>
                      <a:r>
                        <a:rPr lang="cs-CZ" sz="1400">
                          <a:latin typeface="Times New Roman"/>
                          <a:ea typeface="Times New Roman"/>
                          <a:cs typeface="Times New Roman"/>
                          <a:sym typeface="Symbol"/>
                        </a:rPr>
                        <a:t></a:t>
                      </a:r>
                      <a:r>
                        <a:rPr lang="cs-CZ" sz="1400">
                          <a:latin typeface="Times New Roman"/>
                          <a:ea typeface="Times New Roman"/>
                          <a:cs typeface="Times New Roman"/>
                        </a:rPr>
                        <a:t> 66,67)</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77,78 -100,00 (</a:t>
                      </a:r>
                      <a:r>
                        <a:rPr lang="cs-CZ" sz="1400">
                          <a:latin typeface="Times New Roman"/>
                          <a:ea typeface="Times New Roman"/>
                          <a:cs typeface="Times New Roman"/>
                          <a:sym typeface="Symbol"/>
                        </a:rPr>
                        <a:t></a:t>
                      </a:r>
                      <a:r>
                        <a:rPr lang="cs-CZ" sz="1400">
                          <a:latin typeface="Times New Roman"/>
                          <a:ea typeface="Times New Roman"/>
                          <a:cs typeface="Times New Roman"/>
                        </a:rPr>
                        <a:t> 87,66)</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EII</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Ano</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Dějepis</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5842">
                <a:tc>
                  <a:txBody>
                    <a:bodyPr/>
                    <a:lstStyle/>
                    <a:p>
                      <a:pPr>
                        <a:lnSpc>
                          <a:spcPts val="1200"/>
                        </a:lnSpc>
                        <a:spcAft>
                          <a:spcPts val="0"/>
                        </a:spcAft>
                      </a:pPr>
                      <a:r>
                        <a:rPr lang="cs-CZ" sz="1400">
                          <a:latin typeface="Times New Roman"/>
                          <a:ea typeface="Times New Roman"/>
                          <a:cs typeface="Times New Roman"/>
                        </a:rPr>
                        <a:t>Zkoumané didaktické texty Strakovou (2022)</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8,33 - 44,44 (</a:t>
                      </a:r>
                      <a:r>
                        <a:rPr lang="cs-CZ" sz="1400">
                          <a:latin typeface="Times New Roman"/>
                          <a:ea typeface="Times New Roman"/>
                          <a:cs typeface="Times New Roman"/>
                          <a:sym typeface="Symbol"/>
                        </a:rPr>
                        <a:t></a:t>
                      </a:r>
                      <a:r>
                        <a:rPr lang="cs-CZ" sz="1400">
                          <a:latin typeface="Times New Roman"/>
                          <a:ea typeface="Times New Roman"/>
                          <a:cs typeface="Times New Roman"/>
                        </a:rPr>
                        <a:t> 25,60)</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7,40  - 37,00 (</a:t>
                      </a:r>
                      <a:r>
                        <a:rPr lang="cs-CZ" sz="1400">
                          <a:latin typeface="Times New Roman"/>
                          <a:ea typeface="Times New Roman"/>
                          <a:cs typeface="Times New Roman"/>
                          <a:sym typeface="Symbol"/>
                        </a:rPr>
                        <a:t></a:t>
                      </a:r>
                      <a:r>
                        <a:rPr lang="cs-CZ" sz="1400">
                          <a:latin typeface="Times New Roman"/>
                          <a:ea typeface="Times New Roman"/>
                          <a:cs typeface="Times New Roman"/>
                        </a:rPr>
                        <a:t>20,90)</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11,10 - 66,7 (</a:t>
                      </a:r>
                      <a:r>
                        <a:rPr lang="cs-CZ" sz="1400">
                          <a:latin typeface="Times New Roman"/>
                          <a:ea typeface="Times New Roman"/>
                          <a:cs typeface="Times New Roman"/>
                          <a:sym typeface="Symbol"/>
                        </a:rPr>
                        <a:t></a:t>
                      </a:r>
                      <a:r>
                        <a:rPr lang="cs-CZ" sz="1400">
                          <a:latin typeface="Times New Roman"/>
                          <a:ea typeface="Times New Roman"/>
                          <a:cs typeface="Times New Roman"/>
                        </a:rPr>
                        <a:t> 39,80)</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EII</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a:latin typeface="Times New Roman"/>
                          <a:ea typeface="Times New Roman"/>
                          <a:cs typeface="Times New Roman"/>
                        </a:rPr>
                        <a:t>Ano</a:t>
                      </a:r>
                      <a:endParaRPr lang="cs-CZ" sz="140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cs-CZ" sz="1400" dirty="0">
                          <a:latin typeface="Times New Roman"/>
                          <a:ea typeface="Times New Roman"/>
                          <a:cs typeface="Times New Roman"/>
                        </a:rPr>
                        <a:t>Různý</a:t>
                      </a:r>
                      <a:endParaRPr lang="cs-CZ" sz="1400" dirty="0">
                        <a:latin typeface="Cambria"/>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Celková didaktická vybavenost (E)</a:t>
            </a:r>
            <a:endParaRPr lang="cs-CZ" dirty="0"/>
          </a:p>
        </p:txBody>
      </p:sp>
      <p:sp>
        <p:nvSpPr>
          <p:cNvPr id="5" name="Zástupný symbol pro obsah 4"/>
          <p:cNvSpPr>
            <a:spLocks noGrp="1"/>
          </p:cNvSpPr>
          <p:nvPr>
            <p:ph idx="1"/>
          </p:nvPr>
        </p:nvSpPr>
        <p:spPr/>
        <p:txBody>
          <a:bodyPr/>
          <a:lstStyle/>
          <a:p>
            <a:r>
              <a:rPr lang="cs-CZ" dirty="0" smtClean="0"/>
              <a:t>u učebnic se pohybuje v rozmezí od 33,30 % do 91,67 %.</a:t>
            </a:r>
          </a:p>
          <a:p>
            <a:r>
              <a:rPr lang="cs-CZ" dirty="0" smtClean="0"/>
              <a:t>v průměru dosahují zkoumané učebnice hodnoty celkové didaktické vybavenosti (E) 58,60 %</a:t>
            </a:r>
          </a:p>
          <a:p>
            <a:pPr lvl="1"/>
            <a:r>
              <a:rPr lang="cs-CZ" dirty="0" smtClean="0"/>
              <a:t>to znamená, že je v učebnicích využíváno více jak 50 % z potenciálně možných strukturních komponent </a:t>
            </a:r>
          </a:p>
          <a:p>
            <a:r>
              <a:rPr lang="cs-CZ" dirty="0" smtClean="0"/>
              <a:t>u didaktických textů podobných jako jsou ty v učebnicích jsou hodnoty nižší a pohybují se od 8,33 % do 44,44 % (</a:t>
            </a:r>
            <a:r>
              <a:rPr lang="cs-CZ" dirty="0" smtClean="0">
                <a:sym typeface="Symbol"/>
              </a:rPr>
              <a:t></a:t>
            </a:r>
            <a:r>
              <a:rPr lang="cs-CZ" dirty="0" smtClean="0"/>
              <a:t> E = 25,60 %)</a:t>
            </a:r>
          </a:p>
          <a:p>
            <a:pPr lvl="1"/>
            <a:r>
              <a:rPr lang="cs-CZ" dirty="0" smtClean="0"/>
              <a:t>žádný z didaktických textů nedosáhl hodnoty míry didaktické vybavenosti E vyšší než 50 %.</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Dvě základní skutečnosti</a:t>
            </a:r>
            <a:endParaRPr lang="cs-CZ" dirty="0"/>
          </a:p>
        </p:txBody>
      </p:sp>
      <p:sp>
        <p:nvSpPr>
          <p:cNvPr id="5" name="Zástupný symbol pro obsah 4"/>
          <p:cNvSpPr>
            <a:spLocks noGrp="1"/>
          </p:cNvSpPr>
          <p:nvPr>
            <p:ph idx="1"/>
          </p:nvPr>
        </p:nvSpPr>
        <p:spPr>
          <a:xfrm>
            <a:off x="540000" y="1340069"/>
            <a:ext cx="8064900" cy="4491931"/>
          </a:xfrm>
        </p:spPr>
        <p:txBody>
          <a:bodyPr/>
          <a:lstStyle/>
          <a:p>
            <a:pPr marL="511200" indent="-457200">
              <a:buFont typeface="+mj-lt"/>
              <a:buAutoNum type="arabicPeriod"/>
            </a:pPr>
            <a:r>
              <a:rPr lang="cs-CZ" dirty="0" smtClean="0"/>
              <a:t>aparátem s nejnižší mírou didaktické vybavenosti je aparát řízení učení (EII)</a:t>
            </a:r>
          </a:p>
          <a:p>
            <a:pPr marL="511200" indent="-457200">
              <a:buFont typeface="+mj-lt"/>
              <a:buAutoNum type="arabicPeriod"/>
            </a:pPr>
            <a:r>
              <a:rPr lang="cs-CZ" dirty="0" smtClean="0"/>
              <a:t>míra využití obrazových komponent je vyšší než míra využití verbálních komponent (</a:t>
            </a:r>
            <a:r>
              <a:rPr lang="cs-CZ" dirty="0" err="1" smtClean="0"/>
              <a:t>Eo</a:t>
            </a:r>
            <a:r>
              <a:rPr lang="cs-CZ" dirty="0" smtClean="0"/>
              <a:t> &gt; Ev)</a:t>
            </a:r>
          </a:p>
          <a:p>
            <a:pPr marL="511200" indent="-457200"/>
            <a:endParaRPr lang="cs-CZ" dirty="0" smtClean="0"/>
          </a:p>
          <a:p>
            <a:pPr marL="511200" indent="-457200"/>
            <a:r>
              <a:rPr lang="cs-CZ" dirty="0" smtClean="0"/>
              <a:t>aparát řízení učení je tvořen 18 strukturními komponenty (14 verbální a 4 obrazové)</a:t>
            </a:r>
          </a:p>
          <a:p>
            <a:pPr marL="511200" indent="-457200"/>
            <a:r>
              <a:rPr lang="cs-CZ" dirty="0" smtClean="0"/>
              <a:t>nízká míra využití aparátu řízení učení poukazuje na větší či menší podcenění </a:t>
            </a:r>
            <a:r>
              <a:rPr lang="cs-CZ" dirty="0" smtClean="0"/>
              <a:t>procesu učení se z textu</a:t>
            </a:r>
            <a:endParaRPr lang="cs-CZ" dirty="0" smtClean="0"/>
          </a:p>
          <a:p>
            <a:pPr marL="511200" indent="-457200"/>
            <a:r>
              <a:rPr lang="cs-CZ" dirty="0" smtClean="0"/>
              <a:t>v aparátu řízení učení se hodnotí funkce motivační, diferenciační, řídící, rozvíjející učební strategie, sebehodnotící</a:t>
            </a:r>
          </a:p>
          <a:p>
            <a:pPr marL="511200" indent="-457200"/>
            <a:r>
              <a:rPr lang="cs-CZ" dirty="0" smtClean="0"/>
              <a:t>repertoár strukturních komponent zajišťujících řízení učení je široký, ale není podle zjištěných výsledků maximálně využívaný</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a:xfrm>
            <a:off x="461172" y="231269"/>
            <a:ext cx="8064900" cy="451576"/>
          </a:xfrm>
        </p:spPr>
        <p:txBody>
          <a:bodyPr/>
          <a:lstStyle/>
          <a:p>
            <a:r>
              <a:rPr lang="cs-CZ" dirty="0" smtClean="0"/>
              <a:t>Oblasti pro zlepšení</a:t>
            </a:r>
            <a:endParaRPr lang="cs-CZ" dirty="0"/>
          </a:p>
        </p:txBody>
      </p:sp>
      <p:sp>
        <p:nvSpPr>
          <p:cNvPr id="5" name="Zástupný symbol pro obsah 4"/>
          <p:cNvSpPr>
            <a:spLocks noGrp="1"/>
          </p:cNvSpPr>
          <p:nvPr>
            <p:ph idx="1"/>
          </p:nvPr>
        </p:nvSpPr>
        <p:spPr>
          <a:xfrm>
            <a:off x="540000" y="599090"/>
            <a:ext cx="8064900" cy="5232910"/>
          </a:xfrm>
        </p:spPr>
        <p:txBody>
          <a:bodyPr/>
          <a:lstStyle/>
          <a:p>
            <a:r>
              <a:rPr lang="cs-CZ" dirty="0" smtClean="0"/>
              <a:t>stimulace žáků a usměrňování jejich poznávacích činnosti prostřednictvím úloh, návodů k úkolům různých náročností, cvičení, rozličným grafickým vyznačením apod.</a:t>
            </a:r>
          </a:p>
          <a:p>
            <a:r>
              <a:rPr lang="cs-CZ" dirty="0" smtClean="0"/>
              <a:t>výčet strukturních komponent, jejichž použití zvyšuje míru didaktické vybavenosti v aparátu řízení učení:</a:t>
            </a:r>
          </a:p>
          <a:p>
            <a:pPr lvl="1"/>
            <a:r>
              <a:rPr lang="cs-CZ" dirty="0" smtClean="0"/>
              <a:t>1) „</a:t>
            </a:r>
            <a:r>
              <a:rPr lang="cs-CZ" i="1" dirty="0" smtClean="0"/>
              <a:t>předmluva</a:t>
            </a:r>
            <a:r>
              <a:rPr lang="cs-CZ" dirty="0" smtClean="0"/>
              <a:t>“ a 2) „</a:t>
            </a:r>
            <a:r>
              <a:rPr lang="cs-CZ" i="1" dirty="0" smtClean="0"/>
              <a:t>návod</a:t>
            </a:r>
            <a:r>
              <a:rPr lang="cs-CZ" dirty="0" smtClean="0"/>
              <a:t> </a:t>
            </a:r>
            <a:r>
              <a:rPr lang="cs-CZ" i="1" dirty="0" smtClean="0"/>
              <a:t>k</a:t>
            </a:r>
            <a:r>
              <a:rPr lang="cs-CZ" dirty="0" smtClean="0"/>
              <a:t> </a:t>
            </a:r>
            <a:r>
              <a:rPr lang="cs-CZ" i="1" dirty="0" smtClean="0"/>
              <a:t>práci</a:t>
            </a:r>
            <a:r>
              <a:rPr lang="cs-CZ" dirty="0" smtClean="0"/>
              <a:t> </a:t>
            </a:r>
            <a:r>
              <a:rPr lang="cs-CZ" i="1" dirty="0" smtClean="0"/>
              <a:t>s</a:t>
            </a:r>
            <a:r>
              <a:rPr lang="cs-CZ" dirty="0" smtClean="0"/>
              <a:t> </a:t>
            </a:r>
            <a:r>
              <a:rPr lang="cs-CZ" i="1" dirty="0" smtClean="0"/>
              <a:t>učebnicí</a:t>
            </a:r>
            <a:r>
              <a:rPr lang="cs-CZ" dirty="0" smtClean="0"/>
              <a:t>“ slouží k vysvětlení záměrů autorů učebnic, poskytují instrukce, vyzývají k připomínkám a nápadům;</a:t>
            </a:r>
          </a:p>
          <a:p>
            <a:pPr lvl="1"/>
            <a:r>
              <a:rPr lang="cs-CZ" dirty="0" smtClean="0"/>
              <a:t>3) „</a:t>
            </a:r>
            <a:r>
              <a:rPr lang="cs-CZ" i="1" dirty="0" smtClean="0"/>
              <a:t>celkové</a:t>
            </a:r>
            <a:r>
              <a:rPr lang="cs-CZ" dirty="0" smtClean="0"/>
              <a:t>“ a 4)“</a:t>
            </a:r>
            <a:r>
              <a:rPr lang="cs-CZ" i="1" dirty="0" smtClean="0"/>
              <a:t>detailní</a:t>
            </a:r>
            <a:r>
              <a:rPr lang="cs-CZ" dirty="0" smtClean="0"/>
              <a:t> </a:t>
            </a:r>
            <a:r>
              <a:rPr lang="cs-CZ" i="1" dirty="0" smtClean="0"/>
              <a:t>stimulace</a:t>
            </a:r>
            <a:r>
              <a:rPr lang="cs-CZ" dirty="0" smtClean="0"/>
              <a:t>“, které mají za cíl podnítit žáky k zamyšlení nad učivem daného ročníku nebo tématu;</a:t>
            </a:r>
          </a:p>
          <a:p>
            <a:pPr lvl="1"/>
            <a:r>
              <a:rPr lang="cs-CZ" dirty="0" smtClean="0"/>
              <a:t>5) „</a:t>
            </a:r>
            <a:r>
              <a:rPr lang="cs-CZ" i="1" dirty="0" smtClean="0"/>
              <a:t>odlišení</a:t>
            </a:r>
            <a:r>
              <a:rPr lang="cs-CZ" dirty="0" smtClean="0"/>
              <a:t> </a:t>
            </a:r>
            <a:r>
              <a:rPr lang="cs-CZ" i="1" dirty="0" smtClean="0"/>
              <a:t>základního</a:t>
            </a:r>
            <a:r>
              <a:rPr lang="cs-CZ" dirty="0" smtClean="0"/>
              <a:t> </a:t>
            </a:r>
            <a:r>
              <a:rPr lang="cs-CZ" i="1" dirty="0" smtClean="0"/>
              <a:t>a</a:t>
            </a:r>
            <a:r>
              <a:rPr lang="cs-CZ" dirty="0" smtClean="0"/>
              <a:t> </a:t>
            </a:r>
            <a:r>
              <a:rPr lang="cs-CZ" i="1" dirty="0" smtClean="0"/>
              <a:t>rozšiřujícího</a:t>
            </a:r>
            <a:r>
              <a:rPr lang="cs-CZ" dirty="0" smtClean="0"/>
              <a:t> </a:t>
            </a:r>
            <a:r>
              <a:rPr lang="cs-CZ" i="1" dirty="0" smtClean="0"/>
              <a:t>učiva</a:t>
            </a:r>
            <a:r>
              <a:rPr lang="cs-CZ" dirty="0" smtClean="0"/>
              <a:t>/</a:t>
            </a:r>
            <a:r>
              <a:rPr lang="cs-CZ" i="1" dirty="0" smtClean="0"/>
              <a:t>povinného</a:t>
            </a:r>
            <a:r>
              <a:rPr lang="cs-CZ" dirty="0" smtClean="0"/>
              <a:t> </a:t>
            </a:r>
            <a:r>
              <a:rPr lang="cs-CZ" i="1" dirty="0" smtClean="0"/>
              <a:t>a</a:t>
            </a:r>
            <a:r>
              <a:rPr lang="cs-CZ" dirty="0" smtClean="0"/>
              <a:t> </a:t>
            </a:r>
            <a:r>
              <a:rPr lang="cs-CZ" i="1" dirty="0" smtClean="0"/>
              <a:t>nepovinného</a:t>
            </a:r>
            <a:r>
              <a:rPr lang="cs-CZ" dirty="0" smtClean="0"/>
              <a:t>“ pro snadnější individualizaci učiva a podporu zvídavých, talentovaných žáků;</a:t>
            </a:r>
          </a:p>
          <a:p>
            <a:pPr lvl="1"/>
            <a:r>
              <a:rPr lang="cs-CZ" dirty="0" smtClean="0"/>
              <a:t>„</a:t>
            </a:r>
            <a:r>
              <a:rPr lang="cs-CZ" i="1" dirty="0" smtClean="0"/>
              <a:t>otázky</a:t>
            </a:r>
            <a:r>
              <a:rPr lang="cs-CZ" dirty="0" smtClean="0"/>
              <a:t> </a:t>
            </a:r>
            <a:r>
              <a:rPr lang="cs-CZ" i="1" dirty="0" smtClean="0"/>
              <a:t>a</a:t>
            </a:r>
            <a:r>
              <a:rPr lang="cs-CZ" dirty="0" smtClean="0"/>
              <a:t> </a:t>
            </a:r>
            <a:r>
              <a:rPr lang="cs-CZ" i="1" dirty="0" smtClean="0"/>
              <a:t>úkoly</a:t>
            </a:r>
            <a:r>
              <a:rPr lang="cs-CZ" dirty="0" smtClean="0"/>
              <a:t>“ za 6) tématy, 7) ročníky, 8) k předchozím ročníkům pomáhající stimulovat zájem žáků a vést je k různým učebním činnostem;</a:t>
            </a:r>
          </a:p>
          <a:p>
            <a:pPr lvl="1"/>
            <a:r>
              <a:rPr lang="cs-CZ" dirty="0" smtClean="0"/>
              <a:t>9) „</a:t>
            </a:r>
            <a:r>
              <a:rPr lang="cs-CZ" i="1" dirty="0" smtClean="0"/>
              <a:t>instrukce</a:t>
            </a:r>
            <a:r>
              <a:rPr lang="cs-CZ" dirty="0" smtClean="0"/>
              <a:t> </a:t>
            </a:r>
            <a:r>
              <a:rPr lang="cs-CZ" i="1" dirty="0" smtClean="0"/>
              <a:t>k</a:t>
            </a:r>
            <a:r>
              <a:rPr lang="cs-CZ" dirty="0" smtClean="0"/>
              <a:t> </a:t>
            </a:r>
            <a:r>
              <a:rPr lang="cs-CZ" i="1" dirty="0" smtClean="0"/>
              <a:t>úkolům</a:t>
            </a:r>
            <a:r>
              <a:rPr lang="cs-CZ" dirty="0" smtClean="0"/>
              <a:t> </a:t>
            </a:r>
            <a:r>
              <a:rPr lang="cs-CZ" i="1" dirty="0" smtClean="0"/>
              <a:t>vyšší</a:t>
            </a:r>
            <a:r>
              <a:rPr lang="cs-CZ" dirty="0" smtClean="0"/>
              <a:t> </a:t>
            </a:r>
            <a:r>
              <a:rPr lang="cs-CZ" i="1" dirty="0" smtClean="0"/>
              <a:t>náročnosti</a:t>
            </a:r>
            <a:r>
              <a:rPr lang="cs-CZ" dirty="0" smtClean="0"/>
              <a:t>“ a 10) „</a:t>
            </a:r>
            <a:r>
              <a:rPr lang="cs-CZ" i="1" dirty="0" smtClean="0"/>
              <a:t>náměty pro mimoškolní činnosti</a:t>
            </a:r>
            <a:r>
              <a:rPr lang="cs-CZ" dirty="0" smtClean="0"/>
              <a:t>“, prostřednictvím kterých se žáci seznámí s praktickým využitím učiva a rozvíjí i jejich kritické myšlení;</a:t>
            </a:r>
          </a:p>
          <a:p>
            <a:pPr lvl="1"/>
            <a:r>
              <a:rPr lang="cs-CZ" dirty="0" smtClean="0"/>
              <a:t>11) „</a:t>
            </a:r>
            <a:r>
              <a:rPr lang="cs-CZ" i="1" dirty="0" smtClean="0"/>
              <a:t>explicitní vyjádření cílů učení</a:t>
            </a:r>
            <a:r>
              <a:rPr lang="cs-CZ" dirty="0" smtClean="0"/>
              <a:t>“ pro žáky;</a:t>
            </a:r>
          </a:p>
          <a:p>
            <a:pPr lvl="1"/>
            <a:r>
              <a:rPr lang="cs-CZ" dirty="0" smtClean="0"/>
              <a:t>12) „</a:t>
            </a:r>
            <a:r>
              <a:rPr lang="cs-CZ" i="1" dirty="0" err="1" smtClean="0"/>
              <a:t>autoevaluce</a:t>
            </a:r>
            <a:r>
              <a:rPr lang="cs-CZ" dirty="0" smtClean="0"/>
              <a:t>“ pro žáky za účelem </a:t>
            </a:r>
            <a:r>
              <a:rPr lang="cs-CZ" dirty="0" err="1" smtClean="0"/>
              <a:t>samohodnocení</a:t>
            </a:r>
            <a:r>
              <a:rPr lang="cs-CZ" dirty="0" smtClean="0"/>
              <a:t> výsledků učení;</a:t>
            </a:r>
          </a:p>
          <a:p>
            <a:pPr lvl="1"/>
            <a:r>
              <a:rPr lang="cs-CZ" dirty="0" smtClean="0"/>
              <a:t>13) „</a:t>
            </a:r>
            <a:r>
              <a:rPr lang="cs-CZ" i="1" dirty="0" smtClean="0"/>
              <a:t>výsledky úkolů a cvičení</a:t>
            </a:r>
            <a:r>
              <a:rPr lang="cs-CZ" dirty="0" smtClean="0"/>
              <a:t>“;</a:t>
            </a:r>
          </a:p>
          <a:p>
            <a:pPr lvl="1"/>
            <a:r>
              <a:rPr lang="cs-CZ" dirty="0" smtClean="0"/>
              <a:t>14) „</a:t>
            </a:r>
            <a:r>
              <a:rPr lang="cs-CZ" i="1" dirty="0" smtClean="0"/>
              <a:t>odkazy na jiné zdroje informací</a:t>
            </a:r>
            <a:r>
              <a:rPr lang="cs-CZ" dirty="0" smtClean="0"/>
              <a:t>“;</a:t>
            </a:r>
          </a:p>
          <a:p>
            <a:pPr lvl="1"/>
            <a:r>
              <a:rPr lang="cs-CZ" dirty="0" smtClean="0"/>
              <a:t>15) „</a:t>
            </a:r>
            <a:r>
              <a:rPr lang="cs-CZ" i="1" dirty="0" smtClean="0"/>
              <a:t>grafické symboly pro různé části učiva</a:t>
            </a:r>
            <a:r>
              <a:rPr lang="cs-CZ" dirty="0" smtClean="0"/>
              <a:t>“, např.: šipka ukazující na rozšiřující učivo, otazník/sova pro část s otázkami a úkoly apod.;</a:t>
            </a:r>
          </a:p>
          <a:p>
            <a:pPr lvl="1"/>
            <a:r>
              <a:rPr lang="cs-CZ" dirty="0" smtClean="0"/>
              <a:t>16) „</a:t>
            </a:r>
            <a:r>
              <a:rPr lang="cs-CZ" i="1" dirty="0" smtClean="0"/>
              <a:t>užití zvláštní barvy</a:t>
            </a:r>
            <a:r>
              <a:rPr lang="cs-CZ" dirty="0" smtClean="0"/>
              <a:t>“ a 17) „</a:t>
            </a:r>
            <a:r>
              <a:rPr lang="cs-CZ" i="1" dirty="0" smtClean="0"/>
              <a:t>užití zvláštního písma pro určité části učiva</a:t>
            </a:r>
            <a:r>
              <a:rPr lang="cs-CZ" dirty="0" smtClean="0"/>
              <a:t>“;</a:t>
            </a:r>
          </a:p>
          <a:p>
            <a:pPr lvl="1"/>
            <a:r>
              <a:rPr lang="cs-CZ" dirty="0" smtClean="0"/>
              <a:t>18) </a:t>
            </a:r>
            <a:r>
              <a:rPr lang="cs-CZ" i="1" dirty="0" smtClean="0"/>
              <a:t>„využití předsádky/obálky například pro schémata nebo tabulky</a:t>
            </a:r>
            <a:r>
              <a:rPr lang="cs-CZ" dirty="0" smtClean="0"/>
              <a:t>“.</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Vyšší míra využívání obrazových komponent oproti verbálním </a:t>
            </a:r>
            <a:endParaRPr lang="cs-CZ" dirty="0"/>
          </a:p>
        </p:txBody>
      </p:sp>
      <p:sp>
        <p:nvSpPr>
          <p:cNvPr id="5" name="Zástupný symbol pro obsah 4"/>
          <p:cNvSpPr>
            <a:spLocks noGrp="1"/>
          </p:cNvSpPr>
          <p:nvPr>
            <p:ph idx="1"/>
          </p:nvPr>
        </p:nvSpPr>
        <p:spPr/>
        <p:txBody>
          <a:bodyPr/>
          <a:lstStyle/>
          <a:p>
            <a:r>
              <a:rPr lang="cs-CZ" dirty="0" smtClean="0"/>
              <a:t>obrazové strukturní komponenty jsou lépe využívány při tvorbě didaktických textů než verbální strukturní komponenty</a:t>
            </a:r>
          </a:p>
          <a:p>
            <a:pPr lvl="1"/>
            <a:r>
              <a:rPr lang="cs-CZ" dirty="0" smtClean="0"/>
              <a:t>repertoár verbálních strukturních komponent je méně využíván než repertoár obrazových komponent.</a:t>
            </a:r>
          </a:p>
          <a:p>
            <a:r>
              <a:rPr lang="cs-CZ" dirty="0" smtClean="0"/>
              <a:t>obrazové komponenty mají zintenzivnit poznávací, estetický a emocionální vliv na učení. </a:t>
            </a:r>
          </a:p>
          <a:p>
            <a:r>
              <a:rPr lang="cs-CZ" dirty="0" smtClean="0"/>
              <a:t>mezi obrazové komponenty patří:</a:t>
            </a:r>
          </a:p>
          <a:p>
            <a:pPr lvl="1"/>
            <a:r>
              <a:rPr lang="cs-CZ" dirty="0" smtClean="0"/>
              <a:t> ilustrace (obrázky, fotografie, technické výkresy, schémata, mapy, diagramy) a grafická úprava učebnice (typ písma, použité barvy, grafické symboly). </a:t>
            </a:r>
          </a:p>
          <a:p>
            <a:r>
              <a:rPr lang="cs-CZ" dirty="0" smtClean="0"/>
              <a:t>verbální komponenty tvoří slova a věty, které zastávají jednotlivé funkce v didaktických textech (informační, koordinační, diferenciační, systematizační, sebevzdělávací, upevňovací atd.).</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pPr algn="ctr"/>
            <a:r>
              <a:rPr lang="cs-CZ" dirty="0" smtClean="0"/>
              <a:t>Nevyužívané strukturní komponenty snižují míru didaktické vybavenosti učebnic a obdobných didaktických textů, tzn. i jejich schopnost být kvalitním edukačním médiem. </a:t>
            </a:r>
            <a:br>
              <a:rPr lang="cs-CZ" dirty="0" smtClean="0"/>
            </a:br>
            <a:r>
              <a:rPr lang="cs-CZ" dirty="0" smtClean="0"/>
              <a:t/>
            </a:r>
            <a:br>
              <a:rPr lang="cs-CZ" dirty="0" smtClean="0"/>
            </a:br>
            <a:r>
              <a:rPr lang="cs-CZ" dirty="0" smtClean="0"/>
              <a:t>Je žádoucí, aby každý didaktický text typu učebnice maximálně využíval strukturní komponenty a snažil se tak pokrýt všechny své funkce.</a:t>
            </a:r>
            <a:br>
              <a:rPr lang="cs-CZ" dirty="0" smtClean="0"/>
            </a:b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Diskuze</a:t>
            </a:r>
            <a:endParaRPr lang="cs-CZ" dirty="0"/>
          </a:p>
        </p:txBody>
      </p:sp>
      <p:sp>
        <p:nvSpPr>
          <p:cNvPr id="5" name="Zástupný symbol pro obsah 4"/>
          <p:cNvSpPr>
            <a:spLocks noGrp="1"/>
          </p:cNvSpPr>
          <p:nvPr>
            <p:ph idx="1"/>
          </p:nvPr>
        </p:nvSpPr>
        <p:spPr/>
        <p:txBody>
          <a:bodyPr/>
          <a:lstStyle/>
          <a:p>
            <a:r>
              <a:rPr lang="cs-CZ" dirty="0" smtClean="0"/>
              <a:t>Proč nedosahují učebnice míry didaktické vybavenosti 100 %?</a:t>
            </a:r>
          </a:p>
          <a:p>
            <a:r>
              <a:rPr lang="cs-CZ" dirty="0" smtClean="0"/>
              <a:t>Co by mohlo přispět k tomu, aby didaktické texty vytvořené učiteli dosahovaly vyšší míry didaktické vybavenosti?</a:t>
            </a:r>
          </a:p>
          <a:p>
            <a:r>
              <a:rPr lang="cs-CZ" dirty="0" smtClean="0"/>
              <a:t>Je možné využít moderní technologie pro tvorbu </a:t>
            </a:r>
            <a:r>
              <a:rPr lang="cs-CZ" smtClean="0"/>
              <a:t>didaktických textů?</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smtClean="0"/>
              <a:t>Otázky a úkoly</a:t>
            </a:r>
            <a:endParaRPr lang="cs-CZ" dirty="0"/>
          </a:p>
        </p:txBody>
      </p:sp>
      <p:sp>
        <p:nvSpPr>
          <p:cNvPr id="5" name="Zástupný symbol pro obsah 4"/>
          <p:cNvSpPr>
            <a:spLocks noGrp="1"/>
          </p:cNvSpPr>
          <p:nvPr>
            <p:ph idx="1"/>
          </p:nvPr>
        </p:nvSpPr>
        <p:spPr/>
        <p:txBody>
          <a:bodyPr/>
          <a:lstStyle/>
          <a:p>
            <a:pPr marL="511200" indent="-457200">
              <a:buFont typeface="+mj-lt"/>
              <a:buAutoNum type="arabicPeriod"/>
            </a:pPr>
            <a:r>
              <a:rPr lang="cs-CZ" dirty="0" smtClean="0"/>
              <a:t>Změřte didaktickou vybavenost libovolné učebnice.</a:t>
            </a:r>
          </a:p>
          <a:p>
            <a:pPr marL="700200" lvl="1" indent="-457200"/>
            <a:r>
              <a:rPr lang="cs-CZ" dirty="0" smtClean="0"/>
              <a:t>jaká je míra celkové didaktické vybavenosti</a:t>
            </a:r>
          </a:p>
          <a:p>
            <a:pPr marL="700200" lvl="1" indent="-457200"/>
            <a:r>
              <a:rPr lang="cs-CZ" dirty="0" smtClean="0"/>
              <a:t>jaké jsou hodnoty dílčích koeficientů didaktické vybavenosti?</a:t>
            </a:r>
          </a:p>
          <a:p>
            <a:pPr marL="700200" lvl="1" indent="-457200"/>
            <a:r>
              <a:rPr lang="cs-CZ" dirty="0" smtClean="0"/>
              <a:t>jaké korekce byste doporučili?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5" name="Zástupný symbol pro obsah 4"/>
          <p:cNvSpPr>
            <a:spLocks noGrp="1"/>
          </p:cNvSpPr>
          <p:nvPr>
            <p:ph idx="1"/>
          </p:nvPr>
        </p:nvSpPr>
        <p:spPr/>
        <p:txBody>
          <a:bodyPr/>
          <a:lstStyle/>
          <a:p>
            <a:pPr algn="ctr">
              <a:buNone/>
            </a:pPr>
            <a:r>
              <a:rPr lang="cs-CZ" i="1" dirty="0" smtClean="0"/>
              <a:t>Učebnice je nejdůležitějším zdrojem poznání žáků. </a:t>
            </a:r>
          </a:p>
          <a:p>
            <a:pPr algn="ctr">
              <a:buNone/>
            </a:pPr>
            <a:endParaRPr lang="cs-CZ" i="1" dirty="0" smtClean="0"/>
          </a:p>
          <a:p>
            <a:pPr algn="ctr">
              <a:buNone/>
            </a:pPr>
            <a:r>
              <a:rPr lang="cs-CZ" i="1" dirty="0" smtClean="0"/>
              <a:t>V mnoha vyučovacích předmětech, druzích škol a stupních škol je doprovázena některými dalšími školními knihami, bez nichž by bylo působení učebnic omezeno. </a:t>
            </a:r>
            <a:endParaRPr lang="cs-CZ"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smtClean="0"/>
              <a:t>Didaktické texty vytvářené učiteli</a:t>
            </a:r>
            <a:endParaRPr lang="cs-CZ" dirty="0"/>
          </a:p>
        </p:txBody>
      </p:sp>
      <p:sp>
        <p:nvSpPr>
          <p:cNvPr id="5" name="Zástupný symbol pro obsah 4"/>
          <p:cNvSpPr>
            <a:spLocks noGrp="1"/>
          </p:cNvSpPr>
          <p:nvPr>
            <p:ph idx="1"/>
          </p:nvPr>
        </p:nvSpPr>
        <p:spPr/>
        <p:txBody>
          <a:bodyPr/>
          <a:lstStyle/>
          <a:p>
            <a:r>
              <a:rPr lang="cs-CZ" dirty="0" smtClean="0"/>
              <a:t>vzhledem k decentralizaci kurikula učitelé více používají ofocené materiály z jiných učebnic, odborných knih, materiály vytištěné z internetu a jiných elektronických zdrojů</a:t>
            </a:r>
          </a:p>
          <a:p>
            <a:r>
              <a:rPr lang="cs-CZ" dirty="0" smtClean="0"/>
              <a:t>učitelé čím dál více ovlivňují obsah výuky </a:t>
            </a:r>
          </a:p>
          <a:p>
            <a:r>
              <a:rPr lang="cs-CZ" dirty="0" smtClean="0"/>
              <a:t>nemusí již pracovat pouze s jednou učebnicí</a:t>
            </a:r>
          </a:p>
          <a:p>
            <a:r>
              <a:rPr lang="cs-CZ" dirty="0" smtClean="0"/>
              <a:t>hledají různé doplňkové zdroje, které přímo vyhovují jejich potřebám</a:t>
            </a:r>
          </a:p>
          <a:p>
            <a:r>
              <a:rPr lang="cs-CZ" dirty="0" smtClean="0"/>
              <a:t>didaktické texty je vhodné kombinovat v závislosti na charakteristice a specificích konkrétního předmětu,</a:t>
            </a:r>
          </a:p>
          <a:p>
            <a:pPr lvl="1"/>
            <a:r>
              <a:rPr lang="cs-CZ" dirty="0" smtClean="0"/>
              <a:t>pro různé předměty budou vhodné různé kombinace výukových materiálů</a:t>
            </a:r>
          </a:p>
          <a:p>
            <a:r>
              <a:rPr lang="cs-CZ" dirty="0" smtClean="0"/>
              <a:t>neexistuje žádná jedna nejlepší kombinace výukových materiálů, která by byla ideální pro všechny předměty/výukové cíle</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hlinkClick r:id="rId2"/>
              </a:rPr>
              <a:t>AAER online</a:t>
            </a:r>
            <a:endParaRPr lang="cs-CZ" dirty="0"/>
          </a:p>
        </p:txBody>
      </p:sp>
      <p:pic>
        <p:nvPicPr>
          <p:cNvPr id="6" name="Zástupný symbol pro obsah 5" descr="Graf výsledky aaer.png"/>
          <p:cNvPicPr>
            <a:picLocks noGrp="1" noChangeAspect="1"/>
          </p:cNvPicPr>
          <p:nvPr>
            <p:ph idx="1"/>
          </p:nvPr>
        </p:nvPicPr>
        <p:blipFill>
          <a:blip r:embed="rId3" cstate="print"/>
          <a:stretch>
            <a:fillRect/>
          </a:stretch>
        </p:blipFill>
        <p:spPr>
          <a:xfrm>
            <a:off x="5168224" y="124732"/>
            <a:ext cx="3808759" cy="4140200"/>
          </a:xfrm>
        </p:spPr>
      </p:pic>
      <p:pic>
        <p:nvPicPr>
          <p:cNvPr id="8" name="Obrázek 7" descr="Kruh výsledků aaer.png"/>
          <p:cNvPicPr>
            <a:picLocks noChangeAspect="1"/>
          </p:cNvPicPr>
          <p:nvPr/>
        </p:nvPicPr>
        <p:blipFill>
          <a:blip r:embed="rId4" cstate="print"/>
          <a:stretch>
            <a:fillRect/>
          </a:stretch>
        </p:blipFill>
        <p:spPr>
          <a:xfrm>
            <a:off x="-905069" y="913670"/>
            <a:ext cx="9144000" cy="5683801"/>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smtClean="0"/>
              <a:t>Školský zákon</a:t>
            </a:r>
            <a:endParaRPr lang="cs-CZ" dirty="0"/>
          </a:p>
        </p:txBody>
      </p:sp>
      <p:sp>
        <p:nvSpPr>
          <p:cNvPr id="5" name="Zástupný symbol pro obsah 4"/>
          <p:cNvSpPr>
            <a:spLocks noGrp="1"/>
          </p:cNvSpPr>
          <p:nvPr>
            <p:ph idx="1"/>
          </p:nvPr>
        </p:nvSpPr>
        <p:spPr/>
        <p:txBody>
          <a:bodyPr/>
          <a:lstStyle/>
          <a:p>
            <a:r>
              <a:rPr lang="cs-CZ" dirty="0" smtClean="0"/>
              <a:t>Podle § 25 odst. 2 zákona 561/2004 mohou být ve výuce kromě ministerstvem schválených učebnic a učebních textů používány i další učebnice a učební texty za podmínky, že:</a:t>
            </a:r>
          </a:p>
          <a:p>
            <a:endParaRPr lang="cs-CZ" dirty="0" smtClean="0"/>
          </a:p>
          <a:p>
            <a:pPr lvl="1"/>
            <a:r>
              <a:rPr lang="cs-CZ" dirty="0" smtClean="0"/>
              <a:t>nejsou v rozporu s cíli vzdělávání stanovenými školským zákonem, rámcovými vzdělávacími programy nebo právními předpisy,</a:t>
            </a:r>
          </a:p>
          <a:p>
            <a:pPr lvl="1"/>
            <a:endParaRPr lang="cs-CZ" dirty="0" smtClean="0"/>
          </a:p>
          <a:p>
            <a:pPr lvl="1"/>
            <a:r>
              <a:rPr lang="cs-CZ" dirty="0" smtClean="0"/>
              <a:t>svou strukturou a obsahem vyhovují pedagogickým a didaktickým zásadám vzdělávání.</a:t>
            </a:r>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smtClean="0"/>
              <a:t>Tvorba didaktických textů podobných těm v učebnicích</a:t>
            </a:r>
            <a:endParaRPr lang="cs-CZ" dirty="0"/>
          </a:p>
        </p:txBody>
      </p:sp>
      <p:sp>
        <p:nvSpPr>
          <p:cNvPr id="5" name="Zástupný symbol pro obsah 4"/>
          <p:cNvSpPr>
            <a:spLocks noGrp="1"/>
          </p:cNvSpPr>
          <p:nvPr>
            <p:ph idx="1"/>
          </p:nvPr>
        </p:nvSpPr>
        <p:spPr/>
        <p:txBody>
          <a:bodyPr/>
          <a:lstStyle/>
          <a:p>
            <a:pPr>
              <a:buNone/>
            </a:pPr>
            <a:r>
              <a:rPr lang="cs-CZ" dirty="0" smtClean="0"/>
              <a:t>“ </a:t>
            </a:r>
            <a:r>
              <a:rPr lang="cs-CZ" i="1" dirty="0" smtClean="0"/>
              <a:t>autor učebnice by měl nejen funkčně vytvářet svůj text (tj. s důsledným ohledem na recipienty textu), ale měl by také své textové výtvory diagnostikovat, hodnotit jejich vlastnosti</a:t>
            </a:r>
            <a:r>
              <a:rPr lang="cs-CZ" dirty="0" smtClean="0"/>
              <a:t>“ (Průcha, 1998)</a:t>
            </a:r>
          </a:p>
          <a:p>
            <a:r>
              <a:rPr lang="cs-CZ" dirty="0" err="1" smtClean="0"/>
              <a:t>autodiagnostika</a:t>
            </a:r>
            <a:r>
              <a:rPr lang="cs-CZ" dirty="0" smtClean="0"/>
              <a:t> a případné korekce nejsou ztrátou času</a:t>
            </a:r>
          </a:p>
          <a:p>
            <a:r>
              <a:rPr lang="cs-CZ" dirty="0" smtClean="0"/>
              <a:t>mohou vést ke vzbuzení většího zájmu o obsah a mohou přispět k lepšímu pochopení textu jeho uživateli</a:t>
            </a:r>
          </a:p>
          <a:p>
            <a:r>
              <a:rPr lang="cs-CZ" dirty="0" smtClean="0"/>
              <a:t>didaktické texty stejně jako učebnice musejí být vhodně didakticky upraveny a koncipovány, aby vyhovovaly výukovým situacím</a:t>
            </a:r>
          </a:p>
          <a:p>
            <a:r>
              <a:rPr lang="cs-CZ" dirty="0" smtClean="0"/>
              <a:t>učitel může čerpat informace z různých zdrojů, které nebyly primárně vytvořeny za účelem vyučování (např.: odborné knihy, encyklopedie apod.), ale tyto materiály musejí být didakticky upraveny pro výuku </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smtClean="0"/>
              <a:t>Otázky a úkoly</a:t>
            </a:r>
            <a:endParaRPr lang="cs-CZ" dirty="0"/>
          </a:p>
        </p:txBody>
      </p:sp>
      <p:sp>
        <p:nvSpPr>
          <p:cNvPr id="5" name="Zástupný symbol pro obsah 4"/>
          <p:cNvSpPr>
            <a:spLocks noGrp="1"/>
          </p:cNvSpPr>
          <p:nvPr>
            <p:ph idx="1"/>
          </p:nvPr>
        </p:nvSpPr>
        <p:spPr/>
        <p:txBody>
          <a:bodyPr/>
          <a:lstStyle/>
          <a:p>
            <a:pPr marL="511200" indent="-457200">
              <a:buFont typeface="+mj-lt"/>
              <a:buAutoNum type="arabicPeriod"/>
            </a:pPr>
            <a:r>
              <a:rPr lang="cs-CZ" dirty="0" smtClean="0"/>
              <a:t>Vytvořte didaktický text na libovolné téma/podtéma z vašeho aprobačního předmětu, proveďte u něj </a:t>
            </a:r>
            <a:r>
              <a:rPr lang="cs-CZ" dirty="0" err="1" smtClean="0"/>
              <a:t>autodiagnostiku</a:t>
            </a:r>
            <a:r>
              <a:rPr lang="cs-CZ" dirty="0" smtClean="0"/>
              <a:t> a následné korekce, aby byl maximálně didakticky vybavený.</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err="1" smtClean="0"/>
              <a:t>Hong</a:t>
            </a:r>
            <a:r>
              <a:rPr lang="cs-CZ" dirty="0" smtClean="0"/>
              <a:t> Kong</a:t>
            </a:r>
            <a:endParaRPr lang="cs-CZ" dirty="0"/>
          </a:p>
        </p:txBody>
      </p:sp>
      <p:sp>
        <p:nvSpPr>
          <p:cNvPr id="5" name="Zástupný symbol pro obsah 4"/>
          <p:cNvSpPr>
            <a:spLocks noGrp="1"/>
          </p:cNvSpPr>
          <p:nvPr>
            <p:ph idx="1"/>
          </p:nvPr>
        </p:nvSpPr>
        <p:spPr/>
        <p:txBody>
          <a:bodyPr/>
          <a:lstStyle/>
          <a:p>
            <a:r>
              <a:rPr lang="cs-CZ" dirty="0" smtClean="0"/>
              <a:t>V souladu s cíli vzdělávání pro 21. století vytvořil </a:t>
            </a:r>
            <a:r>
              <a:rPr lang="cs-CZ" dirty="0" err="1" smtClean="0"/>
              <a:t>Hong</a:t>
            </a:r>
            <a:r>
              <a:rPr lang="cs-CZ" dirty="0" smtClean="0"/>
              <a:t> Kongský vzdělávací úřad (Výbor pro učebnice) v roce 2016 hlavní zásady pro kvalitní učebnice (učební/výukové zdroje včetně elektronických výukových zdrojů).</a:t>
            </a:r>
          </a:p>
          <a:p>
            <a:r>
              <a:rPr lang="cs-CZ" dirty="0" smtClean="0"/>
              <a:t>Účelem pro vypracování hlavních zásad pro kvalitní učebnice bylo:</a:t>
            </a:r>
          </a:p>
          <a:p>
            <a:pPr lvl="1"/>
            <a:r>
              <a:rPr lang="cs-CZ" dirty="0" smtClean="0"/>
              <a:t>poskytnout učitelům kritéria pro výběr kvalitních učebnic pro své studenty, </a:t>
            </a:r>
          </a:p>
          <a:p>
            <a:pPr lvl="1"/>
            <a:r>
              <a:rPr lang="cs-CZ" dirty="0" smtClean="0"/>
              <a:t>sloužit jako reference pro autory učebnic a vývojáře učebních materiálů, </a:t>
            </a:r>
          </a:p>
          <a:p>
            <a:pPr lvl="1"/>
            <a:r>
              <a:rPr lang="cs-CZ" dirty="0" smtClean="0"/>
              <a:t>a stanovit kritéria pro recenzenty pro zahrnutí učebnic do seznamu doporučených učebnic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Hlavní zásady kvalitní učebnice </a:t>
            </a:r>
            <a:br>
              <a:rPr lang="cs-CZ" dirty="0" smtClean="0"/>
            </a:br>
            <a:r>
              <a:rPr lang="cs-CZ" dirty="0" smtClean="0"/>
              <a:t>– </a:t>
            </a:r>
            <a:r>
              <a:rPr lang="cs-CZ" dirty="0" err="1" smtClean="0"/>
              <a:t>Hong</a:t>
            </a:r>
            <a:r>
              <a:rPr lang="cs-CZ" dirty="0" smtClean="0"/>
              <a:t> Kong</a:t>
            </a:r>
            <a:endParaRPr lang="cs-CZ" dirty="0"/>
          </a:p>
        </p:txBody>
      </p:sp>
      <p:sp>
        <p:nvSpPr>
          <p:cNvPr id="5" name="Zástupný symbol pro obsah 4"/>
          <p:cNvSpPr>
            <a:spLocks noGrp="1"/>
          </p:cNvSpPr>
          <p:nvPr>
            <p:ph idx="1"/>
          </p:nvPr>
        </p:nvSpPr>
        <p:spPr/>
        <p:txBody>
          <a:bodyPr/>
          <a:lstStyle/>
          <a:p>
            <a:pPr lvl="0"/>
            <a:r>
              <a:rPr lang="cs-CZ" dirty="0" smtClean="0"/>
              <a:t>Obsah </a:t>
            </a:r>
          </a:p>
          <a:p>
            <a:pPr lvl="1"/>
            <a:r>
              <a:rPr lang="cs-CZ" dirty="0" smtClean="0"/>
              <a:t>cíle jsou v souladu s učebními plány, obsah je soběstačný a dostatečný, obsah je aktuální, adekvátní a zajímavé příklady a ilustrace, rovnováha mezi hloubkou a šířkou obsahu, obtížnost v souladu s kognitivní úrovní studentů, kontinuita s předchozími znalostmi bez zbytečného opakování, několik úhlů pohledu na problémy, žádná zkreslení a přílišná zobecňování, seznam doporučené literatury, rejstřík;  </a:t>
            </a:r>
          </a:p>
          <a:p>
            <a:pPr lvl="0"/>
            <a:r>
              <a:rPr lang="cs-CZ" dirty="0" smtClean="0"/>
              <a:t>U</a:t>
            </a:r>
            <a:r>
              <a:rPr lang="cs-CZ" dirty="0" smtClean="0"/>
              <a:t>čení </a:t>
            </a:r>
            <a:r>
              <a:rPr lang="cs-CZ" dirty="0" smtClean="0"/>
              <a:t>a vyučování </a:t>
            </a:r>
          </a:p>
          <a:p>
            <a:pPr lvl="1"/>
            <a:r>
              <a:rPr lang="cs-CZ" dirty="0" smtClean="0"/>
              <a:t>pokrytí kognitivních dovedností všech úrovní (shromažďování informací, zapamatování, zaměření, organizování, integraci, analýze, generování atd.);</a:t>
            </a:r>
          </a:p>
          <a:p>
            <a:pPr lvl="0"/>
            <a:r>
              <a:rPr lang="cs-CZ" dirty="0" smtClean="0"/>
              <a:t>S</a:t>
            </a:r>
            <a:r>
              <a:rPr lang="cs-CZ" dirty="0" smtClean="0"/>
              <a:t>truktura </a:t>
            </a:r>
            <a:r>
              <a:rPr lang="cs-CZ" dirty="0" smtClean="0"/>
              <a:t>a organizace </a:t>
            </a:r>
          </a:p>
          <a:p>
            <a:pPr lvl="1"/>
            <a:r>
              <a:rPr lang="cs-CZ" dirty="0" smtClean="0"/>
              <a:t>přiměřená a logická </a:t>
            </a:r>
            <a:r>
              <a:rPr lang="cs-CZ" dirty="0" smtClean="0"/>
              <a:t>posloupnost </a:t>
            </a:r>
            <a:r>
              <a:rPr lang="cs-CZ" dirty="0" smtClean="0"/>
              <a:t>obsahu, zvýraznění klíčových slov a pojmů, rozdělení obsahu na kapitoly, přehled vzdělávacích cílů, návod na práci s učebnicí pro studenty a učitele, shrnutí;</a:t>
            </a:r>
          </a:p>
          <a:p>
            <a:pPr lvl="0"/>
            <a:r>
              <a:rPr lang="cs-CZ" dirty="0" smtClean="0"/>
              <a:t>J</a:t>
            </a:r>
            <a:r>
              <a:rPr lang="cs-CZ" dirty="0" smtClean="0"/>
              <a:t>azyk </a:t>
            </a:r>
            <a:endParaRPr lang="cs-CZ" dirty="0" smtClean="0"/>
          </a:p>
          <a:p>
            <a:pPr lvl="1"/>
            <a:r>
              <a:rPr lang="cs-CZ" dirty="0" smtClean="0"/>
              <a:t>úroveň obtížnosti jazyka úměrná jazykovým schopnostem cílových studentů, využití čtení, psaní, poslechu a mluvení k objevování, objasňování a rozšiřování významu pro budování znalostí, použití známého a zajímavého jazyka, přesný jazyk;</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obsah 4"/>
          <p:cNvSpPr>
            <a:spLocks noGrp="1"/>
          </p:cNvSpPr>
          <p:nvPr>
            <p:ph idx="1"/>
          </p:nvPr>
        </p:nvSpPr>
        <p:spPr>
          <a:xfrm>
            <a:off x="540000" y="441434"/>
            <a:ext cx="8064900" cy="5390566"/>
          </a:xfrm>
        </p:spPr>
        <p:txBody>
          <a:bodyPr/>
          <a:lstStyle/>
          <a:p>
            <a:pPr lvl="0"/>
            <a:r>
              <a:rPr lang="cs-CZ" dirty="0" smtClean="0"/>
              <a:t>R</a:t>
            </a:r>
            <a:r>
              <a:rPr lang="cs-CZ" dirty="0" smtClean="0"/>
              <a:t>ozvržení </a:t>
            </a:r>
            <a:r>
              <a:rPr lang="cs-CZ" dirty="0" smtClean="0"/>
              <a:t>učebnice (pouze pro tištěné učebnice) </a:t>
            </a:r>
          </a:p>
          <a:p>
            <a:pPr lvl="1"/>
            <a:r>
              <a:rPr lang="cs-CZ" dirty="0" smtClean="0"/>
              <a:t>logické a konzistentní uspořádání, vhodné využití prostoru a okrajů, fotografie, obrázky a grafy jsou přesné, vhodné, efektivní a vhodně opatřené poznámkami, použití lehkého papíru, tenká a kompaktní velikost vazby, běžně používaný jednotný typ písma minimálně velikost 12 v MS </a:t>
            </a:r>
            <a:r>
              <a:rPr lang="cs-CZ" dirty="0" err="1" smtClean="0"/>
              <a:t>word</a:t>
            </a:r>
            <a:r>
              <a:rPr lang="cs-CZ" dirty="0" smtClean="0"/>
              <a:t>;</a:t>
            </a:r>
          </a:p>
          <a:p>
            <a:pPr lvl="0"/>
            <a:r>
              <a:rPr lang="cs-CZ" dirty="0" smtClean="0"/>
              <a:t>P</a:t>
            </a:r>
            <a:r>
              <a:rPr lang="cs-CZ" dirty="0" smtClean="0"/>
              <a:t>edagogické </a:t>
            </a:r>
            <a:r>
              <a:rPr lang="cs-CZ" dirty="0" smtClean="0"/>
              <a:t>využití e-funkcí (pouze pro e-učebnice) </a:t>
            </a:r>
          </a:p>
          <a:p>
            <a:pPr lvl="1"/>
            <a:r>
              <a:rPr lang="cs-CZ" dirty="0" smtClean="0"/>
              <a:t>interaktivní aktivity a multimediální obsah (fotografie, obrázky, grafy a videoklipy) jsou přesné, vhodné, efektivní a vhodně opatřené poznámkami, pořadí multimediálního obsahu a také interaktivní aktivity pro učení, výuku a hodnocení jsou vhodné k ukázce vývojového procesu, dosažení vhodné rovnováhy mezi textovým a multimediálním obsahem a/nebo interaktivními aktivitami, snadná ovladatelnost, vhodné a účinné návrhy pro psaní poznámek, záložky, zvýrazňování, online slovník atd., k dispozici jsou klíčová témata, slovníček pojmů;</a:t>
            </a:r>
          </a:p>
          <a:p>
            <a:pPr lvl="0"/>
            <a:r>
              <a:rPr lang="cs-CZ" dirty="0" smtClean="0"/>
              <a:t>T</a:t>
            </a:r>
            <a:r>
              <a:rPr lang="cs-CZ" dirty="0" smtClean="0"/>
              <a:t>echnické </a:t>
            </a:r>
            <a:r>
              <a:rPr lang="cs-CZ" dirty="0" smtClean="0"/>
              <a:t>a funkční požadavky (pouze pro e-učebnice)</a:t>
            </a:r>
          </a:p>
          <a:p>
            <a:pPr lvl="1"/>
            <a:r>
              <a:rPr lang="cs-CZ" dirty="0" smtClean="0"/>
              <a:t>kompatibilita s běžnou výpočetní technikou, dostupnost vhodného rozhraní a funkcí pro navigaci a vyhledávání, konzistentní a intuitivní rozvržení obsahu, bezplatný online slovník a nástroje, které usnadňují učení (psaní poznámek, vytváření záložek a zvýrazňování), vhodný obsah, jiný než video a audio materiály, je možné stáhnout do počítačového zařízení pro offline čtení pomocí bezplatných prohlížečů nebo čteček, zajistit správnou funkčnost e funkcí e-učebnice</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Slovensko</a:t>
            </a:r>
            <a:endParaRPr lang="cs-CZ" dirty="0"/>
          </a:p>
        </p:txBody>
      </p:sp>
      <p:sp>
        <p:nvSpPr>
          <p:cNvPr id="5" name="Zástupný symbol pro obsah 4"/>
          <p:cNvSpPr>
            <a:spLocks noGrp="1"/>
          </p:cNvSpPr>
          <p:nvPr>
            <p:ph idx="1"/>
          </p:nvPr>
        </p:nvSpPr>
        <p:spPr>
          <a:xfrm>
            <a:off x="540000" y="1261241"/>
            <a:ext cx="8064900" cy="4570759"/>
          </a:xfrm>
        </p:spPr>
        <p:txBody>
          <a:bodyPr/>
          <a:lstStyle/>
          <a:p>
            <a:r>
              <a:rPr lang="cs-CZ" dirty="0" smtClean="0"/>
              <a:t>problematice klíčových hodnotících kritérií se na Slovensku věnují Maria </a:t>
            </a:r>
            <a:r>
              <a:rPr lang="cs-CZ" dirty="0" err="1" smtClean="0"/>
              <a:t>Nogová</a:t>
            </a:r>
            <a:r>
              <a:rPr lang="cs-CZ" dirty="0" smtClean="0"/>
              <a:t> a Jana </a:t>
            </a:r>
            <a:r>
              <a:rPr lang="cs-CZ" dirty="0" err="1" smtClean="0"/>
              <a:t>Huttová</a:t>
            </a:r>
            <a:endParaRPr lang="cs-CZ" dirty="0" smtClean="0"/>
          </a:p>
          <a:p>
            <a:endParaRPr lang="cs-CZ" dirty="0" smtClean="0"/>
          </a:p>
          <a:p>
            <a:r>
              <a:rPr lang="cs-CZ" dirty="0" smtClean="0"/>
              <a:t>6 klíčových hodnotících kategorií (KEC), které se dále rozpadají na 24 kritérií</a:t>
            </a:r>
          </a:p>
          <a:p>
            <a:r>
              <a:rPr lang="cs-CZ" dirty="0" smtClean="0"/>
              <a:t>maximální celkové skóre pro všech 6 KEC je 100 bodů a aby byla učebnice z hlediska kvality hodnocena kladně, musí dosáhnout 60 % úroveň v každé kategorii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KEC</a:t>
            </a:r>
            <a:endParaRPr lang="cs-CZ" dirty="0"/>
          </a:p>
        </p:txBody>
      </p:sp>
      <p:sp>
        <p:nvSpPr>
          <p:cNvPr id="5" name="Zástupný symbol pro obsah 4"/>
          <p:cNvSpPr>
            <a:spLocks noGrp="1"/>
          </p:cNvSpPr>
          <p:nvPr>
            <p:ph idx="1"/>
          </p:nvPr>
        </p:nvSpPr>
        <p:spPr/>
        <p:txBody>
          <a:bodyPr/>
          <a:lstStyle/>
          <a:p>
            <a:pPr marL="585900" lvl="1" indent="-342900">
              <a:buFont typeface="+mj-lt"/>
              <a:buAutoNum type="arabicPeriod"/>
            </a:pPr>
            <a:r>
              <a:rPr lang="cs-CZ" sz="1800" dirty="0" smtClean="0"/>
              <a:t>soulad se základními pedagogickými dokumenty (17 bodů) - kritéria: soulad s učivem, logická struktura předmětu a souladu se standardem kurzu;</a:t>
            </a:r>
          </a:p>
          <a:p>
            <a:pPr marL="585900" lvl="1" indent="-342900">
              <a:buFont typeface="+mj-lt"/>
              <a:buAutoNum type="arabicPeriod"/>
            </a:pPr>
            <a:r>
              <a:rPr lang="cs-CZ" sz="1800" dirty="0" smtClean="0"/>
              <a:t>osobní rozvoj (hodnoty, kompetence a dovednosti) (18 bodů) - kritéria: rozvoj základních dovedností žáků, žák integrace do širší komunity a užitečnost předmětu v každodenním životě;</a:t>
            </a:r>
          </a:p>
          <a:p>
            <a:pPr marL="585900" lvl="1" indent="-342900">
              <a:buFont typeface="+mj-lt"/>
              <a:buAutoNum type="arabicPeriod"/>
            </a:pPr>
            <a:r>
              <a:rPr lang="cs-CZ" sz="1800" dirty="0" smtClean="0"/>
              <a:t>výběr obsahu (18 bodů) – kritéria: technická a faktická přesnost informací, stručnost obsahu z hlediska základního učiva a rovnováha mezi základním a doplňkovým obsahem;</a:t>
            </a:r>
          </a:p>
          <a:p>
            <a:pPr marL="585900" lvl="1" indent="-342900">
              <a:buFont typeface="+mj-lt"/>
              <a:buAutoNum type="arabicPeriod"/>
            </a:pPr>
            <a:r>
              <a:rPr lang="cs-CZ" sz="1800" dirty="0" smtClean="0"/>
              <a:t>metodický přístup (24 bodů) - kritéria: stylistická charakteristika textu, metody přístupu k obsahu, prezentace vzdělávací obsah z hlediska učení a výuky a systém a formulace otázek a úkolů;</a:t>
            </a:r>
          </a:p>
          <a:p>
            <a:pPr marL="585900" lvl="1" indent="-342900">
              <a:buFont typeface="+mj-lt"/>
              <a:buAutoNum type="arabicPeriod"/>
            </a:pPr>
            <a:r>
              <a:rPr lang="cs-CZ" sz="1800" dirty="0" err="1" smtClean="0"/>
              <a:t>Graphic</a:t>
            </a:r>
            <a:r>
              <a:rPr lang="cs-CZ" sz="1800" dirty="0" smtClean="0"/>
              <a:t> Layout (17 bodů) - kritéria: grafickou prezentaci textu, přehledná grafická prezentace vzdělávacího obsahu, odpovídající obraz materiál a text, kvalita ilustrací z hlediska motivace a jejich estetické hodnota;</a:t>
            </a:r>
          </a:p>
          <a:p>
            <a:pPr marL="585900" lvl="1" indent="-342900">
              <a:buFont typeface="+mj-lt"/>
              <a:buAutoNum type="arabicPeriod"/>
            </a:pPr>
            <a:r>
              <a:rPr lang="cs-CZ" sz="1800" dirty="0" smtClean="0"/>
              <a:t>Sociální korektnost (6 bodů) – kritérium: respektování sociální korektnosti </a:t>
            </a:r>
            <a:endParaRPr lang="cs-CZ" dirty="0" smtClean="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smtClean="0"/>
              <a:t>Srbsko</a:t>
            </a:r>
            <a:endParaRPr lang="cs-CZ" dirty="0"/>
          </a:p>
        </p:txBody>
      </p:sp>
      <p:sp>
        <p:nvSpPr>
          <p:cNvPr id="5" name="Zástupný symbol pro obsah 4"/>
          <p:cNvSpPr>
            <a:spLocks noGrp="1"/>
          </p:cNvSpPr>
          <p:nvPr>
            <p:ph idx="1"/>
          </p:nvPr>
        </p:nvSpPr>
        <p:spPr/>
        <p:txBody>
          <a:bodyPr/>
          <a:lstStyle/>
          <a:p>
            <a:r>
              <a:rPr lang="cs-CZ" dirty="0" smtClean="0"/>
              <a:t>V Srbsku se konstrukcí a analýzou učebnic zabývají odborníci Ivan </a:t>
            </a:r>
            <a:r>
              <a:rPr lang="cs-CZ" dirty="0" err="1" smtClean="0"/>
              <a:t>Ivić</a:t>
            </a:r>
            <a:r>
              <a:rPr lang="cs-CZ" dirty="0" smtClean="0"/>
              <a:t> a </a:t>
            </a:r>
            <a:r>
              <a:rPr lang="cs-CZ" dirty="0" err="1" smtClean="0"/>
              <a:t>Ana</a:t>
            </a:r>
            <a:r>
              <a:rPr lang="cs-CZ" dirty="0" smtClean="0"/>
              <a:t> </a:t>
            </a:r>
            <a:r>
              <a:rPr lang="cs-CZ" dirty="0" err="1" smtClean="0"/>
              <a:t>Pešikan</a:t>
            </a:r>
            <a:endParaRPr lang="cs-CZ" dirty="0" smtClean="0"/>
          </a:p>
          <a:p>
            <a:r>
              <a:rPr lang="cs-CZ" dirty="0" smtClean="0"/>
              <a:t>kniha </a:t>
            </a:r>
            <a:r>
              <a:rPr lang="cs-CZ" dirty="0" err="1" smtClean="0"/>
              <a:t>Textbook</a:t>
            </a:r>
            <a:r>
              <a:rPr lang="cs-CZ" dirty="0" smtClean="0"/>
              <a:t> </a:t>
            </a:r>
            <a:r>
              <a:rPr lang="cs-CZ" dirty="0" err="1" smtClean="0"/>
              <a:t>Quality</a:t>
            </a:r>
            <a:r>
              <a:rPr lang="cs-CZ" dirty="0" smtClean="0"/>
              <a:t>, A </a:t>
            </a:r>
            <a:r>
              <a:rPr lang="cs-CZ" dirty="0" err="1" smtClean="0"/>
              <a:t>Guide</a:t>
            </a:r>
            <a:r>
              <a:rPr lang="cs-CZ" dirty="0" smtClean="0"/>
              <a:t> to </a:t>
            </a:r>
            <a:r>
              <a:rPr lang="cs-CZ" dirty="0" err="1" smtClean="0"/>
              <a:t>Textbook</a:t>
            </a:r>
            <a:r>
              <a:rPr lang="cs-CZ" dirty="0" smtClean="0"/>
              <a:t> </a:t>
            </a:r>
            <a:r>
              <a:rPr lang="cs-CZ" dirty="0" err="1" smtClean="0"/>
              <a:t>Standards</a:t>
            </a:r>
            <a:r>
              <a:rPr lang="cs-CZ" dirty="0" smtClean="0"/>
              <a:t>, ve které definují standardy kvality učebnic</a:t>
            </a:r>
          </a:p>
          <a:p>
            <a:r>
              <a:rPr lang="cs-CZ" dirty="0" smtClean="0"/>
              <a:t>standardy kvality jsou zde definovány pro tyto oblasti: obsah kurikula učebnic, didaktická úprava učebnic, jazyk učebnice a charakteristika médií, ve kterých jsou učebnice realizovány</a:t>
            </a:r>
          </a:p>
          <a:p>
            <a:r>
              <a:rPr lang="cs-CZ" dirty="0" smtClean="0"/>
              <a:t>celkem kniha obsahuje 43 standardů kvality učebnic</a:t>
            </a:r>
            <a:endParaRPr lang="cs-CZ" dirty="0"/>
          </a:p>
        </p:txBody>
      </p:sp>
    </p:spTree>
  </p:cSld>
  <p:clrMapOvr>
    <a:masterClrMapping/>
  </p:clrMapOvr>
</p:sld>
</file>

<file path=ppt/theme/theme1.xml><?xml version="1.0" encoding="utf-8"?>
<a:theme xmlns:a="http://schemas.openxmlformats.org/drawingml/2006/main" name="muni-ped-prezentace-4-3-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muni-ped-prezentace-4-3-cz.potx" id="{A2D83281-9DF1-455E-A4DD-AE9E20873FD3}" vid="{C580A734-C016-44FD-B726-208E9D0A6DB8}"/>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muni-ped-prezentace-4-3-cz</Template>
  <TotalTime>137</TotalTime>
  <Words>1157</Words>
  <Application>Microsoft Office PowerPoint</Application>
  <PresentationFormat>Předvádění na obrazovce (4:3)</PresentationFormat>
  <Paragraphs>322</Paragraphs>
  <Slides>32</Slides>
  <Notes>0</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muni-ped-prezentace-4-3-cz</vt:lpstr>
      <vt:lpstr>Kritéria kvality didaktických textů v ČR a ve světě</vt:lpstr>
      <vt:lpstr>Německo</vt:lpstr>
      <vt:lpstr>AAER online</vt:lpstr>
      <vt:lpstr>Hong Kong</vt:lpstr>
      <vt:lpstr>Hlavní zásady kvalitní učebnice  – Hong Kong</vt:lpstr>
      <vt:lpstr>Snímek 6</vt:lpstr>
      <vt:lpstr>Slovensko</vt:lpstr>
      <vt:lpstr>KEC</vt:lpstr>
      <vt:lpstr>Srbsko</vt:lpstr>
      <vt:lpstr>Korejská republika</vt:lpstr>
      <vt:lpstr>Hodnotící oblasti pro jednotlivé sady</vt:lpstr>
      <vt:lpstr>Estonsko</vt:lpstr>
      <vt:lpstr>Kritéria kvality učebnic podle Mikka (2000)</vt:lpstr>
      <vt:lpstr>Měření didaktické vybavenosti (Průcha, 1998)</vt:lpstr>
      <vt:lpstr>Rozdělení strukturní komponent podle Průchy (1998)</vt:lpstr>
      <vt:lpstr>Snímek 16</vt:lpstr>
      <vt:lpstr>Snímek 17</vt:lpstr>
      <vt:lpstr>Postup měření didaktické vybavenosti</vt:lpstr>
      <vt:lpstr>Výsledky výzkumů didaktické vybavenosti v ČR</vt:lpstr>
      <vt:lpstr>Výsledky didaktické vybavenosti učebnic a didaktických textů</vt:lpstr>
      <vt:lpstr>Celková didaktická vybavenost (E)</vt:lpstr>
      <vt:lpstr>Dvě základní skutečnosti</vt:lpstr>
      <vt:lpstr>Oblasti pro zlepšení</vt:lpstr>
      <vt:lpstr>Vyšší míra využívání obrazových komponent oproti verbálním </vt:lpstr>
      <vt:lpstr>Nevyužívané strukturní komponenty snižují míru didaktické vybavenosti učebnic a obdobných didaktických textů, tzn. i jejich schopnost být kvalitním edukačním médiem.   Je žádoucí, aby každý didaktický text typu učebnice maximálně využíval strukturní komponenty a snažil se tak pokrýt všechny své funkce. </vt:lpstr>
      <vt:lpstr>Diskuze</vt:lpstr>
      <vt:lpstr>Otázky a úkoly</vt:lpstr>
      <vt:lpstr>Snímek 28</vt:lpstr>
      <vt:lpstr>Didaktické texty vytvářené učiteli</vt:lpstr>
      <vt:lpstr>Školský zákon</vt:lpstr>
      <vt:lpstr>Tvorba didaktických textů podobných těm v učebnicích</vt:lpstr>
      <vt:lpstr>Otázky a úkoly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Admin</cp:lastModifiedBy>
  <cp:revision>18</cp:revision>
  <dcterms:created xsi:type="dcterms:W3CDTF">2022-09-15T19:30:46Z</dcterms:created>
  <dcterms:modified xsi:type="dcterms:W3CDTF">2023-09-27T08:04:49Z</dcterms:modified>
</cp:coreProperties>
</file>