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2" r:id="rId3"/>
    <p:sldId id="281" r:id="rId4"/>
    <p:sldId id="290" r:id="rId5"/>
    <p:sldId id="294" r:id="rId6"/>
    <p:sldId id="295" r:id="rId7"/>
    <p:sldId id="296" r:id="rId8"/>
    <p:sldId id="291" r:id="rId9"/>
    <p:sldId id="293" r:id="rId10"/>
    <p:sldId id="309" r:id="rId11"/>
    <p:sldId id="310" r:id="rId12"/>
    <p:sldId id="257" r:id="rId13"/>
    <p:sldId id="258" r:id="rId14"/>
    <p:sldId id="259" r:id="rId15"/>
    <p:sldId id="285" r:id="rId16"/>
    <p:sldId id="286" r:id="rId17"/>
    <p:sldId id="287" r:id="rId18"/>
    <p:sldId id="288" r:id="rId19"/>
    <p:sldId id="289" r:id="rId20"/>
    <p:sldId id="260" r:id="rId21"/>
    <p:sldId id="261" r:id="rId22"/>
    <p:sldId id="262" r:id="rId23"/>
    <p:sldId id="263" r:id="rId24"/>
    <p:sldId id="264" r:id="rId25"/>
    <p:sldId id="283" r:id="rId26"/>
    <p:sldId id="284" r:id="rId27"/>
    <p:sldId id="265" r:id="rId28"/>
    <p:sldId id="266" r:id="rId29"/>
    <p:sldId id="269" r:id="rId30"/>
    <p:sldId id="278" r:id="rId31"/>
    <p:sldId id="277" r:id="rId32"/>
    <p:sldId id="279" r:id="rId33"/>
    <p:sldId id="311" r:id="rId34"/>
    <p:sldId id="268" r:id="rId35"/>
    <p:sldId id="270" r:id="rId36"/>
    <p:sldId id="271" r:id="rId37"/>
    <p:sldId id="292" r:id="rId38"/>
    <p:sldId id="274" r:id="rId39"/>
    <p:sldId id="272" r:id="rId40"/>
    <p:sldId id="273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3" r:id="rId50"/>
    <p:sldId id="307" r:id="rId51"/>
    <p:sldId id="308" r:id="rId52"/>
    <p:sldId id="312" r:id="rId53"/>
    <p:sldId id="276" r:id="rId5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82745" autoAdjust="0"/>
  </p:normalViewPr>
  <p:slideViewPr>
    <p:cSldViewPr snapToGrid="0">
      <p:cViewPr>
        <p:scale>
          <a:sx n="50" d="100"/>
          <a:sy n="50" d="100"/>
        </p:scale>
        <p:origin x="-748" y="-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praktickém vyučování nejpoužívanější</a:t>
            </a:r>
          </a:p>
          <a:p>
            <a:r>
              <a:rPr lang="cs-CZ" dirty="0" smtClean="0"/>
              <a:t>Učitel praktického výcviku by mu měl věnovat největší pozornost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Vymezení </a:t>
            </a:r>
            <a:r>
              <a:rPr lang="cs-CZ" smtClean="0"/>
              <a:t>klasifikačních stupňů</a:t>
            </a:r>
            <a:r>
              <a:rPr lang="cs-CZ" baseline="0" smtClean="0"/>
              <a:t> </a:t>
            </a:r>
            <a:r>
              <a:rPr lang="cs-CZ" baseline="0" dirty="0" smtClean="0"/>
              <a:t>podle kritérií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Prověřování, hodnocení, klasifikace praktických dovedností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Zástupný symbol pro obsah 5" descr="IMG_708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722" r="5467"/>
          <a:stretch>
            <a:fillRect/>
          </a:stretch>
        </p:blipFill>
        <p:spPr>
          <a:xfrm rot="5400000">
            <a:off x="5843307" y="509307"/>
            <a:ext cx="6545965" cy="6151422"/>
          </a:xfrm>
        </p:spPr>
      </p:pic>
      <p:sp>
        <p:nvSpPr>
          <p:cNvPr id="7" name="TextovéPole 6"/>
          <p:cNvSpPr txBox="1"/>
          <p:nvPr/>
        </p:nvSpPr>
        <p:spPr>
          <a:xfrm>
            <a:off x="443344" y="526473"/>
            <a:ext cx="52370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Ukázka slovního hodnocení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uznání dítěte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žádný posměch, diskriminace, …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pocit spolupráce učitele a žáka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pocit úspěchu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jasné stručné, srozumitelné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příčiny neúspěchu a jejich eliminace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podpora touhy k dokonalému zvládnutí učiva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podpora aktivního rozvoje emotivní i racionální složky osobnosti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obsah maxima oblastí, ze kterých se skládá cíl školního vzdělávání (nejen získané informace ale i postoje, kompetence, …)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Zástupný symbol pro obsah 5" descr="IMG_708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54686" y="1082676"/>
            <a:ext cx="5520267" cy="4140200"/>
          </a:xfrm>
        </p:spPr>
      </p:pic>
      <p:pic>
        <p:nvPicPr>
          <p:cNvPr id="7" name="Obrázek 6" descr="IMG_7082.jpeg"/>
          <p:cNvPicPr>
            <a:picLocks noChangeAspect="1"/>
          </p:cNvPicPr>
          <p:nvPr/>
        </p:nvPicPr>
        <p:blipFill>
          <a:blip r:embed="rId3" cstate="print"/>
          <a:srcRect l="4185" t="7323" r="4446" b="12235"/>
          <a:stretch>
            <a:fillRect/>
          </a:stretch>
        </p:blipFill>
        <p:spPr>
          <a:xfrm rot="5400000">
            <a:off x="6559313" y="1305455"/>
            <a:ext cx="6462463" cy="42672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38255" y="292099"/>
            <a:ext cx="3089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Alternativní </a:t>
            </a:r>
          </a:p>
          <a:p>
            <a:r>
              <a:rPr lang="cs-CZ" dirty="0" smtClean="0"/>
              <a:t>hodnotící listy</a:t>
            </a:r>
          </a:p>
          <a:p>
            <a:r>
              <a:rPr lang="cs-CZ" dirty="0" smtClean="0"/>
              <a:t>jiný způsob zápisu </a:t>
            </a:r>
          </a:p>
          <a:p>
            <a:r>
              <a:rPr lang="cs-CZ" dirty="0" smtClean="0"/>
              <a:t>než do klasifikačních sešitů s jedním řádkem na </a:t>
            </a:r>
            <a:r>
              <a:rPr lang="cs-CZ" dirty="0" smtClean="0"/>
              <a:t>žáka</a:t>
            </a:r>
          </a:p>
          <a:p>
            <a:r>
              <a:rPr lang="cs-CZ" dirty="0" smtClean="0"/>
              <a:t>(Čapek, 2015)</a:t>
            </a:r>
          </a:p>
          <a:p>
            <a:r>
              <a:rPr lang="cs-CZ" dirty="0" smtClean="0"/>
              <a:t>-&gt; zápis </a:t>
            </a:r>
            <a:r>
              <a:rPr lang="cs-CZ" dirty="0" err="1" smtClean="0"/>
              <a:t>suportivního</a:t>
            </a:r>
            <a:r>
              <a:rPr lang="cs-CZ" dirty="0" smtClean="0"/>
              <a:t> hodnocení</a:t>
            </a:r>
            <a:endParaRPr lang="cs-CZ" dirty="0"/>
          </a:p>
        </p:txBody>
      </p:sp>
      <p:cxnSp>
        <p:nvCxnSpPr>
          <p:cNvPr id="12" name="Přímá spojovací šipka 11"/>
          <p:cNvCxnSpPr/>
          <p:nvPr/>
        </p:nvCxnSpPr>
        <p:spPr bwMode="auto">
          <a:xfrm flipH="1" flipV="1">
            <a:off x="3213100" y="4114800"/>
            <a:ext cx="1676400" cy="33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/>
          <p:cNvSpPr txBox="1"/>
          <p:nvPr/>
        </p:nvSpPr>
        <p:spPr>
          <a:xfrm>
            <a:off x="4622800" y="4419600"/>
            <a:ext cx="290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úkolový koláč – </a:t>
            </a:r>
            <a:r>
              <a:rPr lang="cs-CZ" sz="1600" dirty="0" smtClean="0"/>
              <a:t>všechny úkoly musí být odevzdané a přijaté</a:t>
            </a:r>
          </a:p>
          <a:p>
            <a:r>
              <a:rPr lang="cs-CZ" sz="1600" dirty="0" smtClean="0"/>
              <a:t>- možnost vracet se, individuální hodnocení</a:t>
            </a:r>
            <a:endParaRPr lang="cs-CZ" sz="2000" dirty="0"/>
          </a:p>
        </p:txBody>
      </p:sp>
      <p:sp>
        <p:nvSpPr>
          <p:cNvPr id="14" name="Elipsa 13"/>
          <p:cNvSpPr/>
          <p:nvPr/>
        </p:nvSpPr>
        <p:spPr bwMode="auto">
          <a:xfrm>
            <a:off x="1028700" y="4864100"/>
            <a:ext cx="1143000" cy="7366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 bwMode="auto">
          <a:xfrm flipV="1">
            <a:off x="1168400" y="1549400"/>
            <a:ext cx="38100" cy="337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ovací šipka 18"/>
          <p:cNvCxnSpPr/>
          <p:nvPr/>
        </p:nvCxnSpPr>
        <p:spPr bwMode="auto">
          <a:xfrm flipH="1" flipV="1">
            <a:off x="965200" y="2044700"/>
            <a:ext cx="38100" cy="309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ravoúhlá spojovací čára 21"/>
          <p:cNvCxnSpPr>
            <a:stCxn id="14" idx="7"/>
          </p:cNvCxnSpPr>
          <p:nvPr/>
        </p:nvCxnSpPr>
        <p:spPr bwMode="auto">
          <a:xfrm rot="16200000" flipV="1">
            <a:off x="1729270" y="4696930"/>
            <a:ext cx="501572" cy="4851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ovací šipka 23"/>
          <p:cNvCxnSpPr>
            <a:stCxn id="14" idx="6"/>
          </p:cNvCxnSpPr>
          <p:nvPr/>
        </p:nvCxnSpPr>
        <p:spPr bwMode="auto">
          <a:xfrm flipV="1">
            <a:off x="2171700" y="3302000"/>
            <a:ext cx="1460500" cy="1930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ovéPole 24"/>
          <p:cNvSpPr txBox="1"/>
          <p:nvPr/>
        </p:nvSpPr>
        <p:spPr>
          <a:xfrm>
            <a:off x="0" y="190500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Jednička nebo nic</a:t>
            </a:r>
            <a:endParaRPr lang="cs-CZ" sz="1800" dirty="0"/>
          </a:p>
        </p:txBody>
      </p:sp>
      <p:cxnSp>
        <p:nvCxnSpPr>
          <p:cNvPr id="27" name="Přímá spojovací šipka 26"/>
          <p:cNvCxnSpPr/>
          <p:nvPr/>
        </p:nvCxnSpPr>
        <p:spPr bwMode="auto">
          <a:xfrm>
            <a:off x="317500" y="558800"/>
            <a:ext cx="723900" cy="622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 praktických dovedností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Metody a způsoby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 praktických dovedností				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Cílem</a:t>
            </a:r>
            <a:r>
              <a:rPr lang="cs-CZ" dirty="0" smtClean="0"/>
              <a:t> je zjistit, jak si žáci osvojili v praktickém vyučování požadované pracovní postupy, operace a úkony.</a:t>
            </a:r>
          </a:p>
          <a:p>
            <a:r>
              <a:rPr lang="cs-CZ" b="1" dirty="0" smtClean="0"/>
              <a:t>Obsahem</a:t>
            </a:r>
            <a:r>
              <a:rPr lang="cs-CZ" dirty="0" smtClean="0"/>
              <a:t> je vlastní žákova činnost.</a:t>
            </a:r>
          </a:p>
          <a:p>
            <a:r>
              <a:rPr lang="cs-CZ" dirty="0" smtClean="0"/>
              <a:t>Požadavky na prověřování praktických dovedností</a:t>
            </a:r>
          </a:p>
          <a:p>
            <a:pPr lvl="1"/>
            <a:r>
              <a:rPr lang="cs-CZ" dirty="0" smtClean="0"/>
              <a:t>Soustavné</a:t>
            </a:r>
          </a:p>
          <a:p>
            <a:pPr lvl="1"/>
            <a:r>
              <a:rPr lang="cs-CZ" dirty="0" smtClean="0"/>
              <a:t>Přiměřené</a:t>
            </a:r>
          </a:p>
          <a:p>
            <a:pPr lvl="1"/>
            <a:r>
              <a:rPr lang="cs-CZ" dirty="0" smtClean="0"/>
              <a:t>Náročné</a:t>
            </a:r>
          </a:p>
          <a:p>
            <a:pPr lvl="1"/>
            <a:r>
              <a:rPr lang="cs-CZ" dirty="0" smtClean="0"/>
              <a:t>Spojené s objektivním hodnocením žáka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prověřování v praktickém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Frontální prověřování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Individuální prověřování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Prověřování skupin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Žák v roli </a:t>
            </a:r>
            <a:r>
              <a:rPr lang="cs-CZ" dirty="0" err="1" smtClean="0"/>
              <a:t>instruktura</a:t>
            </a: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Žák v roli kontrolora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Frontální prověřování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všichni žáci stejné zadání, stejný pracovní úkol</a:t>
            </a:r>
          </a:p>
          <a:p>
            <a:r>
              <a:rPr lang="cs-CZ" dirty="0" smtClean="0"/>
              <a:t>učitel praktického vyučování:</a:t>
            </a:r>
          </a:p>
          <a:p>
            <a:pPr lvl="1"/>
            <a:r>
              <a:rPr lang="cs-CZ" dirty="0" smtClean="0"/>
              <a:t>pozoruje,</a:t>
            </a:r>
          </a:p>
          <a:p>
            <a:pPr lvl="1"/>
            <a:r>
              <a:rPr lang="cs-CZ" dirty="0" smtClean="0"/>
              <a:t>kontroluje,</a:t>
            </a:r>
          </a:p>
          <a:p>
            <a:pPr lvl="1"/>
            <a:r>
              <a:rPr lang="cs-CZ" dirty="0" smtClean="0"/>
              <a:t>hodnotí práci všech žáků během pracovní činnosti celé učební skupiny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Individuální prověřování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jsou zadány žákům individuálně (zpravidla odlišné práce)</a:t>
            </a:r>
          </a:p>
          <a:p>
            <a:r>
              <a:rPr lang="cs-CZ" dirty="0" smtClean="0"/>
              <a:t>učitel si stanoví, které žáky bude důkladně prověřovat, hodnotit, příp. klasifikovat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prověřování skupin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případ, že pracovní postup musí být realizován koordinovanou prací skupiny žáků</a:t>
            </a:r>
          </a:p>
          <a:p>
            <a:r>
              <a:rPr lang="cs-CZ" dirty="0" smtClean="0"/>
              <a:t>učitel určí, jak se budou skupiny střídat na jednotlivých pracovištích, ale i žáci v učebních skupinách</a:t>
            </a:r>
          </a:p>
          <a:p>
            <a:r>
              <a:rPr lang="cs-CZ" dirty="0" smtClean="0"/>
              <a:t>učitel následně posuzuje, prověřuje, hodnotí, příp. klasifikuje každého žáka (že ovládá všechny pracovní operace)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52677"/>
            <a:ext cx="10753200" cy="451576"/>
          </a:xfrm>
        </p:spPr>
        <p:txBody>
          <a:bodyPr/>
          <a:lstStyle/>
          <a:p>
            <a:r>
              <a:rPr lang="cs-CZ" dirty="0" smtClean="0"/>
              <a:t>4. žák v roli instruktora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16001"/>
            <a:ext cx="10753200" cy="4816000"/>
          </a:xfrm>
        </p:spPr>
        <p:txBody>
          <a:bodyPr/>
          <a:lstStyle/>
          <a:p>
            <a:r>
              <a:rPr lang="cs-CZ" sz="2400" dirty="0" smtClean="0"/>
              <a:t>prověřovaný žák má instruovat pracovní činnost pro jednotlivce nebo celou učební skupinu</a:t>
            </a:r>
          </a:p>
          <a:p>
            <a:pPr lvl="1"/>
            <a:r>
              <a:rPr lang="cs-CZ" sz="1800" dirty="0" smtClean="0"/>
              <a:t>za předpokladu, že danou činnost sám už dokonale ovládá</a:t>
            </a:r>
          </a:p>
          <a:p>
            <a:r>
              <a:rPr lang="cs-CZ" sz="2400" dirty="0" smtClean="0"/>
              <a:t>prověřovaný žák se svými spolužáky provádí</a:t>
            </a:r>
          </a:p>
          <a:p>
            <a:pPr lvl="1"/>
            <a:r>
              <a:rPr lang="cs-CZ" sz="1800" dirty="0" smtClean="0"/>
              <a:t>nejen instruktáž</a:t>
            </a:r>
          </a:p>
          <a:p>
            <a:pPr lvl="1"/>
            <a:r>
              <a:rPr lang="cs-CZ" sz="1800" dirty="0" smtClean="0"/>
              <a:t>ale i nácvik dovedností</a:t>
            </a:r>
          </a:p>
          <a:p>
            <a:pPr lvl="1"/>
            <a:r>
              <a:rPr lang="cs-CZ" sz="1800" dirty="0" smtClean="0"/>
              <a:t>a jejich procvičování</a:t>
            </a:r>
          </a:p>
          <a:p>
            <a:r>
              <a:rPr lang="cs-CZ" sz="2400" dirty="0" smtClean="0"/>
              <a:t>učitel ho za tyto činnosti hodnotí</a:t>
            </a:r>
          </a:p>
          <a:p>
            <a:r>
              <a:rPr lang="cs-CZ" sz="2400" dirty="0" smtClean="0"/>
              <a:t>náročné na přípravu prověřovaného žáka i učitele praktického vyuč.</a:t>
            </a:r>
          </a:p>
          <a:p>
            <a:r>
              <a:rPr lang="cs-CZ" sz="2400" dirty="0" smtClean="0"/>
              <a:t>vhodné pro žáky ve vyšších ročnících a pro žáka s vyhraněným zájmem o speciální činnosti</a:t>
            </a:r>
          </a:p>
          <a:p>
            <a:pPr lvl="1"/>
            <a:r>
              <a:rPr lang="cs-CZ" sz="1600" dirty="0" smtClean="0"/>
              <a:t>žáci, kteří se s danou činností běžně setkávají doma nebo jako členové různých zájmových kroužků</a:t>
            </a:r>
            <a:endParaRPr lang="cs-CZ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žák v roli kontrolora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prověřovaný žák má:</a:t>
            </a:r>
          </a:p>
          <a:p>
            <a:pPr lvl="1"/>
            <a:r>
              <a:rPr lang="cs-CZ" dirty="0" smtClean="0"/>
              <a:t>pozorovat</a:t>
            </a:r>
          </a:p>
          <a:p>
            <a:pPr lvl="1"/>
            <a:r>
              <a:rPr lang="cs-CZ" dirty="0" smtClean="0"/>
              <a:t>a kontrolovat činnost žáků v učební skupině</a:t>
            </a:r>
          </a:p>
          <a:p>
            <a:r>
              <a:rPr lang="cs-CZ" dirty="0" smtClean="0"/>
              <a:t>posuzuje:</a:t>
            </a:r>
          </a:p>
          <a:p>
            <a:pPr lvl="1"/>
            <a:r>
              <a:rPr lang="cs-CZ" dirty="0" smtClean="0"/>
              <a:t>kvalitu,</a:t>
            </a:r>
          </a:p>
          <a:p>
            <a:pPr lvl="1"/>
            <a:r>
              <a:rPr lang="cs-CZ" dirty="0" smtClean="0"/>
              <a:t>měří výsledky</a:t>
            </a:r>
          </a:p>
          <a:p>
            <a:pPr lvl="1"/>
            <a:r>
              <a:rPr lang="cs-CZ" dirty="0" smtClean="0"/>
              <a:t>a vyhodnocuje je</a:t>
            </a:r>
          </a:p>
          <a:p>
            <a:r>
              <a:rPr lang="cs-CZ" dirty="0" smtClean="0"/>
              <a:t>poznatky předkládá učiteli a ten na jejich základě hodnotí/klasifikuje práci žáků nebo celé skupiny</a:t>
            </a:r>
          </a:p>
          <a:p>
            <a:r>
              <a:rPr lang="cs-CZ" dirty="0" smtClean="0"/>
              <a:t>prověřovaného žáka hodnotí učitel za jeho činnost v roli kontrolora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29724" y="3462214"/>
            <a:ext cx="236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Podklad pro hodnocení, příp. klasifikaci učitele</a:t>
            </a:r>
            <a:endParaRPr lang="cs-CZ" sz="1600" i="1" dirty="0"/>
          </a:p>
        </p:txBody>
      </p:sp>
      <p:cxnSp>
        <p:nvCxnSpPr>
          <p:cNvPr id="8" name="Přímá spojovací šipka 7"/>
          <p:cNvCxnSpPr/>
          <p:nvPr/>
        </p:nvCxnSpPr>
        <p:spPr bwMode="auto">
          <a:xfrm>
            <a:off x="3251200" y="3751385"/>
            <a:ext cx="9612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Elipsa 8"/>
          <p:cNvSpPr/>
          <p:nvPr/>
        </p:nvSpPr>
        <p:spPr bwMode="auto">
          <a:xfrm>
            <a:off x="4267200" y="3290277"/>
            <a:ext cx="2618154" cy="96129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prověřování a hodnocení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Teoretické předměty -&gt; získávání vědomostí</a:t>
            </a:r>
          </a:p>
          <a:p>
            <a:r>
              <a:rPr lang="cs-CZ" dirty="0" smtClean="0"/>
              <a:t>Praktické vyučování/OV -&gt; osvojování </a:t>
            </a:r>
            <a:r>
              <a:rPr lang="cs-CZ" dirty="0" err="1" smtClean="0"/>
              <a:t>senzomotorických</a:t>
            </a:r>
            <a:r>
              <a:rPr lang="cs-CZ" dirty="0" smtClean="0"/>
              <a:t> dovedností</a:t>
            </a:r>
          </a:p>
          <a:p>
            <a:r>
              <a:rPr lang="cs-CZ" dirty="0" smtClean="0"/>
              <a:t>Úzká vazba OV na získané vědomosti v odborných a některých všeobecně vzdělávacích předmětech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prověřování praktických dovedností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Pozorování práce žáků</a:t>
            </a:r>
          </a:p>
          <a:p>
            <a:pPr marL="838350" lvl="1" indent="-514350"/>
            <a:r>
              <a:rPr lang="cs-CZ" dirty="0" smtClean="0"/>
              <a:t>v průběhu učebních dnů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Cvičné práce žáků</a:t>
            </a:r>
          </a:p>
          <a:p>
            <a:pPr marL="838350" lvl="1" indent="-514350"/>
            <a:r>
              <a:rPr lang="cs-CZ" dirty="0" smtClean="0"/>
              <a:t>především v nižších ročnících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Praktické úkoly</a:t>
            </a:r>
          </a:p>
          <a:p>
            <a:pPr marL="838350" lvl="1" indent="-514350"/>
            <a:r>
              <a:rPr lang="cs-CZ" dirty="0" smtClean="0"/>
              <a:t>užitkové, produktivní práce s daným pracovním postupem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Práce problémového charakteru</a:t>
            </a:r>
          </a:p>
          <a:p>
            <a:pPr marL="838350" lvl="1" indent="-514350"/>
            <a:r>
              <a:rPr lang="cs-CZ" dirty="0" smtClean="0"/>
              <a:t>především ve vyšších ročnících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jsou požadavky na prověřování praktických dovedností žáků v praktickém vyučování?</a:t>
            </a:r>
          </a:p>
          <a:p>
            <a:r>
              <a:rPr lang="cs-CZ" dirty="0" smtClean="0"/>
              <a:t>V čem spočívá metoda prověřování praktických dovedností „žák v roli kontrolora“?</a:t>
            </a:r>
          </a:p>
          <a:p>
            <a:r>
              <a:rPr lang="cs-CZ" dirty="0" smtClean="0"/>
              <a:t>Popište, kdy využijete jednotlivé způsoby prověřování praktických dovedností.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hodnocení v praktickém vyučování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hodnocení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Praktické zkoušení</a:t>
            </a:r>
          </a:p>
          <a:p>
            <a:pPr marL="586350" indent="-514350">
              <a:buNone/>
            </a:pPr>
            <a:endParaRPr lang="cs-CZ" dirty="0" smtClean="0"/>
          </a:p>
          <a:p>
            <a:pPr marL="586350" indent="-514350">
              <a:buNone/>
            </a:pPr>
            <a:r>
              <a:rPr lang="cs-CZ" dirty="0" smtClean="0"/>
              <a:t>Nápomocné při rozhodování mezi dvěma klasifikačními stupni může být: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 smtClean="0"/>
              <a:t>Ústní zkoušení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 smtClean="0"/>
              <a:t>Písemné zkoušení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zkoušení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Úkol: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Prověřit praktické dovednosti žáků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Zhodnotit praktické dovednosti žáků - vždy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Klasifikovat osvojené dovednosti žáků – v každém tématu (alespoň tematickém celku, alespoň část učební skupiny v každém tématu)</a:t>
            </a:r>
          </a:p>
          <a:p>
            <a:pPr marL="529200" indent="-457200"/>
            <a:r>
              <a:rPr lang="cs-CZ" dirty="0" smtClean="0"/>
              <a:t>Souborné práce</a:t>
            </a:r>
          </a:p>
          <a:p>
            <a:pPr marL="781200" lvl="1" indent="-457200"/>
            <a:r>
              <a:rPr lang="cs-CZ" dirty="0" smtClean="0"/>
              <a:t>Na konci klasifikačního období</a:t>
            </a:r>
          </a:p>
          <a:p>
            <a:pPr marL="781200" lvl="1" indent="-457200"/>
            <a:r>
              <a:rPr lang="cs-CZ" dirty="0" smtClean="0"/>
              <a:t>Prokázání kompletních pracovních dovedností</a:t>
            </a:r>
          </a:p>
          <a:p>
            <a:pPr marL="781200" lvl="1" indent="-457200"/>
            <a:r>
              <a:rPr lang="cs-CZ" dirty="0" smtClean="0"/>
              <a:t>Skládá se z dílčích dovedností získaných v jednotlivých tématech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88758"/>
            <a:ext cx="10753200" cy="1467853"/>
          </a:xfrm>
        </p:spPr>
        <p:txBody>
          <a:bodyPr/>
          <a:lstStyle/>
          <a:p>
            <a:r>
              <a:rPr lang="cs-CZ" sz="2800" dirty="0" smtClean="0"/>
              <a:t>Ukázka postupu při výběru, zadání a hodnocení kontrolní práce určené pro skupinu žáků po ukončení jednoho nebo skupiny tematických celků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33336"/>
            <a:ext cx="10753200" cy="3798663"/>
          </a:xfrm>
        </p:spPr>
        <p:txBody>
          <a:bodyPr/>
          <a:lstStyle/>
          <a:p>
            <a:r>
              <a:rPr lang="cs-CZ" sz="2400" dirty="0" smtClean="0"/>
              <a:t>Pro realizaci zvolíme vhodnou cvičnou/užitkovou/produktivní práci, odpovídající rozsahu ověřovaného učiva. Stanovíme, zda kontrolní práce bude mít jen praktickou část nebo i teoretickou. Obě části připravíme a upřesníme po obsahové stránce. </a:t>
            </a:r>
          </a:p>
          <a:p>
            <a:r>
              <a:rPr lang="cs-CZ" sz="2400" dirty="0" smtClean="0"/>
              <a:t>Po výběru sledovaných parametrů stanovíme způsob hodnocení včetně hodnotící tabulky s převodem na klasifikační stupně.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445168"/>
            <a:ext cx="10753200" cy="5386832"/>
          </a:xfrm>
        </p:spPr>
        <p:txBody>
          <a:bodyPr/>
          <a:lstStyle/>
          <a:p>
            <a:r>
              <a:rPr lang="cs-CZ" sz="2400" dirty="0" smtClean="0"/>
              <a:t>Při zadání žákům stručně vysvětlíme cíl kontrolní práce, její zaměření a způsob hodnocení. V případě užitkové nebo produktivní práce vysvětlíme účel a funkci výrobku. </a:t>
            </a:r>
          </a:p>
          <a:p>
            <a:r>
              <a:rPr lang="cs-CZ" sz="2400" dirty="0" smtClean="0"/>
              <a:t>V průběhu práce žáky sledujeme a v žádném případě je nenecháváme pracovat špatným nebo nebezpečným způsobem. </a:t>
            </a:r>
          </a:p>
          <a:p>
            <a:r>
              <a:rPr lang="cs-CZ" sz="2400" dirty="0" smtClean="0"/>
              <a:t>Po skončení a odevzdání práce učitel stručně zhodnotí pracovní postup žáků. Posléze provede velmi pečlivě vyhodnocení dle stanovených kritérií a převede výsledky do klasifikačních stupňů dle převodní tabulky.</a:t>
            </a:r>
          </a:p>
          <a:p>
            <a:r>
              <a:rPr lang="cs-CZ" sz="2400" dirty="0" smtClean="0"/>
              <a:t>Žáky s hodnocením seznámíme, zdůvodníme stanovené počty bodů, upozorníme na nedostatky a pochválíme žáky za dobré výsledky.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zkoušení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Použití:</a:t>
            </a:r>
          </a:p>
          <a:p>
            <a:pPr lvl="1"/>
            <a:r>
              <a:rPr lang="cs-CZ" dirty="0" smtClean="0"/>
              <a:t>Před instruktáží</a:t>
            </a:r>
          </a:p>
          <a:p>
            <a:pPr lvl="1"/>
            <a:r>
              <a:rPr lang="cs-CZ" dirty="0" smtClean="0"/>
              <a:t>Po instruktáži</a:t>
            </a:r>
          </a:p>
          <a:p>
            <a:r>
              <a:rPr lang="cs-CZ" dirty="0" smtClean="0"/>
              <a:t>K ověření vědomostí z odborných teoretických předmětů</a:t>
            </a:r>
          </a:p>
          <a:p>
            <a:pPr lvl="1"/>
            <a:r>
              <a:rPr lang="cs-CZ" dirty="0" smtClean="0"/>
              <a:t>Nedostatky doplnit</a:t>
            </a:r>
          </a:p>
          <a:p>
            <a:r>
              <a:rPr lang="cs-CZ" dirty="0" smtClean="0"/>
              <a:t>Připravené otázky! (=nutnost)</a:t>
            </a:r>
          </a:p>
          <a:p>
            <a:pPr lvl="1"/>
            <a:r>
              <a:rPr lang="cs-CZ" dirty="0" smtClean="0"/>
              <a:t>Jasné</a:t>
            </a:r>
          </a:p>
          <a:p>
            <a:pPr lvl="1"/>
            <a:r>
              <a:rPr lang="cs-CZ" dirty="0" smtClean="0"/>
              <a:t>Konkrétní</a:t>
            </a:r>
          </a:p>
          <a:p>
            <a:pPr lvl="1"/>
            <a:r>
              <a:rPr lang="cs-CZ" dirty="0" smtClean="0"/>
              <a:t>Stručně formulované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Písemné zkoušení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Ojedinělé využití</a:t>
            </a:r>
          </a:p>
          <a:p>
            <a:r>
              <a:rPr lang="cs-CZ" dirty="0" smtClean="0"/>
              <a:t>Doplňující</a:t>
            </a:r>
          </a:p>
          <a:p>
            <a:r>
              <a:rPr lang="cs-CZ" dirty="0" smtClean="0"/>
              <a:t>Např.:</a:t>
            </a:r>
          </a:p>
          <a:p>
            <a:pPr lvl="1"/>
            <a:r>
              <a:rPr lang="cs-CZ" dirty="0" smtClean="0"/>
              <a:t>Krátké opakování vědomostí před instruktáží</a:t>
            </a:r>
          </a:p>
          <a:p>
            <a:pPr lvl="1"/>
            <a:r>
              <a:rPr lang="cs-CZ" dirty="0" smtClean="0"/>
              <a:t>Alternativní test před instruktáží</a:t>
            </a:r>
          </a:p>
          <a:p>
            <a:pPr lvl="1"/>
            <a:r>
              <a:rPr lang="cs-CZ" dirty="0" smtClean="0"/>
              <a:t>Domácí písemná práce po skončení výuky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Ukazatele/kritéria hodnocení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</a:t>
            </a:r>
          </a:p>
          <a:p>
            <a:r>
              <a:rPr lang="cs-CZ" dirty="0" smtClean="0"/>
              <a:t>Odbornost/úroveň dovedností</a:t>
            </a:r>
          </a:p>
          <a:p>
            <a:pPr lvl="1"/>
            <a:r>
              <a:rPr lang="cs-CZ" dirty="0" smtClean="0"/>
              <a:t>Důležitý ukazatel v přípravném období</a:t>
            </a:r>
          </a:p>
          <a:p>
            <a:pPr lvl="1"/>
            <a:r>
              <a:rPr lang="cs-CZ" dirty="0" smtClean="0"/>
              <a:t>Později při upevnění dovedností a přechodu na produktivní činnosti doplňující ukazatel</a:t>
            </a:r>
          </a:p>
          <a:p>
            <a:r>
              <a:rPr lang="cs-CZ" dirty="0" smtClean="0"/>
              <a:t>Čas/rychlost</a:t>
            </a:r>
          </a:p>
          <a:p>
            <a:pPr lvl="1"/>
            <a:r>
              <a:rPr lang="cs-CZ" dirty="0" smtClean="0"/>
              <a:t>Doplňující ukazatel v přípravném období</a:t>
            </a:r>
          </a:p>
          <a:p>
            <a:pPr lvl="1"/>
            <a:r>
              <a:rPr lang="cs-CZ" dirty="0" smtClean="0"/>
              <a:t>V období dosahování norem kvalifikovaného pracovníka srovnatelný ukazatel s ukazatelem kvality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Prověřování/hodnocení v odborném výcviku dělíme na průběžné a souborné.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717964"/>
            <a:ext cx="10753200" cy="4114036"/>
          </a:xfrm>
        </p:spPr>
        <p:txBody>
          <a:bodyPr/>
          <a:lstStyle/>
          <a:p>
            <a:r>
              <a:rPr lang="cs-CZ" dirty="0" smtClean="0"/>
              <a:t>Průběžné prověřování/hodnocení</a:t>
            </a:r>
          </a:p>
          <a:p>
            <a:pPr lvl="1"/>
            <a:r>
              <a:rPr lang="cs-CZ" dirty="0" smtClean="0"/>
              <a:t>Provádí učitel v průběhu učebního dne a na závěr učebního dne.</a:t>
            </a:r>
          </a:p>
          <a:p>
            <a:pPr lvl="1"/>
            <a:r>
              <a:rPr lang="cs-CZ" dirty="0" smtClean="0"/>
              <a:t>Je zpravidla ústní s rozborem kladů a rezerv ve znalostech jednotlivých žáků. </a:t>
            </a:r>
          </a:p>
          <a:p>
            <a:pPr lvl="1"/>
            <a:r>
              <a:rPr lang="cs-CZ" dirty="0" smtClean="0"/>
              <a:t>Průběžné hodnocení  má velký výchovný význam. Na jeho základě by měli vědět, co zvládli dobře, kde jsou nedostatky a jak pokračovat dál.</a:t>
            </a:r>
          </a:p>
          <a:p>
            <a:pPr lvl="1"/>
            <a:r>
              <a:rPr lang="cs-CZ" dirty="0" smtClean="0"/>
              <a:t>nezjišťují se příčiny nedostatků, někdy o nich žák není ani informovaný, neví jak je odstranit a zefektivnit proces učení</a:t>
            </a:r>
          </a:p>
          <a:p>
            <a:pPr lvl="1"/>
            <a:r>
              <a:rPr lang="cs-CZ" dirty="0" smtClean="0"/>
              <a:t>bývá spojeno s klasifikací (Jak si žáci osvojili učivo z 1 nebo několika vyučovacích hodin) </a:t>
            </a:r>
          </a:p>
          <a:p>
            <a:r>
              <a:rPr lang="cs-CZ" dirty="0" smtClean="0"/>
              <a:t>Souhrnné hodnocení </a:t>
            </a:r>
          </a:p>
          <a:p>
            <a:pPr lvl="1"/>
            <a:r>
              <a:rPr lang="cs-CZ" dirty="0" smtClean="0"/>
              <a:t>Následuje po probrání tematického celku, který bývá ukončen samostatnou soubornou prací. </a:t>
            </a:r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 smtClean="0"/>
              <a:t>krátkém časovém odstupu (týden) by měl být zadán didaktických test (kontrolní práce).</a:t>
            </a:r>
          </a:p>
          <a:p>
            <a:pPr lvl="1"/>
            <a:r>
              <a:rPr lang="cs-CZ" dirty="0" smtClean="0"/>
              <a:t>spojené s klasifikací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kvality práce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Hodnotíme hotovou práci ze všech hledisek: </a:t>
            </a:r>
          </a:p>
          <a:p>
            <a:pPr lvl="1"/>
            <a:r>
              <a:rPr lang="cs-CZ" dirty="0" smtClean="0"/>
              <a:t> přesnost, </a:t>
            </a:r>
          </a:p>
          <a:p>
            <a:pPr lvl="1"/>
            <a:r>
              <a:rPr lang="cs-CZ" dirty="0" smtClean="0"/>
              <a:t>celkový vzhled, </a:t>
            </a:r>
          </a:p>
          <a:p>
            <a:pPr lvl="1"/>
            <a:r>
              <a:rPr lang="cs-CZ" dirty="0" smtClean="0"/>
              <a:t>povrchová úprava a </a:t>
            </a:r>
          </a:p>
          <a:p>
            <a:pPr lvl="1"/>
            <a:r>
              <a:rPr lang="cs-CZ" dirty="0" smtClean="0"/>
              <a:t>funkčnost </a:t>
            </a:r>
          </a:p>
          <a:p>
            <a:r>
              <a:rPr lang="cs-CZ" dirty="0" smtClean="0"/>
              <a:t>a to ve všech fázích učení psychomotorickým dovednostem.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odbornosti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rámci hodnocení odbornosti zjišťujeme následující:</a:t>
            </a:r>
          </a:p>
          <a:p>
            <a:pPr lvl="1"/>
            <a:r>
              <a:rPr lang="cs-CZ" dirty="0" smtClean="0"/>
              <a:t>Způsob uplatnění teorie při realizaci zadaného pracovního úkolu a dodržování pracovního postupu.</a:t>
            </a:r>
          </a:p>
          <a:p>
            <a:pPr lvl="1"/>
            <a:r>
              <a:rPr lang="cs-CZ" dirty="0" smtClean="0"/>
              <a:t> Organizace pracovního místa, dodržování zásad bezpečnosti a hygieny práce, celková péče o pracovní prostředí.</a:t>
            </a:r>
          </a:p>
          <a:p>
            <a:pPr lvl="1"/>
            <a:r>
              <a:rPr lang="cs-CZ" dirty="0" smtClean="0"/>
              <a:t> Pohybová pracovní činnost, vlastní technika práce, což je prostředek k dosažení potřebné kvality.</a:t>
            </a:r>
          </a:p>
          <a:p>
            <a:pPr lvl="1"/>
            <a:r>
              <a:rPr lang="cs-CZ" dirty="0" smtClean="0"/>
              <a:t> Hospodaření s materiálem a energií.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rychlosti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Rychlost hodnotíme prostřednictvím výkonových norem pro dospělé pracovníky a přizpůsobujeme je uplynulé délce učební doby. </a:t>
            </a:r>
          </a:p>
          <a:p>
            <a:r>
              <a:rPr lang="cs-CZ" dirty="0" smtClean="0"/>
              <a:t>Tomuto kritériu přikládáme s postupující délkou učební doby stále větší význam. </a:t>
            </a:r>
          </a:p>
          <a:p>
            <a:pPr lvl="1"/>
            <a:r>
              <a:rPr lang="cs-CZ" dirty="0" smtClean="0"/>
              <a:t>Při osvojování jednotlivých psychomotorických dovedností pak hodnotíme rychlost práce až od druhé poloviny druhé fáze, tedy ke konci osvojování nové dovednosti, a ve třetí fázi - při upevňování a procvičování.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kritéria hodnocení v OV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stupeň osvojení praktických dovedností a návyků</a:t>
            </a:r>
          </a:p>
          <a:p>
            <a:r>
              <a:rPr lang="cs-CZ" sz="2000" dirty="0" smtClean="0"/>
              <a:t>využití teorie v praxi</a:t>
            </a:r>
          </a:p>
          <a:p>
            <a:r>
              <a:rPr lang="cs-CZ" sz="2000" dirty="0" smtClean="0"/>
              <a:t>vztah k práci</a:t>
            </a:r>
          </a:p>
          <a:p>
            <a:r>
              <a:rPr lang="cs-CZ" sz="2000" dirty="0" smtClean="0"/>
              <a:t>aktivita</a:t>
            </a:r>
          </a:p>
          <a:p>
            <a:r>
              <a:rPr lang="cs-CZ" sz="2000" dirty="0" smtClean="0"/>
              <a:t>samostatnost</a:t>
            </a:r>
          </a:p>
          <a:p>
            <a:r>
              <a:rPr lang="cs-CZ" sz="2000" dirty="0" smtClean="0"/>
              <a:t>tvořivost</a:t>
            </a:r>
          </a:p>
          <a:p>
            <a:r>
              <a:rPr lang="cs-CZ" sz="2000" dirty="0" smtClean="0"/>
              <a:t>organizace pracovních činností</a:t>
            </a:r>
          </a:p>
          <a:p>
            <a:r>
              <a:rPr lang="cs-CZ" sz="2000" dirty="0" smtClean="0"/>
              <a:t>hospodaření s materiálem</a:t>
            </a:r>
          </a:p>
          <a:p>
            <a:r>
              <a:rPr lang="cs-CZ" sz="2000" dirty="0" smtClean="0"/>
              <a:t>obsluha strojů a zařízení</a:t>
            </a:r>
            <a:endParaRPr lang="cs-CZ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často učitel praktického výcviku využívá k hodnocení žáků praktické zkoušení?</a:t>
            </a:r>
          </a:p>
          <a:p>
            <a:r>
              <a:rPr lang="cs-CZ" dirty="0" smtClean="0"/>
              <a:t>Kdy je vhodné, aby učitel odborného výcviku ústně zkoušek žáky a z jakého důvodu?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v praktickém vyučování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Kritéria 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jako jedna z forem hodnocení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1343891"/>
            <a:ext cx="10753200" cy="4488109"/>
          </a:xfrm>
        </p:spPr>
        <p:txBody>
          <a:bodyPr/>
          <a:lstStyle/>
          <a:p>
            <a:r>
              <a:rPr lang="cs-CZ" dirty="0" smtClean="0"/>
              <a:t>5 stupňů klasifikační škály</a:t>
            </a:r>
          </a:p>
          <a:p>
            <a:pPr lvl="1"/>
            <a:r>
              <a:rPr lang="cs-CZ" dirty="0" smtClean="0"/>
              <a:t>Výborně, chvalitebně, dobře, dostatečně, nedostatečně</a:t>
            </a:r>
          </a:p>
          <a:p>
            <a:r>
              <a:rPr lang="cs-CZ" dirty="0" smtClean="0"/>
              <a:t>známkování je ve školách upřednostňováno pro svou:</a:t>
            </a:r>
          </a:p>
          <a:p>
            <a:pPr lvl="1"/>
            <a:r>
              <a:rPr lang="cs-CZ" dirty="0" smtClean="0"/>
              <a:t>jednoduchost</a:t>
            </a:r>
          </a:p>
          <a:p>
            <a:pPr lvl="1"/>
            <a:r>
              <a:rPr lang="cs-CZ" dirty="0" smtClean="0"/>
              <a:t>přehlednost</a:t>
            </a:r>
          </a:p>
          <a:p>
            <a:pPr lvl="1"/>
            <a:r>
              <a:rPr lang="cs-CZ" dirty="0" smtClean="0"/>
              <a:t>rychlou orientační hodnotu</a:t>
            </a:r>
          </a:p>
          <a:p>
            <a:pPr lvl="1"/>
            <a:r>
              <a:rPr lang="cs-CZ" dirty="0" smtClean="0"/>
              <a:t>lehce dostupnou orientační hodnotu pro žáky i rodiče</a:t>
            </a:r>
          </a:p>
          <a:p>
            <a:pPr lvl="1"/>
            <a:r>
              <a:rPr lang="cs-CZ" dirty="0" smtClean="0"/>
              <a:t>plní funkci dokladu výkonu a výsledků zkoušek a slouží pro předávání těchto výsledků dále (zaměstnavatelé, navazující stupně vzdělání apod.)</a:t>
            </a:r>
          </a:p>
          <a:p>
            <a:r>
              <a:rPr lang="cs-CZ" dirty="0" smtClean="0"/>
              <a:t>Známky mají daleko větší význam, když jsou žákům vysvětleny</a:t>
            </a:r>
          </a:p>
          <a:p>
            <a:pPr lvl="1"/>
            <a:r>
              <a:rPr lang="cs-CZ" dirty="0" smtClean="0"/>
              <a:t>výzkumy ukazují, že pokud žáci ke svým známkám slyší i slovní hodnocení, vnímají celé hodnocení pozitivněji a chápou jeho užitečnost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90509"/>
            <a:ext cx="10753200" cy="451576"/>
          </a:xfrm>
        </p:spPr>
        <p:txBody>
          <a:bodyPr/>
          <a:lstStyle/>
          <a:p>
            <a:r>
              <a:rPr lang="cs-CZ" dirty="0" smtClean="0"/>
              <a:t>Kritéria klasifikace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61564" y="734291"/>
            <a:ext cx="10753200" cy="4945309"/>
          </a:xfrm>
        </p:spPr>
        <p:txBody>
          <a:bodyPr/>
          <a:lstStyle/>
          <a:p>
            <a:r>
              <a:rPr lang="cs-CZ" dirty="0" smtClean="0"/>
              <a:t> individuální (liší učitel od učitele)</a:t>
            </a:r>
          </a:p>
          <a:p>
            <a:r>
              <a:rPr lang="cs-CZ" dirty="0" smtClean="0"/>
              <a:t>celý výkon žáka se rozloží na několik částí, které se hodnotí samostatně</a:t>
            </a:r>
          </a:p>
          <a:p>
            <a:pPr lvl="1"/>
            <a:r>
              <a:rPr lang="cs-CZ" dirty="0" smtClean="0"/>
              <a:t>Odborné dovednosti</a:t>
            </a:r>
          </a:p>
          <a:p>
            <a:pPr lvl="1"/>
            <a:r>
              <a:rPr lang="cs-CZ" dirty="0" smtClean="0"/>
              <a:t>Teoretické dovednosti</a:t>
            </a:r>
          </a:p>
          <a:p>
            <a:pPr lvl="1"/>
            <a:r>
              <a:rPr lang="cs-CZ" dirty="0" smtClean="0"/>
              <a:t>Organizace práce a pracoviště</a:t>
            </a:r>
          </a:p>
          <a:p>
            <a:pPr lvl="1"/>
            <a:r>
              <a:rPr lang="cs-CZ" dirty="0" smtClean="0"/>
              <a:t>BOZP</a:t>
            </a:r>
          </a:p>
          <a:p>
            <a:pPr lvl="1"/>
            <a:r>
              <a:rPr lang="cs-CZ" dirty="0" smtClean="0"/>
              <a:t>Úroveň obsluhy a údržby</a:t>
            </a:r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výsledné hodnocení je zpravidla aritmetickým průměrem hodnocení jednotlivých částí</a:t>
            </a:r>
          </a:p>
          <a:p>
            <a:r>
              <a:rPr lang="cs-CZ" dirty="0" smtClean="0"/>
              <a:t>výhody: objektivita + zpětná vazba k žákovi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5" name="Zástupný symbol pro obsah 4" descr="FullSizeRend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1335506" y="57138"/>
            <a:ext cx="9316276" cy="627147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Prověření teoretických znalosti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Formativní X normativní hodnocení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Formativní hodnocení</a:t>
            </a:r>
          </a:p>
          <a:p>
            <a:pPr lvl="1"/>
            <a:r>
              <a:rPr lang="cs-CZ" dirty="0" smtClean="0"/>
              <a:t>má za cíl poskytnout zpětnou vazbu učiteli (jak se žáci učí)</a:t>
            </a:r>
          </a:p>
          <a:p>
            <a:pPr lvl="2"/>
            <a:r>
              <a:rPr lang="cs-CZ" dirty="0" smtClean="0"/>
              <a:t>zefektivnit učební činnost žáků</a:t>
            </a:r>
          </a:p>
          <a:p>
            <a:pPr lvl="2"/>
            <a:r>
              <a:rPr lang="cs-CZ" dirty="0" smtClean="0"/>
              <a:t>pomáhá vybrat optimální vyučovací postupy</a:t>
            </a:r>
          </a:p>
          <a:p>
            <a:pPr lvl="1"/>
            <a:r>
              <a:rPr lang="cs-CZ" dirty="0" smtClean="0"/>
              <a:t>např.: Jak žáci chápou látku mými výukovými metodami? Jaké problémy přetrvávají? Jaké činnosti mám zařadit příště?</a:t>
            </a:r>
          </a:p>
          <a:p>
            <a:pPr lvl="1"/>
            <a:r>
              <a:rPr lang="cs-CZ" dirty="0" smtClean="0"/>
              <a:t>nebývá spojeno s klasifikací</a:t>
            </a:r>
          </a:p>
          <a:p>
            <a:pPr lvl="2"/>
            <a:r>
              <a:rPr lang="cs-CZ" dirty="0" smtClean="0"/>
              <a:t>formativní hodnocení ≠ průběžné hodnocení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Normativní hodnocení</a:t>
            </a:r>
          </a:p>
          <a:p>
            <a:pPr lvl="1"/>
            <a:r>
              <a:rPr lang="cs-CZ" dirty="0" smtClean="0"/>
              <a:t>výkon žáka se posuzuje ve vztahu k výkonu ostatních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Vyjmenujte:</a:t>
            </a:r>
          </a:p>
          <a:p>
            <a:r>
              <a:rPr lang="cs-CZ" dirty="0" smtClean="0"/>
              <a:t>5 metod prověřování praktických dovedností</a:t>
            </a:r>
          </a:p>
          <a:p>
            <a:r>
              <a:rPr lang="cs-CZ" dirty="0" smtClean="0"/>
              <a:t>4 způsoby prověřování praktických dovedností</a:t>
            </a:r>
          </a:p>
          <a:p>
            <a:r>
              <a:rPr lang="cs-CZ" dirty="0" smtClean="0"/>
              <a:t>3 metody hodnocení v praktickém vyučování</a:t>
            </a:r>
          </a:p>
          <a:p>
            <a:r>
              <a:rPr lang="cs-CZ" dirty="0" smtClean="0"/>
              <a:t>3 ukazatele hodnocení v praktickém vyučování</a:t>
            </a:r>
          </a:p>
          <a:p>
            <a:r>
              <a:rPr lang="cs-CZ" dirty="0" smtClean="0"/>
              <a:t>5 doporučených kritérií klasifikace osvojených dovedností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5455"/>
            <a:ext cx="10753200" cy="4446545"/>
          </a:xfrm>
        </p:spPr>
        <p:txBody>
          <a:bodyPr/>
          <a:lstStyle/>
          <a:p>
            <a:r>
              <a:rPr lang="cs-CZ" dirty="0" smtClean="0"/>
              <a:t>prostředek systematického a objektivního zjišťování (měření) výsledků výuky (vědomosti, dovednosti, návyky, schopnosti).</a:t>
            </a:r>
          </a:p>
          <a:p>
            <a:pPr lvl="1"/>
            <a:r>
              <a:rPr lang="cs-CZ" dirty="0" smtClean="0"/>
              <a:t>Zjišťujeme odpovídající rozsah a kvalitu znalostí a schopností u žáků (Vaněček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2016). </a:t>
            </a:r>
          </a:p>
          <a:p>
            <a:r>
              <a:rPr lang="cs-CZ" dirty="0" smtClean="0"/>
              <a:t>Druhy didaktických testů: </a:t>
            </a:r>
          </a:p>
          <a:p>
            <a:pPr lvl="1"/>
            <a:r>
              <a:rPr lang="cs-CZ" dirty="0" smtClean="0"/>
              <a:t>Testy rychlosti.</a:t>
            </a:r>
          </a:p>
          <a:p>
            <a:pPr lvl="1"/>
            <a:r>
              <a:rPr lang="cs-CZ" dirty="0" smtClean="0"/>
              <a:t>Testy úrovně</a:t>
            </a:r>
          </a:p>
          <a:p>
            <a:pPr lvl="1"/>
            <a:r>
              <a:rPr lang="cs-CZ" dirty="0" smtClean="0"/>
              <a:t>Testy standardizované, </a:t>
            </a:r>
            <a:r>
              <a:rPr lang="cs-CZ" dirty="0" err="1" smtClean="0"/>
              <a:t>kvazistandardizované</a:t>
            </a:r>
            <a:r>
              <a:rPr lang="cs-CZ" dirty="0" smtClean="0"/>
              <a:t> a nestandardizované.</a:t>
            </a:r>
          </a:p>
          <a:p>
            <a:pPr lvl="1">
              <a:defRPr/>
            </a:pPr>
            <a:r>
              <a:rPr lang="cs-CZ" dirty="0" smtClean="0"/>
              <a:t>Testy kognitivní, psychomotorické.</a:t>
            </a:r>
          </a:p>
          <a:p>
            <a:pPr lvl="1">
              <a:defRPr/>
            </a:pPr>
            <a:r>
              <a:rPr lang="cs-CZ" dirty="0" smtClean="0"/>
              <a:t>Testy studijních předpokladů.</a:t>
            </a:r>
          </a:p>
          <a:p>
            <a:pPr lvl="1">
              <a:defRPr/>
            </a:pPr>
            <a:r>
              <a:rPr lang="cs-CZ" dirty="0" smtClean="0"/>
              <a:t>Testy vstupní, průběžné a závěrečné.</a:t>
            </a:r>
          </a:p>
          <a:p>
            <a:pPr lvl="1">
              <a:defRPr/>
            </a:pPr>
            <a:r>
              <a:rPr lang="cs-CZ" dirty="0" smtClean="0"/>
              <a:t>Testy objektivně </a:t>
            </a:r>
            <a:r>
              <a:rPr lang="cs-CZ" dirty="0" err="1" smtClean="0"/>
              <a:t>skórovatelné</a:t>
            </a:r>
            <a:r>
              <a:rPr lang="cs-CZ" dirty="0" smtClean="0"/>
              <a:t> a subjektivně </a:t>
            </a:r>
            <a:r>
              <a:rPr lang="cs-CZ" dirty="0" err="1" smtClean="0"/>
              <a:t>skórovatelné</a:t>
            </a:r>
            <a:r>
              <a:rPr lang="cs-CZ" dirty="0" smtClean="0"/>
              <a:t>.</a:t>
            </a:r>
          </a:p>
          <a:p>
            <a:pPr lvl="1">
              <a:defRPr/>
            </a:pPr>
            <a:r>
              <a:rPr lang="cs-CZ" dirty="0" smtClean="0"/>
              <a:t>Testy </a:t>
            </a:r>
            <a:r>
              <a:rPr lang="cs-CZ" dirty="0" err="1" smtClean="0"/>
              <a:t>monotématické</a:t>
            </a:r>
            <a:r>
              <a:rPr lang="cs-CZ" dirty="0" smtClean="0"/>
              <a:t> a </a:t>
            </a:r>
            <a:r>
              <a:rPr lang="cs-CZ" dirty="0" err="1" smtClean="0"/>
              <a:t>polytématické</a:t>
            </a:r>
            <a:r>
              <a:rPr lang="cs-CZ" dirty="0" smtClean="0"/>
              <a:t>.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Standardizované X nestandardizované DT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defRPr/>
            </a:pPr>
            <a:r>
              <a:rPr lang="cs-CZ" sz="3600" dirty="0" smtClean="0"/>
              <a:t>  Nestandardizované (orientační) didaktické </a:t>
            </a:r>
            <a:r>
              <a:rPr lang="cs-CZ" sz="3600" dirty="0" smtClean="0"/>
              <a:t>testy</a:t>
            </a:r>
          </a:p>
          <a:p>
            <a:pPr marL="252000" lvl="1" indent="0">
              <a:defRPr/>
            </a:pPr>
            <a:r>
              <a:rPr lang="cs-CZ" dirty="0" smtClean="0"/>
              <a:t>p</a:t>
            </a:r>
            <a:r>
              <a:rPr lang="cs-CZ" dirty="0" smtClean="0"/>
              <a:t>řipravují </a:t>
            </a:r>
            <a:r>
              <a:rPr lang="cs-CZ" dirty="0" smtClean="0"/>
              <a:t>je sami </a:t>
            </a:r>
            <a:r>
              <a:rPr lang="cs-CZ" dirty="0" smtClean="0"/>
              <a:t>učitelé</a:t>
            </a:r>
          </a:p>
          <a:p>
            <a:pPr marL="252000" lvl="1" indent="0">
              <a:defRPr/>
            </a:pPr>
            <a:r>
              <a:rPr lang="cs-CZ" dirty="0" smtClean="0"/>
              <a:t>hodnotí </a:t>
            </a:r>
            <a:r>
              <a:rPr lang="cs-CZ" dirty="0" smtClean="0"/>
              <a:t>zpravidla menší úseky učiva (např. tematické celky</a:t>
            </a:r>
            <a:r>
              <a:rPr lang="cs-CZ" dirty="0" smtClean="0"/>
              <a:t>)</a:t>
            </a:r>
            <a:endParaRPr lang="cs-CZ" dirty="0" smtClean="0"/>
          </a:p>
          <a:p>
            <a:pPr marL="0" indent="0">
              <a:buFontTx/>
              <a:buNone/>
              <a:defRPr/>
            </a:pPr>
            <a:endParaRPr lang="cs-CZ" sz="3600" dirty="0" smtClean="0"/>
          </a:p>
          <a:p>
            <a:pPr marL="0" indent="0">
              <a:defRPr/>
            </a:pPr>
            <a:r>
              <a:rPr lang="cs-CZ" sz="3600" dirty="0" smtClean="0"/>
              <a:t>  Standardizace didaktického testu: </a:t>
            </a:r>
            <a:endParaRPr lang="cs-CZ" sz="3600" dirty="0" smtClean="0"/>
          </a:p>
          <a:p>
            <a:pPr marL="252000" lvl="1" indent="0">
              <a:defRPr/>
            </a:pPr>
            <a:r>
              <a:rPr lang="cs-CZ" sz="2600" dirty="0" smtClean="0"/>
              <a:t>ověřují se na velkém vzorku žáků, vymezují normativní podmínky a postup testování, obsahují testové standardy (testové normy) umožňující srovnání výkonu žáka ve vztahu k celé populaci</a:t>
            </a:r>
          </a:p>
          <a:p>
            <a:pPr marL="252000" lvl="1" indent="0">
              <a:defRPr/>
            </a:pPr>
            <a:r>
              <a:rPr lang="cs-CZ" sz="2600" dirty="0" smtClean="0"/>
              <a:t>testy </a:t>
            </a:r>
            <a:r>
              <a:rPr lang="cs-CZ" sz="2600" dirty="0" smtClean="0"/>
              <a:t>připravuje a ověřuje tým odborníků (v ČR např. </a:t>
            </a:r>
            <a:r>
              <a:rPr lang="cs-CZ" sz="2600" dirty="0" err="1" smtClean="0"/>
              <a:t>Cermat</a:t>
            </a:r>
            <a:r>
              <a:rPr lang="cs-CZ" sz="2600" dirty="0" smtClean="0"/>
              <a:t>).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Návrh, tvorba a užití didaktického testu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0036"/>
            <a:ext cx="10753200" cy="4501964"/>
          </a:xfrm>
        </p:spPr>
        <p:txBody>
          <a:bodyPr/>
          <a:lstStyle/>
          <a:p>
            <a:r>
              <a:rPr lang="cs-CZ" dirty="0" smtClean="0"/>
              <a:t> 1. Projekt didaktického testu: </a:t>
            </a:r>
          </a:p>
          <a:p>
            <a:pPr lvl="1"/>
            <a:r>
              <a:rPr lang="cs-CZ" dirty="0" smtClean="0"/>
              <a:t>rozhodnutí o účelu a použití testu, časové zařazení ve výuce, konstrukce vzhledem k respondentům, podmínky administrace testu (potřebné pomůcky, stanovení potřebného času na vypracování testu, pilotní ověření testu na malém vzorku.</a:t>
            </a:r>
          </a:p>
          <a:p>
            <a:r>
              <a:rPr lang="cs-CZ" dirty="0" smtClean="0"/>
              <a:t> 2. Návrh obsahu testu s ohledem na účel testu: </a:t>
            </a:r>
          </a:p>
          <a:p>
            <a:pPr lvl="1"/>
            <a:r>
              <a:rPr lang="cs-CZ" dirty="0" smtClean="0"/>
              <a:t>Výběr cílů, které budou testem ověřovány. Cíle se přeformulují do podoby testových položek. </a:t>
            </a:r>
          </a:p>
          <a:p>
            <a:pPr lvl="1"/>
            <a:r>
              <a:rPr lang="cs-CZ" dirty="0" smtClean="0"/>
              <a:t>Návrh dílčích úloh, které má obsahovat kontrolní práce.</a:t>
            </a:r>
          </a:p>
          <a:p>
            <a:pPr lvl="1"/>
            <a:r>
              <a:rPr lang="cs-CZ" dirty="0" smtClean="0"/>
              <a:t>Návrh technické dokumentace (výkres, schéma), která bude obsahovat vybrané dílčí úlohy (v případě potřeby).</a:t>
            </a:r>
          </a:p>
          <a:p>
            <a:pPr lvl="1"/>
            <a:r>
              <a:rPr lang="cs-CZ" dirty="0" smtClean="0"/>
              <a:t>Návrh s kódováním způsobu hodnocení a stanovení výkonové normy. </a:t>
            </a:r>
          </a:p>
          <a:p>
            <a:pPr lvl="1"/>
            <a:r>
              <a:rPr lang="cs-CZ" dirty="0" smtClean="0"/>
              <a:t>Posouzení skupinou odborníků (pokud je to možné).</a:t>
            </a:r>
          </a:p>
          <a:p>
            <a:pPr lvl="1"/>
            <a:r>
              <a:rPr lang="cs-CZ" dirty="0" smtClean="0"/>
              <a:t>Ověření na malém vzorku testovaných a případná úprava testových položek. </a:t>
            </a:r>
          </a:p>
          <a:p>
            <a:pPr lvl="1"/>
            <a:r>
              <a:rPr lang="cs-CZ" dirty="0" smtClean="0"/>
              <a:t>Úprava úloh a příprava testu pro zadání. 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3. Ověření a úprava didaktického testu</a:t>
            </a:r>
          </a:p>
          <a:p>
            <a:pPr lvl="1"/>
            <a:r>
              <a:rPr lang="cs-CZ" dirty="0" smtClean="0"/>
              <a:t>Zadání a vyhodnocení testu, statistická analýza výsledků testu, seznámení žáků s výsledky a zpětná vazba od žáků. </a:t>
            </a:r>
          </a:p>
          <a:p>
            <a:endParaRPr lang="cs-CZ" dirty="0" smtClean="0"/>
          </a:p>
          <a:p>
            <a:r>
              <a:rPr lang="cs-CZ" dirty="0" smtClean="0"/>
              <a:t>4. Opětovné použití didaktického testu</a:t>
            </a:r>
          </a:p>
          <a:p>
            <a:pPr lvl="1"/>
            <a:r>
              <a:rPr lang="cs-CZ" dirty="0" smtClean="0"/>
              <a:t>V případě, že se test osvědčil, může být opakovaně používán, a to i na více školách.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testových položek didaktických testů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Uzavřené otázky s výběrem jedné nebo více správných odpovědí:</a:t>
            </a:r>
          </a:p>
          <a:p>
            <a:pPr>
              <a:buNone/>
            </a:pPr>
            <a:r>
              <a:rPr lang="cs-CZ" dirty="0" smtClean="0"/>
              <a:t>A) Dichotomické</a:t>
            </a:r>
          </a:p>
          <a:p>
            <a:pPr lvl="1"/>
            <a:r>
              <a:rPr lang="cs-CZ" dirty="0" smtClean="0"/>
              <a:t>a1. Integrovaný obvod 555C je programovatelný obvod </a:t>
            </a:r>
          </a:p>
          <a:p>
            <a:pPr lvl="1">
              <a:buNone/>
            </a:pPr>
            <a:r>
              <a:rPr lang="cs-CZ" dirty="0" smtClean="0"/>
              <a:t>				ano   -   ne </a:t>
            </a:r>
          </a:p>
          <a:p>
            <a:pPr lvl="1"/>
            <a:r>
              <a:rPr lang="cs-CZ" dirty="0" smtClean="0"/>
              <a:t>a2. Mléko obsahuje laktózu</a:t>
            </a:r>
          </a:p>
          <a:p>
            <a:pPr lvl="1">
              <a:buNone/>
            </a:pPr>
            <a:r>
              <a:rPr lang="cs-CZ" dirty="0" smtClean="0"/>
              <a:t>				správně   -   nesprávně</a:t>
            </a:r>
          </a:p>
          <a:p>
            <a:pPr>
              <a:buNone/>
            </a:pPr>
            <a:r>
              <a:rPr lang="cs-CZ" dirty="0" smtClean="0"/>
              <a:t>B) S výběrem jedné správné odpovědi</a:t>
            </a:r>
          </a:p>
          <a:p>
            <a:pPr lvl="1"/>
            <a:r>
              <a:rPr lang="cs-CZ" dirty="0" smtClean="0"/>
              <a:t>b1) Vyberte tvrdé dřevo.         b2) Odpadem z výroby másla je:</a:t>
            </a:r>
          </a:p>
          <a:p>
            <a:pPr lvl="1">
              <a:buNone/>
            </a:pPr>
            <a:r>
              <a:rPr lang="cs-CZ" dirty="0" smtClean="0"/>
              <a:t>			smrk                                  a) kefír	</a:t>
            </a:r>
          </a:p>
          <a:p>
            <a:pPr lvl="1">
              <a:buNone/>
            </a:pPr>
            <a:r>
              <a:rPr lang="cs-CZ" dirty="0" smtClean="0"/>
              <a:t>			lípa                                    b) podmáslí</a:t>
            </a:r>
          </a:p>
          <a:p>
            <a:pPr lvl="1">
              <a:buNone/>
            </a:pPr>
            <a:r>
              <a:rPr lang="cs-CZ" dirty="0" smtClean="0"/>
              <a:t>			jasan                                  c) jogurt</a:t>
            </a:r>
          </a:p>
          <a:p>
            <a:pPr lvl="1">
              <a:buNone/>
            </a:pPr>
            <a:r>
              <a:rPr lang="cs-CZ" dirty="0" smtClean="0"/>
              <a:t>			borovice                            d) smetana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21673"/>
            <a:ext cx="10753200" cy="561032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Otázky přiřazovací</a:t>
            </a:r>
          </a:p>
          <a:p>
            <a:pPr marL="0" indent="0">
              <a:buFontTx/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c1) K elektrotechnickým veličinám přiřaďte jejich jednotky.</a:t>
            </a:r>
          </a:p>
          <a:p>
            <a:pPr marL="252000" lvl="1" indent="0">
              <a:buFontTx/>
              <a:buAutoNum type="arabicPeriod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Elektrické napětí………a) Ampér</a:t>
            </a:r>
          </a:p>
          <a:p>
            <a:pPr marL="252000" lvl="1" indent="0">
              <a:buFontTx/>
              <a:buAutoNum type="arabicPeriod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Elektrický proud………b) Watt</a:t>
            </a:r>
          </a:p>
          <a:p>
            <a:pPr marL="252000" lvl="1" indent="0">
              <a:buFontTx/>
              <a:buAutoNum type="arabicPeriod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Energie………………...c) Volt</a:t>
            </a:r>
          </a:p>
          <a:p>
            <a:pPr marL="252000" lvl="1" indent="0">
              <a:buFontTx/>
              <a:buAutoNum type="arabicPeriod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Výkon……………...….d) Joule</a:t>
            </a:r>
          </a:p>
          <a:p>
            <a:pPr marL="252000" lvl="1" indent="0">
              <a:buNone/>
              <a:defRPr/>
            </a:pPr>
            <a:endParaRPr lang="cs-CZ" dirty="0" smtClean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c2) Přiřaďte sýry ke správným skupinám</a:t>
            </a:r>
          </a:p>
          <a:p>
            <a:pPr marL="252000" lvl="1" indent="0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1. Sýry s plísní uvnitř těsta………..a. parmezán</a:t>
            </a:r>
          </a:p>
          <a:p>
            <a:pPr marL="252000" lvl="1" indent="0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2. Sýry s plísní na povrchu………..</a:t>
            </a:r>
            <a:r>
              <a:rPr 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korbáčiky</a:t>
            </a:r>
            <a:endParaRPr lang="cs-CZ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2000" lvl="1" indent="0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3. Tvrdé sýry………………………</a:t>
            </a:r>
            <a:r>
              <a:rPr 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niva</a:t>
            </a:r>
          </a:p>
          <a:p>
            <a:pPr marL="252000" lvl="1" indent="0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4. Čerstvé zrající sýry……………..</a:t>
            </a:r>
            <a:r>
              <a:rPr 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Cottage</a:t>
            </a:r>
            <a:endParaRPr lang="cs-CZ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52000" lvl="1" indent="0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5. Ovčí sýry………………………..</a:t>
            </a:r>
            <a:r>
              <a:rPr 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hermelín</a:t>
            </a:r>
          </a:p>
          <a:p>
            <a:pPr marL="87313" indent="0">
              <a:buNone/>
              <a:defRPr/>
            </a:pPr>
            <a:endParaRPr lang="cs-CZ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87313" indent="0">
              <a:buNone/>
              <a:defRPr/>
            </a:pPr>
            <a:endParaRPr lang="cs-CZ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6255"/>
            <a:ext cx="10753200" cy="5665745"/>
          </a:xfrm>
        </p:spPr>
        <p:txBody>
          <a:bodyPr/>
          <a:lstStyle/>
          <a:p>
            <a:pPr marL="363538" indent="-363538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D) Otázky </a:t>
            </a:r>
            <a:r>
              <a:rPr 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uspořádací</a:t>
            </a:r>
            <a:endParaRPr lang="cs-CZ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63538" indent="-363538">
              <a:buNone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d1) Seřaďte dřeviny podle jejich tvrdosti  od nejměkčí(1) po netvrdší (4).</a:t>
            </a:r>
          </a:p>
          <a:p>
            <a:pPr marL="701263" lvl="1" indent="-363538">
              <a:buFontTx/>
              <a:buAutoNum type="alphaLcParenR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jasan………1)………. </a:t>
            </a:r>
          </a:p>
          <a:p>
            <a:pPr marL="701263" lvl="1" indent="-363538">
              <a:buFontTx/>
              <a:buAutoNum type="alphaLcParenR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smrk……....2)……….</a:t>
            </a:r>
          </a:p>
          <a:p>
            <a:pPr marL="701263" lvl="1" indent="-363538">
              <a:buFontTx/>
              <a:buAutoNum type="alphaLcParenR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dub………..3)……….</a:t>
            </a:r>
          </a:p>
          <a:p>
            <a:pPr marL="701263" lvl="1" indent="-363538">
              <a:buFontTx/>
              <a:buAutoNum type="alphaLcParenR"/>
              <a:defRPr/>
            </a:pPr>
            <a:r>
              <a:rPr 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habr……….4)……….</a:t>
            </a:r>
          </a:p>
          <a:p>
            <a:pPr marL="0" indent="0">
              <a:buFontTx/>
              <a:buNone/>
              <a:defRPr/>
            </a:pPr>
            <a:endParaRPr lang="cs-CZ" altLang="cs-CZ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d2) Seřaďte hmotnost jednotlivých části vejce od nejlehčí (1) po nejtěžší(3).</a:t>
            </a:r>
          </a:p>
          <a:p>
            <a:pPr marL="709200" lvl="1" indent="-457200">
              <a:buFontTx/>
              <a:buAutoNum type="alphaLcParenR"/>
              <a:defRPr/>
            </a:pP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skořápka	1……….. 	</a:t>
            </a:r>
          </a:p>
          <a:p>
            <a:pPr marL="709200" lvl="1" indent="-457200">
              <a:buFontTx/>
              <a:buAutoNum type="alphaLcParenR"/>
              <a:defRPr/>
            </a:pP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bílek	2……......		</a:t>
            </a:r>
          </a:p>
          <a:p>
            <a:pPr marL="709200" lvl="1" indent="-457200">
              <a:buFontTx/>
              <a:buAutoNum type="alphaLcParenR"/>
              <a:defRPr/>
            </a:pP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žloutek	3………..	</a:t>
            </a:r>
          </a:p>
          <a:p>
            <a:pPr marL="0" indent="0">
              <a:buFontTx/>
              <a:buNone/>
              <a:defRPr/>
            </a:pPr>
            <a:endParaRPr lang="cs-CZ" altLang="cs-CZ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374073"/>
            <a:ext cx="10753200" cy="545792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24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Otevřené otázky:</a:t>
            </a:r>
          </a:p>
          <a:p>
            <a:pPr marL="0" indent="0">
              <a:buFontTx/>
              <a:buNone/>
              <a:defRPr/>
            </a:pPr>
            <a:r>
              <a:rPr lang="cs-CZ" altLang="cs-CZ" sz="2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A) Se stručnou odpovědí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a1)  Vyjmenujte tři ruční pily na dřevo.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a2) Napište, jaké jsou jakostní třídy vajec.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a3) Doplňte značku veličiny a jednotky elektrického proudu…………. 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B) S širokou odpovědí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b1) Charakterizujte jasanové dřevo.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b2)  Charakterizujte využití sýrů v kuchyni. 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28600"/>
            <a:ext cx="10753200" cy="942976"/>
          </a:xfrm>
        </p:spPr>
        <p:txBody>
          <a:bodyPr/>
          <a:lstStyle/>
          <a:p>
            <a:r>
              <a:rPr lang="cs-CZ" dirty="0" smtClean="0"/>
              <a:t>Vhodnost jednotlivých forem úloh DT na měření jednotlivých úrovní učení dle taxonomie cílů </a:t>
            </a:r>
            <a:r>
              <a:rPr lang="cs-CZ" dirty="0" err="1" smtClean="0"/>
              <a:t>B.S.Blooma</a:t>
            </a:r>
            <a:endParaRPr lang="cs-CZ" dirty="0"/>
          </a:p>
        </p:txBody>
      </p:sp>
      <p:pic>
        <p:nvPicPr>
          <p:cNvPr id="6" name="Zástupný symbol pro obsah 5" descr="IMG_7159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</a:blip>
          <a:srcRect l="14556" t="25077" r="3082" b="4371"/>
          <a:stretch>
            <a:fillRect/>
          </a:stretch>
        </p:blipFill>
        <p:spPr>
          <a:xfrm>
            <a:off x="2616200" y="1751394"/>
            <a:ext cx="6908800" cy="44386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Nedostatky současného </a:t>
            </a:r>
            <a:r>
              <a:rPr lang="cs-CZ" dirty="0" err="1" smtClean="0"/>
              <a:t>zpsobu</a:t>
            </a:r>
            <a:r>
              <a:rPr lang="cs-CZ" dirty="0" smtClean="0"/>
              <a:t> zkoušení a hodnocení žáků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787236"/>
            <a:ext cx="10753200" cy="4044764"/>
          </a:xfrm>
        </p:spPr>
        <p:txBody>
          <a:bodyPr/>
          <a:lstStyle/>
          <a:p>
            <a:r>
              <a:rPr lang="cs-CZ" dirty="0" smtClean="0"/>
              <a:t>Subjektivní hodnocení</a:t>
            </a:r>
          </a:p>
          <a:p>
            <a:pPr lvl="1"/>
            <a:r>
              <a:rPr lang="cs-CZ" dirty="0" smtClean="0"/>
              <a:t>rozdílné hodnocení v čase, rozdílné hodnocení stejného výkonu různými učiteli</a:t>
            </a:r>
          </a:p>
          <a:p>
            <a:pPr lvl="1"/>
            <a:r>
              <a:rPr lang="cs-CZ" dirty="0" smtClean="0"/>
              <a:t>kritéria hodnocení i klasifikace se liší učitel od učitele, školy od školy, v rámci regionů, …</a:t>
            </a:r>
          </a:p>
          <a:p>
            <a:r>
              <a:rPr lang="cs-CZ" dirty="0" smtClean="0"/>
              <a:t>Prognostická funkce</a:t>
            </a:r>
          </a:p>
          <a:p>
            <a:pPr lvl="1"/>
            <a:r>
              <a:rPr lang="cs-CZ" dirty="0" smtClean="0"/>
              <a:t>prospěch versus úspěšnost absolventů SOŠ v praxi?</a:t>
            </a:r>
          </a:p>
          <a:p>
            <a:pPr lvl="1"/>
            <a:r>
              <a:rPr lang="cs-CZ" dirty="0" smtClean="0"/>
              <a:t>zapamatování si všech detailů, svědomitost, studijní morálka X komplexní přehled, řešení problémů, logické myšlení, adaptace na změny, orientace v pracovních pomůckách, příručkách, oboru, zákonech, …</a:t>
            </a:r>
          </a:p>
          <a:p>
            <a:r>
              <a:rPr lang="cs-CZ" dirty="0" smtClean="0"/>
              <a:t>Zjišťují se pouze výstupy v podobě vědomostí a dovedností</a:t>
            </a:r>
          </a:p>
          <a:p>
            <a:pPr lvl="1"/>
            <a:r>
              <a:rPr lang="cs-CZ" dirty="0" smtClean="0"/>
              <a:t>rozvoj klíčových kompetencí? Jak jsou rozvíjeny postoje, schopnosti?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konkrétního zadání a hodnocení kontrolní práce (Pecina, 2022)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Obor: truhlář, 1. ročník</a:t>
            </a:r>
          </a:p>
          <a:p>
            <a:r>
              <a:rPr lang="cs-CZ" dirty="0" smtClean="0"/>
              <a:t>Téma: Kontrolní práce – zhotovení jednoduché krabičky ze dřeva.</a:t>
            </a:r>
          </a:p>
          <a:p>
            <a:r>
              <a:rPr lang="cs-CZ" dirty="0" smtClean="0"/>
              <a:t>Prostřednictvím této kontrolní práce zjišťujeme zvládnutí </a:t>
            </a:r>
            <a:r>
              <a:rPr lang="cs-CZ" dirty="0" err="1" smtClean="0"/>
              <a:t>tématického</a:t>
            </a:r>
            <a:r>
              <a:rPr lang="cs-CZ" dirty="0" smtClean="0"/>
              <a:t> celku „Ruční nástroje pro práci se dřevem“, ověřujeme dovednosti v oblasti čtení technické  dokumentace, orýsování, řezání, broušení, spojování materiálu a povrchové úpravy.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665018"/>
            <a:ext cx="7371055" cy="516698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Materiál - bukové dřevo, spojeno hřebíky, nalakováno bezbarvým lakem. </a:t>
            </a:r>
          </a:p>
          <a:p>
            <a:pPr>
              <a:buNone/>
            </a:pPr>
            <a:r>
              <a:rPr lang="cs-CZ" dirty="0" smtClean="0"/>
              <a:t>Dno vyrobeno z překližky. </a:t>
            </a:r>
          </a:p>
          <a:p>
            <a:endParaRPr lang="cs-CZ" dirty="0" smtClean="0"/>
          </a:p>
          <a:p>
            <a:r>
              <a:rPr lang="cs-CZ" dirty="0" smtClean="0"/>
              <a:t>Dovednosti a jejich bodové hodnocení:</a:t>
            </a:r>
          </a:p>
          <a:p>
            <a:pPr lvl="1"/>
            <a:r>
              <a:rPr lang="cs-CZ" dirty="0" smtClean="0"/>
              <a:t>Čtení jednoduché technické dokumentace – 3 body.</a:t>
            </a:r>
          </a:p>
          <a:p>
            <a:pPr lvl="1"/>
            <a:r>
              <a:rPr lang="cs-CZ" dirty="0" smtClean="0"/>
              <a:t>Orýsování: 0 – 3body</a:t>
            </a:r>
          </a:p>
          <a:p>
            <a:pPr lvl="1"/>
            <a:r>
              <a:rPr lang="cs-CZ" dirty="0" smtClean="0"/>
              <a:t>Řezání: 0 – 12 bodů</a:t>
            </a:r>
          </a:p>
          <a:p>
            <a:pPr lvl="1"/>
            <a:r>
              <a:rPr lang="cs-CZ" dirty="0" smtClean="0"/>
              <a:t>Spojování materiálu: 0- 12bodů</a:t>
            </a:r>
          </a:p>
          <a:p>
            <a:pPr lvl="1"/>
            <a:r>
              <a:rPr lang="cs-CZ" dirty="0" smtClean="0"/>
              <a:t>Broušení: 0 -10bodů</a:t>
            </a:r>
          </a:p>
          <a:p>
            <a:pPr lvl="1"/>
            <a:r>
              <a:rPr lang="cs-CZ" dirty="0" smtClean="0"/>
              <a:t>Povrchová úprava: 0 -10 bodů </a:t>
            </a:r>
          </a:p>
          <a:p>
            <a:pPr lvl="1"/>
            <a:r>
              <a:rPr lang="cs-CZ" dirty="0" smtClean="0"/>
              <a:t>Kompletace, přesnost provedení, kolmost spojů, preciznost provedení hřebíkových spojů: 10 bodů</a:t>
            </a:r>
          </a:p>
          <a:p>
            <a:r>
              <a:rPr lang="cs-CZ" dirty="0" smtClean="0"/>
              <a:t>Celkem 60 bodů. </a:t>
            </a:r>
          </a:p>
          <a:p>
            <a:endParaRPr lang="cs-CZ" dirty="0"/>
          </a:p>
        </p:txBody>
      </p:sp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9003002" y="2993447"/>
            <a:ext cx="28082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cs-CZ" altLang="cs-CZ" sz="1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Převodní tabulka na klasifikační stupnici může být následující:</a:t>
            </a:r>
          </a:p>
          <a:p>
            <a:pPr>
              <a:buFont typeface="Arial" pitchFamily="34" charset="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60 -  55 bodů: 1</a:t>
            </a:r>
          </a:p>
          <a:p>
            <a:pPr>
              <a:buFont typeface="Arial" pitchFamily="34" charset="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54 - 46 bodů: 2</a:t>
            </a:r>
          </a:p>
          <a:p>
            <a:pPr>
              <a:buFont typeface="Arial" pitchFamily="34" charset="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45- 39 bodů: 3</a:t>
            </a:r>
          </a:p>
          <a:p>
            <a:pPr>
              <a:buFont typeface="Arial" pitchFamily="34" charset="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 – 30 bodů: 4</a:t>
            </a:r>
          </a:p>
          <a:p>
            <a:pPr>
              <a:buFont typeface="Arial" pitchFamily="34" charset="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 – 0 bodů: 5 </a:t>
            </a:r>
          </a:p>
        </p:txBody>
      </p:sp>
      <p:pic>
        <p:nvPicPr>
          <p:cNvPr id="7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915" y="405245"/>
            <a:ext cx="5762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vlastní zadání souborné práce pro Váš aprobovaný předmět.</a:t>
            </a:r>
          </a:p>
          <a:p>
            <a:r>
              <a:rPr lang="cs-CZ" dirty="0" smtClean="0"/>
              <a:t>Připravte test na následující témata z Didaktiky praktického vyučování kdy:</a:t>
            </a:r>
          </a:p>
          <a:p>
            <a:pPr lvl="1"/>
            <a:r>
              <a:rPr lang="cs-CZ" dirty="0" smtClean="0"/>
              <a:t>se budete snažit rozvíjet </a:t>
            </a:r>
            <a:r>
              <a:rPr lang="cs-CZ" dirty="0" smtClean="0"/>
              <a:t>více úrovní </a:t>
            </a:r>
            <a:r>
              <a:rPr lang="cs-CZ" dirty="0" smtClean="0"/>
              <a:t>učení </a:t>
            </a:r>
            <a:r>
              <a:rPr lang="cs-CZ" dirty="0" smtClean="0"/>
              <a:t>se</a:t>
            </a:r>
          </a:p>
          <a:p>
            <a:pPr lvl="1"/>
            <a:r>
              <a:rPr lang="cs-CZ" dirty="0" smtClean="0"/>
              <a:t>v </a:t>
            </a:r>
            <a:r>
              <a:rPr lang="cs-CZ" dirty="0" smtClean="0"/>
              <a:t>každém tématu vymyslete 5 testových uzavřených otázek a 1 otevřenou otázku</a:t>
            </a:r>
          </a:p>
          <a:p>
            <a:pPr lvl="1"/>
            <a:r>
              <a:rPr lang="cs-CZ" dirty="0" smtClean="0"/>
              <a:t>témata: Osobnost učitele, BOZP, Právní předpisy, Hodnocení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Čapek, R. Moderní didaktika, Lexikon výukových a hodnotících metod. Praha: </a:t>
            </a:r>
            <a:r>
              <a:rPr lang="cs-CZ" sz="2000" dirty="0" err="1" smtClean="0"/>
              <a:t>Grada</a:t>
            </a:r>
            <a:r>
              <a:rPr lang="cs-CZ" sz="2000" dirty="0" smtClean="0"/>
              <a:t> </a:t>
            </a:r>
            <a:r>
              <a:rPr lang="cs-CZ" sz="2000" dirty="0" err="1" smtClean="0"/>
              <a:t>Publishing</a:t>
            </a:r>
            <a:r>
              <a:rPr lang="cs-CZ" sz="2000" dirty="0" smtClean="0"/>
              <a:t>, a.s., 2015, ISBN 978-80-9935-3.</a:t>
            </a:r>
          </a:p>
          <a:p>
            <a:r>
              <a:rPr lang="cs-CZ" sz="2000" dirty="0" smtClean="0"/>
              <a:t>KŘÍŽ, E. </a:t>
            </a:r>
            <a:r>
              <a:rPr lang="cs-CZ" sz="2000" i="1" dirty="0" smtClean="0"/>
              <a:t>Základní principy didaktiky praktického vyučování pro zemědělství, lesnictví a příbuzné obory. </a:t>
            </a:r>
            <a:r>
              <a:rPr lang="cs-CZ" sz="2000" dirty="0" smtClean="0"/>
              <a:t>Praha: Reprografické studio PEF ČZU v Praze, 2018, 74s. ISBN 978-80-213-2846-4.</a:t>
            </a:r>
          </a:p>
          <a:p>
            <a:r>
              <a:rPr lang="cs-CZ" sz="2000" dirty="0" smtClean="0"/>
              <a:t>Pecina, P</a:t>
            </a:r>
            <a:r>
              <a:rPr lang="cs-CZ" sz="2000" i="1" dirty="0" smtClean="0"/>
              <a:t>. Didaktika odborných předmětů a praktického vyučování - cvičení III. </a:t>
            </a:r>
            <a:r>
              <a:rPr lang="cs-CZ" sz="2000" dirty="0" smtClean="0"/>
              <a:t>Výuková opora , 2023.</a:t>
            </a:r>
          </a:p>
          <a:p>
            <a:r>
              <a:rPr lang="cs-CZ" sz="2000" dirty="0" smtClean="0"/>
              <a:t>TUREK, I. </a:t>
            </a:r>
            <a:r>
              <a:rPr lang="cs-CZ" sz="2000" i="1" dirty="0" smtClean="0"/>
              <a:t>Didaktika</a:t>
            </a:r>
            <a:r>
              <a:rPr lang="cs-CZ" sz="2000" dirty="0" smtClean="0"/>
              <a:t>. Bratislava: </a:t>
            </a:r>
            <a:r>
              <a:rPr lang="cs-CZ" sz="2000" dirty="0" err="1" smtClean="0"/>
              <a:t>Wolters</a:t>
            </a:r>
            <a:r>
              <a:rPr lang="cs-CZ" sz="2000" dirty="0" smtClean="0"/>
              <a:t> </a:t>
            </a:r>
            <a:r>
              <a:rPr lang="cs-CZ" sz="2000" dirty="0" err="1" smtClean="0"/>
              <a:t>Kluwer</a:t>
            </a:r>
            <a:r>
              <a:rPr lang="cs-CZ" sz="2000" dirty="0" smtClean="0"/>
              <a:t>, 2014. ISBN 978-80-8168-004-5.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332509"/>
            <a:ext cx="10753200" cy="5499491"/>
          </a:xfrm>
        </p:spPr>
        <p:txBody>
          <a:bodyPr/>
          <a:lstStyle/>
          <a:p>
            <a:r>
              <a:rPr lang="cs-CZ" dirty="0" smtClean="0"/>
              <a:t>Zkoušení se orientuje převážně na nižší úrovně učení se – zapamatování</a:t>
            </a:r>
          </a:p>
          <a:p>
            <a:pPr lvl="1"/>
            <a:r>
              <a:rPr lang="cs-CZ" dirty="0" smtClean="0"/>
              <a:t>žáci se připravují na zkoušení tak, jak je učitelé zkouší</a:t>
            </a:r>
          </a:p>
          <a:p>
            <a:r>
              <a:rPr lang="cs-CZ" dirty="0" smtClean="0"/>
              <a:t>Na školách převažuje normativní hodnocení</a:t>
            </a:r>
          </a:p>
          <a:p>
            <a:pPr lvl="1"/>
            <a:r>
              <a:rPr lang="cs-CZ" dirty="0" smtClean="0"/>
              <a:t>vzájemné porovnávání žáků</a:t>
            </a:r>
          </a:p>
          <a:p>
            <a:pPr lvl="1"/>
            <a:r>
              <a:rPr lang="cs-CZ" dirty="0" smtClean="0"/>
              <a:t>méně úspěšně hodnocení žáci bývají frustrovaní, nervózní, znechucení, ztrácí sebedůvěru -&gt; negativní vztah k učení -&gt; nechuť učit se přetrvává do dospělosti</a:t>
            </a:r>
          </a:p>
          <a:p>
            <a:pPr lvl="1"/>
            <a:r>
              <a:rPr lang="cs-CZ" dirty="0" smtClean="0"/>
              <a:t>nejdůležitější cíl vzdělávání = příprava na celoživotní učení!</a:t>
            </a:r>
          </a:p>
          <a:p>
            <a:r>
              <a:rPr lang="cs-CZ" dirty="0" smtClean="0"/>
              <a:t>Klasifikace žáků u nich vyvolává stres a strach</a:t>
            </a:r>
          </a:p>
          <a:p>
            <a:pPr lvl="1"/>
            <a:r>
              <a:rPr lang="cs-CZ" dirty="0" smtClean="0"/>
              <a:t>výkon žáka v oblasti učení se snižuje, proces učení se může zastavit</a:t>
            </a:r>
          </a:p>
          <a:p>
            <a:r>
              <a:rPr lang="cs-CZ" dirty="0" smtClean="0"/>
              <a:t>Žáci jsou většinou pasivními objekty hodnocení</a:t>
            </a:r>
          </a:p>
          <a:p>
            <a:pPr lvl="1"/>
            <a:r>
              <a:rPr lang="cs-CZ" dirty="0" smtClean="0"/>
              <a:t>nerozvíjí schopnost sebepoznání a sebehodnocení a ani </a:t>
            </a:r>
            <a:r>
              <a:rPr lang="cs-CZ" dirty="0" err="1" smtClean="0"/>
              <a:t>seberozvoje</a:t>
            </a:r>
            <a:r>
              <a:rPr lang="cs-CZ" dirty="0" smtClean="0"/>
              <a:t> žáka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443345"/>
            <a:ext cx="10753200" cy="5388655"/>
          </a:xfrm>
        </p:spPr>
        <p:txBody>
          <a:bodyPr/>
          <a:lstStyle/>
          <a:p>
            <a:r>
              <a:rPr lang="cs-CZ" dirty="0" smtClean="0"/>
              <a:t>Nedostatečná zpětná vazba</a:t>
            </a:r>
          </a:p>
          <a:p>
            <a:pPr lvl="1"/>
            <a:r>
              <a:rPr lang="cs-CZ" dirty="0" smtClean="0"/>
              <a:t>žáci neví proč a jak se mohou zlepšit, nechápou příčiny nedostatků</a:t>
            </a:r>
          </a:p>
          <a:p>
            <a:pPr lvl="1"/>
            <a:r>
              <a:rPr lang="cs-CZ" dirty="0" smtClean="0"/>
              <a:t>známka má malou informační hodnotu</a:t>
            </a:r>
          </a:p>
          <a:p>
            <a:r>
              <a:rPr lang="cs-CZ" dirty="0" smtClean="0"/>
              <a:t>Velký důraz je kladen na průměrný prospěch</a:t>
            </a:r>
          </a:p>
          <a:p>
            <a:pPr lvl="1"/>
            <a:r>
              <a:rPr lang="cs-CZ" dirty="0" smtClean="0"/>
              <a:t>Je správné orientovat se na samé jedničky ze všech předmětů, za často každou cenu?</a:t>
            </a:r>
          </a:p>
          <a:p>
            <a:pPr lvl="1"/>
            <a:r>
              <a:rPr lang="cs-CZ" dirty="0" smtClean="0"/>
              <a:t>průměr je často rozhodující pro přijetí na střední školu/VŠ</a:t>
            </a:r>
          </a:p>
          <a:p>
            <a:r>
              <a:rPr lang="cs-CZ" dirty="0" smtClean="0"/>
              <a:t>Hodnotí se výsledek procesu učení se ale ne vlastní proces učení se</a:t>
            </a:r>
          </a:p>
          <a:p>
            <a:pPr lvl="1"/>
            <a:r>
              <a:rPr lang="cs-CZ" dirty="0" smtClean="0"/>
              <a:t>Jak se žáci k výkonu u zkoušky dopracovali? Stačilo pochopení a zapamatování si učiva přímo ve vyučování, nebo se žák bifloval doma několik hodin a nakonec mu učivo stejně ještě musel vysvětlit starší sourozenec?</a:t>
            </a:r>
          </a:p>
          <a:p>
            <a:pPr lvl="1"/>
            <a:r>
              <a:rPr lang="cs-CZ" dirty="0" smtClean="0"/>
              <a:t>schopnost samostatně myslet, rozhodovat se, konat, učit se = schopnosti umožňující žákům v životě dosahovat dobré výsledky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klást důraz při hodnocení žáků?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preferovat formativní hodnocení</a:t>
            </a:r>
          </a:p>
          <a:p>
            <a:r>
              <a:rPr lang="cs-CZ" dirty="0" smtClean="0"/>
              <a:t>klást důraz na kritéria hodnocení</a:t>
            </a:r>
          </a:p>
          <a:p>
            <a:r>
              <a:rPr lang="cs-CZ" dirty="0" smtClean="0"/>
              <a:t>provádět individualizované hodnocení</a:t>
            </a:r>
          </a:p>
          <a:p>
            <a:pPr lvl="1"/>
            <a:r>
              <a:rPr lang="cs-CZ" dirty="0" smtClean="0"/>
              <a:t>srovnávat současné výkony žáka s minulými</a:t>
            </a:r>
          </a:p>
          <a:p>
            <a:pPr lvl="1"/>
            <a:r>
              <a:rPr lang="cs-CZ" dirty="0" smtClean="0"/>
              <a:t>hodnotit osobní vývoj žáka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Supportivní</a:t>
            </a:r>
            <a:r>
              <a:rPr lang="cs-CZ" dirty="0" smtClean="0"/>
              <a:t> hodnocení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0036"/>
            <a:ext cx="10753200" cy="4501964"/>
          </a:xfrm>
        </p:spPr>
        <p:txBody>
          <a:bodyPr/>
          <a:lstStyle/>
          <a:p>
            <a:r>
              <a:rPr lang="cs-CZ" dirty="0" smtClean="0"/>
              <a:t>využívá rozmanitých způsobů hodnocení</a:t>
            </a:r>
          </a:p>
          <a:p>
            <a:pPr lvl="1"/>
            <a:r>
              <a:rPr lang="cs-CZ" dirty="0" smtClean="0"/>
              <a:t>známky</a:t>
            </a:r>
          </a:p>
          <a:p>
            <a:pPr lvl="1"/>
            <a:r>
              <a:rPr lang="cs-CZ" dirty="0" smtClean="0"/>
              <a:t>slovní hodnocení</a:t>
            </a:r>
          </a:p>
          <a:p>
            <a:pPr lvl="1"/>
            <a:r>
              <a:rPr lang="cs-CZ" dirty="0" smtClean="0"/>
              <a:t>diplomy a certifikáty</a:t>
            </a:r>
          </a:p>
          <a:p>
            <a:pPr lvl="1"/>
            <a:r>
              <a:rPr lang="cs-CZ" dirty="0" smtClean="0"/>
              <a:t>věcné odměny</a:t>
            </a:r>
          </a:p>
          <a:p>
            <a:pPr lvl="1"/>
            <a:r>
              <a:rPr lang="cs-CZ" dirty="0" smtClean="0"/>
              <a:t>pochvaly apod.</a:t>
            </a:r>
          </a:p>
          <a:p>
            <a:r>
              <a:rPr lang="cs-CZ" dirty="0" smtClean="0"/>
              <a:t>klíčové činnosti</a:t>
            </a:r>
          </a:p>
          <a:p>
            <a:pPr lvl="1"/>
            <a:r>
              <a:rPr lang="cs-CZ" dirty="0" smtClean="0"/>
              <a:t>nesrovnává, nedělá žebříček, </a:t>
            </a:r>
          </a:p>
          <a:p>
            <a:pPr lvl="1"/>
            <a:r>
              <a:rPr lang="cs-CZ" dirty="0" smtClean="0"/>
              <a:t>individuální přístup (srovnávání současného výkonu žáka s minulými, hodnotíme osobní výkon), </a:t>
            </a:r>
          </a:p>
          <a:p>
            <a:pPr lvl="1"/>
            <a:r>
              <a:rPr lang="cs-CZ" dirty="0" smtClean="0"/>
              <a:t>jedničky za dobrou práce (ne za snahu nebo jako motivace), </a:t>
            </a:r>
          </a:p>
          <a:p>
            <a:pPr lvl="1"/>
            <a:r>
              <a:rPr lang="cs-CZ" dirty="0" smtClean="0"/>
              <a:t>hodnotí se proces (nalezení řešení, vytvoření, dohodnutí se, vymýšlení, navržení, ..), </a:t>
            </a:r>
          </a:p>
          <a:p>
            <a:pPr lvl="1"/>
            <a:r>
              <a:rPr lang="cs-CZ" dirty="0" smtClean="0"/>
              <a:t>použití různých výukových metod doplněných hodnocením, poskytování zpětné vazby (posiluje pozitivní atmosféru), ….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729</TotalTime>
  <Words>3219</Words>
  <Application>Microsoft Office PowerPoint</Application>
  <PresentationFormat>Vlastní</PresentationFormat>
  <Paragraphs>503</Paragraphs>
  <Slides>53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prezentace-edu-cz</vt:lpstr>
      <vt:lpstr>Prověřování, hodnocení, klasifikace praktických dovedností</vt:lpstr>
      <vt:lpstr>Specifika prověřování a hodnocení v OV</vt:lpstr>
      <vt:lpstr>Prověřování/hodnocení v odborném výcviku dělíme na průběžné a souborné. </vt:lpstr>
      <vt:lpstr>Formativní X normativní hodnocení </vt:lpstr>
      <vt:lpstr>Nedostatky současného zpsobu zkoušení a hodnocení žáků</vt:lpstr>
      <vt:lpstr>Snímek 6</vt:lpstr>
      <vt:lpstr>Snímek 7</vt:lpstr>
      <vt:lpstr>Na co klást důraz při hodnocení žáků?</vt:lpstr>
      <vt:lpstr>Supportivní hodnocení</vt:lpstr>
      <vt:lpstr>Snímek 10</vt:lpstr>
      <vt:lpstr>Snímek 11</vt:lpstr>
      <vt:lpstr>Prověřování praktických dovedností</vt:lpstr>
      <vt:lpstr>Prověřování praktických dovedností    </vt:lpstr>
      <vt:lpstr>Metody prověřování v praktickém vyučování</vt:lpstr>
      <vt:lpstr>1. Frontální prověřování</vt:lpstr>
      <vt:lpstr>2. Individuální prověřování</vt:lpstr>
      <vt:lpstr>3. prověřování skupin </vt:lpstr>
      <vt:lpstr>4. žák v roli instruktora</vt:lpstr>
      <vt:lpstr>5. žák v roli kontrolora</vt:lpstr>
      <vt:lpstr>Způsoby prověřování praktických dovedností </vt:lpstr>
      <vt:lpstr>Kontrolní otázky</vt:lpstr>
      <vt:lpstr>Metody hodnocení v praktickém vyučování</vt:lpstr>
      <vt:lpstr>Metody hodnocení</vt:lpstr>
      <vt:lpstr>Praktické zkoušení </vt:lpstr>
      <vt:lpstr>Ukázka postupu při výběru, zadání a hodnocení kontrolní práce určené pro skupinu žáků po ukončení jednoho nebo skupiny tematických celků</vt:lpstr>
      <vt:lpstr>Snímek 26</vt:lpstr>
      <vt:lpstr>Ústní zkoušení</vt:lpstr>
      <vt:lpstr>Písemné zkoušení</vt:lpstr>
      <vt:lpstr>Ukazatele/kritéria hodnocení v OV</vt:lpstr>
      <vt:lpstr>Hodnocení kvality práce</vt:lpstr>
      <vt:lpstr>Hodnocení odbornosti  </vt:lpstr>
      <vt:lpstr>Hodnocení rychlosti</vt:lpstr>
      <vt:lpstr>Další kritéria hodnocení v OV</vt:lpstr>
      <vt:lpstr>Snímek 34</vt:lpstr>
      <vt:lpstr>Klasifikace v praktickém vyučování</vt:lpstr>
      <vt:lpstr>Klasifikace jako jedna z forem hodnocení</vt:lpstr>
      <vt:lpstr>Kritéria klasifikace</vt:lpstr>
      <vt:lpstr>Snímek 38</vt:lpstr>
      <vt:lpstr>Prověření teoretických znalosti</vt:lpstr>
      <vt:lpstr>Snímek 40</vt:lpstr>
      <vt:lpstr>Didaktické testy</vt:lpstr>
      <vt:lpstr>Standardizované X nestandardizované DT</vt:lpstr>
      <vt:lpstr>Návrh, tvorba a užití didaktického testu </vt:lpstr>
      <vt:lpstr>Snímek 44</vt:lpstr>
      <vt:lpstr>Příklady testových položek didaktických testů </vt:lpstr>
      <vt:lpstr>Snímek 46</vt:lpstr>
      <vt:lpstr>Snímek 47</vt:lpstr>
      <vt:lpstr>Snímek 48</vt:lpstr>
      <vt:lpstr>Vhodnost jednotlivých forem úloh DT na měření jednotlivých úrovní učení dle taxonomie cílů B.S.Blooma</vt:lpstr>
      <vt:lpstr>Příklad konkrétního zadání a hodnocení kontrolní práce (Pecina, 2022) </vt:lpstr>
      <vt:lpstr>Snímek 51</vt:lpstr>
      <vt:lpstr>Úkol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89</cp:revision>
  <cp:lastPrinted>1601-01-01T00:00:00Z</cp:lastPrinted>
  <dcterms:created xsi:type="dcterms:W3CDTF">2019-06-11T20:19:30Z</dcterms:created>
  <dcterms:modified xsi:type="dcterms:W3CDTF">2023-10-31T13:23:00Z</dcterms:modified>
</cp:coreProperties>
</file>