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75" r:id="rId6"/>
    <p:sldId id="260" r:id="rId7"/>
    <p:sldId id="261" r:id="rId8"/>
    <p:sldId id="262" r:id="rId9"/>
    <p:sldId id="263" r:id="rId10"/>
    <p:sldId id="277" r:id="rId11"/>
    <p:sldId id="264" r:id="rId12"/>
    <p:sldId id="265" r:id="rId13"/>
    <p:sldId id="266" r:id="rId14"/>
    <p:sldId id="269" r:id="rId15"/>
    <p:sldId id="267" r:id="rId16"/>
    <p:sldId id="270" r:id="rId17"/>
    <p:sldId id="271" r:id="rId18"/>
    <p:sldId id="273" r:id="rId19"/>
    <p:sldId id="272" r:id="rId20"/>
    <p:sldId id="274" r:id="rId21"/>
    <p:sldId id="276" r:id="rId22"/>
    <p:sldId id="268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316" autoAdjust="0"/>
    <p:restoredTop sz="70805" autoAdjust="0"/>
  </p:normalViewPr>
  <p:slideViewPr>
    <p:cSldViewPr snapToGrid="0">
      <p:cViewPr varScale="1">
        <p:scale>
          <a:sx n="47" d="100"/>
          <a:sy n="47" d="100"/>
        </p:scale>
        <p:origin x="-856" y="-6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ed.muni.cz/profivi/profivi-videokluby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digifolio.rvp.cz/view/view.php?id=1645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unispace.muni.cz/library/catalog/book/2184" TargetMode="External"/><Relationship Id="rId2" Type="http://schemas.openxmlformats.org/officeDocument/2006/relationships/hyperlink" Target="https://munispace.muni.cz/library/catalog/book/95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unispace.muni.cz/library/catalog/book/2211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d.muni.cz/profivi/profivi-videokluby.html" TargetMode="External"/><Relationship Id="rId2" Type="http://schemas.openxmlformats.org/officeDocument/2006/relationships/hyperlink" Target="http://didacticaviva.ped.muni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igifolio.rvp.cz/view/view.php?id=1645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Hospitace v odborném výcviku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metody hospitací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Ústní/písemné prověřování</a:t>
            </a:r>
          </a:p>
          <a:p>
            <a:pPr lvl="1"/>
            <a:r>
              <a:rPr lang="cs-CZ" dirty="0" smtClean="0"/>
              <a:t>k ověření vědomostí a znalostí žáků učiva souvisejícího s OV, jak jsou žáci schopni využívat odborné vědomosti v praxi</a:t>
            </a:r>
          </a:p>
          <a:p>
            <a:r>
              <a:rPr lang="cs-CZ" dirty="0" smtClean="0"/>
              <a:t>Prověrkové práce</a:t>
            </a:r>
          </a:p>
          <a:p>
            <a:pPr lvl="1"/>
            <a:r>
              <a:rPr lang="cs-CZ" dirty="0" smtClean="0"/>
              <a:t>pomocí kontrolní práce ověřit vědomosti a dovednosti žáků</a:t>
            </a:r>
          </a:p>
          <a:p>
            <a:r>
              <a:rPr lang="cs-CZ" dirty="0" smtClean="0"/>
              <a:t>Rozvíjející </a:t>
            </a:r>
            <a:r>
              <a:rPr lang="cs-CZ" dirty="0" smtClean="0"/>
              <a:t>hospitace s využitím metodiky 3 A – didaktické kazuistiky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Rozvíjející hospitace, metodika 3A v podmínkách odborného vzdělávání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898542"/>
            <a:ext cx="10753200" cy="3933458"/>
          </a:xfrm>
        </p:spPr>
        <p:txBody>
          <a:bodyPr/>
          <a:lstStyle/>
          <a:p>
            <a:r>
              <a:rPr lang="cs-CZ" sz="2400" dirty="0" smtClean="0"/>
              <a:t>hospitace na základě analýzy videozáznamu – hospitační </a:t>
            </a:r>
            <a:r>
              <a:rPr lang="cs-CZ" sz="2400" dirty="0" err="1" smtClean="0"/>
              <a:t>videostudie</a:t>
            </a:r>
            <a:r>
              <a:rPr lang="cs-CZ" sz="2400" dirty="0" smtClean="0"/>
              <a:t>. </a:t>
            </a:r>
          </a:p>
          <a:p>
            <a:r>
              <a:rPr lang="cs-CZ" sz="2400" dirty="0" smtClean="0"/>
              <a:t>metodika 3A = anotace, analýza, alterace -&gt; 3 fáze hospitace</a:t>
            </a:r>
          </a:p>
          <a:p>
            <a:pPr lvl="1"/>
            <a:r>
              <a:rPr lang="cs-CZ" sz="1600" dirty="0" smtClean="0"/>
              <a:t>metodu navrhl a rozvíjí tým pracovníků na Institutu výzkumu školního vzdělávání Pedagogické fakulty MU.</a:t>
            </a:r>
          </a:p>
          <a:p>
            <a:pPr lvl="1"/>
            <a:r>
              <a:rPr lang="cs-CZ" sz="1600" dirty="0" smtClean="0"/>
              <a:t>od běžných hospitací odlišuje hloubkou a podrobností analýzy a vysvětlení NE principy provedení </a:t>
            </a:r>
            <a:endParaRPr lang="cs-CZ" sz="2400" dirty="0" smtClean="0"/>
          </a:p>
          <a:p>
            <a:pPr lvl="1"/>
            <a:r>
              <a:rPr lang="cs-CZ" sz="1600" dirty="0" smtClean="0"/>
              <a:t>zaměřena na podporu a rozvoj učitelových profesních kompetencí a spojení  teorie s praxí</a:t>
            </a:r>
          </a:p>
          <a:p>
            <a:pPr lvl="1"/>
            <a:r>
              <a:rPr lang="cs-CZ" sz="1600" dirty="0" smtClean="0"/>
              <a:t>nerozlišujeme komunitu teoretiků, kteří „vědí“, od komunity praktiků, kteří „konají“ – obě skupiny jsou zahrnuty do společenství profesionálů, se všemi nároky na hluboké porozumění předmětu své profese</a:t>
            </a:r>
          </a:p>
          <a:p>
            <a:pPr lvl="1"/>
            <a:endParaRPr lang="cs-CZ" sz="1600" dirty="0" smtClean="0"/>
          </a:p>
          <a:p>
            <a:pPr lvl="1"/>
            <a:r>
              <a:rPr lang="cs-CZ" sz="1600" dirty="0" smtClean="0"/>
              <a:t>Rozvíjející hospitace má tři fáze:  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1600" dirty="0" smtClean="0"/>
              <a:t>Anotace</a:t>
            </a:r>
          </a:p>
          <a:p>
            <a:pPr marL="1077300" lvl="2" indent="-342900">
              <a:buFont typeface="+mj-lt"/>
              <a:buAutoNum type="arabicPeriod"/>
            </a:pPr>
            <a:r>
              <a:rPr lang="cs-CZ" sz="1600" dirty="0" smtClean="0"/>
              <a:t>Kontext výukové situace – cíl, téma, návaznost obsahu</a:t>
            </a:r>
          </a:p>
          <a:p>
            <a:pPr marL="1077300" lvl="2" indent="-342900">
              <a:buFont typeface="+mj-lt"/>
              <a:buAutoNum type="arabicPeriod"/>
            </a:pPr>
            <a:r>
              <a:rPr lang="cs-CZ" sz="1600" dirty="0" smtClean="0"/>
              <a:t>Didaktické uchopení obsahu – činnosti učitele a žáků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1600" dirty="0" smtClean="0"/>
              <a:t> Analýza</a:t>
            </a:r>
          </a:p>
          <a:p>
            <a:pPr marL="1077300" lvl="2" indent="-342900">
              <a:buFont typeface="+mj-lt"/>
              <a:buAutoNum type="arabicPeriod"/>
            </a:pPr>
            <a:r>
              <a:rPr lang="cs-CZ" sz="1600" dirty="0" smtClean="0"/>
              <a:t>Strukturace obsahu – rozbor s využitím </a:t>
            </a:r>
            <a:r>
              <a:rPr lang="cs-CZ" sz="1600" dirty="0" err="1" smtClean="0"/>
              <a:t>konceptového</a:t>
            </a:r>
            <a:r>
              <a:rPr lang="cs-CZ" sz="1600" dirty="0" smtClean="0"/>
              <a:t> diagramu</a:t>
            </a:r>
          </a:p>
          <a:p>
            <a:pPr marL="1077300" lvl="2" indent="-342900">
              <a:buFont typeface="+mj-lt"/>
              <a:buAutoNum type="arabicPeriod"/>
            </a:pPr>
            <a:r>
              <a:rPr lang="cs-CZ" sz="1600" dirty="0" smtClean="0"/>
              <a:t>Rozbor transformace obsahu s výhledem k alteraci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1600" dirty="0" smtClean="0"/>
              <a:t>Alterace</a:t>
            </a:r>
          </a:p>
          <a:p>
            <a:pPr marL="1077300" lvl="2" indent="-342900">
              <a:buFont typeface="+mj-lt"/>
              <a:buAutoNum type="arabicPeriod"/>
            </a:pPr>
            <a:r>
              <a:rPr lang="cs-CZ" sz="1600" dirty="0" smtClean="0"/>
              <a:t>Posouzení kvality</a:t>
            </a:r>
          </a:p>
          <a:p>
            <a:pPr marL="1077300" lvl="2" indent="-342900">
              <a:buFont typeface="+mj-lt"/>
              <a:buAutoNum type="arabicPeriod"/>
            </a:pPr>
            <a:r>
              <a:rPr lang="cs-CZ" sz="1600" dirty="0" smtClean="0"/>
              <a:t>Návrh alterace a její přezkoumání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Anotace - </a:t>
            </a:r>
            <a:r>
              <a:rPr lang="cs-CZ" dirty="0" err="1" smtClean="0"/>
              <a:t>předhospitační</a:t>
            </a:r>
            <a:r>
              <a:rPr lang="cs-CZ" dirty="0" smtClean="0"/>
              <a:t> fáze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Kontext výukové situace – cíl, téma, návaznost obsahu</a:t>
            </a:r>
          </a:p>
          <a:p>
            <a:r>
              <a:rPr lang="cs-CZ" dirty="0" smtClean="0"/>
              <a:t>Didaktické uchopení obsahu – činnosti učitele a žáků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dirty="0" smtClean="0"/>
              <a:t>Hospitující a hospitovaný proberou přípravu výuky s ohledem </a:t>
            </a:r>
          </a:p>
          <a:p>
            <a:pPr lvl="1"/>
            <a:r>
              <a:rPr lang="cs-CZ" dirty="0" smtClean="0"/>
              <a:t>na cíle výuky (oborové kompetence, klíčové kompetence), </a:t>
            </a:r>
          </a:p>
          <a:p>
            <a:pPr lvl="1"/>
            <a:r>
              <a:rPr lang="cs-CZ" dirty="0" smtClean="0"/>
              <a:t>obsah výuky </a:t>
            </a:r>
          </a:p>
          <a:p>
            <a:pPr lvl="1"/>
            <a:r>
              <a:rPr lang="cs-CZ" dirty="0" smtClean="0"/>
              <a:t>a plánované metodické postupy. 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Výstupem této části je tedy zaznamenání uvedených informací.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- hospitační fáze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23682"/>
            <a:ext cx="10753200" cy="4608318"/>
          </a:xfrm>
        </p:spPr>
        <p:txBody>
          <a:bodyPr/>
          <a:lstStyle/>
          <a:p>
            <a:r>
              <a:rPr lang="cs-CZ" dirty="0" smtClean="0"/>
              <a:t>Strukturace obsahu – rozbor s využitím </a:t>
            </a:r>
            <a:r>
              <a:rPr lang="cs-CZ" dirty="0" err="1" smtClean="0"/>
              <a:t>konceptového</a:t>
            </a:r>
            <a:r>
              <a:rPr lang="cs-CZ" dirty="0" smtClean="0"/>
              <a:t> diagramu</a:t>
            </a:r>
          </a:p>
          <a:p>
            <a:r>
              <a:rPr lang="cs-CZ" dirty="0" smtClean="0"/>
              <a:t>Rozbor transformace obsahu s výhledem k alteraci</a:t>
            </a:r>
          </a:p>
          <a:p>
            <a:r>
              <a:rPr lang="cs-CZ" dirty="0" smtClean="0"/>
              <a:t>Představuje záznam sledovaných jevů (průběhu výuky) a tzv. </a:t>
            </a:r>
            <a:r>
              <a:rPr lang="cs-CZ" b="1" dirty="0" err="1" smtClean="0"/>
              <a:t>konceptový</a:t>
            </a:r>
            <a:r>
              <a:rPr lang="cs-CZ" b="1" dirty="0" smtClean="0"/>
              <a:t> diagram </a:t>
            </a:r>
          </a:p>
          <a:p>
            <a:r>
              <a:rPr lang="cs-CZ" dirty="0" smtClean="0"/>
              <a:t>vymezení hlavních osvojovaných pojmů a činností ve sledované výuce a jejich vzájemných vazeb ve formě </a:t>
            </a:r>
            <a:r>
              <a:rPr lang="cs-CZ" u="sng" dirty="0" smtClean="0"/>
              <a:t>myšlenkové mapy – uzlového grafu</a:t>
            </a:r>
            <a:r>
              <a:rPr lang="cs-CZ" dirty="0" smtClean="0"/>
              <a:t> (Janík </a:t>
            </a:r>
            <a:r>
              <a:rPr lang="cs-CZ" dirty="0" err="1" smtClean="0"/>
              <a:t>et</a:t>
            </a:r>
            <a:r>
              <a:rPr lang="cs-CZ" dirty="0" smtClean="0"/>
              <a:t>. </a:t>
            </a:r>
            <a:r>
              <a:rPr lang="cs-CZ" dirty="0" err="1" smtClean="0"/>
              <a:t>al</a:t>
            </a:r>
            <a:r>
              <a:rPr lang="cs-CZ" dirty="0" smtClean="0"/>
              <a:t>.,2016). </a:t>
            </a:r>
          </a:p>
          <a:p>
            <a:r>
              <a:rPr lang="cs-CZ" dirty="0" smtClean="0"/>
              <a:t>Záznam by měl být podrobný a postihující vše podstatné.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5907571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1023" y="0"/>
            <a:ext cx="5659624" cy="6775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Alterace - </a:t>
            </a:r>
            <a:r>
              <a:rPr lang="cs-CZ" dirty="0" err="1" smtClean="0"/>
              <a:t>pohospitační</a:t>
            </a:r>
            <a:r>
              <a:rPr lang="cs-CZ" dirty="0" smtClean="0"/>
              <a:t> fáze 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Posouzení kvality</a:t>
            </a:r>
          </a:p>
          <a:p>
            <a:r>
              <a:rPr lang="pt-BR" dirty="0" smtClean="0"/>
              <a:t>Návrh alterace a její přezkoumání</a:t>
            </a:r>
          </a:p>
          <a:p>
            <a:r>
              <a:rPr lang="cs-CZ" dirty="0" smtClean="0"/>
              <a:t>Reflexe činností, rozbor výukových situací a nalezení shody mezi hospitujícím a hospitovaným. </a:t>
            </a:r>
          </a:p>
          <a:p>
            <a:r>
              <a:rPr lang="cs-CZ" dirty="0" smtClean="0"/>
              <a:t>Zaznamenávají se i rozdílné názory s ohledem na cíl hospitace a návrhy možných tzv.  </a:t>
            </a:r>
            <a:r>
              <a:rPr lang="cs-CZ" b="1" dirty="0" smtClean="0"/>
              <a:t>alterací</a:t>
            </a:r>
            <a:r>
              <a:rPr lang="cs-CZ" dirty="0" smtClean="0"/>
              <a:t> (jak jinak by výuka mohla být realizována).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Virtuální hospitace, </a:t>
            </a:r>
            <a:r>
              <a:rPr lang="cs-CZ" dirty="0" err="1" smtClean="0"/>
              <a:t>videostudie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videa z výuky učitelů z praxe -&gt; společenství praktikujících učitelů = </a:t>
            </a:r>
            <a:r>
              <a:rPr lang="cs-CZ" dirty="0" smtClean="0">
                <a:hlinkClick r:id="rId2"/>
              </a:rPr>
              <a:t>videokluby</a:t>
            </a:r>
            <a:endParaRPr lang="cs-CZ" dirty="0" smtClean="0"/>
          </a:p>
          <a:p>
            <a:r>
              <a:rPr lang="cs-CZ" dirty="0" smtClean="0"/>
              <a:t>cíl: reflexe výuky, profesní rozvoj, sdílení zkušeností</a:t>
            </a:r>
          </a:p>
          <a:p>
            <a:r>
              <a:rPr lang="cs-CZ" dirty="0" smtClean="0"/>
              <a:t>průběh: zhlédnutí </a:t>
            </a:r>
            <a:r>
              <a:rPr lang="cs-CZ" dirty="0" err="1" smtClean="0"/>
              <a:t>videosekvence</a:t>
            </a:r>
            <a:r>
              <a:rPr lang="cs-CZ" dirty="0" smtClean="0"/>
              <a:t> z výuky -&gt; diskuze</a:t>
            </a:r>
          </a:p>
          <a:p>
            <a:pPr lvl="1"/>
            <a:r>
              <a:rPr lang="cs-CZ" dirty="0" smtClean="0"/>
              <a:t>v průběhu diskuze je přítomen v roli </a:t>
            </a:r>
            <a:r>
              <a:rPr lang="cs-CZ" dirty="0" err="1" smtClean="0"/>
              <a:t>facilitátora</a:t>
            </a:r>
            <a:r>
              <a:rPr lang="cs-CZ" dirty="0" smtClean="0"/>
              <a:t> výzkumník z fakulty připravující učitele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Virtuální hospitace – Seznámení s litosférou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Databáze virtuálních hospitací z gymnázií naleznete </a:t>
            </a:r>
            <a:r>
              <a:rPr lang="cs-CZ" dirty="0" smtClean="0">
                <a:hlinkClick r:id="rId2"/>
              </a:rPr>
              <a:t>zde</a:t>
            </a:r>
            <a:endParaRPr lang="cs-CZ" dirty="0" smtClean="0"/>
          </a:p>
          <a:p>
            <a:r>
              <a:rPr lang="cs-CZ" dirty="0" smtClean="0"/>
              <a:t>Aplikace evaluační metody 3A na Virtuální hospitaci – Seznámení s litosférou</a:t>
            </a:r>
          </a:p>
          <a:p>
            <a:pPr lvl="1"/>
            <a:r>
              <a:rPr lang="cs-CZ" dirty="0" smtClean="0"/>
              <a:t>anotace: ročník, do jakého tematického celku téma spadá, předcházející učivo</a:t>
            </a:r>
          </a:p>
          <a:p>
            <a:pPr lvl="1"/>
            <a:r>
              <a:rPr lang="cs-CZ" dirty="0" smtClean="0"/>
              <a:t>analýza: cíl, metody, formy, pomůcky, interakce mezi učitelem a </a:t>
            </a:r>
            <a:r>
              <a:rPr lang="cs-CZ" dirty="0" smtClean="0"/>
              <a:t>žáky,motivace</a:t>
            </a:r>
            <a:r>
              <a:rPr lang="cs-CZ" dirty="0" smtClean="0"/>
              <a:t>, </a:t>
            </a:r>
            <a:r>
              <a:rPr lang="cs-CZ" dirty="0" smtClean="0"/>
              <a:t>opakování</a:t>
            </a:r>
            <a:endParaRPr lang="cs-CZ" dirty="0" smtClean="0"/>
          </a:p>
          <a:p>
            <a:pPr lvl="1"/>
            <a:r>
              <a:rPr lang="cs-CZ" dirty="0" smtClean="0"/>
              <a:t>alterace: stanovení náročnějších cílů (porozumění, analýza, aplikace), cíle determinují povahu a charakter obsahu/učiva -&gt; porozumění příčinám a následkům, oproti popis skutečností a upevňování pojmů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Rozbor – opakování učiva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1167200" cy="4139998"/>
          </a:xfrm>
        </p:spPr>
        <p:txBody>
          <a:bodyPr/>
          <a:lstStyle/>
          <a:p>
            <a:r>
              <a:rPr lang="cs-CZ" dirty="0" smtClean="0"/>
              <a:t>Video </a:t>
            </a:r>
            <a:r>
              <a:rPr lang="cs-CZ" sz="2400" dirty="0" smtClean="0"/>
              <a:t>(čas: 3:24 – 7:30) </a:t>
            </a:r>
            <a:r>
              <a:rPr lang="cs-CZ" dirty="0" smtClean="0"/>
              <a:t>+ vyhodnocení správných odpovědí </a:t>
            </a:r>
            <a:r>
              <a:rPr lang="cs-CZ" sz="2400" dirty="0" smtClean="0"/>
              <a:t>(7:30 – 8:55)</a:t>
            </a:r>
            <a:endParaRPr lang="cs-CZ" dirty="0" smtClean="0"/>
          </a:p>
          <a:p>
            <a:r>
              <a:rPr lang="cs-CZ" dirty="0" smtClean="0"/>
              <a:t>Otázky:</a:t>
            </a:r>
          </a:p>
          <a:p>
            <a:pPr lvl="1"/>
            <a:r>
              <a:rPr lang="cs-CZ" dirty="0" smtClean="0"/>
              <a:t>Čeho jste si všimli? Co vás zaujalo?</a:t>
            </a:r>
          </a:p>
          <a:p>
            <a:pPr lvl="1"/>
            <a:r>
              <a:rPr lang="cs-CZ" dirty="0" smtClean="0"/>
              <a:t>Může opakování v hodině mít dle vašeho názoru potenciál využitelný k utváření a rozvíjení klíčových kompetencí u žáků?</a:t>
            </a:r>
          </a:p>
          <a:p>
            <a:pPr lvl="1"/>
            <a:r>
              <a:rPr lang="cs-CZ" dirty="0" smtClean="0"/>
              <a:t>Jaký názor máte na samostatnou práci žáků s pracovními listy? Nejedná se pouze o kognitivně nenáročné mechanické doplňování a opisování?</a:t>
            </a:r>
          </a:p>
          <a:p>
            <a:pPr lvl="1"/>
            <a:r>
              <a:rPr lang="cs-CZ" dirty="0" smtClean="0"/>
              <a:t>Co mohl učitel udělat jinak a proč?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33447" y="356930"/>
            <a:ext cx="10753200" cy="451576"/>
          </a:xfrm>
        </p:spPr>
        <p:txBody>
          <a:bodyPr/>
          <a:lstStyle/>
          <a:p>
            <a:r>
              <a:rPr lang="cs-CZ" dirty="0" smtClean="0"/>
              <a:t>Rozbor vybraných částí hodiny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787962" y="1033368"/>
          <a:ext cx="11032003" cy="543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8655"/>
                <a:gridCol w="1825824"/>
                <a:gridCol w="2895641"/>
                <a:gridCol w="5391883"/>
              </a:tblGrid>
              <a:tr h="469414"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/>
                        <a:t>Čas</a:t>
                      </a:r>
                      <a:endParaRPr lang="cs-CZ" sz="2000" dirty="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/>
                        <a:t>Průběh výuky</a:t>
                      </a:r>
                      <a:endParaRPr lang="cs-CZ" sz="2000" dirty="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/>
                        <a:t>Poznámky hospitujícího</a:t>
                      </a:r>
                      <a:endParaRPr lang="cs-CZ" sz="2000" dirty="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/>
                        <a:t>Alterace (možné alternativy)</a:t>
                      </a:r>
                      <a:endParaRPr lang="cs-CZ" sz="2000" dirty="0"/>
                    </a:p>
                  </a:txBody>
                  <a:tcPr marL="63500" marR="63500" marT="63500" marB="63500"/>
                </a:tc>
              </a:tr>
              <a:tr h="4319793">
                <a:tc>
                  <a:txBody>
                    <a:bodyPr/>
                    <a:lstStyle/>
                    <a:p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3:24</a:t>
                      </a:r>
                    </a:p>
                    <a:p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</a:p>
                    <a:p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7:30</a:t>
                      </a:r>
                    </a:p>
                    <a:p>
                      <a:pPr algn="l"/>
                      <a:endParaRPr lang="cs-CZ" sz="2000" dirty="0" smtClean="0"/>
                    </a:p>
                    <a:p>
                      <a:pPr algn="l"/>
                      <a:r>
                        <a:rPr lang="cs-CZ" sz="2000" dirty="0" smtClean="0"/>
                        <a:t>(video)</a:t>
                      </a:r>
                      <a:endParaRPr lang="cs-CZ" sz="2000" dirty="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/>
                        <a:t>Opakování učiva z předešlé </a:t>
                      </a:r>
                      <a:r>
                        <a:rPr lang="cs-CZ" sz="2000" dirty="0" smtClean="0"/>
                        <a:t>hodiny</a:t>
                      </a:r>
                    </a:p>
                    <a:p>
                      <a:pPr algn="l"/>
                      <a:endParaRPr lang="cs-CZ" sz="2000" dirty="0" smtClean="0"/>
                    </a:p>
                    <a:p>
                      <a:pPr algn="l"/>
                      <a:endParaRPr lang="cs-CZ" sz="2000" dirty="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i="1" dirty="0"/>
                        <a:t>Žák má příležitost zopakovat si učivo.</a:t>
                      </a:r>
                      <a:endParaRPr lang="cs-CZ" sz="2000" dirty="0"/>
                    </a:p>
                    <a:p>
                      <a:pPr algn="l"/>
                      <a:r>
                        <a:rPr lang="cs-CZ" sz="2000" dirty="0"/>
                        <a:t>Odhadovaný přínos: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2000" dirty="0"/>
                        <a:t>aktivizace žáků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2000" dirty="0"/>
                        <a:t>upevňování učiva</a:t>
                      </a:r>
                    </a:p>
                    <a:p>
                      <a:pPr algn="l"/>
                      <a:r>
                        <a:rPr lang="cs-CZ" sz="2000" dirty="0"/>
                        <a:t>Připomínka: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2000" dirty="0"/>
                        <a:t>jedná se o mechanickou práci s elementárními pojmy bez důrazu na jejich porozumění a analýzu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i="1" dirty="0"/>
                        <a:t>Využít několik fotografií různých typů krajin, nechat žáky identifikovat jednotlivé složky krajinné sféry a ptát se, jaké interakce mezi jednotlivými složkami je možné na fotografiích pozorovat.</a:t>
                      </a:r>
                      <a:endParaRPr lang="cs-CZ" sz="2000" dirty="0"/>
                    </a:p>
                    <a:p>
                      <a:pPr algn="l"/>
                      <a:r>
                        <a:rPr lang="cs-CZ" sz="2000" dirty="0"/>
                        <a:t>Odhadovaný přínos: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2000" dirty="0"/>
                        <a:t>aktivita bude více zacílena na odhalování vzájemných interakcí mezi jednotlivými složkami krajinné sféry, čímž bude více zohledněn syntetický charakter oboru geografie</a:t>
                      </a:r>
                    </a:p>
                    <a:p>
                      <a:pPr algn="l"/>
                      <a:r>
                        <a:rPr lang="cs-CZ" sz="2000" dirty="0"/>
                        <a:t>Připomínka: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2000" dirty="0"/>
                        <a:t>žáci by měli pochopit, že ačkoliv se jednotlivé složky krajinné sféry vyučují odděleně, v krajině fungují ve vzájemné interakci</a:t>
                      </a:r>
                    </a:p>
                  </a:txBody>
                  <a:tcPr marL="63500" marR="63500" marT="63500" marB="6350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Smysl hospitace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Hospitace je důležitý prostředek při vzájemné výměně zkušeností mezi učiteli. </a:t>
            </a:r>
          </a:p>
          <a:p>
            <a:r>
              <a:rPr lang="cs-CZ" dirty="0" smtClean="0"/>
              <a:t>Kontrolní činnost ze strany řídích a nadřízených orgánů.</a:t>
            </a:r>
          </a:p>
        </p:txBody>
      </p:sp>
    </p:spTree>
    <p:extLst>
      <p:ext uri="{BB962C8B-B14F-4D97-AF65-F5344CB8AC3E}">
        <p14:creationId xmlns="" xmlns:p14="http://schemas.microsoft.com/office/powerpoint/2010/main" val="20693731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720723" y="389965"/>
          <a:ext cx="11085794" cy="6331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136"/>
                <a:gridCol w="1532965"/>
                <a:gridCol w="3983351"/>
                <a:gridCol w="4730342"/>
              </a:tblGrid>
              <a:tr h="929289">
                <a:tc>
                  <a:txBody>
                    <a:bodyPr/>
                    <a:lstStyle/>
                    <a:p>
                      <a:pPr algn="l"/>
                      <a:r>
                        <a:rPr lang="cs-CZ" sz="2800" b="1" dirty="0"/>
                        <a:t>Čas</a:t>
                      </a:r>
                      <a:endParaRPr lang="cs-CZ" sz="2800" dirty="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800" b="1" dirty="0"/>
                        <a:t>Průběh výuky</a:t>
                      </a:r>
                      <a:endParaRPr lang="cs-CZ" sz="2800" dirty="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800" b="1" dirty="0"/>
                        <a:t>Poznámky hospitujícího</a:t>
                      </a:r>
                      <a:endParaRPr lang="cs-CZ" sz="2800" dirty="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800" b="1" dirty="0"/>
                        <a:t>Alterace (možné alternativy)</a:t>
                      </a:r>
                      <a:endParaRPr lang="cs-CZ" sz="2800" dirty="0"/>
                    </a:p>
                  </a:txBody>
                  <a:tcPr marL="63500" marR="63500" marT="63500" marB="63500"/>
                </a:tc>
              </a:tr>
              <a:tr h="5351421"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7:30</a:t>
                      </a:r>
                    </a:p>
                    <a:p>
                      <a:pPr algn="l"/>
                      <a:r>
                        <a:rPr lang="cs-CZ" sz="2400" dirty="0"/>
                        <a:t>–</a:t>
                      </a:r>
                    </a:p>
                    <a:p>
                      <a:pPr algn="l"/>
                      <a:r>
                        <a:rPr lang="cs-CZ" sz="2400" dirty="0"/>
                        <a:t>8:55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/>
                        <a:t>Vyhodnocení správných odpovědí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i="1" dirty="0"/>
                        <a:t>Žák má možnost dozvědět se, jak byl úspěšný a dostává od učitele zpětnou vazbu o zvládnutí učiva.</a:t>
                      </a:r>
                      <a:endParaRPr lang="cs-CZ" sz="2400" dirty="0"/>
                    </a:p>
                    <a:p>
                      <a:pPr algn="l"/>
                      <a:r>
                        <a:rPr lang="cs-CZ" sz="2400" dirty="0"/>
                        <a:t>Odhadovaný přínos: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2400" dirty="0"/>
                        <a:t>kromě upevnění učiva dostává také učitel zpětnou vazbu o úspěšnosti žáků</a:t>
                      </a:r>
                    </a:p>
                    <a:p>
                      <a:pPr algn="l"/>
                      <a:r>
                        <a:rPr lang="cs-CZ" sz="2400" dirty="0"/>
                        <a:t>Připomínka: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2400" dirty="0"/>
                        <a:t>motivace známkou může u některých žáků podporovat formální přístup ke školní práci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i="1" dirty="0"/>
                        <a:t>Nechat žáky ve dvojicích diskutovat a zdůvodnit své odpovědi.</a:t>
                      </a:r>
                      <a:endParaRPr lang="cs-CZ" sz="2400" dirty="0"/>
                    </a:p>
                    <a:p>
                      <a:pPr algn="l"/>
                      <a:r>
                        <a:rPr lang="cs-CZ" sz="2400" dirty="0"/>
                        <a:t>Odhadovaný přínos: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2400" dirty="0"/>
                        <a:t>žáci budou nuceni o pojmech diskutovat a aktivně je používat</a:t>
                      </a:r>
                    </a:p>
                    <a:p>
                      <a:pPr algn="l"/>
                      <a:r>
                        <a:rPr lang="cs-CZ" sz="2400" dirty="0"/>
                        <a:t>Připomínka:</a:t>
                      </a:r>
                    </a:p>
                    <a:p>
                      <a:pPr>
                        <a:buFont typeface="Arial"/>
                        <a:buChar char="•"/>
                      </a:pPr>
                      <a:r>
                        <a:rPr lang="cs-CZ" sz="2400" dirty="0"/>
                        <a:t>těžištěm této fáze hodiny bude činnost žáků, nikoliv činnost učitele</a:t>
                      </a:r>
                    </a:p>
                  </a:txBody>
                  <a:tcPr marL="63500" marR="63500" marT="63500" marB="63500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Didaktické kazuistiky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hlinkClick r:id="rId2"/>
              </a:rPr>
              <a:t>Didaktické kazuistiky v oborech školního vzdělávání</a:t>
            </a:r>
            <a:endParaRPr lang="cs-CZ" b="1" dirty="0" smtClean="0"/>
          </a:p>
          <a:p>
            <a:r>
              <a:rPr lang="cs-CZ" b="1" dirty="0" smtClean="0">
                <a:hlinkClick r:id="rId3"/>
              </a:rPr>
              <a:t>Produktivní kultura vyučování a učení v didaktických kazuistikách</a:t>
            </a:r>
            <a:endParaRPr lang="cs-CZ" b="1" dirty="0" smtClean="0"/>
          </a:p>
          <a:p>
            <a:r>
              <a:rPr lang="cs-CZ" b="1" dirty="0" smtClean="0">
                <a:hlinkClick r:id="rId4"/>
              </a:rPr>
              <a:t>Metodika 3A: nástroj pro reflexi výuky a hodnocení její kvality</a:t>
            </a:r>
            <a:endParaRPr lang="cs-CZ" b="1" dirty="0" smtClean="0"/>
          </a:p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JANÍK, T. </a:t>
            </a:r>
            <a:r>
              <a:rPr lang="cs-CZ" sz="1800" dirty="0" err="1" smtClean="0"/>
              <a:t>et</a:t>
            </a:r>
            <a:r>
              <a:rPr lang="cs-CZ" sz="1800" dirty="0" smtClean="0"/>
              <a:t>. </a:t>
            </a:r>
            <a:r>
              <a:rPr lang="cs-CZ" sz="1800" dirty="0" err="1" smtClean="0"/>
              <a:t>al</a:t>
            </a:r>
            <a:r>
              <a:rPr lang="cs-CZ" sz="1800" dirty="0" smtClean="0"/>
              <a:t>. (2016). </a:t>
            </a:r>
            <a:r>
              <a:rPr lang="cs-CZ" sz="1800" i="1" dirty="0" smtClean="0"/>
              <a:t>Kvalita (ve) vzdělávání obsahově zaměřený přístup ke zkoumání a zlepšování výuky.</a:t>
            </a:r>
            <a:r>
              <a:rPr lang="cs-CZ" sz="1800" dirty="0" smtClean="0"/>
              <a:t> Brno: MU.</a:t>
            </a:r>
          </a:p>
          <a:p>
            <a:r>
              <a:rPr lang="cs-CZ" sz="1800" dirty="0" smtClean="0"/>
              <a:t>PECINA, P. (2013). </a:t>
            </a:r>
            <a:r>
              <a:rPr lang="cs-CZ" sz="1800" i="1" dirty="0" smtClean="0"/>
              <a:t>Didaktika praktického vyučování I. Výuková opora</a:t>
            </a:r>
            <a:r>
              <a:rPr lang="cs-CZ" sz="1800" dirty="0" smtClean="0"/>
              <a:t>. Brno: Masarykova univerzita. </a:t>
            </a:r>
          </a:p>
          <a:p>
            <a:r>
              <a:rPr lang="cs-CZ" sz="1800" dirty="0" smtClean="0"/>
              <a:t>PECINA, P</a:t>
            </a:r>
            <a:r>
              <a:rPr lang="cs-CZ" sz="1800" i="1" dirty="0" smtClean="0"/>
              <a:t>. </a:t>
            </a:r>
            <a:r>
              <a:rPr lang="cs-CZ" sz="1800" dirty="0" smtClean="0"/>
              <a:t>(2014).</a:t>
            </a:r>
            <a:r>
              <a:rPr lang="cs-CZ" sz="1800" i="1" dirty="0" smtClean="0"/>
              <a:t> Didaktika odborných předmětů.</a:t>
            </a:r>
            <a:r>
              <a:rPr lang="cs-CZ" sz="1800" dirty="0" smtClean="0"/>
              <a:t> </a:t>
            </a:r>
            <a:r>
              <a:rPr lang="cs-CZ" sz="1800" i="1" dirty="0" smtClean="0"/>
              <a:t>Výuková opora.  </a:t>
            </a:r>
            <a:r>
              <a:rPr lang="cs-CZ" sz="1800" dirty="0" smtClean="0"/>
              <a:t>Brno:</a:t>
            </a:r>
            <a:r>
              <a:rPr lang="cs-CZ" sz="1800" i="1" dirty="0" smtClean="0"/>
              <a:t> </a:t>
            </a:r>
            <a:r>
              <a:rPr lang="cs-CZ" sz="1800" dirty="0" smtClean="0"/>
              <a:t>Masarykova univerzita.</a:t>
            </a:r>
          </a:p>
          <a:p>
            <a:r>
              <a:rPr lang="cs-CZ" sz="1800" dirty="0" smtClean="0"/>
              <a:t>ČADÍLEK, M. (2003). </a:t>
            </a:r>
            <a:r>
              <a:rPr lang="cs-CZ" sz="1800" i="1" dirty="0" smtClean="0"/>
              <a:t>Didaktika praktického vyučování I. </a:t>
            </a:r>
            <a:r>
              <a:rPr lang="cs-CZ" sz="1800" dirty="0" smtClean="0"/>
              <a:t>Brno: CERN, S.R.O.</a:t>
            </a:r>
          </a:p>
          <a:p>
            <a:r>
              <a:rPr lang="cs-CZ" sz="1800" dirty="0" smtClean="0"/>
              <a:t>ČADÍLEK, M., LOVEČEK, A. (2005) </a:t>
            </a:r>
            <a:r>
              <a:rPr lang="cs-CZ" sz="1800" i="1" dirty="0" smtClean="0"/>
              <a:t>Didaktika odborných předmětů.</a:t>
            </a:r>
            <a:r>
              <a:rPr lang="cs-CZ" sz="1800" dirty="0" smtClean="0"/>
              <a:t> Brno: AKADEMICKÉ NAKLADATELSTVÍ CERM.</a:t>
            </a:r>
          </a:p>
          <a:p>
            <a:r>
              <a:rPr lang="cs-CZ" sz="1800" dirty="0" smtClean="0"/>
              <a:t>Užitečné odkazy:</a:t>
            </a:r>
          </a:p>
          <a:p>
            <a:pPr lvl="1"/>
            <a:r>
              <a:rPr lang="cs-CZ" sz="1000" dirty="0" smtClean="0">
                <a:hlinkClick r:id="rId2"/>
              </a:rPr>
              <a:t>http://didacticaviva.ped.muni.cz/</a:t>
            </a:r>
            <a:endParaRPr lang="cs-CZ" sz="1000" dirty="0" smtClean="0"/>
          </a:p>
          <a:p>
            <a:pPr lvl="1"/>
            <a:r>
              <a:rPr lang="cs-CZ" sz="1000" dirty="0" smtClean="0">
                <a:hlinkClick r:id="rId3"/>
              </a:rPr>
              <a:t>https://www.ped.muni.cz/profivi/profivi-videokluby.html</a:t>
            </a:r>
            <a:endParaRPr lang="cs-CZ" sz="1000" dirty="0" smtClean="0"/>
          </a:p>
          <a:p>
            <a:pPr lvl="1"/>
            <a:r>
              <a:rPr lang="cs-CZ" sz="1000" dirty="0" smtClean="0">
                <a:hlinkClick r:id="rId4"/>
              </a:rPr>
              <a:t>https://digifolio.rvp.cz/view/view.php?id=1645</a:t>
            </a:r>
            <a:endParaRPr lang="cs-CZ" sz="1000" dirty="0" smtClean="0"/>
          </a:p>
          <a:p>
            <a:pPr lvl="1"/>
            <a:endParaRPr lang="cs-CZ" sz="1000" dirty="0" smtClean="0"/>
          </a:p>
          <a:p>
            <a:endParaRPr lang="cs-CZ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hospitace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38031"/>
            <a:ext cx="10753200" cy="4393969"/>
          </a:xfrm>
        </p:spPr>
        <p:txBody>
          <a:bodyPr/>
          <a:lstStyle/>
          <a:p>
            <a:r>
              <a:rPr lang="cs-CZ" dirty="0" smtClean="0"/>
              <a:t>poznávací </a:t>
            </a:r>
          </a:p>
          <a:p>
            <a:pPr lvl="1"/>
            <a:r>
              <a:rPr lang="cs-CZ" dirty="0" smtClean="0"/>
              <a:t>poznání stavu OV, </a:t>
            </a:r>
          </a:p>
          <a:p>
            <a:pPr lvl="1"/>
            <a:r>
              <a:rPr lang="cs-CZ" dirty="0" smtClean="0"/>
              <a:t>zjišťování rozdílů mezi předpoklady </a:t>
            </a:r>
            <a:r>
              <a:rPr lang="cs-CZ" dirty="0" smtClean="0"/>
              <a:t>a skutečností, </a:t>
            </a:r>
            <a:endParaRPr lang="cs-CZ" dirty="0" smtClean="0"/>
          </a:p>
          <a:p>
            <a:pPr lvl="1"/>
            <a:r>
              <a:rPr lang="cs-CZ" dirty="0" smtClean="0"/>
              <a:t>získávání </a:t>
            </a:r>
            <a:r>
              <a:rPr lang="cs-CZ" dirty="0" smtClean="0"/>
              <a:t>informací o úrovni výchovně-vzdělávací </a:t>
            </a:r>
            <a:r>
              <a:rPr lang="cs-CZ" dirty="0" smtClean="0"/>
              <a:t>práce, </a:t>
            </a:r>
          </a:p>
          <a:p>
            <a:pPr lvl="1"/>
            <a:r>
              <a:rPr lang="cs-CZ" dirty="0" smtClean="0"/>
              <a:t>výměna </a:t>
            </a:r>
            <a:r>
              <a:rPr lang="cs-CZ" dirty="0" smtClean="0"/>
              <a:t>zkušeností mezi všemi učiteli v odborném </a:t>
            </a:r>
            <a:r>
              <a:rPr lang="cs-CZ" dirty="0" smtClean="0"/>
              <a:t>vzdělávání</a:t>
            </a:r>
            <a:endParaRPr lang="cs-CZ" dirty="0" smtClean="0"/>
          </a:p>
          <a:p>
            <a:r>
              <a:rPr lang="cs-CZ" dirty="0" smtClean="0"/>
              <a:t>ovlivňující </a:t>
            </a:r>
          </a:p>
          <a:p>
            <a:pPr lvl="1"/>
            <a:r>
              <a:rPr lang="cs-CZ" dirty="0" smtClean="0"/>
              <a:t>ovlivňování a usměrňování řídícího procesu </a:t>
            </a:r>
            <a:r>
              <a:rPr lang="cs-CZ" dirty="0" smtClean="0"/>
              <a:t>v OV, </a:t>
            </a:r>
            <a:endParaRPr lang="cs-CZ" dirty="0" smtClean="0"/>
          </a:p>
          <a:p>
            <a:pPr lvl="1"/>
            <a:r>
              <a:rPr lang="cs-CZ" dirty="0" smtClean="0"/>
              <a:t>prostřednictvím </a:t>
            </a:r>
            <a:r>
              <a:rPr lang="cs-CZ" dirty="0" smtClean="0"/>
              <a:t>hospitací sledujeme systematické zlepšování účinnosti pedagogické práce</a:t>
            </a:r>
          </a:p>
          <a:p>
            <a:r>
              <a:rPr lang="cs-CZ" dirty="0" smtClean="0"/>
              <a:t>výchovná </a:t>
            </a:r>
          </a:p>
          <a:p>
            <a:pPr lvl="1"/>
            <a:r>
              <a:rPr lang="cs-CZ" dirty="0" smtClean="0"/>
              <a:t>usměrňování </a:t>
            </a:r>
            <a:r>
              <a:rPr lang="cs-CZ" dirty="0" smtClean="0"/>
              <a:t>výchovných pracovníků v OV, o výsledcích práce výchovných pracovníků a vychovávaných žáků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6952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04369" y="227631"/>
            <a:ext cx="10753200" cy="451576"/>
          </a:xfrm>
        </p:spPr>
        <p:txBody>
          <a:bodyPr/>
          <a:lstStyle/>
          <a:p>
            <a:r>
              <a:rPr lang="cs-CZ" dirty="0" smtClean="0"/>
              <a:t>Druhy hospitací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781538"/>
            <a:ext cx="10753200" cy="5050462"/>
          </a:xfrm>
        </p:spPr>
        <p:txBody>
          <a:bodyPr/>
          <a:lstStyle/>
          <a:p>
            <a:r>
              <a:rPr lang="cs-CZ" dirty="0" smtClean="0"/>
              <a:t>Podle obsahového zaměření</a:t>
            </a:r>
          </a:p>
          <a:p>
            <a:pPr lvl="1"/>
            <a:r>
              <a:rPr lang="cs-CZ" dirty="0" smtClean="0"/>
              <a:t>Všeobecná (celková) </a:t>
            </a:r>
          </a:p>
          <a:p>
            <a:pPr lvl="2"/>
            <a:r>
              <a:rPr lang="cs-CZ" dirty="0" smtClean="0"/>
              <a:t>zaměřena na celkovou práci učitele ve vyučovací jednotce</a:t>
            </a:r>
          </a:p>
          <a:p>
            <a:pPr lvl="1"/>
            <a:r>
              <a:rPr lang="cs-CZ" dirty="0" smtClean="0"/>
              <a:t>Tematická </a:t>
            </a:r>
            <a:endParaRPr lang="cs-CZ" dirty="0" smtClean="0"/>
          </a:p>
          <a:p>
            <a:pPr lvl="2"/>
            <a:r>
              <a:rPr lang="cs-CZ" dirty="0" smtClean="0"/>
              <a:t>zaměřená na dílčí úkol, didaktický problém (např. podmínky výuky, metody, aktivizace žáků apod.)</a:t>
            </a:r>
          </a:p>
          <a:p>
            <a:pPr lvl="1"/>
            <a:r>
              <a:rPr lang="cs-CZ" dirty="0" smtClean="0"/>
              <a:t>Následná </a:t>
            </a:r>
          </a:p>
          <a:p>
            <a:pPr lvl="2"/>
            <a:r>
              <a:rPr lang="cs-CZ" dirty="0" smtClean="0"/>
              <a:t>po celkových a </a:t>
            </a:r>
            <a:r>
              <a:rPr lang="cs-CZ" dirty="0" smtClean="0"/>
              <a:t>tematických </a:t>
            </a:r>
            <a:r>
              <a:rPr lang="cs-CZ" dirty="0" smtClean="0"/>
              <a:t>hospitacích, k posouzení změn, ke kterým došlo za určité časové období (za čtvrtletí, za školní rok a pod.)</a:t>
            </a:r>
          </a:p>
          <a:p>
            <a:pPr lvl="1"/>
            <a:r>
              <a:rPr lang="cs-CZ" dirty="0" smtClean="0"/>
              <a:t>Speciální </a:t>
            </a:r>
          </a:p>
          <a:p>
            <a:pPr lvl="2"/>
            <a:r>
              <a:rPr lang="cs-CZ" dirty="0" smtClean="0"/>
              <a:t>zaměřena na porovnávání dosažených studijních výsledků mezi třídami stejného odborného zaměření </a:t>
            </a:r>
          </a:p>
          <a:p>
            <a:r>
              <a:rPr lang="cs-CZ" dirty="0" smtClean="0"/>
              <a:t>Podle časové orientace</a:t>
            </a:r>
          </a:p>
          <a:p>
            <a:pPr lvl="1"/>
            <a:r>
              <a:rPr lang="cs-CZ" dirty="0" smtClean="0"/>
              <a:t>Jednotlivé</a:t>
            </a:r>
          </a:p>
          <a:p>
            <a:pPr lvl="2"/>
            <a:r>
              <a:rPr lang="cs-CZ" dirty="0" smtClean="0"/>
              <a:t>podávají dílčí, izolované informace o vyučování</a:t>
            </a:r>
          </a:p>
          <a:p>
            <a:pPr lvl="2"/>
            <a:r>
              <a:rPr lang="cs-CZ" dirty="0" smtClean="0"/>
              <a:t>mohou mít orientační charakter, kontrolní, úvodní hospitace</a:t>
            </a:r>
            <a:endParaRPr lang="cs-CZ" dirty="0" smtClean="0"/>
          </a:p>
          <a:p>
            <a:pPr lvl="1"/>
            <a:r>
              <a:rPr lang="cs-CZ" dirty="0" smtClean="0"/>
              <a:t>Systematické</a:t>
            </a:r>
          </a:p>
          <a:p>
            <a:pPr lvl="2"/>
            <a:r>
              <a:rPr lang="cs-CZ" dirty="0" smtClean="0"/>
              <a:t>mají svůj přesný časový harmonogram</a:t>
            </a:r>
          </a:p>
          <a:p>
            <a:pPr lvl="2"/>
            <a:r>
              <a:rPr lang="cs-CZ" dirty="0" smtClean="0"/>
              <a:t>objektivnější, ucelenější obraz o vyučovacím procesu</a:t>
            </a:r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3880406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hospitací podle počtu hospitujících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Individuální</a:t>
            </a:r>
          </a:p>
          <a:p>
            <a:pPr lvl="1"/>
            <a:r>
              <a:rPr lang="cs-CZ" dirty="0" smtClean="0"/>
              <a:t>jeden hospitující -&gt; nadřízený pracovník, nový učitel OV u zkušenějších</a:t>
            </a:r>
            <a:endParaRPr lang="cs-CZ" dirty="0" smtClean="0"/>
          </a:p>
          <a:p>
            <a:r>
              <a:rPr lang="cs-CZ" dirty="0" smtClean="0"/>
              <a:t>Skupinové</a:t>
            </a:r>
          </a:p>
          <a:p>
            <a:pPr lvl="1"/>
            <a:r>
              <a:rPr lang="cs-CZ" dirty="0" smtClean="0"/>
              <a:t>více hospitujících</a:t>
            </a:r>
          </a:p>
          <a:p>
            <a:pPr lvl="1"/>
            <a:r>
              <a:rPr lang="cs-CZ" dirty="0" smtClean="0"/>
              <a:t>součást pedagogické praxe začínajících učitelů (instruktážní účel), výměna zkušeností</a:t>
            </a:r>
          </a:p>
          <a:p>
            <a:pPr lvl="1"/>
            <a:r>
              <a:rPr lang="cs-CZ" dirty="0" smtClean="0"/>
              <a:t>pro vedoucí pracovníky ke sjednocení kritérií při porovnávání, pro objektivní analýzu vyučovacího procesu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hospitací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Podklad pro zkvalitňování práce  učitelů i podmínek vyučování</a:t>
            </a:r>
          </a:p>
          <a:p>
            <a:pPr lvl="1"/>
            <a:endParaRPr lang="cs-CZ" dirty="0"/>
          </a:p>
          <a:p>
            <a:r>
              <a:rPr lang="cs-CZ" dirty="0" smtClean="0"/>
              <a:t>Racionalizace obsahu a výukových forem</a:t>
            </a:r>
          </a:p>
          <a:p>
            <a:r>
              <a:rPr lang="cs-CZ" dirty="0" smtClean="0"/>
              <a:t>Vybavení školy UP, DT, zařízením pro praktické vyuč.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209600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hospitace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22400"/>
            <a:ext cx="10753200" cy="4409600"/>
          </a:xfrm>
        </p:spPr>
        <p:txBody>
          <a:bodyPr/>
          <a:lstStyle/>
          <a:p>
            <a:r>
              <a:rPr lang="cs-CZ" dirty="0" smtClean="0"/>
              <a:t>Příprava</a:t>
            </a:r>
          </a:p>
          <a:p>
            <a:pPr lvl="1"/>
            <a:r>
              <a:rPr lang="cs-CZ" dirty="0" smtClean="0"/>
              <a:t>Seznámit se s učebními osnovami</a:t>
            </a:r>
          </a:p>
          <a:p>
            <a:pPr lvl="1"/>
            <a:r>
              <a:rPr lang="cs-CZ" dirty="0" smtClean="0"/>
              <a:t>Porovnat osnovy s rozpisem učiva, koordinačními plány</a:t>
            </a:r>
          </a:p>
          <a:p>
            <a:pPr lvl="1"/>
            <a:r>
              <a:rPr lang="cs-CZ" dirty="0" smtClean="0"/>
              <a:t>Zjistit z </a:t>
            </a:r>
            <a:r>
              <a:rPr lang="cs-CZ" dirty="0" err="1" smtClean="0"/>
              <a:t>předhospitačního</a:t>
            </a:r>
            <a:r>
              <a:rPr lang="cs-CZ" dirty="0" smtClean="0"/>
              <a:t> </a:t>
            </a:r>
            <a:r>
              <a:rPr lang="cs-CZ" dirty="0" smtClean="0"/>
              <a:t>rozhovoru:</a:t>
            </a:r>
          </a:p>
          <a:p>
            <a:pPr lvl="2"/>
            <a:r>
              <a:rPr lang="cs-CZ" dirty="0" smtClean="0"/>
              <a:t>Co bude učitel v daný den učit?</a:t>
            </a:r>
          </a:p>
          <a:p>
            <a:pPr lvl="2"/>
            <a:r>
              <a:rPr lang="cs-CZ" dirty="0" smtClean="0"/>
              <a:t>Na co bude navazovat?</a:t>
            </a:r>
          </a:p>
          <a:p>
            <a:pPr lvl="2"/>
            <a:r>
              <a:rPr lang="cs-CZ" dirty="0" smtClean="0"/>
              <a:t>Vymezený výukový cíl vyuč. jednotky.</a:t>
            </a:r>
          </a:p>
          <a:p>
            <a:pPr lvl="2"/>
            <a:r>
              <a:rPr lang="cs-CZ" dirty="0" smtClean="0"/>
              <a:t>Vymezení  učiva. </a:t>
            </a:r>
          </a:p>
          <a:p>
            <a:pPr lvl="2"/>
            <a:r>
              <a:rPr lang="cs-CZ" dirty="0" smtClean="0"/>
              <a:t>Metody, prostředky a formy, které budou využity.</a:t>
            </a:r>
          </a:p>
          <a:p>
            <a:pPr lvl="2"/>
            <a:r>
              <a:rPr lang="cs-CZ" dirty="0" smtClean="0"/>
              <a:t>Časový harmonogram hodiny (orientačně).</a:t>
            </a:r>
          </a:p>
          <a:p>
            <a:pPr lvl="2"/>
            <a:r>
              <a:rPr lang="cs-CZ" dirty="0" smtClean="0"/>
              <a:t>Motivace žáků. </a:t>
            </a:r>
          </a:p>
          <a:p>
            <a:pPr lvl="2"/>
            <a:endParaRPr lang="cs-CZ" dirty="0" smtClean="0"/>
          </a:p>
          <a:p>
            <a:pPr lvl="2"/>
            <a:r>
              <a:rPr lang="cs-CZ" dirty="0" smtClean="0"/>
              <a:t>Lze komplexně poskytnout v podobě rámcové (případně podrobné) písemné přípravy na vyučování a materiálů připravených do výuky (výukové opory, prezentace, pracovní listy, multimediální podklady apod. </a:t>
            </a:r>
          </a:p>
          <a:p>
            <a:pPr lvl="2"/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2012818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Realizace</a:t>
            </a:r>
          </a:p>
          <a:p>
            <a:pPr lvl="1"/>
            <a:r>
              <a:rPr lang="cs-CZ" dirty="0" smtClean="0"/>
              <a:t>Poznat a objektivně posoudit proces a výsledky výchovy a vzdělávání žáků</a:t>
            </a:r>
          </a:p>
          <a:p>
            <a:pPr lvl="1"/>
            <a:r>
              <a:rPr lang="cs-CZ" dirty="0" smtClean="0"/>
              <a:t>Při výuce hospitující zaznamenává do hospitačního archu důležité informace o realizaci výuky (činnosti učitele, činnosti žáků a další důležité aspekty výuky). </a:t>
            </a:r>
          </a:p>
          <a:p>
            <a:pPr lvl="1"/>
            <a:r>
              <a:rPr lang="cs-CZ" dirty="0" smtClean="0"/>
              <a:t>Jedná se o aplikaci pozorování. </a:t>
            </a:r>
          </a:p>
          <a:p>
            <a:pPr lvl="1"/>
            <a:r>
              <a:rPr lang="cs-CZ" dirty="0" smtClean="0"/>
              <a:t>V literatuře nalezneme náměty pozorovacích schémat (hospitačních záznamů).</a:t>
            </a:r>
          </a:p>
          <a:p>
            <a:r>
              <a:rPr lang="cs-CZ" dirty="0" smtClean="0"/>
              <a:t>Rozbor, hodnocení</a:t>
            </a:r>
          </a:p>
          <a:p>
            <a:pPr lvl="1"/>
            <a:r>
              <a:rPr lang="cs-CZ" dirty="0" smtClean="0"/>
              <a:t>Po hospitaci</a:t>
            </a:r>
          </a:p>
          <a:p>
            <a:pPr lvl="1"/>
            <a:r>
              <a:rPr lang="cs-CZ" dirty="0" smtClean="0"/>
              <a:t>Základní prostředek pro řízení </a:t>
            </a:r>
          </a:p>
          <a:p>
            <a:pPr lvl="1">
              <a:buNone/>
            </a:pPr>
            <a:r>
              <a:rPr lang="cs-CZ" dirty="0" smtClean="0"/>
              <a:t>a kontrolu práce učitele</a:t>
            </a:r>
          </a:p>
          <a:p>
            <a:pPr lvl="1"/>
            <a:r>
              <a:rPr lang="cs-CZ" dirty="0" smtClean="0"/>
              <a:t>Důsledné</a:t>
            </a:r>
          </a:p>
          <a:p>
            <a:pPr lvl="1"/>
            <a:r>
              <a:rPr lang="cs-CZ" dirty="0" smtClean="0"/>
              <a:t>Snaha pomoci</a:t>
            </a:r>
          </a:p>
          <a:p>
            <a:pPr lvl="1"/>
            <a:r>
              <a:rPr lang="cs-CZ" dirty="0" smtClean="0"/>
              <a:t>Jinak konflikt, demotivace učitele</a:t>
            </a:r>
          </a:p>
          <a:p>
            <a:pPr lvl="1"/>
            <a:r>
              <a:rPr lang="cs-CZ" dirty="0" smtClean="0"/>
              <a:t>Rozbor vždy za přítomnosti učitele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017846" y="3188677"/>
            <a:ext cx="588498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000" i="1" dirty="0" smtClean="0">
                <a:latin typeface="+mn-lt"/>
              </a:rPr>
              <a:t> Postupoval učitel podle plánu?</a:t>
            </a:r>
          </a:p>
          <a:p>
            <a:pPr>
              <a:buFont typeface="Arial" pitchFamily="34" charset="0"/>
              <a:buChar char="•"/>
            </a:pPr>
            <a:r>
              <a:rPr lang="cs-CZ" sz="2000" i="1" dirty="0" smtClean="0">
                <a:latin typeface="+mn-lt"/>
              </a:rPr>
              <a:t> Jak pracoval učitel v průběhu vyučovací jednotky se stanoveným výchovně - vzdělávacím cílem?</a:t>
            </a:r>
          </a:p>
          <a:p>
            <a:pPr>
              <a:buFont typeface="Arial" pitchFamily="34" charset="0"/>
              <a:buChar char="•"/>
            </a:pPr>
            <a:r>
              <a:rPr lang="cs-CZ" sz="2000" i="1" dirty="0" smtClean="0">
                <a:latin typeface="+mn-lt"/>
              </a:rPr>
              <a:t> Byl cíl splněn?</a:t>
            </a:r>
          </a:p>
          <a:p>
            <a:pPr>
              <a:buFont typeface="Arial" pitchFamily="34" charset="0"/>
              <a:buChar char="•"/>
            </a:pPr>
            <a:r>
              <a:rPr lang="cs-CZ" sz="2000" i="1" dirty="0" smtClean="0">
                <a:latin typeface="+mn-lt"/>
              </a:rPr>
              <a:t> Bylo jeho splnění (nesplnění) bylo ověřeno?</a:t>
            </a:r>
          </a:p>
          <a:p>
            <a:pPr>
              <a:buFont typeface="Arial" pitchFamily="34" charset="0"/>
              <a:buChar char="•"/>
            </a:pPr>
            <a:r>
              <a:rPr lang="cs-CZ" sz="2000" i="1" dirty="0" smtClean="0">
                <a:latin typeface="+mn-lt"/>
              </a:rPr>
              <a:t> Zhodnotil učitel výsledky učební práce žáků v hodině z hlediska výukového cíle?</a:t>
            </a:r>
          </a:p>
          <a:p>
            <a:pPr>
              <a:buFont typeface="Arial" pitchFamily="34" charset="0"/>
              <a:buChar char="•"/>
            </a:pPr>
            <a:r>
              <a:rPr lang="cs-CZ" sz="2000" i="1" dirty="0" smtClean="0">
                <a:latin typeface="+mn-lt"/>
              </a:rPr>
              <a:t> Zapojil učitel do hodnocení i žáky a vedl je k sebehodnocení?</a:t>
            </a:r>
          </a:p>
          <a:p>
            <a:endParaRPr lang="cs-CZ" sz="2000" i="1" dirty="0">
              <a:latin typeface="+mn-lt"/>
            </a:endParaRPr>
          </a:p>
        </p:txBody>
      </p:sp>
      <p:sp>
        <p:nvSpPr>
          <p:cNvPr id="7" name="Obláček 6"/>
          <p:cNvSpPr/>
          <p:nvPr/>
        </p:nvSpPr>
        <p:spPr bwMode="auto">
          <a:xfrm>
            <a:off x="4920712" y="2704455"/>
            <a:ext cx="6950991" cy="3750590"/>
          </a:xfrm>
          <a:prstGeom prst="cloudCallout">
            <a:avLst>
              <a:gd name="adj1" fmla="val -54340"/>
              <a:gd name="adj2" fmla="val -35270"/>
            </a:avLst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noFill/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62409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hospitací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720000" y="1290918"/>
            <a:ext cx="10753200" cy="4541082"/>
          </a:xfrm>
        </p:spPr>
        <p:txBody>
          <a:bodyPr/>
          <a:lstStyle/>
          <a:p>
            <a:r>
              <a:rPr lang="cs-CZ" dirty="0" smtClean="0"/>
              <a:t>Pozorování</a:t>
            </a:r>
          </a:p>
          <a:p>
            <a:pPr lvl="1"/>
            <a:r>
              <a:rPr lang="cs-CZ" dirty="0" smtClean="0"/>
              <a:t>podrobné záznamy do hospitačního archu</a:t>
            </a:r>
          </a:p>
          <a:p>
            <a:pPr lvl="1"/>
            <a:r>
              <a:rPr lang="cs-CZ" dirty="0" smtClean="0"/>
              <a:t>nejběžnější</a:t>
            </a:r>
          </a:p>
          <a:p>
            <a:pPr lvl="1"/>
            <a:r>
              <a:rPr lang="cs-CZ" dirty="0" smtClean="0"/>
              <a:t>požadavky na správné hodnocení:</a:t>
            </a:r>
          </a:p>
          <a:p>
            <a:pPr lvl="2"/>
            <a:r>
              <a:rPr lang="cs-CZ" dirty="0" smtClean="0"/>
              <a:t>soustředění na vyučovací proces, oprostit se od únavy, zlosti, apod., rozlišovat objektivně hodnocenou situaci od vlastní interpretace, oprostit se od předsudků a zaujetí, provádět přesné záznamy, co nejméně rušit výuku, nezasahovat do výuky</a:t>
            </a:r>
          </a:p>
          <a:p>
            <a:pPr lvl="1"/>
            <a:r>
              <a:rPr lang="cs-CZ" dirty="0" smtClean="0"/>
              <a:t>pozorované a následně analyzované části výuky</a:t>
            </a:r>
          </a:p>
          <a:p>
            <a:pPr lvl="2"/>
            <a:r>
              <a:rPr lang="cs-CZ" dirty="0" smtClean="0"/>
              <a:t>časový harmonogram výuky</a:t>
            </a:r>
          </a:p>
          <a:p>
            <a:pPr marL="1257300" lvl="2" indent="-342900">
              <a:buFont typeface="+mj-lt"/>
              <a:buAutoNum type="alphaUcPeriod"/>
            </a:pPr>
            <a:r>
              <a:rPr lang="cs-CZ" dirty="0" smtClean="0"/>
              <a:t>plánování a řízení výuky – soulad cílů s kurikulem, návaznost teorie a praxe, rozvoj klíčových a odborných kompetencí</a:t>
            </a:r>
          </a:p>
          <a:p>
            <a:pPr marL="1257300" lvl="2" indent="-342900">
              <a:buFont typeface="+mj-lt"/>
              <a:buAutoNum type="alphaUcPeriod"/>
            </a:pPr>
            <a:r>
              <a:rPr lang="cs-CZ" dirty="0" smtClean="0"/>
              <a:t>použití metod a forem výuky</a:t>
            </a:r>
          </a:p>
          <a:p>
            <a:pPr marL="1257300" lvl="2" indent="-342900">
              <a:buFont typeface="+mj-lt"/>
              <a:buAutoNum type="alphaUcPeriod"/>
            </a:pPr>
            <a:r>
              <a:rPr lang="cs-CZ" dirty="0" smtClean="0"/>
              <a:t>materiální podmínky výuky – pracovní prostředky, učební pomůcky, vybavení pracoviště, BOZP</a:t>
            </a:r>
          </a:p>
          <a:p>
            <a:pPr marL="1257300" lvl="2" indent="-342900">
              <a:buFont typeface="+mj-lt"/>
              <a:buAutoNum type="alphaUcPeriod"/>
            </a:pPr>
            <a:r>
              <a:rPr lang="cs-CZ" dirty="0" smtClean="0"/>
              <a:t>motivace a hodnocení (včetně sebehodnocení)</a:t>
            </a:r>
          </a:p>
          <a:p>
            <a:pPr marL="1257300" lvl="2" indent="-342900">
              <a:buFont typeface="+mj-lt"/>
              <a:buAutoNum type="alphaUcPeriod"/>
            </a:pPr>
            <a:r>
              <a:rPr lang="cs-CZ" dirty="0" smtClean="0"/>
              <a:t>klima, vztahy, komunikace</a:t>
            </a:r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389370611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4578</TotalTime>
  <Words>1567</Words>
  <Application>Microsoft Office PowerPoint</Application>
  <PresentationFormat>Vlastní</PresentationFormat>
  <Paragraphs>255</Paragraphs>
  <Slides>22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prezentace-edu-cz</vt:lpstr>
      <vt:lpstr>Hospitace v odborném výcviku</vt:lpstr>
      <vt:lpstr>Smysl hospitace</vt:lpstr>
      <vt:lpstr>Funkce hospitace</vt:lpstr>
      <vt:lpstr>Druhy hospitací</vt:lpstr>
      <vt:lpstr>Druhy hospitací podle počtu hospitujících</vt:lpstr>
      <vt:lpstr>Výsledky hospitací</vt:lpstr>
      <vt:lpstr>Fáze hospitace</vt:lpstr>
      <vt:lpstr>Snímek 8</vt:lpstr>
      <vt:lpstr>Metody hospitací</vt:lpstr>
      <vt:lpstr>Další metody hospitací</vt:lpstr>
      <vt:lpstr>Rozvíjející hospitace, metodika 3A v podmínkách odborného vzdělávání </vt:lpstr>
      <vt:lpstr>Anotace - předhospitační fáze  </vt:lpstr>
      <vt:lpstr>Analýza - hospitační fáze </vt:lpstr>
      <vt:lpstr>Snímek 14</vt:lpstr>
      <vt:lpstr>Alterace - pohospitační fáze   </vt:lpstr>
      <vt:lpstr>Virtuální hospitace, videostudie</vt:lpstr>
      <vt:lpstr>Virtuální hospitace – Seznámení s litosférou</vt:lpstr>
      <vt:lpstr>Rozbor – opakování učiva</vt:lpstr>
      <vt:lpstr>Rozbor vybraných částí hodiny</vt:lpstr>
      <vt:lpstr>Snímek 20</vt:lpstr>
      <vt:lpstr>Didaktické kazuistiky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Admin</cp:lastModifiedBy>
  <cp:revision>42</cp:revision>
  <cp:lastPrinted>1601-01-01T00:00:00Z</cp:lastPrinted>
  <dcterms:created xsi:type="dcterms:W3CDTF">2019-06-11T20:19:30Z</dcterms:created>
  <dcterms:modified xsi:type="dcterms:W3CDTF">2023-10-31T13:56:10Z</dcterms:modified>
</cp:coreProperties>
</file>