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57" r:id="rId4"/>
    <p:sldId id="262" r:id="rId5"/>
    <p:sldId id="259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090" autoAdjust="0"/>
    <p:restoredTop sz="69310" autoAdjust="0"/>
  </p:normalViewPr>
  <p:slideViewPr>
    <p:cSldViewPr snapToGrid="0">
      <p:cViewPr varScale="1">
        <p:scale>
          <a:sx n="28" d="100"/>
          <a:sy n="28" d="100"/>
        </p:scale>
        <p:origin x="-96" y="-44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ov.cz/uploads/KURIKULUM/zakovske_projekty_cesta_ke_kompetencim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40066" y="1981200"/>
            <a:ext cx="11361600" cy="1453435"/>
          </a:xfrm>
        </p:spPr>
        <p:txBody>
          <a:bodyPr/>
          <a:lstStyle/>
          <a:p>
            <a:r>
              <a:rPr lang="cs-CZ" dirty="0" smtClean="0"/>
              <a:t>Seminář z didaktiky praktického vyučování 2, FC5061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Požadavky na ukončení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523193" y="4684438"/>
            <a:ext cx="11361600" cy="698497"/>
          </a:xfrm>
        </p:spPr>
        <p:txBody>
          <a:bodyPr/>
          <a:lstStyle/>
          <a:p>
            <a:r>
              <a:rPr lang="cs-CZ" dirty="0" smtClean="0"/>
              <a:t>Bc. Ing. Nikola Straková, PhD.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struktura přípravy na učební den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77472"/>
            <a:ext cx="10753200" cy="4554529"/>
          </a:xfrm>
        </p:spPr>
        <p:txBody>
          <a:bodyPr numCol="2"/>
          <a:lstStyle/>
          <a:p>
            <a:r>
              <a:rPr lang="cs-CZ" sz="2400" dirty="0" smtClean="0"/>
              <a:t>podmínky:</a:t>
            </a:r>
          </a:p>
          <a:p>
            <a:pPr lvl="1"/>
            <a:r>
              <a:rPr lang="cs-CZ" sz="1800" dirty="0" smtClean="0"/>
              <a:t>vyučován je nový obsah</a:t>
            </a:r>
          </a:p>
          <a:p>
            <a:pPr lvl="1"/>
            <a:r>
              <a:rPr lang="cs-CZ" sz="1800" dirty="0" smtClean="0"/>
              <a:t>výuka probíhá skupinově</a:t>
            </a:r>
          </a:p>
          <a:p>
            <a:pPr lvl="1"/>
            <a:r>
              <a:rPr lang="cs-CZ" sz="1800" dirty="0" smtClean="0"/>
              <a:t>místo výuky = dílny, laboratoře nebo cvičná pracoviště</a:t>
            </a:r>
          </a:p>
          <a:p>
            <a:r>
              <a:rPr lang="cs-CZ" sz="2400" dirty="0" smtClean="0"/>
              <a:t>Úvodní část</a:t>
            </a:r>
          </a:p>
          <a:p>
            <a:pPr lvl="1"/>
            <a:r>
              <a:rPr lang="cs-CZ" sz="1800" dirty="0" smtClean="0"/>
              <a:t>zahájení – nástup, kontrola docházky</a:t>
            </a:r>
          </a:p>
          <a:p>
            <a:pPr lvl="1"/>
            <a:r>
              <a:rPr lang="cs-CZ" sz="1800" dirty="0" smtClean="0"/>
              <a:t>výklad – cíle učebního dne, motivace, ověření si teoretických znalostí</a:t>
            </a:r>
          </a:p>
          <a:p>
            <a:pPr lvl="1"/>
            <a:r>
              <a:rPr lang="cs-CZ" sz="1800" dirty="0" smtClean="0"/>
              <a:t>instruktáž</a:t>
            </a:r>
          </a:p>
          <a:p>
            <a:r>
              <a:rPr lang="cs-CZ" sz="2400" dirty="0" smtClean="0"/>
              <a:t>Pracovní část</a:t>
            </a:r>
          </a:p>
          <a:p>
            <a:pPr lvl="1"/>
            <a:r>
              <a:rPr lang="cs-CZ" sz="1800" dirty="0" smtClean="0"/>
              <a:t>nácvik pracovních činností, průběžná kontrola, průběžné dílčí hodnocení, průběžná instruktáž</a:t>
            </a:r>
          </a:p>
          <a:p>
            <a:r>
              <a:rPr lang="cs-CZ" sz="2400" dirty="0" smtClean="0"/>
              <a:t>Závěrečná část</a:t>
            </a:r>
          </a:p>
          <a:p>
            <a:pPr lvl="1"/>
            <a:r>
              <a:rPr lang="cs-CZ" sz="1800" dirty="0" smtClean="0"/>
              <a:t>kontrola práce žáků i pracoviště</a:t>
            </a:r>
          </a:p>
          <a:p>
            <a:pPr lvl="1"/>
            <a:r>
              <a:rPr lang="cs-CZ" sz="1800" dirty="0" smtClean="0"/>
              <a:t>hodnocení dosažených výsledků i splnění cílů</a:t>
            </a:r>
          </a:p>
          <a:p>
            <a:pPr lvl="1"/>
            <a:r>
              <a:rPr lang="cs-CZ" sz="1800" dirty="0" smtClean="0"/>
              <a:t>ukončení</a:t>
            </a:r>
          </a:p>
          <a:p>
            <a:r>
              <a:rPr lang="cs-CZ" sz="2400" dirty="0" smtClean="0"/>
              <a:t>Odlišný obsah má učební den</a:t>
            </a:r>
          </a:p>
          <a:p>
            <a:pPr lvl="1"/>
            <a:r>
              <a:rPr lang="cs-CZ" sz="1800" dirty="0" smtClean="0"/>
              <a:t>na provozních pracovištích</a:t>
            </a:r>
          </a:p>
          <a:p>
            <a:pPr lvl="1"/>
            <a:r>
              <a:rPr lang="cs-CZ" sz="1800" dirty="0" smtClean="0"/>
              <a:t>při výkonu kontrolních prací</a:t>
            </a:r>
            <a:endParaRPr lang="cs-CZ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99960"/>
            <a:ext cx="10753200" cy="451576"/>
          </a:xfrm>
        </p:spPr>
        <p:txBody>
          <a:bodyPr/>
          <a:lstStyle/>
          <a:p>
            <a:r>
              <a:rPr lang="cs-CZ" dirty="0" smtClean="0"/>
              <a:t>Osnova podrobné přípravy na UD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28700"/>
            <a:ext cx="10753200" cy="4803300"/>
          </a:xfrm>
        </p:spPr>
        <p:txBody>
          <a:bodyPr numCol="2"/>
          <a:lstStyle/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Téma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Motivace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Cíle (kognitivní, psychomotorické, afektivní)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Plán ověření dříve osvojených vědomostí a dovedností potřebných pro nové učivo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Učivo – teorie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Praktická část – instruktáž, cvičení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Organizace a metody výuky (kreativita, střídání metod)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Pomůcky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Shrnutí, opakování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Hodnocení</a:t>
            </a:r>
          </a:p>
          <a:p>
            <a:pPr marL="511200" indent="-457200">
              <a:buFont typeface="+mj-lt"/>
              <a:buAutoNum type="alphaUcPeriod"/>
            </a:pPr>
            <a:r>
              <a:rPr lang="cs-CZ" dirty="0" smtClean="0"/>
              <a:t>Časový harmonogram</a:t>
            </a:r>
          </a:p>
          <a:p>
            <a:pPr marL="511200" indent="-457200">
              <a:buFont typeface="+mj-lt"/>
              <a:buAutoNum type="alphaUcPeriod"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Téma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není cílem!</a:t>
            </a:r>
          </a:p>
          <a:p>
            <a:r>
              <a:rPr lang="cs-CZ" dirty="0" smtClean="0"/>
              <a:t>vychází z tematického plánu vyučovacího předmětu (ŠVP, RVP)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kognitivní, psychomotorické i afektivní</a:t>
            </a:r>
          </a:p>
          <a:p>
            <a:r>
              <a:rPr lang="cs-CZ" dirty="0" smtClean="0"/>
              <a:t>taxonomie a různé úrovně osvojení si učiva</a:t>
            </a:r>
          </a:p>
          <a:p>
            <a:r>
              <a:rPr lang="cs-CZ" dirty="0" smtClean="0"/>
              <a:t>vycházet z RVP (klíčové kompetence, očekávané výstupy, požadavky na absolventa) a ŠVP (Osnovy, …)</a:t>
            </a:r>
          </a:p>
          <a:p>
            <a:r>
              <a:rPr lang="cs-CZ" dirty="0" smtClean="0"/>
              <a:t>přiměřenost, jednoznačnost, kontrolovatelnost</a:t>
            </a:r>
          </a:p>
          <a:p>
            <a:r>
              <a:rPr lang="cs-CZ" dirty="0" smtClean="0"/>
              <a:t>formulace pomocí aktivních sloves!</a:t>
            </a:r>
          </a:p>
          <a:p>
            <a:r>
              <a:rPr lang="cs-CZ" dirty="0" smtClean="0"/>
              <a:t>operacionalizované cíle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Ověřování dosavadních vědomostí a dovedností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připravit si otázky a úkoly</a:t>
            </a:r>
          </a:p>
          <a:p>
            <a:r>
              <a:rPr lang="cs-CZ" dirty="0" smtClean="0"/>
              <a:t>adekvátnost obsahu i obtížnosti</a:t>
            </a:r>
          </a:p>
          <a:p>
            <a:r>
              <a:rPr lang="cs-CZ" dirty="0" smtClean="0"/>
              <a:t>pokud bude formou individuálního zkoušení</a:t>
            </a:r>
          </a:p>
          <a:p>
            <a:pPr lvl="1"/>
            <a:r>
              <a:rPr lang="cs-CZ" dirty="0" smtClean="0"/>
              <a:t>předem rozmyslet koho vyvoláme</a:t>
            </a:r>
          </a:p>
          <a:p>
            <a:pPr lvl="1"/>
            <a:r>
              <a:rPr lang="cs-CZ" dirty="0" smtClean="0"/>
              <a:t>vymyslet efektivní zaměstnání zbytku třídy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Učivo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didaktická transformace vědeckého poznání v dané oblasti/oboru na obsah výuky</a:t>
            </a:r>
          </a:p>
          <a:p>
            <a:r>
              <a:rPr lang="cs-CZ" dirty="0" smtClean="0"/>
              <a:t>vycházíme z učebnic, metodických materiálů, odborných publikací, internetových obsahů kriticky zhodnocených!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a metody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adekvátní volba vzhledem k cílům a učivu</a:t>
            </a:r>
          </a:p>
          <a:p>
            <a:r>
              <a:rPr lang="cs-CZ" dirty="0" smtClean="0"/>
              <a:t>na výběr je široké spektrum forem i metod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 smtClean="0"/>
              <a:t>střídání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Opakování a procvičování v závěru výuky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otázky a úkoly, kterými zjistíme, nakolik žáci učivu porozuměli</a:t>
            </a:r>
          </a:p>
          <a:p>
            <a:r>
              <a:rPr lang="cs-CZ" dirty="0" smtClean="0"/>
              <a:t>příklady použití, reálné problémy, situace propojující nové učivo s dřívějším, nebo učivem z jiných předmětů</a:t>
            </a:r>
          </a:p>
          <a:p>
            <a:r>
              <a:rPr lang="cs-CZ" dirty="0" smtClean="0"/>
              <a:t>úlohy navíc pro případ přebytečného času</a:t>
            </a:r>
          </a:p>
          <a:p>
            <a:r>
              <a:rPr lang="cs-CZ" dirty="0" smtClean="0"/>
              <a:t>obtížnější úkoly pro výkonnější žáky</a:t>
            </a:r>
          </a:p>
          <a:p>
            <a:r>
              <a:rPr lang="cs-CZ" dirty="0" err="1" smtClean="0"/>
              <a:t>domací</a:t>
            </a:r>
            <a:r>
              <a:rPr lang="cs-CZ" dirty="0" smtClean="0"/>
              <a:t> úlohy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harmonogram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19667" y="1692275"/>
          <a:ext cx="10752665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50533"/>
                <a:gridCol w="2150533"/>
                <a:gridCol w="2150533"/>
                <a:gridCol w="2150533"/>
                <a:gridCol w="215053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Činnost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Metoda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Úlohy, pomůcky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 marL="121920" marR="121920"/>
                </a:tc>
              </a:tr>
              <a:tr h="545614">
                <a:tc>
                  <a:txBody>
                    <a:bodyPr/>
                    <a:lstStyle/>
                    <a:p>
                      <a:r>
                        <a:rPr lang="cs-CZ" dirty="0" smtClean="0"/>
                        <a:t>8:00 – 8:05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Docházka, zápis do</a:t>
                      </a:r>
                      <a:r>
                        <a:rPr lang="cs-CZ" baseline="0" dirty="0" smtClean="0"/>
                        <a:t> třídní knihy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8:05 – 8:10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Motivace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Reálný příběh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Noviny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8:10 – 8:15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Cíle 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…</a:t>
                      </a:r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21920" marR="121920"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896472" y="4948519"/>
            <a:ext cx="10578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 smtClean="0">
                <a:latin typeface="+mn-lt"/>
              </a:rPr>
              <a:t>Pozn.: Pro rychlejší orientaci v přípravě lze zaznamenávat čas časovými body, např.: 5 minut – docházka, 5 minut – motivace, …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podrobné přípravy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- Čt 8:00 -- 9:50 učebna 12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dirty="0" smtClean="0"/>
              <a:t>21.9</a:t>
            </a:r>
            <a:r>
              <a:rPr lang="cs-CZ" dirty="0" smtClean="0"/>
              <a:t>. Úvod, ukončení</a:t>
            </a:r>
          </a:p>
          <a:p>
            <a:r>
              <a:rPr lang="cs-CZ" dirty="0" smtClean="0"/>
              <a:t>28.9. </a:t>
            </a:r>
            <a:r>
              <a:rPr lang="cs-CZ" b="1" dirty="0" smtClean="0"/>
              <a:t>Projektové vyučování</a:t>
            </a:r>
          </a:p>
          <a:p>
            <a:r>
              <a:rPr lang="cs-CZ" dirty="0" smtClean="0"/>
              <a:t>5.10. </a:t>
            </a:r>
            <a:r>
              <a:rPr lang="cs-CZ" dirty="0" smtClean="0"/>
              <a:t>Abstrakty</a:t>
            </a:r>
            <a:endParaRPr lang="cs-CZ" dirty="0" smtClean="0"/>
          </a:p>
          <a:p>
            <a:r>
              <a:rPr lang="cs-CZ" dirty="0" smtClean="0"/>
              <a:t>12.10. </a:t>
            </a:r>
            <a:r>
              <a:rPr lang="cs-CZ" dirty="0" smtClean="0"/>
              <a:t> </a:t>
            </a:r>
            <a:r>
              <a:rPr lang="cs-CZ" b="1" dirty="0" smtClean="0"/>
              <a:t>Podrobná příprava</a:t>
            </a:r>
            <a:endParaRPr lang="cs-CZ" b="1" dirty="0" smtClean="0"/>
          </a:p>
          <a:p>
            <a:r>
              <a:rPr lang="cs-CZ" dirty="0" smtClean="0"/>
              <a:t>19.10. </a:t>
            </a:r>
            <a:r>
              <a:rPr lang="cs-CZ" dirty="0" smtClean="0"/>
              <a:t>Samostatná práce</a:t>
            </a:r>
            <a:endParaRPr lang="cs-CZ" dirty="0" smtClean="0"/>
          </a:p>
          <a:p>
            <a:r>
              <a:rPr lang="cs-CZ" dirty="0" smtClean="0"/>
              <a:t>26.10</a:t>
            </a:r>
            <a:r>
              <a:rPr lang="cs-CZ" dirty="0" smtClean="0"/>
              <a:t>. Samostatná práce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2.11. Samostatná práce</a:t>
            </a:r>
            <a:endParaRPr lang="cs-CZ" dirty="0" smtClean="0"/>
          </a:p>
          <a:p>
            <a:r>
              <a:rPr lang="cs-CZ" dirty="0" smtClean="0"/>
              <a:t>9.11.Prezentace příprav</a:t>
            </a:r>
            <a:endParaRPr lang="cs-CZ" dirty="0" smtClean="0"/>
          </a:p>
          <a:p>
            <a:r>
              <a:rPr lang="cs-CZ" dirty="0" smtClean="0"/>
              <a:t>16.11</a:t>
            </a:r>
            <a:r>
              <a:rPr lang="cs-CZ" dirty="0" smtClean="0"/>
              <a:t>. Prezentace příprav</a:t>
            </a:r>
            <a:endParaRPr lang="cs-CZ" dirty="0" smtClean="0"/>
          </a:p>
          <a:p>
            <a:r>
              <a:rPr lang="cs-CZ" dirty="0" smtClean="0"/>
              <a:t>23.11</a:t>
            </a:r>
            <a:r>
              <a:rPr lang="cs-CZ" dirty="0" smtClean="0"/>
              <a:t>. Prezentace příprav</a:t>
            </a:r>
            <a:endParaRPr lang="cs-CZ" dirty="0" smtClean="0"/>
          </a:p>
          <a:p>
            <a:r>
              <a:rPr lang="cs-CZ" dirty="0" smtClean="0"/>
              <a:t>30.11</a:t>
            </a:r>
            <a:r>
              <a:rPr lang="cs-CZ" dirty="0" smtClean="0"/>
              <a:t>. Prezentace ŽP</a:t>
            </a:r>
            <a:endParaRPr lang="cs-CZ" dirty="0" smtClean="0"/>
          </a:p>
          <a:p>
            <a:r>
              <a:rPr lang="cs-CZ" dirty="0" smtClean="0"/>
              <a:t>7.12</a:t>
            </a:r>
            <a:r>
              <a:rPr lang="cs-CZ" dirty="0" smtClean="0"/>
              <a:t>. Prezentace ŽP</a:t>
            </a:r>
            <a:endParaRPr lang="cs-CZ" dirty="0" smtClean="0"/>
          </a:p>
          <a:p>
            <a:r>
              <a:rPr lang="cs-CZ" dirty="0" smtClean="0"/>
              <a:t>14.12</a:t>
            </a:r>
            <a:r>
              <a:rPr lang="cs-CZ" dirty="0" smtClean="0"/>
              <a:t>. Prezentace ŽP</a:t>
            </a:r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Požadavky k ukončení </a:t>
            </a:r>
            <a:r>
              <a:rPr lang="cs-CZ" smtClean="0"/>
              <a:t>předmětu </a:t>
            </a:r>
            <a:br>
              <a:rPr lang="cs-CZ" smtClean="0"/>
            </a:br>
            <a:r>
              <a:rPr lang="cs-CZ" smtClean="0"/>
              <a:t>– </a:t>
            </a:r>
            <a:r>
              <a:rPr lang="cs-CZ" dirty="0" smtClean="0"/>
              <a:t>udělení kolokvia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745674"/>
            <a:ext cx="10753200" cy="4086326"/>
          </a:xfrm>
        </p:spPr>
        <p:txBody>
          <a:bodyPr/>
          <a:lstStyle/>
          <a:p>
            <a:r>
              <a:rPr lang="cs-CZ" b="1" dirty="0" smtClean="0"/>
              <a:t>Žákovský projekt</a:t>
            </a:r>
          </a:p>
          <a:p>
            <a:pPr lvl="1"/>
            <a:r>
              <a:rPr lang="cs-CZ" sz="2800" dirty="0" smtClean="0"/>
              <a:t>Téma: Žákovský projekt se zaměřením na Váš </a:t>
            </a:r>
            <a:r>
              <a:rPr lang="cs-CZ" sz="2800" dirty="0" smtClean="0"/>
              <a:t>obor</a:t>
            </a:r>
          </a:p>
          <a:p>
            <a:pPr lvl="1"/>
            <a:r>
              <a:rPr lang="cs-CZ" sz="2800" dirty="0" smtClean="0"/>
              <a:t>Požadovaný typ projektu: </a:t>
            </a:r>
            <a:endParaRPr lang="cs-CZ" sz="2300" b="1" dirty="0" smtClean="0"/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připravený učitelem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délka projektu 1 den až 1 týden (krátkodobý)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prostředí projektu: kombinované (školní i domácí i mimoškolní)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smtClean="0"/>
              <a:t>projekt určený pro řešení skupinou žáků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cs-CZ" sz="2300" b="1" dirty="0" err="1" smtClean="0"/>
              <a:t>vícepředmětový</a:t>
            </a:r>
            <a:r>
              <a:rPr lang="cs-CZ" sz="2300" b="1" dirty="0" smtClean="0"/>
              <a:t>/realizující průřezové téma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endParaRPr lang="cs-CZ" sz="2300" dirty="0" smtClean="0"/>
          </a:p>
          <a:p>
            <a:pPr lvl="1"/>
            <a:r>
              <a:rPr lang="cs-CZ" sz="2800" dirty="0" smtClean="0"/>
              <a:t>Odevzdání: on-line do </a:t>
            </a:r>
            <a:r>
              <a:rPr lang="cs-CZ" sz="2800" dirty="0" err="1" smtClean="0"/>
              <a:t>odevzdávárny</a:t>
            </a:r>
            <a:r>
              <a:rPr lang="cs-CZ" sz="2800" dirty="0" smtClean="0"/>
              <a:t> + prezentace </a:t>
            </a:r>
            <a:r>
              <a:rPr lang="cs-CZ" sz="2800" dirty="0" smtClean="0"/>
              <a:t>projektu</a:t>
            </a:r>
            <a:endParaRPr lang="cs-CZ" sz="2800" b="1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zpracování ŽP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Příprava projektu</a:t>
            </a:r>
          </a:p>
          <a:p>
            <a:pPr marL="838350" lvl="1" indent="-514350"/>
            <a:r>
              <a:rPr lang="cs-CZ" dirty="0" smtClean="0"/>
              <a:t>abstrakt cca na 1 A4</a:t>
            </a:r>
          </a:p>
          <a:p>
            <a:pPr marL="838350" lvl="1" indent="-514350"/>
            <a:r>
              <a:rPr lang="cs-CZ" dirty="0" smtClean="0"/>
              <a:t>sepsání idey, ujasnění si východisek, a tématu projektu</a:t>
            </a:r>
          </a:p>
          <a:p>
            <a:pPr marL="838350" lvl="1" indent="-514350"/>
            <a:r>
              <a:rPr lang="cs-CZ" dirty="0" smtClean="0"/>
              <a:t>ujasnění si hlavních cílů, výstupu z projektu, způsobu realizace, vymezení řešitelských týmů, zajištění projektu (materiálního, personálního, finančního)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Vlastní konstrukce projektu</a:t>
            </a:r>
          </a:p>
          <a:p>
            <a:pPr marL="838350" lvl="1" indent="-514350"/>
            <a:r>
              <a:rPr lang="cs-CZ" dirty="0" smtClean="0"/>
              <a:t>viz osnova ŽP ve studijních materiálech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Prezentace projektu před spolužáky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Hodnocení projektu učitelem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Žákovský projekt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383057784"/>
              </p:ext>
            </p:extLst>
          </p:nvPr>
        </p:nvGraphicFramePr>
        <p:xfrm>
          <a:off x="720725" y="1692275"/>
          <a:ext cx="10752138" cy="413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57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9356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Požadavky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Poznámky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aseline="0" dirty="0" smtClean="0"/>
                        <a:t>Zaslání </a:t>
                      </a:r>
                      <a:r>
                        <a:rPr lang="cs-CZ" baseline="0" dirty="0" smtClean="0"/>
                        <a:t>abstraktu</a:t>
                      </a:r>
                      <a:endParaRPr lang="cs-CZ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do 5. 10. </a:t>
                      </a:r>
                    </a:p>
                    <a:p>
                      <a:r>
                        <a:rPr lang="cs-CZ" dirty="0" smtClean="0"/>
                        <a:t>Cca 1 A4</a:t>
                      </a:r>
                    </a:p>
                    <a:p>
                      <a:r>
                        <a:rPr lang="cs-CZ" dirty="0" smtClean="0"/>
                        <a:t>Stručné nastínění</a:t>
                      </a:r>
                      <a:r>
                        <a:rPr lang="cs-CZ" baseline="0" dirty="0" smtClean="0"/>
                        <a:t> cílů, obsahu, metod, forem, výstupu, hodnocení, uplatnění ŽP</a:t>
                      </a:r>
                      <a:endParaRPr lang="cs-CZ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baseline="0" dirty="0" smtClean="0"/>
                        <a:t>Termíny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smtClean="0"/>
                        <a:t>prezentace ŽP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30. 11. &amp; 7.</a:t>
                      </a:r>
                      <a:r>
                        <a:rPr lang="cs-CZ" b="1" baseline="0" dirty="0" smtClean="0"/>
                        <a:t> 12. </a:t>
                      </a:r>
                      <a:r>
                        <a:rPr lang="cs-CZ" b="1" dirty="0" smtClean="0"/>
                        <a:t>&amp; 14. 12.</a:t>
                      </a:r>
                    </a:p>
                    <a:p>
                      <a:r>
                        <a:rPr lang="cs-CZ" b="1" dirty="0" smtClean="0"/>
                        <a:t>Forma prezentace libovolná (</a:t>
                      </a:r>
                      <a:r>
                        <a:rPr lang="cs-CZ" b="1" dirty="0" err="1" smtClean="0"/>
                        <a:t>ppt</a:t>
                      </a:r>
                      <a:r>
                        <a:rPr lang="cs-CZ" b="1" dirty="0" smtClean="0"/>
                        <a:t>, </a:t>
                      </a:r>
                      <a:r>
                        <a:rPr lang="cs-CZ" b="1" dirty="0" err="1" smtClean="0"/>
                        <a:t>word</a:t>
                      </a:r>
                      <a:r>
                        <a:rPr lang="cs-CZ" b="1" dirty="0" smtClean="0"/>
                        <a:t>, pouze</a:t>
                      </a:r>
                      <a:r>
                        <a:rPr lang="cs-CZ" b="1" baseline="0" dirty="0" smtClean="0"/>
                        <a:t> ústní, …)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Požadovaný</a:t>
                      </a:r>
                      <a:r>
                        <a:rPr lang="cs-CZ" baseline="0" dirty="0" smtClean="0"/>
                        <a:t> obsah kompletního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Abstrakt,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uplatnění projektu, cíle, vymezení typu projektu, očekávané výstupy, časový harmonogram k projektu, realizační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a organizační zajištění projektu (včetně zadání jednotlivých úkolů, prostředků pro</a:t>
                      </a:r>
                      <a:r>
                        <a:rPr lang="cs-CZ" baseline="0" dirty="0" smtClean="0"/>
                        <a:t> jejich řešení, způsobu vyhodnocení výsledků), způsob závěrečného hodnocení </a:t>
                      </a:r>
                      <a:r>
                        <a:rPr lang="cs-CZ" b="0" baseline="0" dirty="0" smtClean="0"/>
                        <a:t>žáků</a:t>
                      </a:r>
                      <a:r>
                        <a:rPr lang="cs-CZ" b="1" baseline="0" dirty="0" smtClean="0"/>
                        <a:t> viz osnova ŽP ve studijních materiálech.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Odevzdání ŽP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Nejpozději do 16.12.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Udělení</a:t>
                      </a:r>
                      <a:r>
                        <a:rPr lang="cs-CZ" baseline="0" dirty="0" smtClean="0"/>
                        <a:t> kolokvia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Kontrola</a:t>
                      </a:r>
                      <a:r>
                        <a:rPr lang="cs-CZ" baseline="0" dirty="0" smtClean="0"/>
                        <a:t> ŽP vyučujícím a čas na případné opravy/úpravy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 a zdroje informací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dirty="0" smtClean="0">
                <a:hlinkClick r:id="rId2"/>
              </a:rPr>
              <a:t>http://www.</a:t>
            </a:r>
            <a:r>
              <a:rPr lang="cs-CZ" sz="1400" dirty="0" err="1" smtClean="0">
                <a:hlinkClick r:id="rId2"/>
              </a:rPr>
              <a:t>nuov.cz</a:t>
            </a:r>
            <a:r>
              <a:rPr lang="cs-CZ" sz="1400" dirty="0" smtClean="0">
                <a:hlinkClick r:id="rId2"/>
              </a:rPr>
              <a:t>/</a:t>
            </a:r>
            <a:r>
              <a:rPr lang="cs-CZ" sz="1400" dirty="0" err="1" smtClean="0">
                <a:hlinkClick r:id="rId2"/>
              </a:rPr>
              <a:t>uploads</a:t>
            </a:r>
            <a:r>
              <a:rPr lang="cs-CZ" sz="1400" dirty="0" smtClean="0">
                <a:hlinkClick r:id="rId2"/>
              </a:rPr>
              <a:t>/KURIKULUM/</a:t>
            </a:r>
            <a:r>
              <a:rPr lang="cs-CZ" sz="1400" dirty="0" err="1" smtClean="0">
                <a:hlinkClick r:id="rId2"/>
              </a:rPr>
              <a:t>zakovske</a:t>
            </a:r>
            <a:r>
              <a:rPr lang="cs-CZ" sz="1400" dirty="0" smtClean="0">
                <a:hlinkClick r:id="rId2"/>
              </a:rPr>
              <a:t>_projekty_cesta_ke_</a:t>
            </a:r>
            <a:r>
              <a:rPr lang="cs-CZ" sz="1400" dirty="0" err="1" smtClean="0">
                <a:hlinkClick r:id="rId2"/>
              </a:rPr>
              <a:t>kompetencim.pdf</a:t>
            </a:r>
            <a:endParaRPr lang="cs-CZ" sz="1400" dirty="0" smtClean="0"/>
          </a:p>
          <a:p>
            <a:r>
              <a:rPr lang="cs-CZ" sz="1400" dirty="0" smtClean="0"/>
              <a:t>Dalibor </a:t>
            </a:r>
            <a:r>
              <a:rPr lang="cs-CZ" sz="1400" dirty="0" err="1" smtClean="0"/>
              <a:t>Naar</a:t>
            </a:r>
            <a:r>
              <a:rPr lang="cs-CZ" sz="1400" dirty="0" smtClean="0"/>
              <a:t> a kol.: </a:t>
            </a:r>
            <a:r>
              <a:rPr lang="cs-CZ" sz="1400" i="1" dirty="0" smtClean="0"/>
              <a:t>Průvodce pro projektové vyučování. 1. </a:t>
            </a:r>
            <a:r>
              <a:rPr lang="cs-CZ" sz="1400" i="1" dirty="0" err="1" smtClean="0"/>
              <a:t>vyd</a:t>
            </a:r>
            <a:r>
              <a:rPr lang="cs-CZ" sz="1400" i="1" dirty="0" smtClean="0"/>
              <a:t>., </a:t>
            </a:r>
            <a:r>
              <a:rPr lang="cs-CZ" sz="1400" i="1" dirty="0" err="1" smtClean="0"/>
              <a:t>Egredior</a:t>
            </a:r>
            <a:r>
              <a:rPr lang="cs-CZ" sz="1400" i="1" dirty="0" smtClean="0"/>
              <a:t> o. s. </a:t>
            </a:r>
            <a:r>
              <a:rPr lang="cs-CZ" sz="1400" i="1" dirty="0" err="1" smtClean="0"/>
              <a:t>nakl</a:t>
            </a:r>
            <a:r>
              <a:rPr lang="cs-CZ" sz="1400" i="1" dirty="0" smtClean="0"/>
              <a:t>. Zajímavé učení, 2004</a:t>
            </a:r>
          </a:p>
          <a:p>
            <a:r>
              <a:rPr lang="cs-CZ" sz="1400" dirty="0" smtClean="0"/>
              <a:t>Kubínová Marie. </a:t>
            </a:r>
            <a:r>
              <a:rPr lang="cs-CZ" sz="1400" i="1" dirty="0" smtClean="0"/>
              <a:t>Projekty ve vyučování. www. </a:t>
            </a:r>
            <a:r>
              <a:rPr lang="cs-CZ" sz="1400" i="1" dirty="0" err="1" smtClean="0"/>
              <a:t>rvp.cz</a:t>
            </a:r>
            <a:r>
              <a:rPr lang="cs-CZ" sz="1400" i="1" dirty="0" smtClean="0"/>
              <a:t>/</a:t>
            </a:r>
            <a:r>
              <a:rPr lang="cs-CZ" sz="1400" i="1" dirty="0" err="1" smtClean="0"/>
              <a:t>clanek</a:t>
            </a:r>
            <a:r>
              <a:rPr lang="cs-CZ" sz="1400" i="1" dirty="0" smtClean="0"/>
              <a:t>/289/334</a:t>
            </a:r>
            <a:endParaRPr lang="cs-CZ" sz="1400" dirty="0" smtClean="0"/>
          </a:p>
          <a:p>
            <a:r>
              <a:rPr lang="cs-CZ" sz="1400" dirty="0" smtClean="0"/>
              <a:t>ČADÍLEK, Miroslav a Aleš LOVEČEK. </a:t>
            </a:r>
            <a:r>
              <a:rPr lang="cs-CZ" sz="1400" i="1" dirty="0" smtClean="0"/>
              <a:t>Didaktika odborných předmětů.</a:t>
            </a:r>
            <a:r>
              <a:rPr lang="cs-CZ" sz="1400" dirty="0" smtClean="0"/>
              <a:t> Brno: Akademické nakladatelství CERM, s.r.o., 2003. 173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Miroslav. </a:t>
            </a:r>
            <a:r>
              <a:rPr lang="cs-CZ" sz="1400" i="1" dirty="0" smtClean="0"/>
              <a:t>Didaktika praktického vyučování I</a:t>
            </a:r>
            <a:r>
              <a:rPr lang="cs-CZ" sz="1400" dirty="0" smtClean="0"/>
              <a:t>. Brno: Akademické nakladatelství CERM,s.r.o., 2003. 104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ČADÍLEK, Miroslav a Pavla STEJSKALOVÁ. </a:t>
            </a:r>
            <a:r>
              <a:rPr lang="cs-CZ" sz="1400" i="1" dirty="0" smtClean="0"/>
              <a:t>Didaktika praktického vyučování II</a:t>
            </a:r>
            <a:r>
              <a:rPr lang="cs-CZ" sz="1400" dirty="0" smtClean="0"/>
              <a:t>. Brno: Akademické nakladatelství CERM, s.r.o., 2003. 68 s.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MAŇÁK, Josef a Vlastimil ŠVEC. </a:t>
            </a:r>
            <a:r>
              <a:rPr lang="cs-CZ" sz="1400" i="1" dirty="0" smtClean="0"/>
              <a:t>Výukové metody</a:t>
            </a:r>
            <a:r>
              <a:rPr lang="cs-CZ" sz="1400" dirty="0" smtClean="0"/>
              <a:t>. Brno: </a:t>
            </a:r>
            <a:r>
              <a:rPr lang="cs-CZ" sz="1400" dirty="0" err="1" smtClean="0"/>
              <a:t>Paido</a:t>
            </a:r>
            <a:r>
              <a:rPr lang="cs-CZ" sz="1400" dirty="0" smtClean="0"/>
              <a:t>, 2003. 219 s. 148. ISBN 80-7315-039-5.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ŠVEC, Vlastimil, Hana FILOVÁ a Oldřich ŠIMONÍK. </a:t>
            </a:r>
            <a:r>
              <a:rPr lang="cs-CZ" sz="1400" i="1" dirty="0" smtClean="0"/>
              <a:t>Praktikum didaktických dovedností</a:t>
            </a:r>
            <a:r>
              <a:rPr lang="cs-CZ" sz="1400" dirty="0" smtClean="0"/>
              <a:t>. 2. </a:t>
            </a:r>
            <a:r>
              <a:rPr lang="cs-CZ" sz="1400" dirty="0" err="1" smtClean="0"/>
              <a:t>vyd</a:t>
            </a:r>
            <a:r>
              <a:rPr lang="cs-CZ" sz="1400" dirty="0" smtClean="0"/>
              <a:t>. V Brně: Masarykova univerzita, 2002. 90 s. ISBN 8021026987.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KALHOUS, Zdeněk a Otto OBST. </a:t>
            </a:r>
            <a:r>
              <a:rPr lang="cs-CZ" sz="1400" i="1" dirty="0" smtClean="0"/>
              <a:t>Školní didaktika</a:t>
            </a:r>
            <a:r>
              <a:rPr lang="cs-CZ" sz="1400" dirty="0" smtClean="0"/>
              <a:t>. </a:t>
            </a:r>
            <a:r>
              <a:rPr lang="cs-CZ" sz="1400" dirty="0" err="1" smtClean="0"/>
              <a:t>Vyd</a:t>
            </a:r>
            <a:r>
              <a:rPr lang="cs-CZ" sz="1400" dirty="0" smtClean="0"/>
              <a:t>. 1. Praha: Portál, 2002. 447 s. ISBN 807178253X. </a:t>
            </a:r>
            <a:r>
              <a:rPr lang="cs-CZ" sz="1400" dirty="0" err="1" smtClean="0"/>
              <a:t>info</a:t>
            </a:r>
            <a:endParaRPr lang="cs-CZ" sz="1400" dirty="0" smtClean="0"/>
          </a:p>
          <a:p>
            <a:r>
              <a:rPr lang="cs-CZ" sz="1400" dirty="0" smtClean="0"/>
              <a:t>TUREK, Ivan. </a:t>
            </a:r>
            <a:r>
              <a:rPr lang="cs-CZ" sz="1400" i="1" dirty="0" smtClean="0"/>
              <a:t>Didaktika</a:t>
            </a:r>
            <a:r>
              <a:rPr lang="cs-CZ" sz="1400" dirty="0" smtClean="0"/>
              <a:t>. Bratislava: </a:t>
            </a:r>
            <a:r>
              <a:rPr lang="cs-CZ" sz="1400" dirty="0" err="1" smtClean="0"/>
              <a:t>Wolters</a:t>
            </a:r>
            <a:r>
              <a:rPr lang="cs-CZ" sz="1400" dirty="0" smtClean="0"/>
              <a:t> </a:t>
            </a:r>
            <a:r>
              <a:rPr lang="cs-CZ" sz="1400" dirty="0" err="1" smtClean="0"/>
              <a:t>Kluwer</a:t>
            </a:r>
            <a:r>
              <a:rPr lang="cs-CZ" sz="1400" dirty="0" smtClean="0"/>
              <a:t> (</a:t>
            </a:r>
            <a:r>
              <a:rPr lang="cs-CZ" sz="1400" dirty="0" err="1" smtClean="0"/>
              <a:t>Iura</a:t>
            </a:r>
            <a:r>
              <a:rPr lang="cs-CZ" sz="1400" dirty="0" smtClean="0"/>
              <a:t> </a:t>
            </a:r>
            <a:r>
              <a:rPr lang="cs-CZ" sz="1400" dirty="0" err="1" smtClean="0"/>
              <a:t>Edition</a:t>
            </a:r>
            <a:r>
              <a:rPr lang="cs-CZ" sz="1400" dirty="0" smtClean="0"/>
              <a:t>), 2008. ISBN 978-80-8078-198-9.</a:t>
            </a:r>
          </a:p>
          <a:p>
            <a:r>
              <a:rPr lang="cs-CZ" sz="1400" dirty="0" smtClean="0"/>
              <a:t>…</a:t>
            </a:r>
          </a:p>
          <a:p>
            <a:endParaRPr lang="cs-CZ" sz="1400" dirty="0" smtClean="0"/>
          </a:p>
          <a:p>
            <a:endParaRPr lang="cs-CZ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AA6C805-D43D-9246-8F45-F7D14F2D25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Podrobná příprava na učební den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58939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učitele na vyučování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Ano X Ne ?</a:t>
            </a:r>
          </a:p>
          <a:p>
            <a:r>
              <a:rPr lang="cs-CZ" dirty="0" smtClean="0"/>
              <a:t>G. </a:t>
            </a:r>
            <a:r>
              <a:rPr lang="cs-CZ" dirty="0" err="1" smtClean="0"/>
              <a:t>Petty</a:t>
            </a:r>
            <a:r>
              <a:rPr lang="cs-CZ" dirty="0" smtClean="0"/>
              <a:t>: „ </a:t>
            </a:r>
            <a:r>
              <a:rPr lang="cs-CZ" i="1" dirty="0" smtClean="0"/>
              <a:t>Neplánovat znamená plánovaný neúspěch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Důvod plánovaní výuky:</a:t>
            </a:r>
          </a:p>
          <a:p>
            <a:pPr lvl="1"/>
            <a:r>
              <a:rPr lang="cs-CZ" dirty="0" smtClean="0"/>
              <a:t>dosažení zamýšlených cílů</a:t>
            </a:r>
          </a:p>
          <a:p>
            <a:pPr lvl="1"/>
            <a:r>
              <a:rPr lang="cs-CZ" dirty="0" smtClean="0"/>
              <a:t>žáci pochopí smysl a akceptují cíle výuky</a:t>
            </a:r>
          </a:p>
          <a:p>
            <a:pPr lvl="1"/>
            <a:r>
              <a:rPr lang="cs-CZ" dirty="0" smtClean="0"/>
              <a:t>udržíme zájem žáků a aktivně je zapojíme</a:t>
            </a:r>
          </a:p>
          <a:p>
            <a:pPr lvl="1"/>
            <a:r>
              <a:rPr lang="cs-CZ" dirty="0" smtClean="0"/>
              <a:t>zachováme logickou strukturu výuky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45680"/>
            <a:ext cx="10753200" cy="451576"/>
          </a:xfrm>
        </p:spPr>
        <p:txBody>
          <a:bodyPr/>
          <a:lstStyle/>
          <a:p>
            <a:r>
              <a:rPr lang="cs-CZ" dirty="0" smtClean="0"/>
              <a:t>Udržení zájmu a aktivity žáků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074420"/>
            <a:ext cx="10753200" cy="4757580"/>
          </a:xfrm>
        </p:spPr>
        <p:txBody>
          <a:bodyPr/>
          <a:lstStyle/>
          <a:p>
            <a:r>
              <a:rPr lang="cs-CZ" sz="2400" dirty="0" smtClean="0"/>
              <a:t>žáci by měli znát cíl výuky a měli by mu rozumět, považovat ho za smysluplný</a:t>
            </a:r>
          </a:p>
          <a:p>
            <a:r>
              <a:rPr lang="cs-CZ" sz="2400" dirty="0" smtClean="0"/>
              <a:t>znalost cíle = účinná motivace</a:t>
            </a:r>
          </a:p>
          <a:p>
            <a:r>
              <a:rPr lang="cs-CZ" sz="2400" dirty="0" smtClean="0"/>
              <a:t>sdělení cíle: </a:t>
            </a:r>
          </a:p>
          <a:p>
            <a:pPr lvl="1"/>
            <a:r>
              <a:rPr lang="cs-CZ" sz="1800" dirty="0" smtClean="0"/>
              <a:t>prosté sdělené, napsání na tabuli</a:t>
            </a:r>
          </a:p>
          <a:p>
            <a:pPr lvl="1"/>
            <a:r>
              <a:rPr lang="cs-CZ" sz="1800" dirty="0" err="1" smtClean="0"/>
              <a:t>exponace</a:t>
            </a:r>
            <a:r>
              <a:rPr lang="cs-CZ" sz="1800" dirty="0" smtClean="0"/>
              <a:t> cíle na základě řešení problému, myšlenkového nebo reálného pokusu, praktické situace</a:t>
            </a:r>
          </a:p>
          <a:p>
            <a:pPr lvl="1"/>
            <a:endParaRPr lang="cs-CZ" sz="1800" dirty="0" smtClean="0"/>
          </a:p>
          <a:p>
            <a:r>
              <a:rPr lang="cs-CZ" sz="2400" dirty="0" smtClean="0"/>
              <a:t>Obsah – smysluplný, srozumitelný, související s reálným životem, reálný, aktuální (ne umělý jen pro účely školy)</a:t>
            </a:r>
          </a:p>
          <a:p>
            <a:r>
              <a:rPr lang="cs-CZ" sz="2400" dirty="0" smtClean="0"/>
              <a:t>různorodé aktivity (střídání metod a forem)</a:t>
            </a:r>
          </a:p>
          <a:p>
            <a:r>
              <a:rPr lang="cs-CZ" sz="2400" dirty="0" smtClean="0"/>
              <a:t>názornost</a:t>
            </a:r>
          </a:p>
          <a:p>
            <a:r>
              <a:rPr lang="cs-CZ" sz="2400" dirty="0" smtClean="0"/>
              <a:t>diferenciace obsahu (základní a rozšiřující učivo)</a:t>
            </a:r>
          </a:p>
          <a:p>
            <a:r>
              <a:rPr lang="cs-CZ" sz="2400" dirty="0" smtClean="0"/>
              <a:t>pozitivní hodnocení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99766" y="6051176"/>
            <a:ext cx="1021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</a:rPr>
              <a:t>Výuka je drama, učitel je herec v roli učitele </a:t>
            </a:r>
            <a:r>
              <a:rPr lang="cs-CZ" sz="1800" b="1" i="1" dirty="0" smtClean="0">
                <a:solidFill>
                  <a:schemeClr val="tx2"/>
                </a:solidFill>
                <a:latin typeface="Bradley Hand ITC" pitchFamily="66" charset="0"/>
                <a:sym typeface="Wingdings" pitchFamily="2" charset="2"/>
              </a:rPr>
              <a:t></a:t>
            </a:r>
            <a:endParaRPr lang="cs-CZ" sz="1800" b="1" i="1" dirty="0" smtClean="0">
              <a:solidFill>
                <a:schemeClr val="tx2"/>
              </a:solidFill>
              <a:latin typeface="Bradley Hand ITC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579</TotalTime>
  <Words>986</Words>
  <Application>Microsoft Office PowerPoint</Application>
  <PresentationFormat>Vlastní</PresentationFormat>
  <Paragraphs>206</Paragraphs>
  <Slides>19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prezentace-edu-cz</vt:lpstr>
      <vt:lpstr>Seminář z didaktiky praktického vyučování 2, FC5061  Požadavky na ukončení </vt:lpstr>
      <vt:lpstr>Harmonogram - Čt 8:00 -- 9:50 učebna 12 </vt:lpstr>
      <vt:lpstr>Požadavky k ukončení předmětu  – udělení kolokvia</vt:lpstr>
      <vt:lpstr>Postup zpracování ŽP</vt:lpstr>
      <vt:lpstr>Žákovský projekt</vt:lpstr>
      <vt:lpstr>Doporučená literatura a zdroje informací</vt:lpstr>
      <vt:lpstr>Podrobná příprava na učební den</vt:lpstr>
      <vt:lpstr>Příprava učitele na vyučování</vt:lpstr>
      <vt:lpstr>Udržení zájmu a aktivity žáků</vt:lpstr>
      <vt:lpstr>Obecná struktura přípravy na učební den</vt:lpstr>
      <vt:lpstr>Osnova podrobné přípravy na UD</vt:lpstr>
      <vt:lpstr>Téma</vt:lpstr>
      <vt:lpstr>Cíle</vt:lpstr>
      <vt:lpstr>Ověřování dosavadních vědomostí a dovedností</vt:lpstr>
      <vt:lpstr>Učivo</vt:lpstr>
      <vt:lpstr>Organizace a metody</vt:lpstr>
      <vt:lpstr>Opakování a procvičování v závěru výuky</vt:lpstr>
      <vt:lpstr>Časový harmonogram</vt:lpstr>
      <vt:lpstr>Ukázka podrobné přípravy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55</cp:revision>
  <cp:lastPrinted>1601-01-01T00:00:00Z</cp:lastPrinted>
  <dcterms:created xsi:type="dcterms:W3CDTF">2019-06-11T20:19:30Z</dcterms:created>
  <dcterms:modified xsi:type="dcterms:W3CDTF">2023-09-20T09:21:21Z</dcterms:modified>
</cp:coreProperties>
</file>