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60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127" d="100"/>
          <a:sy n="127" d="100"/>
        </p:scale>
        <p:origin x="1360" y="1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F808A663-D773-6B42-B7D5-AB15C31EC9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DA9D8401-243B-2E44-8BE4-8114951846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02FD9438-DD1D-E545-8C00-71B3DF301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6C9FD7E3-968E-254F-A42D-DF85C8CDD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BBF52D35-0C3A-4D44-88FC-A8EB9DBB24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CC9F686F-5AFF-8D4C-BA8A-A06BF4EAD1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C27EC4D4-323E-EF40-975A-F45607013D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DCD6A5CE-212A-E242-A75F-39CF151296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24790B2B-4651-1742-AEE8-A2027EBF0B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BE7EED53-ED3F-3746-8D8B-63FA7491EE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530469B3-2E84-344B-B755-CE8C10F68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E2E01748-38AD-8B48-9299-2FA714C4CA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ilharmonie-brno.cz/en/events/novorocni-koncert-2/" TargetMode="External"/><Relationship Id="rId7" Type="http://schemas.openxmlformats.org/officeDocument/2006/relationships/hyperlink" Target="https://filharmonie-brno.cz/en/tickets-and-discounts/" TargetMode="External"/><Relationship Id="rId2" Type="http://schemas.openxmlformats.org/officeDocument/2006/relationships/hyperlink" Target="https://filharmonie-brno.cz/en/events/jiri-pavlica-7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ilharmonie-brno.cz/en/concerts/" TargetMode="External"/><Relationship Id="rId5" Type="http://schemas.openxmlformats.org/officeDocument/2006/relationships/hyperlink" Target="https://filharmonie-brno.cz/en/events/dvorak-a-suk-martinu-2/" TargetMode="External"/><Relationship Id="rId4" Type="http://schemas.openxmlformats.org/officeDocument/2006/relationships/hyperlink" Target="https://filharmonie-brno.cz/en/events/dvorak-a-suk-martin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janacek-brno.cz/en/4-11-2023-janacek-to-the-star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usondras.cz/about-us/" TargetMode="External"/><Relationship Id="rId2" Type="http://schemas.openxmlformats.org/officeDocument/2006/relationships/hyperlink" Target="https://maps.app.goo.gl/tsE4oYqtqEF4vQPW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upraphon.com/articles/436-collaboration-between-jiri-slavik-and-mae-ondra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dbrno.cz/en/opera/prihody-lisky-bystrousky/" TargetMode="External"/><Relationship Id="rId2" Type="http://schemas.openxmlformats.org/officeDocument/2006/relationships/hyperlink" Target="https://www.ndbrno.cz/en/opera/the-jacob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dbrno.cz/en/programm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564602"/>
            <a:ext cx="8521200" cy="172879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Insights into Czech Music Culture (HV070)</a:t>
            </a:r>
            <a:br>
              <a:rPr lang="en-GB" dirty="0"/>
            </a:br>
            <a:r>
              <a:rPr lang="en-GB" sz="2400" dirty="0"/>
              <a:t>Assessment Info + Recommendations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493593"/>
            <a:ext cx="8521200" cy="698497"/>
          </a:xfrm>
        </p:spPr>
        <p:txBody>
          <a:bodyPr/>
          <a:lstStyle/>
          <a:p>
            <a:r>
              <a:rPr lang="en-GB" dirty="0"/>
              <a:t>Michaela Šilhavíková</a:t>
            </a:r>
          </a:p>
          <a:p>
            <a:r>
              <a:rPr lang="en-GB" dirty="0"/>
              <a:t>447933@mail.muni.cz</a:t>
            </a:r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34A26F-1865-1971-9BDE-5633278212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4EF12F-AE28-B88C-8700-A549281A0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pass the course…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969779-4E87-5BF8-BF0D-8E596AAFB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lnSpc>
                <a:spcPct val="150000"/>
              </a:lnSpc>
              <a:buFont typeface="+mj-lt"/>
              <a:buAutoNum type="alphaLcParenR"/>
            </a:pPr>
            <a:r>
              <a:rPr lang="en-US" b="1" dirty="0">
                <a:solidFill>
                  <a:schemeClr val="accent1"/>
                </a:solidFill>
              </a:rPr>
              <a:t>Active participation in class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  <a:p>
            <a:pPr marL="511200" indent="-457200">
              <a:lnSpc>
                <a:spcPct val="150000"/>
              </a:lnSpc>
              <a:buFont typeface="+mj-lt"/>
              <a:buAutoNum type="alphaLcParenR"/>
            </a:pPr>
            <a:r>
              <a:rPr lang="en-US" b="1" dirty="0">
                <a:solidFill>
                  <a:schemeClr val="accent1"/>
                </a:solidFill>
              </a:rPr>
              <a:t>Visiting a music event (concert, ballet, opera…)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/>
              <a:t> Choose the event – preferably Czech composers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400" dirty="0"/>
              <a:t> </a:t>
            </a:r>
            <a:r>
              <a:rPr lang="en-US" sz="1600" dirty="0"/>
              <a:t>To prove your visit, </a:t>
            </a:r>
            <a:r>
              <a:rPr lang="en-US" sz="1600" b="1" dirty="0"/>
              <a:t>send me a selfie </a:t>
            </a:r>
            <a:r>
              <a:rPr lang="en-US" sz="1600" dirty="0"/>
              <a:t>from the event via e-mail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1600" dirty="0"/>
              <a:t> After I receive your selfie, you’ll get 3 ECTS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8861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E838C7-293E-5F9A-8F9B-0EBA6678BA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98FDFD-DECF-8184-E135-5E0E7E90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Concert recommendations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9E8615-4D99-E8A3-8973-6B245C94E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US" dirty="0"/>
              <a:t>Brno Philharmonic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 20</a:t>
            </a:r>
            <a:r>
              <a:rPr lang="en-US" baseline="30000" dirty="0"/>
              <a:t>th</a:t>
            </a:r>
            <a:r>
              <a:rPr lang="en-US" dirty="0"/>
              <a:t> December 2023: </a:t>
            </a:r>
            <a:r>
              <a:rPr lang="en-US" b="1" dirty="0"/>
              <a:t>Advent Concert </a:t>
            </a:r>
            <a:r>
              <a:rPr lang="en-US" dirty="0"/>
              <a:t>(folk music inspirations)</a:t>
            </a:r>
            <a:br>
              <a:rPr lang="en-US" dirty="0"/>
            </a:br>
            <a:r>
              <a:rPr lang="en-US" dirty="0">
                <a:hlinkClick r:id="rId2"/>
              </a:rPr>
              <a:t>https://filharmonie-brno.cz/en/events/jiri-pavlica-70/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 1</a:t>
            </a:r>
            <a:r>
              <a:rPr lang="en-US" baseline="30000" dirty="0"/>
              <a:t>st</a:t>
            </a:r>
            <a:r>
              <a:rPr lang="en-US" dirty="0"/>
              <a:t> January 2024: </a:t>
            </a:r>
            <a:r>
              <a:rPr lang="en-US" b="1" dirty="0"/>
              <a:t>New Year’s Concert </a:t>
            </a:r>
            <a:r>
              <a:rPr lang="en-US" dirty="0"/>
              <a:t>(A. </a:t>
            </a:r>
            <a:r>
              <a:rPr lang="en-US" dirty="0" err="1"/>
              <a:t>Dvořák</a:t>
            </a:r>
            <a:r>
              <a:rPr lang="en-US" dirty="0"/>
              <a:t>, B. </a:t>
            </a:r>
            <a:r>
              <a:rPr lang="en-US" dirty="0" err="1"/>
              <a:t>Martinů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>
                <a:hlinkClick r:id="rId3"/>
              </a:rPr>
              <a:t>https://filharmonie-brno.cz/en/events/novorocni-koncert-2/</a:t>
            </a:r>
            <a:r>
              <a:rPr lang="en-US" dirty="0"/>
              <a:t> </a:t>
            </a:r>
          </a:p>
          <a:p>
            <a:pPr marL="2430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 11</a:t>
            </a:r>
            <a:r>
              <a:rPr lang="en-US" baseline="30000" dirty="0"/>
              <a:t>th</a:t>
            </a:r>
            <a:r>
              <a:rPr lang="en-US" dirty="0"/>
              <a:t> January 2024: </a:t>
            </a:r>
            <a:r>
              <a:rPr lang="en-US" b="1" dirty="0" err="1"/>
              <a:t>Dvořák</a:t>
            </a:r>
            <a:r>
              <a:rPr lang="en-US" b="1" dirty="0"/>
              <a:t>, Suk, </a:t>
            </a:r>
            <a:r>
              <a:rPr lang="en-US" b="1" dirty="0" err="1"/>
              <a:t>Martinů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>
                <a:hlinkClick r:id="rId4"/>
              </a:rPr>
              <a:t>https://filharmonie-brno.cz/en/events/dvorak-a-suk-martinu/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12</a:t>
            </a:r>
            <a:r>
              <a:rPr lang="en-US" baseline="30000" dirty="0"/>
              <a:t>th</a:t>
            </a:r>
            <a:r>
              <a:rPr lang="en-US" dirty="0"/>
              <a:t> January 2024: </a:t>
            </a:r>
            <a:r>
              <a:rPr lang="en-US" b="1" dirty="0" err="1"/>
              <a:t>Dvořák</a:t>
            </a:r>
            <a:r>
              <a:rPr lang="en-US" b="1" dirty="0"/>
              <a:t>, Suk, </a:t>
            </a:r>
            <a:r>
              <a:rPr lang="en-US" b="1" dirty="0" err="1"/>
              <a:t>Martinů</a:t>
            </a:r>
            <a:br>
              <a:rPr lang="en-US" dirty="0"/>
            </a:br>
            <a:r>
              <a:rPr lang="en-US" dirty="0">
                <a:hlinkClick r:id="rId5"/>
              </a:rPr>
              <a:t>https://filharmonie-brno.cz/en/events/dvorak-a-suk-martinu-2/</a:t>
            </a:r>
            <a:r>
              <a:rPr lang="en-US" dirty="0"/>
              <a:t> </a:t>
            </a:r>
          </a:p>
          <a:p>
            <a:pPr marL="243000" lvl="1" indent="0">
              <a:buNone/>
            </a:pPr>
            <a:endParaRPr lang="en-US" sz="1600" dirty="0"/>
          </a:p>
          <a:p>
            <a:pPr marL="243000" lvl="1" indent="0">
              <a:buNone/>
            </a:pPr>
            <a:endParaRPr lang="en-US" sz="1600" dirty="0"/>
          </a:p>
          <a:p>
            <a:pPr marL="243000" lvl="1" indent="0">
              <a:lnSpc>
                <a:spcPct val="150000"/>
              </a:lnSpc>
              <a:buNone/>
            </a:pPr>
            <a:r>
              <a:rPr lang="en-US" sz="1600" dirty="0"/>
              <a:t>Check all events: </a:t>
            </a:r>
            <a:r>
              <a:rPr lang="en-US" sz="1600" dirty="0">
                <a:hlinkClick r:id="rId6"/>
              </a:rPr>
              <a:t>https://filharmonie-brno.cz/en/concerts/</a:t>
            </a:r>
            <a:r>
              <a:rPr lang="en-US" sz="1600" dirty="0"/>
              <a:t> </a:t>
            </a:r>
          </a:p>
          <a:p>
            <a:pPr marL="243000" lvl="1" indent="0">
              <a:lnSpc>
                <a:spcPct val="150000"/>
              </a:lnSpc>
              <a:buNone/>
            </a:pPr>
            <a:r>
              <a:rPr lang="cs-CZ" sz="2000" dirty="0">
                <a:solidFill>
                  <a:srgbClr val="FFFFFF"/>
                </a:solidFill>
                <a:effectLst/>
                <a:latin typeface=".Apple Color Emoji UI"/>
              </a:rPr>
              <a:t>💸 </a:t>
            </a:r>
            <a:r>
              <a:rPr lang="en-US" sz="1600" dirty="0"/>
              <a:t>Student discounts info: </a:t>
            </a:r>
            <a:r>
              <a:rPr lang="en-US" sz="1600" dirty="0">
                <a:hlinkClick r:id="rId7"/>
              </a:rPr>
              <a:t>https://filharmonie-brno.cz/en/tickets-and-discounts/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319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6BEAAA-2560-EFD1-ED50-182575AF4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D84D75-3AA4-58DC-E540-1342F93F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Concert recommendations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F76B63-D1CB-A7D9-9B06-3D7E463DB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US" dirty="0"/>
              <a:t>Orchestra of the </a:t>
            </a:r>
            <a:r>
              <a:rPr lang="en-US" dirty="0" err="1"/>
              <a:t>Janáček</a:t>
            </a:r>
            <a:r>
              <a:rPr lang="en-US" dirty="0"/>
              <a:t> Opera </a:t>
            </a:r>
            <a:r>
              <a:rPr lang="en-US" dirty="0" err="1"/>
              <a:t>NdB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November 2023: </a:t>
            </a:r>
            <a:r>
              <a:rPr lang="en-US" b="1" dirty="0" err="1"/>
              <a:t>Janáček</a:t>
            </a:r>
            <a:r>
              <a:rPr lang="en-US" b="1" dirty="0"/>
              <a:t> to the start! </a:t>
            </a:r>
            <a:r>
              <a:rPr lang="en-US" dirty="0"/>
              <a:t>(</a:t>
            </a:r>
            <a:r>
              <a:rPr lang="en-US" dirty="0" err="1"/>
              <a:t>Dvořák</a:t>
            </a:r>
            <a:r>
              <a:rPr lang="en-US" dirty="0"/>
              <a:t>, </a:t>
            </a:r>
            <a:r>
              <a:rPr lang="en-US" dirty="0" err="1"/>
              <a:t>Janáček</a:t>
            </a:r>
            <a:r>
              <a:rPr lang="en-US" dirty="0"/>
              <a:t>, </a:t>
            </a:r>
            <a:r>
              <a:rPr lang="en-US" dirty="0" err="1"/>
              <a:t>Martinů</a:t>
            </a:r>
            <a:r>
              <a:rPr lang="en-US" dirty="0"/>
              <a:t>…)</a:t>
            </a:r>
            <a:br>
              <a:rPr lang="en-US" dirty="0"/>
            </a:br>
            <a:r>
              <a:rPr lang="en-US" dirty="0">
                <a:hlinkClick r:id="rId2"/>
              </a:rPr>
              <a:t>https://janacek-brno.cz/en/4-11-2023-janacek-to-the-start/</a:t>
            </a:r>
            <a:r>
              <a:rPr lang="en-US" dirty="0"/>
              <a:t> </a:t>
            </a:r>
          </a:p>
          <a:p>
            <a:pPr marL="2430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marL="54000" indent="0">
              <a:lnSpc>
                <a:spcPct val="100000"/>
              </a:lnSpc>
              <a:buNone/>
            </a:pPr>
            <a:endParaRPr lang="en-US" sz="1600" dirty="0"/>
          </a:p>
          <a:p>
            <a:pPr marL="54000" indent="0">
              <a:lnSpc>
                <a:spcPct val="100000"/>
              </a:lnSpc>
              <a:buNone/>
            </a:pPr>
            <a:endParaRPr lang="en-US" sz="1600" dirty="0"/>
          </a:p>
          <a:p>
            <a:pPr marL="54000" indent="0">
              <a:lnSpc>
                <a:spcPct val="100000"/>
              </a:lnSpc>
              <a:buNone/>
            </a:pPr>
            <a:endParaRPr lang="en-US" sz="1600" dirty="0"/>
          </a:p>
          <a:p>
            <a:pPr marL="54000" indent="0">
              <a:lnSpc>
                <a:spcPct val="100000"/>
              </a:lnSpc>
              <a:buNone/>
            </a:pPr>
            <a:r>
              <a:rPr lang="en-US" sz="1600" dirty="0"/>
              <a:t>Student discounts with ISIC card:</a:t>
            </a:r>
            <a:br>
              <a:rPr lang="en-US" sz="1600" dirty="0"/>
            </a:br>
            <a:endParaRPr lang="en-US" sz="1600" dirty="0"/>
          </a:p>
          <a:p>
            <a:pPr marL="243000" lvl="1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FFFFFF"/>
                </a:solidFill>
                <a:effectLst/>
                <a:latin typeface=".Apple Color Emoji UI"/>
              </a:rPr>
              <a:t>💸  </a:t>
            </a:r>
            <a:r>
              <a:rPr lang="en-US" sz="1200" dirty="0"/>
              <a:t>Advance sale and online booking 50% discount</a:t>
            </a:r>
          </a:p>
          <a:p>
            <a:pPr marL="243000" lvl="1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FFFFFF"/>
                </a:solidFill>
                <a:effectLst/>
                <a:latin typeface=".Apple Color Emoji UI"/>
              </a:rPr>
              <a:t>💸  </a:t>
            </a:r>
            <a:r>
              <a:rPr lang="en-US" sz="1200" dirty="0"/>
              <a:t>Last minute at the evening office (45 minutes before the start): Balconies CZK 50; Ground floor CZK 120 </a:t>
            </a:r>
          </a:p>
        </p:txBody>
      </p:sp>
    </p:spTree>
    <p:extLst>
      <p:ext uri="{BB962C8B-B14F-4D97-AF65-F5344CB8AC3E}">
        <p14:creationId xmlns:p14="http://schemas.microsoft.com/office/powerpoint/2010/main" val="8553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6BEAAA-2560-EFD1-ED50-182575AF4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D84D75-3AA4-58DC-E540-1342F93F8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Concert recommendations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F76B63-D1CB-A7D9-9B06-3D7E463DB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US" dirty="0" err="1"/>
              <a:t>Ondráš</a:t>
            </a:r>
            <a:r>
              <a:rPr lang="en-US" dirty="0"/>
              <a:t> Military Art Ensemble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December 2023: </a:t>
            </a:r>
            <a:r>
              <a:rPr lang="en-US" b="1" dirty="0"/>
              <a:t>Path of Light </a:t>
            </a:r>
            <a:r>
              <a:rPr lang="en-US" dirty="0"/>
              <a:t>(Christmas concert inspired by Moravian folk music)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There will be two concerts in </a:t>
            </a:r>
            <a:r>
              <a:rPr lang="en-US" b="1" dirty="0"/>
              <a:t>the</a:t>
            </a:r>
            <a:r>
              <a:rPr lang="en-US" dirty="0"/>
              <a:t> </a:t>
            </a:r>
            <a:r>
              <a:rPr lang="en-US" b="1" dirty="0"/>
              <a:t>Basilica of the Assumption of Our Lady:</a:t>
            </a:r>
            <a:br>
              <a:rPr lang="en-US" b="1" dirty="0"/>
            </a:br>
            <a:r>
              <a:rPr lang="en-US" b="1" dirty="0"/>
              <a:t>4.00 pm and 7.30 pm</a:t>
            </a:r>
            <a:br>
              <a:rPr lang="en-US" dirty="0"/>
            </a:br>
            <a:r>
              <a:rPr lang="en-US" dirty="0">
                <a:hlinkClick r:id="rId2"/>
              </a:rPr>
              <a:t>https://maps.app.goo.gl/tsE4oYqtqEF4vQPW7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Free of charge </a:t>
            </a:r>
            <a:r>
              <a:rPr lang="cs-CZ" dirty="0">
                <a:solidFill>
                  <a:srgbClr val="FFFFFF"/>
                </a:solidFill>
                <a:effectLst/>
                <a:latin typeface=".Apple Color Emoji UI"/>
              </a:rPr>
              <a:t>💸</a:t>
            </a:r>
            <a:endParaRPr lang="en-US" dirty="0"/>
          </a:p>
          <a:p>
            <a:pPr marL="243000" lvl="1" indent="0">
              <a:buNone/>
            </a:pPr>
            <a:endParaRPr lang="en-US" dirty="0"/>
          </a:p>
          <a:p>
            <a:pPr marL="243000" lvl="1" indent="0">
              <a:buNone/>
            </a:pPr>
            <a:endParaRPr lang="en-US" dirty="0"/>
          </a:p>
          <a:p>
            <a:pPr marL="243000" lvl="1" indent="0">
              <a:buNone/>
            </a:pPr>
            <a:endParaRPr lang="en-US" dirty="0"/>
          </a:p>
          <a:p>
            <a:pPr marL="243000" lvl="1" indent="0">
              <a:buNone/>
            </a:pPr>
            <a:endParaRPr lang="en-US" dirty="0"/>
          </a:p>
          <a:p>
            <a:pPr marL="54000" indent="0">
              <a:lnSpc>
                <a:spcPct val="150000"/>
              </a:lnSpc>
              <a:buNone/>
            </a:pPr>
            <a:r>
              <a:rPr lang="en-US" sz="1600" dirty="0"/>
              <a:t>About the ensemble: </a:t>
            </a:r>
            <a:r>
              <a:rPr lang="en-US" sz="1600" dirty="0">
                <a:hlinkClick r:id="rId3"/>
              </a:rPr>
              <a:t>https://www.vusondras.cz/about-us/</a:t>
            </a:r>
            <a:r>
              <a:rPr lang="en-US" sz="1600" dirty="0"/>
              <a:t> </a:t>
            </a:r>
            <a:br>
              <a:rPr lang="en-US" sz="1600" dirty="0"/>
            </a:br>
            <a:r>
              <a:rPr lang="en-US" sz="1600" dirty="0"/>
              <a:t>About the project: </a:t>
            </a:r>
            <a:r>
              <a:rPr lang="en-US" sz="1600" dirty="0">
                <a:hlinkClick r:id="rId4"/>
              </a:rPr>
              <a:t>https://www.supraphon.com/articles/436-collaboration-between-jiri-slavik-and-mae-ondras</a:t>
            </a:r>
            <a:r>
              <a:rPr lang="en-US" sz="16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200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E838C7-293E-5F9A-8F9B-0EBA6678BA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798FDFD-DECF-8184-E135-5E0E7E90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 recommendations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E9E8615-4D99-E8A3-8973-6B245C94E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en-US" dirty="0"/>
              <a:t>National Theatre Brno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1600" b="1" dirty="0"/>
              <a:t>Jacobin </a:t>
            </a:r>
            <a:r>
              <a:rPr lang="en-US" sz="1600" dirty="0"/>
              <a:t>(Antonín </a:t>
            </a:r>
            <a:r>
              <a:rPr lang="en-US" sz="1600" dirty="0" err="1"/>
              <a:t>Dvořák</a:t>
            </a:r>
            <a:r>
              <a:rPr lang="en-US" sz="1600" dirty="0"/>
              <a:t>)</a:t>
            </a:r>
            <a:br>
              <a:rPr lang="en-US" sz="1600" dirty="0"/>
            </a:br>
            <a:r>
              <a:rPr lang="en-US" sz="1600" dirty="0">
                <a:hlinkClick r:id="rId2"/>
              </a:rPr>
              <a:t>https://www.ndbrno.cz/en/opera/the-jacobin/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  <a:p>
            <a:pPr lvl="1">
              <a:buFont typeface="Wingdings" pitchFamily="2" charset="2"/>
              <a:buChar char="§"/>
            </a:pPr>
            <a:r>
              <a:rPr lang="en-US" sz="1600" b="1" dirty="0"/>
              <a:t>Cunning Little Vixen </a:t>
            </a:r>
            <a:r>
              <a:rPr lang="en-US" sz="1600" dirty="0"/>
              <a:t>(</a:t>
            </a:r>
            <a:r>
              <a:rPr lang="en-US" sz="1600" dirty="0" err="1"/>
              <a:t>Leoš</a:t>
            </a:r>
            <a:r>
              <a:rPr lang="en-US" sz="1600" dirty="0"/>
              <a:t> </a:t>
            </a:r>
            <a:r>
              <a:rPr lang="en-US" sz="1600" dirty="0" err="1"/>
              <a:t>Janáček</a:t>
            </a:r>
            <a:r>
              <a:rPr lang="en-US" sz="1600" dirty="0"/>
              <a:t>) </a:t>
            </a:r>
            <a:br>
              <a:rPr lang="en-US" sz="1600" dirty="0"/>
            </a:br>
            <a:r>
              <a:rPr lang="en-US" sz="1600" dirty="0">
                <a:hlinkClick r:id="rId3"/>
              </a:rPr>
              <a:t>https://www.ndbrno.cz/en/opera/prihody-lisky-bystrousky/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b="1" dirty="0"/>
          </a:p>
          <a:p>
            <a:pPr marL="243000" lvl="1" indent="0">
              <a:buNone/>
            </a:pPr>
            <a:endParaRPr lang="en-US" sz="1600" dirty="0"/>
          </a:p>
          <a:p>
            <a:pPr marL="54000" indent="0">
              <a:lnSpc>
                <a:spcPct val="150000"/>
              </a:lnSpc>
              <a:buNone/>
            </a:pPr>
            <a:endParaRPr lang="en-US" sz="1600" dirty="0"/>
          </a:p>
          <a:p>
            <a:pPr marL="54000" indent="0">
              <a:lnSpc>
                <a:spcPct val="150000"/>
              </a:lnSpc>
              <a:buNone/>
            </a:pPr>
            <a:r>
              <a:rPr lang="en-US" sz="1600" dirty="0"/>
              <a:t>Student discounts with ISIC card:</a:t>
            </a:r>
          </a:p>
          <a:p>
            <a:pPr marL="243000" lvl="1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FFFFFF"/>
                </a:solidFill>
                <a:latin typeface=".Apple Color Emoji UI"/>
              </a:rPr>
              <a:t>💸  </a:t>
            </a:r>
            <a:r>
              <a:rPr lang="en-US" sz="1200" dirty="0"/>
              <a:t>Advance sale and online booking 50% discount</a:t>
            </a:r>
          </a:p>
          <a:p>
            <a:pPr marL="243000" lvl="1" indent="0">
              <a:lnSpc>
                <a:spcPct val="150000"/>
              </a:lnSpc>
              <a:buNone/>
            </a:pPr>
            <a:r>
              <a:rPr lang="cs-CZ" sz="1200" dirty="0">
                <a:solidFill>
                  <a:srgbClr val="FFFFFF"/>
                </a:solidFill>
                <a:latin typeface=".Apple Color Emoji UI"/>
              </a:rPr>
              <a:t>💸  </a:t>
            </a:r>
            <a:r>
              <a:rPr lang="en-US" sz="1200" dirty="0"/>
              <a:t>Last minute at the evening office (45 minutes before the start): Balconies CZK 50; Ground floor CZK 120 </a:t>
            </a:r>
          </a:p>
          <a:p>
            <a:pPr marL="243000" lvl="1" indent="0">
              <a:buNone/>
            </a:pPr>
            <a:endParaRPr lang="en-US" sz="1200" dirty="0"/>
          </a:p>
          <a:p>
            <a:pPr marL="54000" indent="0">
              <a:lnSpc>
                <a:spcPct val="100000"/>
              </a:lnSpc>
              <a:buNone/>
            </a:pPr>
            <a:r>
              <a:rPr lang="en-US" sz="1600" dirty="0"/>
              <a:t>Check all events: </a:t>
            </a:r>
            <a:r>
              <a:rPr lang="en-US" sz="1600" dirty="0">
                <a:hlinkClick r:id="rId4"/>
              </a:rPr>
              <a:t>https://www.ndbrno.cz/en/programme/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397599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4-3-en.potx" id="{9A649B78-9A5B-4EEC-A428-CEF7C6C07B46}" vid="{DA4896FA-6D9C-4760-B772-EDF7D0C829E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14AD434-0D14-47B2-AFFF-E0689297F5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6DAE22-606D-4097-8C06-AE78AF16BB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711164-B1D7-4769-A8D6-7A40B67A754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Presentation_MU_EN</Template>
  <TotalTime>99</TotalTime>
  <Words>485</Words>
  <Application>Microsoft Macintosh PowerPoint</Application>
  <PresentationFormat>Předvádění na obrazovce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.Apple Color Emoji UI</vt:lpstr>
      <vt:lpstr>Arial</vt:lpstr>
      <vt:lpstr>Tahoma</vt:lpstr>
      <vt:lpstr>Wingdings</vt:lpstr>
      <vt:lpstr>Presentation_MU_EN</vt:lpstr>
      <vt:lpstr>Insights into Czech Music Culture (HV070) Assessment Info + Recommendations</vt:lpstr>
      <vt:lpstr>To pass the course…</vt:lpstr>
      <vt:lpstr>Concert recommendations</vt:lpstr>
      <vt:lpstr>Concert recommendations</vt:lpstr>
      <vt:lpstr>Concert recommendations</vt:lpstr>
      <vt:lpstr>Opera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Insights into Czech Music Culture (HV070) Assessment Info + Recommendations</dc:title>
  <dc:creator>Michaela Šilhavíková</dc:creator>
  <cp:lastModifiedBy>Michaela Šilhavíková</cp:lastModifiedBy>
  <cp:revision>8</cp:revision>
  <dcterms:created xsi:type="dcterms:W3CDTF">2023-10-25T21:02:20Z</dcterms:created>
  <dcterms:modified xsi:type="dcterms:W3CDTF">2023-11-15T09:45:41Z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