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7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60" r:id="rId8"/>
    <p:sldId id="259" r:id="rId9"/>
    <p:sldId id="261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787" autoAdjust="0"/>
    <p:restoredTop sz="96270" autoAdjust="0"/>
  </p:normalViewPr>
  <p:slideViewPr>
    <p:cSldViewPr snapToGrid="0">
      <p:cViewPr varScale="1">
        <p:scale>
          <a:sx n="127" d="100"/>
          <a:sy n="127" d="100"/>
        </p:scale>
        <p:origin x="1360" y="18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/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6" name="Grafický objekt 5">
            <a:extLst>
              <a:ext uri="{FF2B5EF4-FFF2-40B4-BE49-F238E27FC236}">
                <a16:creationId xmlns:a16="http://schemas.microsoft.com/office/drawing/2014/main" id="{601D3E6C-8A25-405E-A952-4F92A22C63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, images,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539998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999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3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688459" y="4500000"/>
            <a:ext cx="3915000" cy="1331998"/>
          </a:xfrm>
        </p:spPr>
        <p:txBody>
          <a:bodyPr lIns="0" tIns="0" rIns="0" bIns="0" numCol="1" spcCol="324000">
            <a:noAutofit/>
          </a:bodyPr>
          <a:lstStyle>
            <a:lvl1pPr marL="0" marR="0" indent="0" algn="l" defTabSz="914400" rtl="0" eaLnBrk="1" fontAlgn="base" latinLnBrk="0" hangingPunct="1">
              <a:lnSpc>
                <a:spcPts val="135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4689002" y="4068000"/>
            <a:ext cx="3915000" cy="360000"/>
          </a:xfrm>
        </p:spPr>
        <p:txBody>
          <a:bodyPr/>
          <a:lstStyle>
            <a:lvl1pPr algn="l">
              <a:lnSpc>
                <a:spcPts val="825"/>
              </a:lnSpc>
              <a:defRPr sz="825" b="1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4688459" y="718713"/>
            <a:ext cx="3915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16" name="Grafický objekt 2">
            <a:extLst>
              <a:ext uri="{FF2B5EF4-FFF2-40B4-BE49-F238E27FC236}">
                <a16:creationId xmlns:a16="http://schemas.microsoft.com/office/drawing/2014/main" id="{F808A663-D773-6B42-B7D5-AB15C31EC9A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640AB289-8C5D-424D-B939-16D29422D52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8" name="Grafický objekt 5">
            <a:extLst>
              <a:ext uri="{FF2B5EF4-FFF2-40B4-BE49-F238E27FC236}">
                <a16:creationId xmlns:a16="http://schemas.microsoft.com/office/drawing/2014/main" id="{DA9D8401-243B-2E44-8BE4-8114951846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- invers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7" y="2900365"/>
            <a:ext cx="8521200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7" y="4116403"/>
            <a:ext cx="8521200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pic>
        <p:nvPicPr>
          <p:cNvPr id="10" name="Grafický objekt 5">
            <a:extLst>
              <a:ext uri="{FF2B5EF4-FFF2-40B4-BE49-F238E27FC236}">
                <a16:creationId xmlns:a16="http://schemas.microsoft.com/office/drawing/2014/main" id="{02FD9438-DD1D-E545-8C00-71B3DF3014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  <p15:guide id="3" orient="horz" pos="255" userDrawn="1">
          <p15:clr>
            <a:srgbClr val="FBAE40"/>
          </p15:clr>
        </p15:guide>
        <p15:guide id="4" pos="1156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- invers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8876" y="2900365"/>
            <a:ext cx="3934889" cy="1171580"/>
          </a:xfrm>
        </p:spPr>
        <p:txBody>
          <a:bodyPr anchor="t"/>
          <a:lstStyle>
            <a:lvl1pPr algn="l">
              <a:lnSpc>
                <a:spcPts val="3300"/>
              </a:lnSpc>
              <a:defRPr sz="3300"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title</a:t>
            </a:r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298876" y="4116403"/>
            <a:ext cx="3934889" cy="698497"/>
          </a:xfrm>
        </p:spPr>
        <p:txBody>
          <a:bodyPr anchor="t"/>
          <a:lstStyle>
            <a:lvl1pPr marL="0" indent="0" algn="l">
              <a:buNone/>
              <a:defRPr lang="cs-CZ" sz="18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lvl="0"/>
            <a:r>
              <a:rPr lang="en-GB" noProof="0" dirty="0"/>
              <a:t>Click here to insert subtitle</a:t>
            </a:r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572000" y="1"/>
            <a:ext cx="4572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3693765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pic>
        <p:nvPicPr>
          <p:cNvPr id="9" name="Grafický objekt 5">
            <a:extLst>
              <a:ext uri="{FF2B5EF4-FFF2-40B4-BE49-F238E27FC236}">
                <a16:creationId xmlns:a16="http://schemas.microsoft.com/office/drawing/2014/main" id="{6C9FD7E3-968E-254F-A42D-DF85C8CDD4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81541" y="414000"/>
            <a:ext cx="1555860" cy="1066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176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9144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000" y="6040796"/>
            <a:ext cx="6416982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5" name="Grafický objekt 2">
            <a:extLst>
              <a:ext uri="{FF2B5EF4-FFF2-40B4-BE49-F238E27FC236}">
                <a16:creationId xmlns:a16="http://schemas.microsoft.com/office/drawing/2014/main" id="{4397D438-0A7B-5A41-8932-CCBA698B0C1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5556" userDrawn="1">
          <p15:clr>
            <a:srgbClr val="FBAE40"/>
          </p15:clr>
        </p15:guide>
        <p15:guide id="2" orient="horz" pos="4201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PED slide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5">
            <a:extLst>
              <a:ext uri="{FF2B5EF4-FFF2-40B4-BE49-F238E27FC236}">
                <a16:creationId xmlns:a16="http://schemas.microsoft.com/office/drawing/2014/main" id="{E4B3D8F6-6DC4-8342-B35E-2D6CEE4ECBC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505600" y="2012703"/>
            <a:ext cx="4132799" cy="2832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5ECF17BA-4CC0-425F-84EE-ED5FF94C78F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882626" y="2731338"/>
            <a:ext cx="5378748" cy="1395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00" y="6228000"/>
            <a:ext cx="5940000" cy="252000"/>
          </a:xfrm>
        </p:spPr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7" name="Grafický objekt 2">
            <a:extLst>
              <a:ext uri="{FF2B5EF4-FFF2-40B4-BE49-F238E27FC236}">
                <a16:creationId xmlns:a16="http://schemas.microsoft.com/office/drawing/2014/main" id="{BBF52D35-0C3A-4D44-88FC-A8EB9DBB24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40000" y="1692002"/>
            <a:ext cx="8064900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CC9F686F-5AFF-8D4C-BA8A-A06BF4EAD1C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1" name="Grafický objekt 2">
            <a:extLst>
              <a:ext uri="{FF2B5EF4-FFF2-40B4-BE49-F238E27FC236}">
                <a16:creationId xmlns:a16="http://schemas.microsoft.com/office/drawing/2014/main" id="{C27EC4D4-323E-EF40-975A-F45607013D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543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40544" y="1296001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4688459" y="1290515"/>
            <a:ext cx="3915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54000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4688460" y="1701505"/>
            <a:ext cx="3914999" cy="4139998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2" name="Grafický objekt 2">
            <a:extLst>
              <a:ext uri="{FF2B5EF4-FFF2-40B4-BE49-F238E27FC236}">
                <a16:creationId xmlns:a16="http://schemas.microsoft.com/office/drawing/2014/main" id="{DCD6A5CE-212A-E242-A75F-39CF151296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, text and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Click here to insert heading</a:t>
            </a:r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510802" y="2596846"/>
            <a:ext cx="3094099" cy="3208441"/>
          </a:xfrm>
          <a:prstGeom prst="rect">
            <a:avLst/>
          </a:prstGeom>
        </p:spPr>
        <p:txBody>
          <a:bodyPr/>
          <a:lstStyle>
            <a:lvl1pPr marL="189000" indent="-13500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1500"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47132" y="1665288"/>
            <a:ext cx="4655843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en-GB" noProof="0" dirty="0"/>
              <a:t>Click here to insert image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pic>
        <p:nvPicPr>
          <p:cNvPr id="10" name="Grafický objekt 2">
            <a:extLst>
              <a:ext uri="{FF2B5EF4-FFF2-40B4-BE49-F238E27FC236}">
                <a16:creationId xmlns:a16="http://schemas.microsoft.com/office/drawing/2014/main" id="{24790B2B-4651-1742-AEE8-A2027EBF0B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333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39999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330000" y="4414271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120900" y="4414270"/>
            <a:ext cx="2484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350"/>
              </a:lnSpc>
              <a:defRPr sz="1125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40544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33035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121077" y="4025136"/>
            <a:ext cx="2483644" cy="216000"/>
          </a:xfrm>
        </p:spPr>
        <p:txBody>
          <a:bodyPr anchor="ctr"/>
          <a:lstStyle>
            <a:lvl1pPr>
              <a:lnSpc>
                <a:spcPts val="825"/>
              </a:lnSpc>
              <a:defRPr sz="750" b="0"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540000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6120001" y="1692003"/>
            <a:ext cx="2483644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40544" y="1296001"/>
            <a:ext cx="80641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1725"/>
              </a:lnSpc>
              <a:defRPr sz="15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subheading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22" name="Grafický objekt 2">
            <a:extLst>
              <a:ext uri="{FF2B5EF4-FFF2-40B4-BE49-F238E27FC236}">
                <a16:creationId xmlns:a16="http://schemas.microsoft.com/office/drawing/2014/main" id="{BE7EED53-ED3F-3746-8D8B-63FA7491EEA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540000" y="692150"/>
            <a:ext cx="8064900" cy="5139850"/>
          </a:xfrm>
          <a:prstGeom prst="rect">
            <a:avLst/>
          </a:prstGeom>
        </p:spPr>
        <p:txBody>
          <a:bodyPr/>
          <a:lstStyle>
            <a:lvl1pPr marL="54000" indent="0">
              <a:lnSpc>
                <a:spcPts val="27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378000" indent="-135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500"/>
            </a:lvl2pPr>
            <a:lvl3pPr marL="685800" indent="0">
              <a:lnSpc>
                <a:spcPct val="100000"/>
              </a:lnSpc>
              <a:buNone/>
              <a:defRPr sz="1200"/>
            </a:lvl3pPr>
          </a:lstStyle>
          <a:p>
            <a:pPr lvl="0"/>
            <a:r>
              <a:rPr lang="en-GB" noProof="0" dirty="0"/>
              <a:t>Click here to insert text</a:t>
            </a:r>
          </a:p>
        </p:txBody>
      </p:sp>
      <p:pic>
        <p:nvPicPr>
          <p:cNvPr id="9" name="Grafický objekt 2">
            <a:extLst>
              <a:ext uri="{FF2B5EF4-FFF2-40B4-BE49-F238E27FC236}">
                <a16:creationId xmlns:a16="http://schemas.microsoft.com/office/drawing/2014/main" id="{530469B3-2E84-344B-B755-CE8C10F68F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329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ly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0000" y="720000"/>
            <a:ext cx="8064900" cy="451576"/>
          </a:xfrm>
        </p:spPr>
        <p:txBody>
          <a:bodyPr/>
          <a:lstStyle/>
          <a:p>
            <a:r>
              <a:rPr lang="en-GB" noProof="0" dirty="0"/>
              <a:t>Click here to insert heading</a:t>
            </a:r>
            <a:endParaRPr lang="cs-CZ" dirty="0"/>
          </a:p>
        </p:txBody>
      </p:sp>
      <p:pic>
        <p:nvPicPr>
          <p:cNvPr id="8" name="Grafický objekt 2">
            <a:extLst>
              <a:ext uri="{FF2B5EF4-FFF2-40B4-BE49-F238E27FC236}">
                <a16:creationId xmlns:a16="http://schemas.microsoft.com/office/drawing/2014/main" id="{E2E01748-38AD-8B48-9299-2FA714C4CA9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33427" y="6048000"/>
            <a:ext cx="876594" cy="600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00" y="6228000"/>
            <a:ext cx="594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9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 dirty="0"/>
              <a:t>Define footer – presentation title / department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00" y="6228000"/>
            <a:ext cx="189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9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en-GB" altLang="cs-CZ" noProof="0" smtClean="0"/>
              <a:pPr/>
              <a:t>‹#›</a:t>
            </a:fld>
            <a:endParaRPr lang="en-GB" altLang="cs-CZ" noProof="0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720000"/>
            <a:ext cx="80649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00" y="1872000"/>
            <a:ext cx="80649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tabLst/>
              <a:defRPr/>
            </a:pPr>
            <a:r>
              <a:rPr lang="en-GB" noProof="0" dirty="0"/>
              <a:t>Click here to insert text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3000"/>
        </a:lnSpc>
        <a:spcBef>
          <a:spcPct val="0"/>
        </a:spcBef>
        <a:spcAft>
          <a:spcPct val="0"/>
        </a:spcAft>
        <a:defRPr sz="3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0" marR="0" indent="0" algn="l" defTabSz="914400" rtl="0" eaLnBrk="1" fontAlgn="base" latinLnBrk="0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tabLst/>
        <a:defRPr sz="21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125" b="0">
          <a:solidFill>
            <a:schemeClr val="tx1"/>
          </a:solidFill>
          <a:latin typeface="+mn-lt"/>
        </a:defRPr>
      </a:lvl2pPr>
      <a:lvl3pPr marL="6858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125" b="0">
          <a:solidFill>
            <a:schemeClr val="tx1"/>
          </a:solidFill>
          <a:latin typeface="+mn-lt"/>
        </a:defRPr>
      </a:lvl3pPr>
      <a:lvl4pPr marL="10287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125" b="0">
          <a:solidFill>
            <a:schemeClr val="tx1"/>
          </a:solidFill>
          <a:latin typeface="+mn-lt"/>
        </a:defRPr>
      </a:lvl4pPr>
      <a:lvl5pPr marL="13716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125" b="0">
          <a:solidFill>
            <a:schemeClr val="tx1"/>
          </a:solidFill>
          <a:latin typeface="+mn-lt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0574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24003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2743200" indent="0" algn="l" rtl="0" eaLnBrk="1" fontAlgn="base" hangingPunct="1">
        <a:lnSpc>
          <a:spcPts val="135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32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filharmonie-brno.cz/en/events/novorocni-koncert-2/" TargetMode="External"/><Relationship Id="rId7" Type="http://schemas.openxmlformats.org/officeDocument/2006/relationships/hyperlink" Target="https://filharmonie-brno.cz/en/tickets-and-discounts/" TargetMode="External"/><Relationship Id="rId2" Type="http://schemas.openxmlformats.org/officeDocument/2006/relationships/hyperlink" Target="https://filharmonie-brno.cz/en/events/jiri-pavlica-70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filharmonie-brno.cz/en/concerts/" TargetMode="External"/><Relationship Id="rId5" Type="http://schemas.openxmlformats.org/officeDocument/2006/relationships/hyperlink" Target="https://filharmonie-brno.cz/en/events/dvorak-a-suk-martinu-2/" TargetMode="External"/><Relationship Id="rId4" Type="http://schemas.openxmlformats.org/officeDocument/2006/relationships/hyperlink" Target="https://filharmonie-brno.cz/en/events/dvorak-a-suk-martinu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janacek-brno.cz/en/4-11-2023-janacek-to-the-start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usondras.cz/about-us/" TargetMode="External"/><Relationship Id="rId2" Type="http://schemas.openxmlformats.org/officeDocument/2006/relationships/hyperlink" Target="https://maps.app.goo.gl/tsE4oYqtqEF4vQPW7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upraphon.com/articles/436-collaboration-between-jiri-slavik-and-mae-ondras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dbrno.cz/en/opera/prihody-lisky-bystrousky/" TargetMode="External"/><Relationship Id="rId2" Type="http://schemas.openxmlformats.org/officeDocument/2006/relationships/hyperlink" Target="https://www.ndbrno.cz/en/opera/the-jacobin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ndbrno.cz/en/programm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372530-64B8-5D43-8517-E946474927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877" y="2564602"/>
            <a:ext cx="8521200" cy="1728795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GB" dirty="0"/>
              <a:t>Insights into Czech Music Culture (HV070)</a:t>
            </a:r>
            <a:br>
              <a:rPr lang="en-GB" dirty="0"/>
            </a:br>
            <a:r>
              <a:rPr lang="en-GB" sz="2400" dirty="0"/>
              <a:t>Assessment Info + Recommendations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7D72D84-5A84-6E4E-A582-2F3CF5FFA1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8877" y="4493593"/>
            <a:ext cx="8521200" cy="698497"/>
          </a:xfrm>
        </p:spPr>
        <p:txBody>
          <a:bodyPr/>
          <a:lstStyle/>
          <a:p>
            <a:r>
              <a:rPr lang="en-GB" dirty="0"/>
              <a:t>Michaela Šilhavíková</a:t>
            </a:r>
          </a:p>
          <a:p>
            <a:r>
              <a:rPr lang="en-GB" dirty="0"/>
              <a:t>447933@mail.muni.cz</a:t>
            </a:r>
          </a:p>
        </p:txBody>
      </p:sp>
    </p:spTree>
    <p:extLst>
      <p:ext uri="{BB962C8B-B14F-4D97-AF65-F5344CB8AC3E}">
        <p14:creationId xmlns:p14="http://schemas.microsoft.com/office/powerpoint/2010/main" val="392592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D134A26F-1865-1971-9BDE-5633278212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2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04EF12F-AE28-B88C-8700-A549281A0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pass the course…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AF969779-4E87-5BF8-BF0D-8E596AAFB8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1200" indent="-457200">
              <a:lnSpc>
                <a:spcPct val="150000"/>
              </a:lnSpc>
              <a:buFont typeface="+mj-lt"/>
              <a:buAutoNum type="alphaLcParenR"/>
            </a:pPr>
            <a:r>
              <a:rPr lang="en-US" b="1" dirty="0">
                <a:solidFill>
                  <a:schemeClr val="accent1"/>
                </a:solidFill>
              </a:rPr>
              <a:t>Active participation in class</a:t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b="1" dirty="0">
              <a:solidFill>
                <a:schemeClr val="accent1"/>
              </a:solidFill>
            </a:endParaRPr>
          </a:p>
          <a:p>
            <a:pPr marL="511200" indent="-457200">
              <a:lnSpc>
                <a:spcPct val="150000"/>
              </a:lnSpc>
              <a:buFont typeface="+mj-lt"/>
              <a:buAutoNum type="alphaLcParenR"/>
            </a:pPr>
            <a:r>
              <a:rPr lang="en-US" b="1" dirty="0">
                <a:solidFill>
                  <a:schemeClr val="accent1"/>
                </a:solidFill>
              </a:rPr>
              <a:t>Visiting a music event (concert, ballet, opera…)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/>
              <a:t> Choose the event – preferably Czech composers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400" dirty="0"/>
              <a:t> </a:t>
            </a:r>
            <a:r>
              <a:rPr lang="en-US" sz="1600" dirty="0"/>
              <a:t>To prove your visit, </a:t>
            </a:r>
            <a:r>
              <a:rPr lang="en-US" sz="1600" b="1" dirty="0"/>
              <a:t>send me a selfie </a:t>
            </a:r>
            <a:r>
              <a:rPr lang="en-US" sz="1600" dirty="0"/>
              <a:t>from the event via e-mail</a:t>
            </a:r>
          </a:p>
          <a:p>
            <a:pPr lvl="2">
              <a:lnSpc>
                <a:spcPct val="150000"/>
              </a:lnSpc>
              <a:buFont typeface="Wingdings" pitchFamily="2" charset="2"/>
              <a:buChar char="§"/>
            </a:pPr>
            <a:r>
              <a:rPr lang="en-US" sz="1600" dirty="0"/>
              <a:t> After I receive your selfie, you’ll get 3 ECTS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938861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E838C7-293E-5F9A-8F9B-0EBA6678BA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3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98FDFD-DECF-8184-E135-5E0E7E90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Concert recommendations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9E8615-4D99-E8A3-8973-6B245C94E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US" dirty="0"/>
              <a:t>Brno Philharmonic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 20</a:t>
            </a:r>
            <a:r>
              <a:rPr lang="en-US" baseline="30000" dirty="0"/>
              <a:t>th</a:t>
            </a:r>
            <a:r>
              <a:rPr lang="en-US" dirty="0"/>
              <a:t> December 2023: </a:t>
            </a:r>
            <a:r>
              <a:rPr lang="en-US" b="1" dirty="0"/>
              <a:t>Advent Concert </a:t>
            </a:r>
            <a:r>
              <a:rPr lang="en-US" dirty="0"/>
              <a:t>(folk music inspirations)</a:t>
            </a:r>
            <a:br>
              <a:rPr lang="en-US" dirty="0"/>
            </a:br>
            <a:r>
              <a:rPr lang="en-US" dirty="0">
                <a:hlinkClick r:id="rId2"/>
              </a:rPr>
              <a:t>https://filharmonie-brno.cz/en/events/jiri-pavlica-70/</a:t>
            </a:r>
            <a:r>
              <a:rPr lang="en-US" dirty="0"/>
              <a:t> 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 1</a:t>
            </a:r>
            <a:r>
              <a:rPr lang="en-US" baseline="30000" dirty="0"/>
              <a:t>st</a:t>
            </a:r>
            <a:r>
              <a:rPr lang="en-US" dirty="0"/>
              <a:t> January 2024: </a:t>
            </a:r>
            <a:r>
              <a:rPr lang="en-US" b="1" dirty="0"/>
              <a:t>New Year’s Concert </a:t>
            </a:r>
            <a:r>
              <a:rPr lang="en-US" dirty="0"/>
              <a:t>(A. </a:t>
            </a:r>
            <a:r>
              <a:rPr lang="en-US" dirty="0" err="1"/>
              <a:t>Dvořák</a:t>
            </a:r>
            <a:r>
              <a:rPr lang="en-US" dirty="0"/>
              <a:t>, B. </a:t>
            </a:r>
            <a:r>
              <a:rPr lang="en-US" dirty="0" err="1"/>
              <a:t>Martinů</a:t>
            </a:r>
            <a:r>
              <a:rPr lang="en-US" dirty="0"/>
              <a:t>)</a:t>
            </a:r>
            <a:br>
              <a:rPr lang="en-US" dirty="0"/>
            </a:br>
            <a:r>
              <a:rPr lang="en-US" dirty="0">
                <a:hlinkClick r:id="rId3"/>
              </a:rPr>
              <a:t>https://filharmonie-brno.cz/en/events/novorocni-koncert-2/</a:t>
            </a:r>
            <a:r>
              <a:rPr lang="en-US" dirty="0"/>
              <a:t> </a:t>
            </a:r>
          </a:p>
          <a:p>
            <a:pPr marL="2430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 11</a:t>
            </a:r>
            <a:r>
              <a:rPr lang="en-US" baseline="30000" dirty="0"/>
              <a:t>th</a:t>
            </a:r>
            <a:r>
              <a:rPr lang="en-US" dirty="0"/>
              <a:t> January 2024: </a:t>
            </a:r>
            <a:r>
              <a:rPr lang="en-US" b="1" dirty="0" err="1"/>
              <a:t>Dvořák</a:t>
            </a:r>
            <a:r>
              <a:rPr lang="en-US" b="1" dirty="0"/>
              <a:t>, Suk, </a:t>
            </a:r>
            <a:r>
              <a:rPr lang="en-US" b="1" dirty="0" err="1"/>
              <a:t>Martinů</a:t>
            </a:r>
            <a:r>
              <a:rPr lang="en-US" b="1" dirty="0"/>
              <a:t> </a:t>
            </a:r>
            <a:br>
              <a:rPr lang="en-US" dirty="0"/>
            </a:br>
            <a:r>
              <a:rPr lang="en-US" dirty="0">
                <a:hlinkClick r:id="rId4"/>
              </a:rPr>
              <a:t>https://filharmonie-brno.cz/en/events/dvorak-a-suk-martinu/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12</a:t>
            </a:r>
            <a:r>
              <a:rPr lang="en-US" baseline="30000" dirty="0"/>
              <a:t>th</a:t>
            </a:r>
            <a:r>
              <a:rPr lang="en-US" dirty="0"/>
              <a:t> January 2024: </a:t>
            </a:r>
            <a:r>
              <a:rPr lang="en-US" b="1" dirty="0" err="1"/>
              <a:t>Dvořák</a:t>
            </a:r>
            <a:r>
              <a:rPr lang="en-US" b="1" dirty="0"/>
              <a:t>, Suk, </a:t>
            </a:r>
            <a:r>
              <a:rPr lang="en-US" b="1" dirty="0" err="1"/>
              <a:t>Martinů</a:t>
            </a:r>
            <a:br>
              <a:rPr lang="en-US" dirty="0"/>
            </a:br>
            <a:r>
              <a:rPr lang="en-US" dirty="0">
                <a:hlinkClick r:id="rId5"/>
              </a:rPr>
              <a:t>https://filharmonie-brno.cz/en/events/dvorak-a-suk-martinu-2/</a:t>
            </a:r>
            <a:r>
              <a:rPr lang="en-US" dirty="0"/>
              <a:t> </a:t>
            </a:r>
          </a:p>
          <a:p>
            <a:pPr marL="243000" lvl="1" indent="0">
              <a:buNone/>
            </a:pPr>
            <a:endParaRPr lang="en-US" sz="1600" dirty="0"/>
          </a:p>
          <a:p>
            <a:pPr marL="243000" lvl="1" indent="0">
              <a:buNone/>
            </a:pPr>
            <a:endParaRPr lang="en-US" sz="1600" dirty="0"/>
          </a:p>
          <a:p>
            <a:pPr marL="243000" lvl="1" indent="0">
              <a:lnSpc>
                <a:spcPct val="150000"/>
              </a:lnSpc>
              <a:buNone/>
            </a:pPr>
            <a:r>
              <a:rPr lang="en-US" sz="1600" dirty="0"/>
              <a:t>Check all events: </a:t>
            </a:r>
            <a:r>
              <a:rPr lang="en-US" sz="1600" dirty="0">
                <a:hlinkClick r:id="rId6"/>
              </a:rPr>
              <a:t>https://filharmonie-brno.cz/en/concerts/</a:t>
            </a:r>
            <a:r>
              <a:rPr lang="en-US" sz="1600" dirty="0"/>
              <a:t> </a:t>
            </a:r>
          </a:p>
          <a:p>
            <a:pPr marL="243000" lvl="1" indent="0">
              <a:lnSpc>
                <a:spcPct val="150000"/>
              </a:lnSpc>
              <a:buNone/>
            </a:pPr>
            <a:r>
              <a:rPr lang="cs-CZ" sz="2000" dirty="0">
                <a:solidFill>
                  <a:srgbClr val="FFFFFF"/>
                </a:solidFill>
                <a:effectLst/>
                <a:latin typeface=".Apple Color Emoji UI"/>
              </a:rPr>
              <a:t>💸 </a:t>
            </a:r>
            <a:r>
              <a:rPr lang="en-US" sz="1600" dirty="0"/>
              <a:t>Student discounts info: </a:t>
            </a:r>
            <a:r>
              <a:rPr lang="en-US" sz="1600" dirty="0">
                <a:hlinkClick r:id="rId7"/>
              </a:rPr>
              <a:t>https://filharmonie-brno.cz/en/tickets-and-discounts/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03192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6BEAAA-2560-EFD1-ED50-182575AF4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4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D84D75-3AA4-58DC-E540-1342F93F8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Concert recommendations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F76B63-D1CB-A7D9-9B06-3D7E463DB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US" dirty="0"/>
              <a:t>Orchestra of the </a:t>
            </a:r>
            <a:r>
              <a:rPr lang="en-US" dirty="0" err="1"/>
              <a:t>Janáček</a:t>
            </a:r>
            <a:r>
              <a:rPr lang="en-US" dirty="0"/>
              <a:t> Opera </a:t>
            </a:r>
            <a:r>
              <a:rPr lang="en-US" dirty="0" err="1"/>
              <a:t>NdB</a:t>
            </a: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November 2023: </a:t>
            </a:r>
            <a:r>
              <a:rPr lang="en-US" b="1" dirty="0" err="1"/>
              <a:t>Janáček</a:t>
            </a:r>
            <a:r>
              <a:rPr lang="en-US" b="1" dirty="0"/>
              <a:t> to the start! </a:t>
            </a:r>
            <a:r>
              <a:rPr lang="en-US" dirty="0"/>
              <a:t>(</a:t>
            </a:r>
            <a:r>
              <a:rPr lang="en-US" dirty="0" err="1"/>
              <a:t>Dvořák</a:t>
            </a:r>
            <a:r>
              <a:rPr lang="en-US" dirty="0"/>
              <a:t>, </a:t>
            </a:r>
            <a:r>
              <a:rPr lang="en-US" dirty="0" err="1"/>
              <a:t>Janáček</a:t>
            </a:r>
            <a:r>
              <a:rPr lang="en-US" dirty="0"/>
              <a:t>, </a:t>
            </a:r>
            <a:r>
              <a:rPr lang="en-US" dirty="0" err="1"/>
              <a:t>Martinů</a:t>
            </a:r>
            <a:r>
              <a:rPr lang="en-US" dirty="0"/>
              <a:t>…)</a:t>
            </a:r>
            <a:br>
              <a:rPr lang="en-US" dirty="0"/>
            </a:br>
            <a:r>
              <a:rPr lang="en-US" dirty="0">
                <a:hlinkClick r:id="rId2"/>
              </a:rPr>
              <a:t>https://janacek-brno.cz/en/4-11-2023-janacek-to-the-start/</a:t>
            </a:r>
            <a:r>
              <a:rPr lang="en-US" dirty="0"/>
              <a:t> </a:t>
            </a:r>
          </a:p>
          <a:p>
            <a:pPr marL="243000" lvl="1" indent="0">
              <a:buNone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marL="54000" indent="0">
              <a:lnSpc>
                <a:spcPct val="100000"/>
              </a:lnSpc>
              <a:buNone/>
            </a:pPr>
            <a:endParaRPr lang="en-US" sz="1600" dirty="0"/>
          </a:p>
          <a:p>
            <a:pPr marL="54000" indent="0">
              <a:lnSpc>
                <a:spcPct val="100000"/>
              </a:lnSpc>
              <a:buNone/>
            </a:pPr>
            <a:endParaRPr lang="en-US" sz="1600" dirty="0"/>
          </a:p>
          <a:p>
            <a:pPr marL="54000" indent="0">
              <a:lnSpc>
                <a:spcPct val="100000"/>
              </a:lnSpc>
              <a:buNone/>
            </a:pPr>
            <a:endParaRPr lang="en-US" sz="1600" dirty="0"/>
          </a:p>
          <a:p>
            <a:pPr marL="54000" indent="0">
              <a:lnSpc>
                <a:spcPct val="100000"/>
              </a:lnSpc>
              <a:buNone/>
            </a:pPr>
            <a:r>
              <a:rPr lang="en-US" sz="1600" dirty="0"/>
              <a:t>Student discounts with ISIC card:</a:t>
            </a:r>
            <a:br>
              <a:rPr lang="en-US" sz="1600" dirty="0"/>
            </a:br>
            <a:endParaRPr lang="en-US" sz="1600" dirty="0"/>
          </a:p>
          <a:p>
            <a:pPr marL="243000" lvl="1" indent="0">
              <a:lnSpc>
                <a:spcPct val="150000"/>
              </a:lnSpc>
              <a:buNone/>
            </a:pPr>
            <a:r>
              <a:rPr lang="cs-CZ" sz="1200" dirty="0">
                <a:solidFill>
                  <a:srgbClr val="FFFFFF"/>
                </a:solidFill>
                <a:effectLst/>
                <a:latin typeface=".Apple Color Emoji UI"/>
              </a:rPr>
              <a:t>💸  </a:t>
            </a:r>
            <a:r>
              <a:rPr lang="en-US" sz="1200" dirty="0"/>
              <a:t>Advance sale and online booking 50% discount</a:t>
            </a:r>
          </a:p>
          <a:p>
            <a:pPr marL="243000" lvl="1" indent="0">
              <a:lnSpc>
                <a:spcPct val="150000"/>
              </a:lnSpc>
              <a:buNone/>
            </a:pPr>
            <a:r>
              <a:rPr lang="cs-CZ" sz="1200" dirty="0">
                <a:solidFill>
                  <a:srgbClr val="FFFFFF"/>
                </a:solidFill>
                <a:effectLst/>
                <a:latin typeface=".Apple Color Emoji UI"/>
              </a:rPr>
              <a:t>💸  </a:t>
            </a:r>
            <a:r>
              <a:rPr lang="en-US" sz="1200" dirty="0"/>
              <a:t>Last minute at the evening office (45 minutes before the start): Balconies CZK 50; Ground floor CZK 120 </a:t>
            </a:r>
          </a:p>
        </p:txBody>
      </p:sp>
    </p:spTree>
    <p:extLst>
      <p:ext uri="{BB962C8B-B14F-4D97-AF65-F5344CB8AC3E}">
        <p14:creationId xmlns:p14="http://schemas.microsoft.com/office/powerpoint/2010/main" val="855355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D6BEAAA-2560-EFD1-ED50-182575AF478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5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C4D84D75-3AA4-58DC-E540-1342F93F8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Concert recommendations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D4F76B63-D1CB-A7D9-9B06-3D7E463DBB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US" dirty="0" err="1"/>
              <a:t>Ondráš</a:t>
            </a:r>
            <a:r>
              <a:rPr lang="en-US" dirty="0"/>
              <a:t> Military Art Ensemble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dirty="0"/>
              <a:t>20</a:t>
            </a:r>
            <a:r>
              <a:rPr lang="en-US" baseline="30000" dirty="0"/>
              <a:t>th</a:t>
            </a:r>
            <a:r>
              <a:rPr lang="en-US" dirty="0"/>
              <a:t> December 2023: </a:t>
            </a:r>
            <a:r>
              <a:rPr lang="en-US" b="1" dirty="0"/>
              <a:t>Path of Light </a:t>
            </a:r>
            <a:r>
              <a:rPr lang="en-US" dirty="0"/>
              <a:t>(Christmas concert inspired by Moravian folk music)</a:t>
            </a:r>
            <a:br>
              <a:rPr lang="en-US" dirty="0"/>
            </a:br>
            <a:br>
              <a:rPr lang="en-US" dirty="0"/>
            </a:br>
            <a:r>
              <a:rPr lang="en-US" dirty="0"/>
              <a:t>There will be two concerts in </a:t>
            </a:r>
            <a:r>
              <a:rPr lang="en-US" b="1" dirty="0"/>
              <a:t>the</a:t>
            </a:r>
            <a:r>
              <a:rPr lang="en-US" dirty="0"/>
              <a:t> </a:t>
            </a:r>
            <a:r>
              <a:rPr lang="en-US" b="1" dirty="0"/>
              <a:t>Basilica of the Assumption of Our Lady:</a:t>
            </a:r>
            <a:br>
              <a:rPr lang="en-US" b="1" dirty="0"/>
            </a:br>
            <a:r>
              <a:rPr lang="en-US" b="1" dirty="0"/>
              <a:t>4.00 pm and 7.30 pm</a:t>
            </a:r>
            <a:br>
              <a:rPr lang="en-US" dirty="0"/>
            </a:br>
            <a:r>
              <a:rPr lang="en-US" dirty="0">
                <a:hlinkClick r:id="rId2"/>
              </a:rPr>
              <a:t>https://maps.app.goo.gl/tsE4oYqtqEF4vQPW7</a:t>
            </a:r>
            <a:r>
              <a:rPr lang="en-US" dirty="0"/>
              <a:t>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Free of charge </a:t>
            </a:r>
            <a:r>
              <a:rPr lang="cs-CZ" dirty="0">
                <a:solidFill>
                  <a:srgbClr val="FFFFFF"/>
                </a:solidFill>
                <a:effectLst/>
                <a:latin typeface=".Apple Color Emoji UI"/>
              </a:rPr>
              <a:t>💸</a:t>
            </a:r>
            <a:endParaRPr lang="en-US" dirty="0"/>
          </a:p>
          <a:p>
            <a:pPr marL="243000" lvl="1" indent="0">
              <a:buNone/>
            </a:pPr>
            <a:endParaRPr lang="en-US" dirty="0"/>
          </a:p>
          <a:p>
            <a:pPr marL="243000" lvl="1" indent="0">
              <a:buNone/>
            </a:pPr>
            <a:endParaRPr lang="en-US" dirty="0"/>
          </a:p>
          <a:p>
            <a:pPr marL="243000" lvl="1" indent="0">
              <a:buNone/>
            </a:pPr>
            <a:endParaRPr lang="en-US" dirty="0"/>
          </a:p>
          <a:p>
            <a:pPr marL="243000" lvl="1" indent="0">
              <a:buNone/>
            </a:pPr>
            <a:endParaRPr lang="en-US" dirty="0"/>
          </a:p>
          <a:p>
            <a:pPr marL="54000" indent="0">
              <a:lnSpc>
                <a:spcPct val="150000"/>
              </a:lnSpc>
              <a:buNone/>
            </a:pPr>
            <a:r>
              <a:rPr lang="en-US" sz="1600" dirty="0"/>
              <a:t>About the ensemble: </a:t>
            </a:r>
            <a:r>
              <a:rPr lang="en-US" sz="1600" dirty="0">
                <a:hlinkClick r:id="rId3"/>
              </a:rPr>
              <a:t>https://www.vusondras.cz/about-us/</a:t>
            </a:r>
            <a:r>
              <a:rPr lang="en-US" sz="1600" dirty="0"/>
              <a:t> </a:t>
            </a:r>
            <a:br>
              <a:rPr lang="en-US" sz="1600" dirty="0"/>
            </a:br>
            <a:r>
              <a:rPr lang="en-US" sz="1600" dirty="0"/>
              <a:t>About the project: </a:t>
            </a:r>
            <a:r>
              <a:rPr lang="en-US" sz="1600" dirty="0">
                <a:hlinkClick r:id="rId4"/>
              </a:rPr>
              <a:t>https://www.supraphon.com/articles/436-collaboration-between-jiri-slavik-and-mae-ondras</a:t>
            </a:r>
            <a:r>
              <a:rPr lang="en-US" sz="1600" b="1" dirty="0"/>
              <a:t> 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7920043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3E838C7-293E-5F9A-8F9B-0EBA6678BAB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en-GB" altLang="cs-CZ" noProof="0" smtClean="0"/>
              <a:pPr/>
              <a:t>6</a:t>
            </a:fld>
            <a:endParaRPr lang="en-GB" altLang="cs-CZ" noProof="0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798FDFD-DECF-8184-E135-5E0E7E9058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 recommendations</a:t>
            </a:r>
          </a:p>
        </p:txBody>
      </p:sp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EE9E8615-4D99-E8A3-8973-6B245C94ED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4000" indent="0">
              <a:buNone/>
            </a:pPr>
            <a:r>
              <a:rPr lang="en-US" dirty="0"/>
              <a:t>National Theatre Brno</a:t>
            </a:r>
          </a:p>
          <a:p>
            <a:pPr lvl="1">
              <a:buFont typeface="Wingdings" pitchFamily="2" charset="2"/>
              <a:buChar char="§"/>
            </a:pPr>
            <a:endParaRPr lang="en-US" dirty="0"/>
          </a:p>
          <a:p>
            <a:pPr lvl="1">
              <a:buFont typeface="Wingdings" pitchFamily="2" charset="2"/>
              <a:buChar char="§"/>
            </a:pPr>
            <a:r>
              <a:rPr lang="en-US" sz="1600" b="1" dirty="0"/>
              <a:t>Jacobin </a:t>
            </a:r>
            <a:r>
              <a:rPr lang="en-US" sz="1600" dirty="0"/>
              <a:t>(Antonín </a:t>
            </a:r>
            <a:r>
              <a:rPr lang="en-US" sz="1600" dirty="0" err="1"/>
              <a:t>Dvořák</a:t>
            </a:r>
            <a:r>
              <a:rPr lang="en-US" sz="1600" dirty="0"/>
              <a:t>)</a:t>
            </a:r>
            <a:br>
              <a:rPr lang="en-US" sz="1600" dirty="0"/>
            </a:br>
            <a:r>
              <a:rPr lang="en-US" sz="1600" dirty="0">
                <a:hlinkClick r:id="rId2"/>
              </a:rPr>
              <a:t>https://www.ndbrno.cz/en/opera/the-jacobin/</a:t>
            </a:r>
            <a:r>
              <a:rPr lang="en-US" sz="1600" dirty="0"/>
              <a:t> </a:t>
            </a:r>
            <a:br>
              <a:rPr lang="en-US" sz="1600" dirty="0"/>
            </a:br>
            <a:endParaRPr lang="en-US" sz="1600" dirty="0"/>
          </a:p>
          <a:p>
            <a:pPr lvl="1">
              <a:buFont typeface="Wingdings" pitchFamily="2" charset="2"/>
              <a:buChar char="§"/>
            </a:pPr>
            <a:r>
              <a:rPr lang="en-US" sz="1600" b="1" dirty="0"/>
              <a:t>Cunning Little Vixen </a:t>
            </a:r>
            <a:r>
              <a:rPr lang="en-US" sz="1600" dirty="0"/>
              <a:t>(</a:t>
            </a:r>
            <a:r>
              <a:rPr lang="en-US" sz="1600" dirty="0" err="1"/>
              <a:t>Leoš</a:t>
            </a:r>
            <a:r>
              <a:rPr lang="en-US" sz="1600" dirty="0"/>
              <a:t> </a:t>
            </a:r>
            <a:r>
              <a:rPr lang="en-US" sz="1600" dirty="0" err="1"/>
              <a:t>Janáček</a:t>
            </a:r>
            <a:r>
              <a:rPr lang="en-US" sz="1600" dirty="0"/>
              <a:t>) </a:t>
            </a:r>
            <a:br>
              <a:rPr lang="en-US" sz="1600" dirty="0"/>
            </a:br>
            <a:r>
              <a:rPr lang="en-US" sz="1600" dirty="0">
                <a:hlinkClick r:id="rId3"/>
              </a:rPr>
              <a:t>https://www.ndbrno.cz/en/opera/prihody-lisky-bystrousky/</a:t>
            </a:r>
            <a:r>
              <a:rPr lang="en-US" sz="1600" dirty="0"/>
              <a:t> </a:t>
            </a:r>
            <a:br>
              <a:rPr lang="en-US" sz="1600" dirty="0"/>
            </a:br>
            <a:endParaRPr lang="en-US" sz="1600" b="1" dirty="0"/>
          </a:p>
          <a:p>
            <a:pPr marL="243000" lvl="1" indent="0">
              <a:buNone/>
            </a:pPr>
            <a:endParaRPr lang="en-US" sz="1600" dirty="0"/>
          </a:p>
          <a:p>
            <a:pPr marL="54000" indent="0">
              <a:lnSpc>
                <a:spcPct val="150000"/>
              </a:lnSpc>
              <a:buNone/>
            </a:pPr>
            <a:endParaRPr lang="en-US" sz="1600" dirty="0"/>
          </a:p>
          <a:p>
            <a:pPr marL="54000" indent="0">
              <a:lnSpc>
                <a:spcPct val="150000"/>
              </a:lnSpc>
              <a:buNone/>
            </a:pPr>
            <a:r>
              <a:rPr lang="en-US" sz="1600" dirty="0"/>
              <a:t>Student discounts with ISIC card:</a:t>
            </a:r>
          </a:p>
          <a:p>
            <a:pPr marL="243000" lvl="1" indent="0">
              <a:lnSpc>
                <a:spcPct val="150000"/>
              </a:lnSpc>
              <a:buNone/>
            </a:pPr>
            <a:r>
              <a:rPr lang="cs-CZ" sz="1200" dirty="0">
                <a:solidFill>
                  <a:srgbClr val="FFFFFF"/>
                </a:solidFill>
                <a:latin typeface=".Apple Color Emoji UI"/>
              </a:rPr>
              <a:t>💸  </a:t>
            </a:r>
            <a:r>
              <a:rPr lang="en-US" sz="1200" dirty="0"/>
              <a:t>Advance sale and online booking 50% discount</a:t>
            </a:r>
          </a:p>
          <a:p>
            <a:pPr marL="243000" lvl="1" indent="0">
              <a:lnSpc>
                <a:spcPct val="150000"/>
              </a:lnSpc>
              <a:buNone/>
            </a:pPr>
            <a:r>
              <a:rPr lang="cs-CZ" sz="1200" dirty="0">
                <a:solidFill>
                  <a:srgbClr val="FFFFFF"/>
                </a:solidFill>
                <a:latin typeface=".Apple Color Emoji UI"/>
              </a:rPr>
              <a:t>💸  </a:t>
            </a:r>
            <a:r>
              <a:rPr lang="en-US" sz="1200" dirty="0"/>
              <a:t>Last minute at the evening office (45 minutes before the start): Balconies CZK 50; Ground floor CZK 120 </a:t>
            </a:r>
          </a:p>
          <a:p>
            <a:pPr marL="243000" lvl="1" indent="0">
              <a:buNone/>
            </a:pPr>
            <a:endParaRPr lang="en-US" sz="1200" dirty="0"/>
          </a:p>
          <a:p>
            <a:pPr marL="54000" indent="0">
              <a:lnSpc>
                <a:spcPct val="100000"/>
              </a:lnSpc>
              <a:buNone/>
            </a:pPr>
            <a:r>
              <a:rPr lang="en-US" sz="1600" dirty="0"/>
              <a:t>Check all events: </a:t>
            </a:r>
            <a:r>
              <a:rPr lang="en-US" sz="1600" dirty="0">
                <a:hlinkClick r:id="rId4"/>
              </a:rPr>
              <a:t>https://www.ndbrno.cz/en/programme/</a:t>
            </a:r>
            <a:r>
              <a:rPr lang="en-US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2397599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uni-ped-prezentace-4-3-en.potx" id="{9A649B78-9A5B-4EEC-A428-CEF7C6C07B46}" vid="{DA4896FA-6D9C-4760-B772-EDF7D0C829E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A8BAC94BA468D488F31B2478A655CDC" ma:contentTypeVersion="2" ma:contentTypeDescription="Create a new document." ma:contentTypeScope="" ma:versionID="ee33a842da3844a56f5f7ee8bb88b81c">
  <xsd:schema xmlns:xsd="http://www.w3.org/2001/XMLSchema" xmlns:xs="http://www.w3.org/2001/XMLSchema" xmlns:p="http://schemas.microsoft.com/office/2006/metadata/properties" xmlns:ns2="76d5652a-9cd3-465f-98c7-aa8090bd65c7" targetNamespace="http://schemas.microsoft.com/office/2006/metadata/properties" ma:root="true" ma:fieldsID="0e2306b8fccc60975f3c3727b2649f8a" ns2:_="">
    <xsd:import namespace="76d5652a-9cd3-465f-98c7-aa8090bd65c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6d5652a-9cd3-465f-98c7-aa8090bd65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14AD434-0D14-47B2-AFFF-E0689297F57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6d5652a-9cd3-465f-98c7-aa8090bd65c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6DAE22-606D-4097-8C06-AE78AF16BB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E711164-B1D7-4769-A8D6-7A40B67A754A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Presentation_MU_EN</Template>
  <TotalTime>99</TotalTime>
  <Words>485</Words>
  <Application>Microsoft Macintosh PowerPoint</Application>
  <PresentationFormat>Předvádění na obrazovce (4:3)</PresentationFormat>
  <Paragraphs>59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.Apple Color Emoji UI</vt:lpstr>
      <vt:lpstr>Arial</vt:lpstr>
      <vt:lpstr>Tahoma</vt:lpstr>
      <vt:lpstr>Wingdings</vt:lpstr>
      <vt:lpstr>Presentation_MU_EN</vt:lpstr>
      <vt:lpstr>Insights into Czech Music Culture (HV070) Assessment Info + Recommendations</vt:lpstr>
      <vt:lpstr>To pass the course…</vt:lpstr>
      <vt:lpstr>Concert recommendations</vt:lpstr>
      <vt:lpstr>Concert recommendations</vt:lpstr>
      <vt:lpstr>Concert recommendations</vt:lpstr>
      <vt:lpstr>Opera 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Insights into Czech Music Culture (HV070) Assessment Info + Recommendations</dc:title>
  <dc:creator>Michaela Šilhavíková</dc:creator>
  <cp:lastModifiedBy>Michaela Šilhavíková</cp:lastModifiedBy>
  <cp:revision>8</cp:revision>
  <dcterms:created xsi:type="dcterms:W3CDTF">2023-10-25T21:02:20Z</dcterms:created>
  <dcterms:modified xsi:type="dcterms:W3CDTF">2023-11-15T09:45:41Z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0x0101008A8BAC94BA468D488F31B2478A655CDC</vt:lpwstr>
  </property>
</Properties>
</file>