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46"/>
  </p:notesMasterIdLst>
  <p:handoutMasterIdLst>
    <p:handoutMasterId r:id="rId47"/>
  </p:handoutMasterIdLst>
  <p:sldIdLst>
    <p:sldId id="256" r:id="rId5"/>
    <p:sldId id="257" r:id="rId6"/>
    <p:sldId id="258" r:id="rId7"/>
    <p:sldId id="260" r:id="rId8"/>
    <p:sldId id="266" r:id="rId9"/>
    <p:sldId id="267" r:id="rId10"/>
    <p:sldId id="268" r:id="rId11"/>
    <p:sldId id="262" r:id="rId12"/>
    <p:sldId id="265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8" r:id="rId29"/>
    <p:sldId id="287" r:id="rId30"/>
    <p:sldId id="284" r:id="rId31"/>
    <p:sldId id="291" r:id="rId32"/>
    <p:sldId id="289" r:id="rId33"/>
    <p:sldId id="259" r:id="rId34"/>
    <p:sldId id="290" r:id="rId35"/>
    <p:sldId id="292" r:id="rId36"/>
    <p:sldId id="293" r:id="rId37"/>
    <p:sldId id="294" r:id="rId38"/>
    <p:sldId id="296" r:id="rId39"/>
    <p:sldId id="297" r:id="rId40"/>
    <p:sldId id="298" r:id="rId41"/>
    <p:sldId id="301" r:id="rId42"/>
    <p:sldId id="299" r:id="rId43"/>
    <p:sldId id="300" r:id="rId44"/>
    <p:sldId id="302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F7300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35" autoAdjust="0"/>
    <p:restoredTop sz="96270" autoAdjust="0"/>
  </p:normalViewPr>
  <p:slideViewPr>
    <p:cSldViewPr snapToGrid="0">
      <p:cViewPr varScale="1">
        <p:scale>
          <a:sx n="81" d="100"/>
          <a:sy n="81" d="100"/>
        </p:scale>
        <p:origin x="192" y="8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Grafický objekt 2">
            <a:extLst>
              <a:ext uri="{FF2B5EF4-FFF2-40B4-BE49-F238E27FC236}">
                <a16:creationId xmlns:a16="http://schemas.microsoft.com/office/drawing/2014/main" id="{F808A663-D773-6B42-B7D5-AB15C31E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Grafický objekt 2">
            <a:extLst>
              <a:ext uri="{FF2B5EF4-FFF2-40B4-BE49-F238E27FC236}">
                <a16:creationId xmlns:a16="http://schemas.microsoft.com/office/drawing/2014/main" id="{640AB289-8C5D-424D-B939-16D29422D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A9D8401-243B-2E44-8BE4-811495184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02FD9438-DD1D-E545-8C00-71B3DF301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6C9FD7E3-968E-254F-A42D-DF85C8CDD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2">
            <a:extLst>
              <a:ext uri="{FF2B5EF4-FFF2-40B4-BE49-F238E27FC236}">
                <a16:creationId xmlns:a16="http://schemas.microsoft.com/office/drawing/2014/main" id="{4397D438-0A7B-5A41-8932-CCBA698B0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E4B3D8F6-6DC4-8342-B35E-2D6CEE4EC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626" y="2731338"/>
            <a:ext cx="5378748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BBF52D35-0C3A-4D44-88FC-A8EB9DBB2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CC9F686F-5AFF-8D4C-BA8A-A06BF4EAD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Grafický objekt 2">
            <a:extLst>
              <a:ext uri="{FF2B5EF4-FFF2-40B4-BE49-F238E27FC236}">
                <a16:creationId xmlns:a16="http://schemas.microsoft.com/office/drawing/2014/main" id="{C27EC4D4-323E-EF40-975A-F4560701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2" name="Grafický objekt 2">
            <a:extLst>
              <a:ext uri="{FF2B5EF4-FFF2-40B4-BE49-F238E27FC236}">
                <a16:creationId xmlns:a16="http://schemas.microsoft.com/office/drawing/2014/main" id="{DCD6A5CE-212A-E242-A75F-39CF15129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Grafický objekt 2">
            <a:extLst>
              <a:ext uri="{FF2B5EF4-FFF2-40B4-BE49-F238E27FC236}">
                <a16:creationId xmlns:a16="http://schemas.microsoft.com/office/drawing/2014/main" id="{24790B2B-4651-1742-AEE8-A2027EBF0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Grafický objekt 2">
            <a:extLst>
              <a:ext uri="{FF2B5EF4-FFF2-40B4-BE49-F238E27FC236}">
                <a16:creationId xmlns:a16="http://schemas.microsoft.com/office/drawing/2014/main" id="{BE7EED53-ED3F-3746-8D8B-63FA7491E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530469B3-2E84-344B-B755-CE8C10F68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E2E01748-38AD-8B48-9299-2FA714C4C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447933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nilidec.cz/vynaseni-mareny-valasek/gs-118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eSxRdND29NU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glish.radio.cz/moravian-easter-a-celebration-new-life-813313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-lintava.cz/aktualne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nationalgeographic.com/culture/article/160325-easter-bunny-holidays-nation-religion-traditions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toaparat.cz/fotogalerie/fotografie/430898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dyznudy.cz/akce/otevirani-pastvin-a-staveni-maje-ve-skanzenu-roch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klorni-akademie.cz/lidova-tradice/rucni-staveni-maje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enticukraine.com.ua/en/blog/kupala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photo/2018/07/images-from-ivan-kupala-night/564818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uh.cz/10-mikovske-dozinky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tredni-skola-frydlant.cz/frydlant-bude-zacatkem-zari-hostit-krajske-dozinky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zachytila/photos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lke-pavlovice.cz/krojovane-hody-ve-fotografiich-ludmily-esterkov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edia/set/?set=a.5603648416387249&amp;type=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kanzenrochus.cz/radostny-cas-prozijeme-zas-ve-skanzenu-rochus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edia/set/?set=a.1170994369652698&amp;type=3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kanzenrochus.cz/fotogalerie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lk.cz/2020/12/18/rucni-vyroba-ozdob-z-foukanych-sklenenych-perli-pro-vanocni-stromek-2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dyznudy.cz/aktuality/muzea-v-prirode-zahajuji-o-vikendu-adventni-a-vano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sbirky.c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s.wikipedia.org/wiki/Koutn%C3%AD_placht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radicevobrazech/photos/a.101374475560944/197534929278231/?type=3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z.pinterest.com/pin/352617845805344324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lovanykraj.cz/archiv/53-archiv/2015-6/453-kondrova-marta-judr-alexander-tobek-neznamy-fotograf-slovacka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hlednuti.uh.cz/autor/petr-pavlinec/uvodnic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na.cz/english-vivat-gracie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klornamapa.sk/p/uherskohradistske-dolnacko-ludovy-odev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pixel.cz/foto/616162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dyznudy.cz/ceska-nej/unesco/masopustni-obchuzky-na-hlineck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w3DOiIPcEI?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dyznudy.cz/ceska-nej/unesco/masopustni-obchuzky-na-hlineck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velmikoska.cz/Folklor/Mistrice-Masopust-14-02-2015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nyrok.cz/folklorni-masopust-ve-strani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JbMq1Mq4uBg?start=111&amp;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cm.cz/pro-navstevniky-zcm/kalendar-akci/vitani-jara-v-plzni-vynaseni-morany-20230221101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72530-64B8-5D43-8517-E9464749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Insights into Czech Music Culture (HV070)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D72D84-5A84-6E4E-A582-2F3CF5FFA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Michaela Šilhavíková</a:t>
            </a:r>
          </a:p>
          <a:p>
            <a:r>
              <a:rPr lang="cs-CZ" b="1" i="0" u="sng" dirty="0">
                <a:solidFill>
                  <a:srgbClr val="3A3A3A"/>
                </a:solidFill>
                <a:effectLst/>
                <a:latin typeface="Open Sans" panose="020B0606030504020204" pitchFamily="34" charset="0"/>
                <a:hlinkClick r:id="rId2"/>
              </a:rPr>
              <a:t>447933@mail.muni.cz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C047F-FC19-0C9E-35AB-A0A9046C7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72CCE1F-F7D4-2794-E356-8344572E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" y="452085"/>
            <a:ext cx="7599680" cy="50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63C4B9A-1161-F3B8-DEB8-07243BBA3E2F}"/>
              </a:ext>
            </a:extLst>
          </p:cNvPr>
          <p:cNvSpPr txBox="1"/>
          <p:nvPr/>
        </p:nvSpPr>
        <p:spPr>
          <a:xfrm>
            <a:off x="2286000" y="552513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https://www.hornilidec.cz/vynaseni-mareny-valasek/gs-1187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B22EF5-BBA6-8E44-9EA2-0323D2A06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11</a:t>
            </a:fld>
            <a:endParaRPr lang="en-GB" altLang="cs-CZ" noProof="0"/>
          </a:p>
        </p:txBody>
      </p:sp>
      <p:pic>
        <p:nvPicPr>
          <p:cNvPr id="4" name="Online médium 3" descr="Mistřické frajárky - Morena">
            <a:hlinkClick r:id="" action="ppaction://media"/>
            <a:extLst>
              <a:ext uri="{FF2B5EF4-FFF2-40B4-BE49-F238E27FC236}">
                <a16:creationId xmlns:a16="http://schemas.microsoft.com/office/drawing/2014/main" id="{A687BBA5-3347-B1FE-5DBD-C58B9F2F05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9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welcoming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21488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DC"/>
                </a:solidFill>
              </a:rPr>
              <a:t>Ceremonial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b="1" dirty="0">
                <a:solidFill>
                  <a:srgbClr val="0000DC"/>
                </a:solidFill>
              </a:rPr>
              <a:t>whipping </a:t>
            </a:r>
            <a:r>
              <a:rPr lang="en-US" b="1" i="1" dirty="0" err="1">
                <a:solidFill>
                  <a:srgbClr val="0000DC"/>
                </a:solidFill>
              </a:rPr>
              <a:t>pomlázka</a:t>
            </a:r>
            <a:endParaRPr lang="en-US" b="1" i="1" dirty="0">
              <a:solidFill>
                <a:srgbClr val="0000DC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100" dirty="0"/>
              <a:t>Lads are whipping girls and women with braided willow twigs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Belief in life-giving force of vegetation, which was transmitted to humans by touching them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The girls reward the lads with decorated eggs (symbol of fertility and new life)</a:t>
            </a:r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BBDBB69-10A4-E47B-D99E-CD07E614D857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3" t="4924" r="23205" b="6987"/>
          <a:stretch/>
        </p:blipFill>
        <p:spPr bwMode="auto">
          <a:xfrm>
            <a:off x="5728720" y="1558073"/>
            <a:ext cx="2875280" cy="37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0CB48AA-62A0-C1A4-F57F-141643F72BA5}"/>
              </a:ext>
            </a:extLst>
          </p:cNvPr>
          <p:cNvSpPr txBox="1"/>
          <p:nvPr/>
        </p:nvSpPr>
        <p:spPr>
          <a:xfrm>
            <a:off x="4880360" y="5344160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hlinkClick r:id="rId4"/>
              </a:rPr>
              <a:t>https://english.radio.cz/moravian-easter-a-celebration-new-life-8133134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24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922FB2-F81B-C910-2BC6-DD0553F94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ADD7D87-99C8-FFF9-13BC-29FA746E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50" y="345360"/>
            <a:ext cx="4158700" cy="5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6897E8-8327-5D4F-13B7-3ECA7E4A4845}"/>
              </a:ext>
            </a:extLst>
          </p:cNvPr>
          <p:cNvSpPr txBox="1"/>
          <p:nvPr/>
        </p:nvSpPr>
        <p:spPr>
          <a:xfrm>
            <a:off x="2286000" y="622800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https://www.fs-lintava.cz/aktualne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04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68AD43-515A-DD2C-A7B1-10C170473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271E85-F5B6-07F0-16F9-492D8639FEAA}"/>
              </a:ext>
            </a:extLst>
          </p:cNvPr>
          <p:cNvSpPr txBox="1"/>
          <p:nvPr/>
        </p:nvSpPr>
        <p:spPr>
          <a:xfrm>
            <a:off x="1748162" y="5618163"/>
            <a:ext cx="56476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2"/>
              </a:rPr>
              <a:t>https://www.nationalgeographic.com/culture/article/160325-easter-bunny-holidays-nation-religion-traditions</a:t>
            </a:r>
            <a:r>
              <a:rPr lang="en-US" sz="800" dirty="0"/>
              <a:t>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D295D82E-6826-8187-2DB1-16003D6C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2" y="640493"/>
            <a:ext cx="7456796" cy="49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Maypole raising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10312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Individual maypoles outside girls’ house as an expression of love</a:t>
            </a:r>
          </a:p>
          <a:p>
            <a:pPr>
              <a:spcAft>
                <a:spcPts val="600"/>
              </a:spcAft>
            </a:pPr>
            <a:r>
              <a:rPr lang="en-US" dirty="0"/>
              <a:t>Community maypole in the village center</a:t>
            </a:r>
          </a:p>
          <a:p>
            <a:pPr>
              <a:spcAft>
                <a:spcPts val="600"/>
              </a:spcAft>
            </a:pPr>
            <a:r>
              <a:rPr lang="en-US" dirty="0"/>
              <a:t>Youngsters must guard the maypole from being cut down or stolen by lads from other villages</a:t>
            </a:r>
          </a:p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ADE633E-23AB-0D7D-797D-E018B60F85FB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27" y="1558073"/>
            <a:ext cx="2683933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4A391F-7439-C189-5C40-602825DB977A}"/>
              </a:ext>
            </a:extLst>
          </p:cNvPr>
          <p:cNvSpPr txBox="1"/>
          <p:nvPr/>
        </p:nvSpPr>
        <p:spPr>
          <a:xfrm>
            <a:off x="4572000" y="5583973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https://www.fotoaparat.cz/fotogalerie/fotografie/430898/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30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456111-9F69-7A96-CA2C-C2193F826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16</a:t>
            </a:fld>
            <a:endParaRPr lang="en-GB" altLang="cs-CZ" noProof="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A6B94C5-64F8-91A4-C972-4D845B6E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7" y="611680"/>
            <a:ext cx="7535706" cy="502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781722-FA7F-997B-5E4E-7CFFA6AF1CC0}"/>
              </a:ext>
            </a:extLst>
          </p:cNvPr>
          <p:cNvSpPr txBox="1"/>
          <p:nvPr/>
        </p:nvSpPr>
        <p:spPr>
          <a:xfrm>
            <a:off x="2286000" y="563417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https://www.kudyznudy.cz/akce/otevirani-pastvin-a-staveni-maje-ve-skanzenu-rochu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9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262DE0-81F0-4EB3-4329-7CAAABCBC7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17</a:t>
            </a:fld>
            <a:endParaRPr lang="en-GB" altLang="cs-CZ" noProof="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51C4D36-9367-73D5-F20C-7E6969480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" y="589603"/>
            <a:ext cx="7553960" cy="50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345881B-B098-7FBA-E00B-E79B2A2032BE}"/>
              </a:ext>
            </a:extLst>
          </p:cNvPr>
          <p:cNvSpPr txBox="1"/>
          <p:nvPr/>
        </p:nvSpPr>
        <p:spPr>
          <a:xfrm>
            <a:off x="2286000" y="562426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https://www.folklorni-akademie.cz/lidova-tradice/rucni-staveni-maje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solstice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85496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In Slavic culture known as </a:t>
            </a:r>
            <a:r>
              <a:rPr lang="en-US" i="1" dirty="0" err="1"/>
              <a:t>Kupala</a:t>
            </a:r>
            <a:r>
              <a:rPr lang="en-US" i="1" dirty="0"/>
              <a:t> night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Celebrations of the summer beginning</a:t>
            </a:r>
          </a:p>
          <a:p>
            <a:pPr>
              <a:spcAft>
                <a:spcPts val="600"/>
              </a:spcAft>
            </a:pPr>
            <a:r>
              <a:rPr lang="en-US" dirty="0"/>
              <a:t>Rituals associated with purifying power of natural elements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Jumping over a lit fire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Swimming naked in waters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Picking herbs for their magical powers</a:t>
            </a:r>
          </a:p>
          <a:p>
            <a:pPr>
              <a:spcAft>
                <a:spcPts val="600"/>
              </a:spcAft>
            </a:pPr>
            <a:r>
              <a:rPr lang="en-US" dirty="0"/>
              <a:t>Turned into the St John’s Eve</a:t>
            </a:r>
          </a:p>
          <a:p>
            <a:endParaRPr lang="en-US" dirty="0"/>
          </a:p>
        </p:txBody>
      </p:sp>
      <p:pic>
        <p:nvPicPr>
          <p:cNvPr id="15366" name="Picture 6" descr="Ivan Kupala Day">
            <a:extLst>
              <a:ext uri="{FF2B5EF4-FFF2-40B4-BE49-F238E27FC236}">
                <a16:creationId xmlns:a16="http://schemas.microsoft.com/office/drawing/2014/main" id="{6F4BF72C-CB0E-0174-1BDB-23FCECF76D5A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9" r="27207"/>
          <a:stretch/>
        </p:blipFill>
        <p:spPr bwMode="auto">
          <a:xfrm>
            <a:off x="5923280" y="1558073"/>
            <a:ext cx="2570480" cy="37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2C133A4-D5B5-2585-CCA1-7122F463E3E8}"/>
              </a:ext>
            </a:extLst>
          </p:cNvPr>
          <p:cNvSpPr txBox="1"/>
          <p:nvPr/>
        </p:nvSpPr>
        <p:spPr>
          <a:xfrm>
            <a:off x="4922520" y="526476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https://authenticukraine.com.ua/en/blog/kupala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1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BF7D39-686A-FBD2-836F-7F04BF12A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6C71A30-9B77-E093-56EE-E0773B53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" y="630000"/>
            <a:ext cx="7444740" cy="49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ADDCB17-8207-FE14-2123-151235A88F87}"/>
              </a:ext>
            </a:extLst>
          </p:cNvPr>
          <p:cNvSpPr txBox="1"/>
          <p:nvPr/>
        </p:nvSpPr>
        <p:spPr>
          <a:xfrm>
            <a:off x="2286000" y="559316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https://www.theatlantic.com/photo/2018/07/images-from-ivan-kupala-night/564818/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0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03CFB2-9B52-E887-DFA4-4E62CB991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191E72-A5EA-04CE-774F-B658B220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Moravian customs and traditions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EF7CB2-DFD1-FDBB-7AD6-BE65037A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97446"/>
            <a:ext cx="8151824" cy="42345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 ethnology usually covered by the terms </a:t>
            </a:r>
            <a:r>
              <a:rPr lang="en-US" i="1" dirty="0"/>
              <a:t>custom tradition, ceremonial culture </a:t>
            </a:r>
            <a:r>
              <a:rPr lang="en-US" dirty="0"/>
              <a:t>or </a:t>
            </a:r>
            <a:r>
              <a:rPr lang="en-US" i="1" dirty="0"/>
              <a:t>annual customs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Expressions related to: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Particular calendar dates = </a:t>
            </a:r>
            <a:r>
              <a:rPr lang="en-US" sz="1800" b="1" i="1" dirty="0">
                <a:solidFill>
                  <a:srgbClr val="0000DC"/>
                </a:solidFill>
              </a:rPr>
              <a:t>annual customs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Events in human life = </a:t>
            </a:r>
            <a:r>
              <a:rPr lang="en-US" sz="1800" b="1" i="1" dirty="0">
                <a:solidFill>
                  <a:srgbClr val="0000DC"/>
                </a:solidFill>
              </a:rPr>
              <a:t>family customs</a:t>
            </a:r>
            <a:endParaRPr lang="en-US" sz="1800" b="1" dirty="0">
              <a:solidFill>
                <a:srgbClr val="0000DC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Many of them have their origins in the old pagan Slavic culture</a:t>
            </a:r>
          </a:p>
          <a:p>
            <a:pPr>
              <a:lnSpc>
                <a:spcPct val="150000"/>
              </a:lnSpc>
            </a:pPr>
            <a:r>
              <a:rPr lang="en-US" dirty="0"/>
              <a:t>After Christianization, some of them changed their original meaning</a:t>
            </a:r>
          </a:p>
          <a:p>
            <a:pPr marL="54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 celebrations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72288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Harvest = Season when crops are gathered from the fields: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Wheat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Hop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Wine</a:t>
            </a:r>
          </a:p>
          <a:p>
            <a:pPr>
              <a:spcAft>
                <a:spcPts val="600"/>
              </a:spcAft>
            </a:pPr>
            <a:r>
              <a:rPr lang="en-US" dirty="0"/>
              <a:t>The celebrations have belonged to the most significant traditional feasts</a:t>
            </a:r>
          </a:p>
          <a:p>
            <a:pPr>
              <a:spcAft>
                <a:spcPts val="600"/>
              </a:spcAft>
            </a:pPr>
            <a:r>
              <a:rPr lang="en-US" dirty="0"/>
              <a:t>During this thanks-giving feast, part of the harvest was offered to Slavic gods</a:t>
            </a:r>
          </a:p>
          <a:p>
            <a:pPr>
              <a:spcAft>
                <a:spcPts val="600"/>
              </a:spcAft>
            </a:pPr>
            <a:r>
              <a:rPr lang="en-US" dirty="0"/>
              <a:t>Harvest wreath as a symbol of fertility, health and strength </a:t>
            </a:r>
          </a:p>
        </p:txBody>
      </p:sp>
      <p:pic>
        <p:nvPicPr>
          <p:cNvPr id="17414" name="Picture 6" descr="10. Míkovské dožínky - Klub kultury Uherské Hradiště">
            <a:extLst>
              <a:ext uri="{FF2B5EF4-FFF2-40B4-BE49-F238E27FC236}">
                <a16:creationId xmlns:a16="http://schemas.microsoft.com/office/drawing/2014/main" id="{277B510E-1CD8-7658-C751-40AB62BB4D9F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4" r="27382"/>
          <a:stretch/>
        </p:blipFill>
        <p:spPr bwMode="auto">
          <a:xfrm>
            <a:off x="5953760" y="1558073"/>
            <a:ext cx="2650240" cy="34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2B687F6-5BB5-6CEF-50DF-A4146D8BDB33}"/>
              </a:ext>
            </a:extLst>
          </p:cNvPr>
          <p:cNvSpPr txBox="1"/>
          <p:nvPr/>
        </p:nvSpPr>
        <p:spPr>
          <a:xfrm>
            <a:off x="4978400" y="504464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https://www.kkuh.cz/10-mikovske-dozinky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31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CC9F18-7C21-6095-9E90-55FE9561D8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1556ECA-B277-789A-6702-D070B64D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20241"/>
            <a:ext cx="7518400" cy="500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C2CD3D7-AFA4-B56A-8DF8-7842843AD8B6}"/>
              </a:ext>
            </a:extLst>
          </p:cNvPr>
          <p:cNvSpPr txBox="1"/>
          <p:nvPr/>
        </p:nvSpPr>
        <p:spPr>
          <a:xfrm>
            <a:off x="2286000" y="552989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https://stredni-skola-frydlant.cz/frydlant-bude-zacatkem-zari-hostit-krajske-dozinky/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9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Village feasts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29616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Biggest folk event between the end of summer and winter solstice</a:t>
            </a:r>
          </a:p>
          <a:p>
            <a:pPr>
              <a:spcAft>
                <a:spcPts val="600"/>
              </a:spcAft>
            </a:pPr>
            <a:r>
              <a:rPr lang="en-US" dirty="0"/>
              <a:t>In ancient times, they were connected to harvest celebrations</a:t>
            </a:r>
          </a:p>
          <a:p>
            <a:pPr>
              <a:spcAft>
                <a:spcPts val="600"/>
              </a:spcAft>
            </a:pPr>
            <a:r>
              <a:rPr lang="en-US" dirty="0"/>
              <a:t>In the Middle Ages, Christians converted them into feasts of the village’s saint patron</a:t>
            </a:r>
          </a:p>
          <a:p>
            <a:pPr>
              <a:spcAft>
                <a:spcPts val="600"/>
              </a:spcAft>
            </a:pPr>
            <a:r>
              <a:rPr lang="en-US" i="1" dirty="0" err="1"/>
              <a:t>Chasa</a:t>
            </a:r>
            <a:r>
              <a:rPr lang="en-US" i="1" dirty="0"/>
              <a:t> </a:t>
            </a:r>
            <a:r>
              <a:rPr lang="en-US" dirty="0"/>
              <a:t>(group of youth) chooses their </a:t>
            </a:r>
            <a:r>
              <a:rPr lang="en-US" i="1" dirty="0"/>
              <a:t>elders </a:t>
            </a:r>
            <a:r>
              <a:rPr lang="en-US" dirty="0"/>
              <a:t>(leading couple)</a:t>
            </a:r>
          </a:p>
          <a:p>
            <a:pPr marL="54000" indent="0">
              <a:buNone/>
            </a:pPr>
            <a:endParaRPr lang="en-US" i="1" dirty="0"/>
          </a:p>
        </p:txBody>
      </p:sp>
      <p:pic>
        <p:nvPicPr>
          <p:cNvPr id="19458" name="Picture 2" descr="Může jít o obrázek 8 lidí">
            <a:extLst>
              <a:ext uri="{FF2B5EF4-FFF2-40B4-BE49-F238E27FC236}">
                <a16:creationId xmlns:a16="http://schemas.microsoft.com/office/drawing/2014/main" id="{2BDC2AB2-B023-9F40-B702-B68F060D5E23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3" r="12604"/>
          <a:stretch/>
        </p:blipFill>
        <p:spPr bwMode="auto">
          <a:xfrm>
            <a:off x="5644621" y="1171576"/>
            <a:ext cx="2788179" cy="403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9030F4F-9909-45A0-F3BA-F567755B75D4}"/>
              </a:ext>
            </a:extLst>
          </p:cNvPr>
          <p:cNvSpPr txBox="1"/>
          <p:nvPr/>
        </p:nvSpPr>
        <p:spPr>
          <a:xfrm>
            <a:off x="4752710" y="519220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https://www.facebook.com/zachytila/photos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8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491863-1983-E67D-FFFB-19EB56E27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pic>
        <p:nvPicPr>
          <p:cNvPr id="20482" name="Picture 2" descr="Krojované hody ve fotografiích Ludmily Esterkové | Město Velké Pavlovice">
            <a:extLst>
              <a:ext uri="{FF2B5EF4-FFF2-40B4-BE49-F238E27FC236}">
                <a16:creationId xmlns:a16="http://schemas.microsoft.com/office/drawing/2014/main" id="{8719792B-F5BA-F7A1-EFFA-6FECF5C4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66195"/>
            <a:ext cx="7518400" cy="50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27227AB-F56B-E7E2-249E-B44D6F7D5BC0}"/>
              </a:ext>
            </a:extLst>
          </p:cNvPr>
          <p:cNvSpPr txBox="1"/>
          <p:nvPr/>
        </p:nvSpPr>
        <p:spPr>
          <a:xfrm>
            <a:off x="2286000" y="558107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https://www.velke-pavlovice.cz/krojovane-hody-ve-fotografiich-ludmily-esterkove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94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solstice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69240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Arrival of </a:t>
            </a:r>
            <a:r>
              <a:rPr lang="en-US" dirty="0" err="1"/>
              <a:t>Morana</a:t>
            </a:r>
            <a:r>
              <a:rPr lang="en-US" dirty="0"/>
              <a:t>, goddess of death and winter </a:t>
            </a:r>
          </a:p>
          <a:p>
            <a:pPr>
              <a:spcAft>
                <a:spcPts val="600"/>
              </a:spcAft>
            </a:pPr>
            <a:r>
              <a:rPr lang="en-US" dirty="0"/>
              <a:t>People did activities for which there was no time left over the year</a:t>
            </a:r>
          </a:p>
          <a:p>
            <a:pPr>
              <a:spcAft>
                <a:spcPts val="600"/>
              </a:spcAft>
            </a:pPr>
            <a:r>
              <a:rPr lang="en-US" dirty="0"/>
              <a:t>Figure of </a:t>
            </a:r>
            <a:r>
              <a:rPr lang="en-US" b="1" dirty="0">
                <a:solidFill>
                  <a:srgbClr val="0000DC"/>
                </a:solidFill>
              </a:rPr>
              <a:t>St Nicholas 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Accompanied by an angel and devil brings gifts to children</a:t>
            </a:r>
          </a:p>
          <a:p>
            <a:pPr>
              <a:spcAft>
                <a:spcPts val="600"/>
              </a:spcAft>
            </a:pPr>
            <a:r>
              <a:rPr lang="en-US" dirty="0"/>
              <a:t>Figure of </a:t>
            </a:r>
            <a:r>
              <a:rPr lang="en-US" b="1" dirty="0">
                <a:solidFill>
                  <a:srgbClr val="0000DC"/>
                </a:solidFill>
              </a:rPr>
              <a:t>St Lucia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Dressed in white walks silently through the village with a goose wig and flour in her hands, making marks on the houses</a:t>
            </a:r>
          </a:p>
        </p:txBody>
      </p:sp>
      <p:pic>
        <p:nvPicPr>
          <p:cNvPr id="1028" name="Picture 4" descr="Není k dispozici žádný popis fotky.">
            <a:extLst>
              <a:ext uri="{FF2B5EF4-FFF2-40B4-BE49-F238E27FC236}">
                <a16:creationId xmlns:a16="http://schemas.microsoft.com/office/drawing/2014/main" id="{9E89A9F6-C1ED-9E16-E643-C62FAC2ADC61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r="53761"/>
          <a:stretch/>
        </p:blipFill>
        <p:spPr bwMode="auto">
          <a:xfrm>
            <a:off x="6120821" y="1558074"/>
            <a:ext cx="2483179" cy="36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8F2D92B-59B2-3A86-B5A5-E6AEF8888DBC}"/>
              </a:ext>
            </a:extLst>
          </p:cNvPr>
          <p:cNvSpPr txBox="1"/>
          <p:nvPr/>
        </p:nvSpPr>
        <p:spPr>
          <a:xfrm>
            <a:off x="6068425" y="5130649"/>
            <a:ext cx="25879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https://www.facebook.com/media/set/?set=a.5603648416387249&amp;type=3</a:t>
            </a:r>
            <a:r>
              <a:rPr lang="en-US" sz="800" dirty="0"/>
              <a:t> </a:t>
            </a: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8965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309ADD-673A-17A5-5CA7-93BA3CD1E9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25</a:t>
            </a:fld>
            <a:endParaRPr lang="en-GB" altLang="cs-CZ" noProof="0" dirty="0"/>
          </a:p>
        </p:txBody>
      </p:sp>
      <p:pic>
        <p:nvPicPr>
          <p:cNvPr id="26626" name="Picture 2" descr="Radostný čas prožijeme zas ve skanzenu Rochus">
            <a:extLst>
              <a:ext uri="{FF2B5EF4-FFF2-40B4-BE49-F238E27FC236}">
                <a16:creationId xmlns:a16="http://schemas.microsoft.com/office/drawing/2014/main" id="{E6CCBE87-DB1A-6409-A744-C72FDE4A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" y="606542"/>
            <a:ext cx="7752472" cy="51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8C2A66-D563-BC2A-143B-03D7E7A5D3F2}"/>
              </a:ext>
            </a:extLst>
          </p:cNvPr>
          <p:cNvSpPr txBox="1"/>
          <p:nvPr/>
        </p:nvSpPr>
        <p:spPr>
          <a:xfrm>
            <a:off x="2357120" y="577754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https://skanzenrochus.cz/radostny-cas-prozijeme-zas-ve-skanzenu-rochus/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5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B7BFF5-47CF-43FC-818E-ADA985313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26</a:t>
            </a:fld>
            <a:endParaRPr lang="en-GB" altLang="cs-CZ" noProof="0" dirty="0"/>
          </a:p>
        </p:txBody>
      </p:sp>
      <p:pic>
        <p:nvPicPr>
          <p:cNvPr id="25602" name="Picture 2" descr="Není k dispozici žádný popis fotky.">
            <a:extLst>
              <a:ext uri="{FF2B5EF4-FFF2-40B4-BE49-F238E27FC236}">
                <a16:creationId xmlns:a16="http://schemas.microsoft.com/office/drawing/2014/main" id="{6A38189B-2DE4-9299-DA1C-D9FEF4DB0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" y="623737"/>
            <a:ext cx="7604760" cy="503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5F52B1-973D-B39E-5D3F-5195F2502E2C}"/>
              </a:ext>
            </a:extLst>
          </p:cNvPr>
          <p:cNvSpPr txBox="1"/>
          <p:nvPr/>
        </p:nvSpPr>
        <p:spPr>
          <a:xfrm>
            <a:off x="2286000" y="566057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https://www.facebook.com/media/set/?set=a.1170994369652698&amp;type=3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6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Christmas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69240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Ancient pagan customs during “Christmas” period were associated with the new year and cult of the dead</a:t>
            </a:r>
          </a:p>
          <a:p>
            <a:pPr>
              <a:spcAft>
                <a:spcPts val="600"/>
              </a:spcAft>
            </a:pPr>
            <a:r>
              <a:rPr lang="en-US" dirty="0"/>
              <a:t>Some of the customs persist 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Cutting apples to foretell health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Floating nut shells with tiny candles to see who will get farthest from home </a:t>
            </a:r>
          </a:p>
          <a:p>
            <a:pPr>
              <a:spcAft>
                <a:spcPts val="600"/>
              </a:spcAft>
            </a:pPr>
            <a:r>
              <a:rPr lang="en-US" dirty="0"/>
              <a:t>Czech handmade </a:t>
            </a:r>
            <a:r>
              <a:rPr lang="cs-CZ" dirty="0" err="1"/>
              <a:t>glass-blown</a:t>
            </a:r>
            <a:r>
              <a:rPr lang="cs-CZ" dirty="0"/>
              <a:t> </a:t>
            </a:r>
            <a:r>
              <a:rPr lang="cs-CZ" dirty="0" err="1"/>
              <a:t>Christmas</a:t>
            </a:r>
            <a:r>
              <a:rPr lang="cs-CZ" dirty="0"/>
              <a:t> </a:t>
            </a:r>
            <a:r>
              <a:rPr lang="cs-CZ" dirty="0" err="1"/>
              <a:t>decorations</a:t>
            </a:r>
            <a:r>
              <a:rPr lang="cs-CZ" dirty="0"/>
              <a:t> – UNESCO </a:t>
            </a:r>
            <a:endParaRPr lang="en-US" dirty="0"/>
          </a:p>
          <a:p>
            <a:pPr lvl="1"/>
            <a:endParaRPr lang="en-US" sz="1800" dirty="0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D3634F7B-B5EC-2321-CB91-BE2028C8D791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1464843"/>
            <a:ext cx="2554038" cy="383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C3942A-252E-122A-2C17-0C2A0FF11B50}"/>
              </a:ext>
            </a:extLst>
          </p:cNvPr>
          <p:cNvSpPr txBox="1"/>
          <p:nvPr/>
        </p:nvSpPr>
        <p:spPr>
          <a:xfrm>
            <a:off x="5040981" y="528543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https://skanzenrochus.cz/fotogalerie/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2D5151-A891-D821-2A9F-BD6AD268B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pic>
        <p:nvPicPr>
          <p:cNvPr id="2050" name="Picture 2" descr="Ruční výroba ozdob z foukaných skleněných perlí pro vánoční stromek -  Národní ústav lidové kultury">
            <a:extLst>
              <a:ext uri="{FF2B5EF4-FFF2-40B4-BE49-F238E27FC236}">
                <a16:creationId xmlns:a16="http://schemas.microsoft.com/office/drawing/2014/main" id="{E86A2072-3B01-B8B8-DEDB-F9B580262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620019"/>
            <a:ext cx="64800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A4E1F4D-CDA8-8977-F56B-4408C77E0005}"/>
              </a:ext>
            </a:extLst>
          </p:cNvPr>
          <p:cNvSpPr txBox="1"/>
          <p:nvPr/>
        </p:nvSpPr>
        <p:spPr>
          <a:xfrm>
            <a:off x="1936820" y="5480019"/>
            <a:ext cx="5270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https://www.nulk.cz/2020/12/18/rucni-vyroba-ozdob-z-foukanych-sklenenych-perli-pro-vanocni-stromek-2/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7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3E4EF0-149D-F41A-3B6C-4B841E28B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D95D8B1D-05AB-56A7-56BF-FF71F132E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4" y="652780"/>
            <a:ext cx="7661911" cy="51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62696B-A956-80B8-761B-AEDB751E7C86}"/>
              </a:ext>
            </a:extLst>
          </p:cNvPr>
          <p:cNvSpPr txBox="1"/>
          <p:nvPr/>
        </p:nvSpPr>
        <p:spPr>
          <a:xfrm>
            <a:off x="2286000" y="576072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https://www.kudyznudy.cz/aktuality/muzea-v-prirode-zahajuji-o-vikendu-adventni-a-vano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3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37CB29-3111-40E0-5BFB-5573E83F51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2B403F-6D11-3928-E18E-78079288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0" dirty="0"/>
              <a:t>Annual customs (calendar customs)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81480E-6C69-792C-1127-86AD01D4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71576"/>
            <a:ext cx="8064900" cy="46604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Related to the cycle of nature’s life during the year</a:t>
            </a:r>
          </a:p>
          <a:p>
            <a:pPr marL="54000" indent="0">
              <a:buNone/>
            </a:pPr>
            <a:endParaRPr lang="en-US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0A8ECDD-8DC4-4FB3-4ADA-02665C0A0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50011"/>
              </p:ext>
            </p:extLst>
          </p:nvPr>
        </p:nvGraphicFramePr>
        <p:xfrm>
          <a:off x="1031999" y="2221402"/>
          <a:ext cx="7080001" cy="2937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54296">
                  <a:extLst>
                    <a:ext uri="{9D8B030D-6E8A-4147-A177-3AD203B41FA5}">
                      <a16:colId xmlns:a16="http://schemas.microsoft.com/office/drawing/2014/main" val="1282395411"/>
                    </a:ext>
                  </a:extLst>
                </a:gridCol>
                <a:gridCol w="4725705">
                  <a:extLst>
                    <a:ext uri="{9D8B030D-6E8A-4147-A177-3AD203B41FA5}">
                      <a16:colId xmlns:a16="http://schemas.microsoft.com/office/drawing/2014/main" val="2150006392"/>
                    </a:ext>
                  </a:extLst>
                </a:gridCol>
              </a:tblGrid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February /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Masopust</a:t>
                      </a: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(Shrovetide)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376139"/>
                  </a:ext>
                </a:extLst>
              </a:tr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Spring welcoming (Easter)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994156"/>
                  </a:ext>
                </a:extLst>
              </a:tr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Maypole raising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818499"/>
                  </a:ext>
                </a:extLst>
              </a:tr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Summer solstice /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Kupala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 (St John’s Eve)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1584279"/>
                  </a:ext>
                </a:extLst>
              </a:tr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August / 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Harvest celebrations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1705769"/>
                  </a:ext>
                </a:extLst>
              </a:tr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August to November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Feasting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1432437"/>
                  </a:ext>
                </a:extLst>
              </a:tr>
              <a:tr h="419680">
                <a:tc>
                  <a:txBody>
                    <a:bodyPr/>
                    <a:lstStyle/>
                    <a:p>
                      <a:r>
                        <a:rPr lang="en-US" sz="1600" b="0" dirty="0"/>
                        <a:t>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</a:rPr>
                        <a:t>Winter solstice (Advent and Christmas)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444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2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334FB9-24D6-0A23-485A-0E2B02E9C1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B31967-20F6-9628-00AC-CA9770CA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b="0" dirty="0"/>
              <a:t>Family customs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8265D9-C17A-B89E-5ACB-29F4C701D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71576"/>
            <a:ext cx="8064900" cy="4660424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Associated with human’s life cycle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 marL="54000" indent="0">
              <a:spcAft>
                <a:spcPts val="600"/>
              </a:spcAft>
              <a:buNone/>
            </a:pPr>
            <a:r>
              <a:rPr lang="en-US" dirty="0"/>
              <a:t>Customs concerning:</a:t>
            </a:r>
          </a:p>
          <a:p>
            <a:pPr marL="5400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/>
              <a:t> Birth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/>
              <a:t> Wedding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/>
              <a:t> Death and burial</a:t>
            </a:r>
          </a:p>
        </p:txBody>
      </p:sp>
    </p:spTree>
    <p:extLst>
      <p:ext uri="{BB962C8B-B14F-4D97-AF65-F5344CB8AC3E}">
        <p14:creationId xmlns:p14="http://schemas.microsoft.com/office/powerpoint/2010/main" val="6771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F4C3F1-F2E4-770C-A4EB-DC8DEA31A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1FFEB6-C024-E161-F83C-186263FA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Visits to mother and baby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B3762A-20DF-557C-72EF-D016A57C50F1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4560320" cy="41399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Known as </a:t>
            </a:r>
            <a:r>
              <a:rPr lang="en-US" i="1" dirty="0"/>
              <a:t>bringing gifts to the corner</a:t>
            </a:r>
          </a:p>
          <a:p>
            <a:pPr>
              <a:spcAft>
                <a:spcPts val="600"/>
              </a:spcAft>
            </a:pPr>
            <a:r>
              <a:rPr lang="en-US" dirty="0"/>
              <a:t>For six weeks after giving birth, mother laid with her baby on the bed in the corner, separated from other family members by a piece of cloth</a:t>
            </a:r>
          </a:p>
          <a:p>
            <a:pPr>
              <a:spcAft>
                <a:spcPts val="600"/>
              </a:spcAft>
            </a:pPr>
            <a:r>
              <a:rPr lang="en-US" dirty="0"/>
              <a:t>The cloth was supposed to protect mother and baby from evil forces or diseases </a:t>
            </a:r>
          </a:p>
          <a:p>
            <a:pPr>
              <a:spcAft>
                <a:spcPts val="600"/>
              </a:spcAft>
            </a:pPr>
            <a:r>
              <a:rPr lang="en-US" dirty="0"/>
              <a:t>Friends and relatives brought gifts, especially food and drinks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F44B6D4-F0F5-EBE7-7886-772740EC5A7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486" y="1701505"/>
            <a:ext cx="2619514" cy="36159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1CF0D7F-CF27-7D96-98C6-AFC833BB905F}"/>
              </a:ext>
            </a:extLst>
          </p:cNvPr>
          <p:cNvSpPr txBox="1"/>
          <p:nvPr/>
        </p:nvSpPr>
        <p:spPr>
          <a:xfrm>
            <a:off x="5008243" y="531746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https://www.esbirky.cz/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2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27DAF-537C-278B-58C1-FE2938AD6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32</a:t>
            </a:fld>
            <a:endParaRPr lang="en-GB" altLang="cs-CZ" noProof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31D3B1-653F-6F34-63EF-F11314F71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17" y="378000"/>
            <a:ext cx="7316966" cy="54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10243FB-A64F-4771-05AD-5C99A1B22671}"/>
              </a:ext>
            </a:extLst>
          </p:cNvPr>
          <p:cNvSpPr txBox="1"/>
          <p:nvPr/>
        </p:nvSpPr>
        <p:spPr>
          <a:xfrm>
            <a:off x="2286000" y="58676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https://cs.wikipedia.org/wiki/Koutn%C3%AD_plachta</a:t>
            </a:r>
            <a:r>
              <a:rPr lang="en-US" sz="800" dirty="0"/>
              <a:t> 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AEACC9A-2B7A-3CAA-7F0A-C52A2FA32486}"/>
              </a:ext>
            </a:extLst>
          </p:cNvPr>
          <p:cNvSpPr/>
          <p:nvPr/>
        </p:nvSpPr>
        <p:spPr bwMode="auto">
          <a:xfrm>
            <a:off x="4149970" y="162556"/>
            <a:ext cx="3748035" cy="2481943"/>
          </a:xfrm>
          <a:custGeom>
            <a:avLst/>
            <a:gdLst>
              <a:gd name="connsiteX0" fmla="*/ 0 w 3748035"/>
              <a:gd name="connsiteY0" fmla="*/ 1240972 h 2481943"/>
              <a:gd name="connsiteX1" fmla="*/ 1874018 w 3748035"/>
              <a:gd name="connsiteY1" fmla="*/ 0 h 2481943"/>
              <a:gd name="connsiteX2" fmla="*/ 3748036 w 3748035"/>
              <a:gd name="connsiteY2" fmla="*/ 1240972 h 2481943"/>
              <a:gd name="connsiteX3" fmla="*/ 1874018 w 3748035"/>
              <a:gd name="connsiteY3" fmla="*/ 2481944 h 2481943"/>
              <a:gd name="connsiteX4" fmla="*/ 0 w 3748035"/>
              <a:gd name="connsiteY4" fmla="*/ 1240972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8035" h="2481943" extrusionOk="0">
                <a:moveTo>
                  <a:pt x="0" y="1240972"/>
                </a:moveTo>
                <a:cubicBezTo>
                  <a:pt x="-112958" y="485927"/>
                  <a:pt x="656346" y="68563"/>
                  <a:pt x="1874018" y="0"/>
                </a:cubicBezTo>
                <a:cubicBezTo>
                  <a:pt x="2970593" y="12965"/>
                  <a:pt x="3651588" y="558669"/>
                  <a:pt x="3748036" y="1240972"/>
                </a:cubicBezTo>
                <a:cubicBezTo>
                  <a:pt x="3733810" y="1940235"/>
                  <a:pt x="2873455" y="2678465"/>
                  <a:pt x="1874018" y="2481944"/>
                </a:cubicBezTo>
                <a:cubicBezTo>
                  <a:pt x="804852" y="2463247"/>
                  <a:pt x="102067" y="1975110"/>
                  <a:pt x="0" y="1240972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4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D6E547-403E-FCDD-6458-76A76797D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8BF81-77A4-AD3C-543B-D66CE1B7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Baptising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D3EA8B-51A1-EFE0-E3FC-9E1ED846BB0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In the past usually two or three days after birth (fear of health complications)</a:t>
            </a:r>
          </a:p>
          <a:p>
            <a:pPr>
              <a:spcAft>
                <a:spcPts val="600"/>
              </a:spcAft>
            </a:pPr>
            <a:r>
              <a:rPr lang="en-US" dirty="0"/>
              <a:t>Mother was too weak to participate</a:t>
            </a:r>
          </a:p>
          <a:p>
            <a:pPr>
              <a:spcAft>
                <a:spcPts val="600"/>
              </a:spcAft>
            </a:pPr>
            <a:r>
              <a:rPr lang="en-US" dirty="0"/>
              <a:t>Important role of Godparents who are responsible for their godchildren if they become orphans</a:t>
            </a:r>
          </a:p>
          <a:p>
            <a:pPr>
              <a:spcAft>
                <a:spcPts val="600"/>
              </a:spcAft>
            </a:pPr>
            <a:r>
              <a:rPr lang="en-US" dirty="0"/>
              <a:t>Today, children are baptized after half a year of life</a:t>
            </a:r>
          </a:p>
        </p:txBody>
      </p:sp>
      <p:pic>
        <p:nvPicPr>
          <p:cNvPr id="7170" name="Picture 2" descr="Není k dispozici žádný popis fotky.">
            <a:extLst>
              <a:ext uri="{FF2B5EF4-FFF2-40B4-BE49-F238E27FC236}">
                <a16:creationId xmlns:a16="http://schemas.microsoft.com/office/drawing/2014/main" id="{5B89E15A-26FB-966E-C982-C5A3E3D5FD7C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2710"/>
          <a:stretch/>
        </p:blipFill>
        <p:spPr bwMode="auto">
          <a:xfrm>
            <a:off x="5988818" y="1409283"/>
            <a:ext cx="2542233" cy="40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14727C4-C701-3D54-0B14-DB3DA7D626E2}"/>
              </a:ext>
            </a:extLst>
          </p:cNvPr>
          <p:cNvSpPr txBox="1"/>
          <p:nvPr/>
        </p:nvSpPr>
        <p:spPr>
          <a:xfrm>
            <a:off x="5896770" y="5451763"/>
            <a:ext cx="2726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https://www.facebook.com/Tradicevobrazech/photos/a.101374475560944/197534929278231/?type=3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6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487DE2-BDA3-1D09-B888-51FE155EB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51DBF5-3E15-39EC-9C12-AD126447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Welcoming to motherhood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B5D984-55E6-88D3-659B-293BADD7E7C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4032000" cy="413999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Six weeks after baby’s birth, woman was introduced to society in her new role as mother</a:t>
            </a:r>
          </a:p>
          <a:p>
            <a:pPr>
              <a:spcBef>
                <a:spcPts val="600"/>
              </a:spcBef>
            </a:pPr>
            <a:r>
              <a:rPr lang="en-US" dirty="0"/>
              <a:t>She held child in her arms, wrapped in ceremonial cloth called </a:t>
            </a:r>
            <a:r>
              <a:rPr lang="en-US" i="1" dirty="0" err="1"/>
              <a:t>úvodnice</a:t>
            </a:r>
            <a:endParaRPr lang="en-US" i="1" dirty="0"/>
          </a:p>
          <a:p>
            <a:pPr>
              <a:spcBef>
                <a:spcPts val="600"/>
              </a:spcBef>
            </a:pPr>
            <a:r>
              <a:rPr lang="en-US" dirty="0"/>
              <a:t>It was believed in magical function of </a:t>
            </a:r>
            <a:r>
              <a:rPr lang="en-US" i="1" dirty="0" err="1"/>
              <a:t>úvodnice</a:t>
            </a:r>
            <a:r>
              <a:rPr lang="en-US" dirty="0"/>
              <a:t>; brides also  wore it at their wedding day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38BD3F-EE48-21D0-538C-BBE0996939D1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16659" r="15183"/>
          <a:stretch/>
        </p:blipFill>
        <p:spPr bwMode="auto">
          <a:xfrm>
            <a:off x="6001477" y="1340969"/>
            <a:ext cx="2602523" cy="41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0FB0D73-A0AF-08F2-C19D-127BE2673624}"/>
              </a:ext>
            </a:extLst>
          </p:cNvPr>
          <p:cNvSpPr txBox="1"/>
          <p:nvPr/>
        </p:nvSpPr>
        <p:spPr>
          <a:xfrm>
            <a:off x="5016738" y="551703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https://cz.pinterest.com/pin/352617845805344324/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6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AE1C65-BE14-022A-EB08-D148399D1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35</a:t>
            </a:fld>
            <a:endParaRPr lang="en-GB" altLang="cs-CZ" noProof="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1A2192-4936-DAC5-0334-90271158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506000"/>
            <a:ext cx="7336971" cy="50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401B48-4EF7-4A8F-F684-8F3200AFFC20}"/>
              </a:ext>
            </a:extLst>
          </p:cNvPr>
          <p:cNvSpPr txBox="1"/>
          <p:nvPr/>
        </p:nvSpPr>
        <p:spPr>
          <a:xfrm>
            <a:off x="1424353" y="5599845"/>
            <a:ext cx="62952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https://www.malovanykraj.cz/archiv/53-archiv/2015-6/453-kondrova-marta-judr-alexander-tobek-neznamy-fotograf-slovacka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0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C9B044-78E6-61A9-363A-07613AFBD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36</a:t>
            </a:fld>
            <a:endParaRPr lang="en-GB" altLang="cs-CZ" noProof="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2BDA56-2158-174C-5F84-CEDB4E81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0" y="471261"/>
            <a:ext cx="7661319" cy="51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FCD6DA-BC93-223B-7F2E-0564184827E3}"/>
              </a:ext>
            </a:extLst>
          </p:cNvPr>
          <p:cNvSpPr txBox="1"/>
          <p:nvPr/>
        </p:nvSpPr>
        <p:spPr>
          <a:xfrm>
            <a:off x="2285999" y="557348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https://ohlednuti.uh.cz/autor/petr-pavlinec/uvodnice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3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6C531B-DD22-14B0-5B47-D5A6B10F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A39194-7822-CA49-7C6A-58142C21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Bride capping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02832B1-4784-EBCA-A5BF-41BE7EB4EB7D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dirty="0"/>
              <a:t>Ancient wedding ceremony symbolizes transition from virginity to womanhood</a:t>
            </a:r>
          </a:p>
          <a:p>
            <a:r>
              <a:rPr lang="en-US" dirty="0"/>
              <a:t>Wreath as a symbol of freedom was replaced by a cap</a:t>
            </a:r>
          </a:p>
          <a:p>
            <a:r>
              <a:rPr lang="en-US" dirty="0"/>
              <a:t>Matrons of the village accepted the bride into the ranks of married women</a:t>
            </a:r>
          </a:p>
        </p:txBody>
      </p:sp>
      <p:pic>
        <p:nvPicPr>
          <p:cNvPr id="9218" name="Picture 2" descr="Kristýna Petříčková (English) Vivat Grácie |">
            <a:extLst>
              <a:ext uri="{FF2B5EF4-FFF2-40B4-BE49-F238E27FC236}">
                <a16:creationId xmlns:a16="http://schemas.microsoft.com/office/drawing/2014/main" id="{45EB1E94-59EF-61CA-8DD2-1BDBB94A736D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53" y="1358900"/>
            <a:ext cx="280374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63884AF-8282-69CD-1A4C-9AF828C3850F}"/>
              </a:ext>
            </a:extLst>
          </p:cNvPr>
          <p:cNvSpPr txBox="1"/>
          <p:nvPr/>
        </p:nvSpPr>
        <p:spPr>
          <a:xfrm>
            <a:off x="4916126" y="549910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http://www.yna.cz/english-vivat-gracie/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88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92EAAB-0016-D042-AFC7-F8E32088B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38</a:t>
            </a:fld>
            <a:endParaRPr lang="en-GB" altLang="cs-CZ" noProof="0" dirty="0"/>
          </a:p>
        </p:txBody>
      </p:sp>
      <p:pic>
        <p:nvPicPr>
          <p:cNvPr id="5" name="Obrázek 4" descr="Obsah obrázku oblečení, osoba, skupina, Retro styl&#10;&#10;Popis byl vytvořen automaticky">
            <a:extLst>
              <a:ext uri="{FF2B5EF4-FFF2-40B4-BE49-F238E27FC236}">
                <a16:creationId xmlns:a16="http://schemas.microsoft.com/office/drawing/2014/main" id="{C58053E5-31F6-3F25-5FC9-1C5586D35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1403"/>
          <a:stretch/>
        </p:blipFill>
        <p:spPr>
          <a:xfrm>
            <a:off x="984771" y="475972"/>
            <a:ext cx="7174457" cy="52753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00CE274-31DA-7EED-DE42-1160459AB8BA}"/>
              </a:ext>
            </a:extLst>
          </p:cNvPr>
          <p:cNvSpPr txBox="1"/>
          <p:nvPr/>
        </p:nvSpPr>
        <p:spPr>
          <a:xfrm>
            <a:off x="2285999" y="575130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https://www.folklornamapa.sk/p/uherskohradistske-dolnacko-ludovy-odev/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7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41AAAC-15D4-6C45-36E6-FAA33B30D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39</a:t>
            </a:fld>
            <a:endParaRPr lang="en-GB" altLang="cs-CZ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9FEDDDE-5718-1475-2D68-28691DE0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511629"/>
            <a:ext cx="7750629" cy="51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5652BA1-A1F9-09CB-0F14-F142C00D3324}"/>
              </a:ext>
            </a:extLst>
          </p:cNvPr>
          <p:cNvSpPr txBox="1"/>
          <p:nvPr/>
        </p:nvSpPr>
        <p:spPr>
          <a:xfrm>
            <a:off x="2285999" y="567871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https://www.megapixel.cz/foto/616162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1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C2B91A-8510-5137-173C-9CC64BCBC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454EDC-3E05-B367-6547-BF5E0D33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Masopust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515BE46-327F-C320-8F49-45ED249A73C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05000" y="1534161"/>
            <a:ext cx="5104561" cy="460384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Carnival full of colorful customs: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Masques (Straw-man, bear, horse…)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Passing of carnival “right”</a:t>
            </a:r>
          </a:p>
          <a:p>
            <a:pPr lvl="1">
              <a:spcAft>
                <a:spcPts val="600"/>
              </a:spcAft>
            </a:pPr>
            <a:r>
              <a:rPr lang="cs-CZ" sz="1800" dirty="0" err="1"/>
              <a:t>Door</a:t>
            </a:r>
            <a:r>
              <a:rPr lang="cs-CZ" sz="1800" dirty="0"/>
              <a:t>-to-</a:t>
            </a:r>
            <a:r>
              <a:rPr lang="cs-CZ" sz="1800" dirty="0" err="1"/>
              <a:t>door</a:t>
            </a:r>
            <a:r>
              <a:rPr lang="cs-CZ" sz="1800" dirty="0"/>
              <a:t> </a:t>
            </a:r>
            <a:r>
              <a:rPr lang="cs-CZ" sz="1800" dirty="0" err="1"/>
              <a:t>processions</a:t>
            </a:r>
            <a:endParaRPr lang="en-US" sz="1800" dirty="0"/>
          </a:p>
          <a:p>
            <a:pPr lvl="1">
              <a:spcAft>
                <a:spcPts val="600"/>
              </a:spcAft>
            </a:pPr>
            <a:r>
              <a:rPr lang="en-US" sz="1800" dirty="0"/>
              <a:t>Dancing…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Origins in pre-Christian Slavic celebrations of the end of winter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Season of feasting and merriment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/>
              <a:t>Masopust</a:t>
            </a:r>
            <a:r>
              <a:rPr lang="en-US" dirty="0"/>
              <a:t> from </a:t>
            </a:r>
            <a:r>
              <a:rPr lang="en-US" dirty="0" err="1"/>
              <a:t>Hlinecko</a:t>
            </a:r>
            <a:r>
              <a:rPr lang="en-US" dirty="0"/>
              <a:t> – UNESCO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7D27D6E-3D6A-2694-7BEB-5AA5F905C061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8" r="23000"/>
          <a:stretch/>
        </p:blipFill>
        <p:spPr bwMode="auto">
          <a:xfrm>
            <a:off x="5841113" y="1171576"/>
            <a:ext cx="2645964" cy="42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348C72-C204-8C97-6065-45DD735019A0}"/>
              </a:ext>
            </a:extLst>
          </p:cNvPr>
          <p:cNvSpPr txBox="1"/>
          <p:nvPr/>
        </p:nvSpPr>
        <p:spPr>
          <a:xfrm>
            <a:off x="5428242" y="5429007"/>
            <a:ext cx="347170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hlinkClick r:id="rId3"/>
              </a:rPr>
              <a:t>https://www.kudyznudy.cz/ceska-nej/unesco/masopustni-obchuzky-na-hlinecku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1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6206A-E611-FECF-6393-8A4E7080E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40</a:t>
            </a:fld>
            <a:endParaRPr lang="en-GB" altLang="cs-CZ" noProof="0"/>
          </a:p>
        </p:txBody>
      </p:sp>
      <p:pic>
        <p:nvPicPr>
          <p:cNvPr id="4" name="Online médium 3" descr="Čepení nevěsty - Ženský sboreček Koňadra a CM Friška">
            <a:hlinkClick r:id="" action="ppaction://media"/>
            <a:extLst>
              <a:ext uri="{FF2B5EF4-FFF2-40B4-BE49-F238E27FC236}">
                <a16:creationId xmlns:a16="http://schemas.microsoft.com/office/drawing/2014/main" id="{88B70944-17E5-4B94-59DD-90735AD3CB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0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D95514-7EA4-162B-254E-D90EEC0CB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41</a:t>
            </a:fld>
            <a:endParaRPr lang="en-GB" altLang="cs-CZ" noProof="0" dirty="0"/>
          </a:p>
        </p:txBody>
      </p:sp>
      <p:pic>
        <p:nvPicPr>
          <p:cNvPr id="5" name="Obrázek 4" descr="Obsah obrázku text, snímek obrazovky, software&#10;&#10;Popis byl vytvořen automaticky">
            <a:extLst>
              <a:ext uri="{FF2B5EF4-FFF2-40B4-BE49-F238E27FC236}">
                <a16:creationId xmlns:a16="http://schemas.microsoft.com/office/drawing/2014/main" id="{D32AA31E-CE2E-C0D9-D413-73F79CB84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2" y="559773"/>
            <a:ext cx="6248195" cy="573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859B3A-C3F5-00FB-EA4F-FE5CCD440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7DB641-F5DF-90C0-E5C9-A3D392E2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5" y="378000"/>
            <a:ext cx="7380289" cy="522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7A3D51-B972-B5FD-8DB6-F4B1805C9A73}"/>
              </a:ext>
            </a:extLst>
          </p:cNvPr>
          <p:cNvSpPr txBox="1"/>
          <p:nvPr/>
        </p:nvSpPr>
        <p:spPr>
          <a:xfrm>
            <a:off x="2531871" y="5598017"/>
            <a:ext cx="40802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https://www.kudyznudy.cz/ceska-nej/unesco/masopustni-obchuzky-na-hlinecku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1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9373C7-8E80-A297-5617-5F1A4919D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6</a:t>
            </a:fld>
            <a:endParaRPr lang="en-GB" altLang="cs-CZ" noProof="0" dirty="0"/>
          </a:p>
        </p:txBody>
      </p:sp>
      <p:pic>
        <p:nvPicPr>
          <p:cNvPr id="4098" name="Picture 2" descr="Fašank v Mistřicích">
            <a:extLst>
              <a:ext uri="{FF2B5EF4-FFF2-40B4-BE49-F238E27FC236}">
                <a16:creationId xmlns:a16="http://schemas.microsoft.com/office/drawing/2014/main" id="{8F411691-B844-9940-9BBB-0169A2164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4" y="639258"/>
            <a:ext cx="7382512" cy="49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966AAA-0790-C8B7-00CF-2BAFD2E33F9A}"/>
              </a:ext>
            </a:extLst>
          </p:cNvPr>
          <p:cNvSpPr txBox="1"/>
          <p:nvPr/>
        </p:nvSpPr>
        <p:spPr>
          <a:xfrm>
            <a:off x="2286000" y="556477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https://www.pavelmikoska.cz/Folklor/Mistrice-Masopust-14-02-2015/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1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49B44-B79C-195A-E687-6E3610423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7</a:t>
            </a:fld>
            <a:endParaRPr lang="en-GB" altLang="cs-CZ" noProof="0" dirty="0"/>
          </a:p>
        </p:txBody>
      </p:sp>
      <p:pic>
        <p:nvPicPr>
          <p:cNvPr id="5122" name="Picture 2" descr="Folklorní masopust ve Strání - Krásný rok">
            <a:extLst>
              <a:ext uri="{FF2B5EF4-FFF2-40B4-BE49-F238E27FC236}">
                <a16:creationId xmlns:a16="http://schemas.microsoft.com/office/drawing/2014/main" id="{E939DDD0-86DA-C8E9-2C29-83932F1F4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" y="652616"/>
            <a:ext cx="7396480" cy="493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1370E2-A757-7F3B-19DB-24CEB5287BD7}"/>
              </a:ext>
            </a:extLst>
          </p:cNvPr>
          <p:cNvSpPr txBox="1"/>
          <p:nvPr/>
        </p:nvSpPr>
        <p:spPr>
          <a:xfrm>
            <a:off x="2286000" y="558617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https://krasnyrok.cz/folklorni-masopust-ve-strani/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1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C91A33-F06C-2179-39FF-C5AE48E7D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8</a:t>
            </a:fld>
            <a:endParaRPr lang="en-GB" altLang="cs-CZ" noProof="0"/>
          </a:p>
        </p:txBody>
      </p:sp>
      <p:pic>
        <p:nvPicPr>
          <p:cNvPr id="4" name="Online médium 3" descr="Fašank 2019 | Strání">
            <a:hlinkClick r:id="" action="ppaction://media"/>
            <a:extLst>
              <a:ext uri="{FF2B5EF4-FFF2-40B4-BE49-F238E27FC236}">
                <a16:creationId xmlns:a16="http://schemas.microsoft.com/office/drawing/2014/main" id="{35BC3C94-C8A9-3281-1960-13219BF638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64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F7FFC-552E-7D98-FF79-DFF5DA186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A2B297-A0EE-E776-CAF9-59911BA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welcoming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EAD3F3-7DBF-BF93-F04F-49F33C5CE4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558073"/>
            <a:ext cx="4032000" cy="42834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DC"/>
                </a:solidFill>
              </a:rPr>
              <a:t>Ritual of carrying out </a:t>
            </a:r>
            <a:r>
              <a:rPr lang="en-US" b="1" dirty="0" err="1">
                <a:solidFill>
                  <a:srgbClr val="0000DC"/>
                </a:solidFill>
              </a:rPr>
              <a:t>Morana</a:t>
            </a:r>
            <a:r>
              <a:rPr lang="en-US" b="1" dirty="0">
                <a:solidFill>
                  <a:srgbClr val="0000DC"/>
                </a:solidFill>
              </a:rPr>
              <a:t> </a:t>
            </a:r>
            <a:r>
              <a:rPr lang="en-US" dirty="0"/>
              <a:t>(Slavic goddess of death)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Procession of young girls 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Archaic songs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The doll is thrown into water or </a:t>
            </a:r>
            <a:br>
              <a:rPr lang="en-US" sz="2100" dirty="0"/>
            </a:br>
            <a:r>
              <a:rPr lang="en-US" sz="2100" dirty="0"/>
              <a:t>set on fire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Winter’s death, the rebirth of spring</a:t>
            </a:r>
          </a:p>
          <a:p>
            <a:endParaRPr lang="en-US" dirty="0"/>
          </a:p>
        </p:txBody>
      </p:sp>
      <p:pic>
        <p:nvPicPr>
          <p:cNvPr id="7170" name="Picture 2" descr="Vítání jara v Plzni: vynášení „Morany“">
            <a:extLst>
              <a:ext uri="{FF2B5EF4-FFF2-40B4-BE49-F238E27FC236}">
                <a16:creationId xmlns:a16="http://schemas.microsoft.com/office/drawing/2014/main" id="{6A960E2B-8CEE-EECC-7D13-FE3DB1904C59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389" r="15273" b="-389"/>
          <a:stretch/>
        </p:blipFill>
        <p:spPr bwMode="auto">
          <a:xfrm>
            <a:off x="5323840" y="1558073"/>
            <a:ext cx="2976880" cy="40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F8E6F4-8CD8-B151-9B41-6DF8DAF9223C}"/>
              </a:ext>
            </a:extLst>
          </p:cNvPr>
          <p:cNvSpPr txBox="1"/>
          <p:nvPr/>
        </p:nvSpPr>
        <p:spPr>
          <a:xfrm>
            <a:off x="5323840" y="5627201"/>
            <a:ext cx="2976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hlinkClick r:id="rId3"/>
              </a:rPr>
              <a:t>https://www.zcm.cz/pro-navstevniky-zcm/kalendar-akci/vitani-jara-v-plzni-vynaseni-morany-202302211010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2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4-3-en.potx" id="{9A649B78-9A5B-4EEC-A428-CEF7C6C07B46}" vid="{DA4896FA-6D9C-4760-B772-EDF7D0C829E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4AD434-0D14-47B2-AFFF-E0689297F5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711164-B1D7-4769-A8D6-7A40B67A75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6DAE22-606D-4097-8C06-AE78AF16BB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1417</TotalTime>
  <Words>1213</Words>
  <Application>Microsoft Macintosh PowerPoint</Application>
  <PresentationFormat>Předvádění na obrazovce (4:3)</PresentationFormat>
  <Paragraphs>184</Paragraphs>
  <Slides>41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Open Sans</vt:lpstr>
      <vt:lpstr>Tahoma</vt:lpstr>
      <vt:lpstr>Wingdings</vt:lpstr>
      <vt:lpstr>Presentation_MU_EN</vt:lpstr>
      <vt:lpstr>Insights into Czech Music Culture (HV070)</vt:lpstr>
      <vt:lpstr>Moravian customs and traditions</vt:lpstr>
      <vt:lpstr>Annual customs (calendar customs)</vt:lpstr>
      <vt:lpstr>Masopust</vt:lpstr>
      <vt:lpstr>Prezentace aplikace PowerPoint</vt:lpstr>
      <vt:lpstr>Prezentace aplikace PowerPoint</vt:lpstr>
      <vt:lpstr>Prezentace aplikace PowerPoint</vt:lpstr>
      <vt:lpstr>Prezentace aplikace PowerPoint</vt:lpstr>
      <vt:lpstr>Spring welcoming</vt:lpstr>
      <vt:lpstr>Prezentace aplikace PowerPoint</vt:lpstr>
      <vt:lpstr>Prezentace aplikace PowerPoint</vt:lpstr>
      <vt:lpstr>Spring welcoming</vt:lpstr>
      <vt:lpstr>Prezentace aplikace PowerPoint</vt:lpstr>
      <vt:lpstr>Prezentace aplikace PowerPoint</vt:lpstr>
      <vt:lpstr>Maypole raising</vt:lpstr>
      <vt:lpstr>Prezentace aplikace PowerPoint</vt:lpstr>
      <vt:lpstr>Prezentace aplikace PowerPoint</vt:lpstr>
      <vt:lpstr>Summer solstice</vt:lpstr>
      <vt:lpstr>Prezentace aplikace PowerPoint</vt:lpstr>
      <vt:lpstr>Harvest celebrations</vt:lpstr>
      <vt:lpstr>Prezentace aplikace PowerPoint</vt:lpstr>
      <vt:lpstr>Village feasts</vt:lpstr>
      <vt:lpstr>Prezentace aplikace PowerPoint</vt:lpstr>
      <vt:lpstr>Winter solstice</vt:lpstr>
      <vt:lpstr>Prezentace aplikace PowerPoint</vt:lpstr>
      <vt:lpstr>Prezentace aplikace PowerPoint</vt:lpstr>
      <vt:lpstr>Christmas </vt:lpstr>
      <vt:lpstr>Prezentace aplikace PowerPoint</vt:lpstr>
      <vt:lpstr>Prezentace aplikace PowerPoint</vt:lpstr>
      <vt:lpstr>Family customs</vt:lpstr>
      <vt:lpstr>Visits to mother and baby</vt:lpstr>
      <vt:lpstr>Prezentace aplikace PowerPoint</vt:lpstr>
      <vt:lpstr>Baptising</vt:lpstr>
      <vt:lpstr>Welcoming to motherhood</vt:lpstr>
      <vt:lpstr>Prezentace aplikace PowerPoint</vt:lpstr>
      <vt:lpstr>Prezentace aplikace PowerPoint</vt:lpstr>
      <vt:lpstr>Bride capping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into Czech Music Culture (HV070)</dc:title>
  <dc:creator>Michaela Šilhavíková</dc:creator>
  <cp:lastModifiedBy>Michaela Šilhavíková</cp:lastModifiedBy>
  <cp:revision>13</cp:revision>
  <dcterms:created xsi:type="dcterms:W3CDTF">2023-09-27T16:18:29Z</dcterms:created>
  <dcterms:modified xsi:type="dcterms:W3CDTF">2023-10-04T09:54:11Z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