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41bb9f13fe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41bb9f13fe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41bb9f13fe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41bb9f13fe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41bb9f13fe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41bb9f13fe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41bb9f13fe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41bb9f13fe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4aa941d28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4aa941d28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41bb9f13f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41bb9f13f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41bb9f13f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41bb9f13f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41bb9f13fe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41bb9f13fe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41bb9f13fe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41bb9f13fe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41bb9f13fe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41bb9f13fe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41bb9f13fe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41bb9f13fe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41bb9f13fe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41bb9f13fe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41bb9f13fe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41bb9f13fe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3C47D"/>
                </a:solidFill>
              </a:rPr>
              <a:t>Diktát</a:t>
            </a:r>
            <a:endParaRPr b="1">
              <a:solidFill>
                <a:srgbClr val="93C47D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Mgr. Bc. Klára Březinová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3C47D"/>
                </a:solidFill>
              </a:rPr>
              <a:t>Chyba a její typy:</a:t>
            </a:r>
            <a:endParaRPr b="1">
              <a:solidFill>
                <a:srgbClr val="93C47D"/>
              </a:solidFill>
            </a:endParaRPr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faktická chyba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relativní chyba: nečitelné písmo, přepsání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chyby na základě SPU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it">
                <a:solidFill>
                  <a:srgbClr val="F1C232"/>
                </a:solidFill>
              </a:rPr>
              <a:t>Co je podle vašeho názoru za hrubá chyba?</a:t>
            </a:r>
            <a:endParaRPr b="1" i="1">
              <a:solidFill>
                <a:srgbClr val="F1C23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“Koncepce lešení” (Bruner)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	Taková rada (pomoc, formulace), která žákovi pomůže jemu problematický jev přiblížit, pochopit.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= rada a opora ze strany učitele žákovi formou dialogu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Žák díky takové radě/opoře snadněji překoná překážku.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Co je podmínkou zlepšení (nejen pravopisu)?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1800"/>
              <a:buChar char="●"/>
            </a:pPr>
            <a:r>
              <a:rPr b="1" lang="it">
                <a:solidFill>
                  <a:srgbClr val="38761D"/>
                </a:solidFill>
              </a:rPr>
              <a:t>OPAKOVÁNÍ</a:t>
            </a:r>
            <a:endParaRPr b="1">
              <a:solidFill>
                <a:srgbClr val="38761D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1800"/>
              <a:buChar char="●"/>
            </a:pPr>
            <a:r>
              <a:rPr b="1" lang="it">
                <a:solidFill>
                  <a:srgbClr val="38761D"/>
                </a:solidFill>
              </a:rPr>
              <a:t>PROCVIČOVÁNÍ</a:t>
            </a:r>
            <a:endParaRPr b="1">
              <a:solidFill>
                <a:srgbClr val="38761D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>
                <a:solidFill>
                  <a:srgbClr val="6AA84F"/>
                </a:solidFill>
              </a:rPr>
              <a:t>Opakování a procvičování zařazeno neprodleně </a:t>
            </a:r>
            <a:r>
              <a:rPr b="1" i="1" lang="it">
                <a:solidFill>
                  <a:srgbClr val="6AA84F"/>
                </a:solidFill>
              </a:rPr>
              <a:t>po výkladu nové látky</a:t>
            </a:r>
            <a:r>
              <a:rPr i="1" lang="it">
                <a:solidFill>
                  <a:srgbClr val="6AA84F"/>
                </a:solidFill>
              </a:rPr>
              <a:t>, </a:t>
            </a:r>
            <a:br>
              <a:rPr i="1" lang="it">
                <a:solidFill>
                  <a:srgbClr val="6AA84F"/>
                </a:solidFill>
              </a:rPr>
            </a:br>
            <a:r>
              <a:rPr i="1" lang="it">
                <a:solidFill>
                  <a:srgbClr val="6AA84F"/>
                </a:solidFill>
              </a:rPr>
              <a:t>potom </a:t>
            </a:r>
            <a:r>
              <a:rPr b="1" i="1" lang="it">
                <a:solidFill>
                  <a:srgbClr val="6AA84F"/>
                </a:solidFill>
              </a:rPr>
              <a:t>po dokončení tématu</a:t>
            </a:r>
            <a:r>
              <a:rPr i="1" lang="it">
                <a:solidFill>
                  <a:srgbClr val="6AA84F"/>
                </a:solidFill>
              </a:rPr>
              <a:t> (kratší časový odstup) a také </a:t>
            </a:r>
            <a:r>
              <a:rPr b="1" i="1" lang="it">
                <a:solidFill>
                  <a:srgbClr val="6AA84F"/>
                </a:solidFill>
              </a:rPr>
              <a:t>po dlouhém intervalu</a:t>
            </a:r>
            <a:r>
              <a:rPr i="1" lang="it">
                <a:solidFill>
                  <a:srgbClr val="6AA84F"/>
                </a:solidFill>
              </a:rPr>
              <a:t> (návrat k látce v době probírání nového učiva).</a:t>
            </a:r>
            <a:br>
              <a:rPr i="1" lang="it">
                <a:solidFill>
                  <a:srgbClr val="6AA84F"/>
                </a:solidFill>
              </a:rPr>
            </a:br>
            <a:r>
              <a:rPr lang="it"/>
              <a:t>(Brabcová)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Vliv přepisovacího cvičení na úspěšnost diktátů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127" name="Google Shape;127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Přepisovací cvičení (možno zadávat jako DÚ) pomáhají </a:t>
            </a:r>
            <a:r>
              <a:rPr b="1" lang="it"/>
              <a:t>upevňovat znalost </a:t>
            </a:r>
            <a:br>
              <a:rPr b="1" lang="it"/>
            </a:br>
            <a:r>
              <a:rPr b="1" lang="it"/>
              <a:t>a aplikaci pravopisných jevů</a:t>
            </a:r>
            <a:r>
              <a:rPr lang="it"/>
              <a:t>, které jsou pak podrobeny kontrole při psaní diktátů. (Afsharrad a Benis, 2014)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Pomáhá tedy snižovat chybovost žáků v diktátech.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Zdroje:</a:t>
            </a:r>
            <a:endParaRPr/>
          </a:p>
        </p:txBody>
      </p:sp>
      <p:sp>
        <p:nvSpPr>
          <p:cNvPr id="133" name="Google Shape;133;p26"/>
          <p:cNvSpPr txBox="1"/>
          <p:nvPr>
            <p:ph idx="1" type="body"/>
          </p:nvPr>
        </p:nvSpPr>
        <p:spPr>
          <a:xfrm>
            <a:off x="311700" y="1152475"/>
            <a:ext cx="8520600" cy="384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AFSHARRAD, Mohammad a BENIS Aram Reza Sadeghi. The effect of transcribing on beginning learners' dictation. </a:t>
            </a:r>
            <a:r>
              <a:rPr i="1" lang="it"/>
              <a:t>Theory and Practice in Language Studies, </a:t>
            </a:r>
            <a:r>
              <a:rPr lang="it"/>
              <a:t>2014, (10). ISSN 1799-2591.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BRABCOVÁ, Radoslava. </a:t>
            </a:r>
            <a:r>
              <a:rPr i="1" lang="it"/>
              <a:t>Didaktika českého jazyka: Pro studující oboru učitelství na prvním stupni základní školy.</a:t>
            </a:r>
            <a:r>
              <a:rPr lang="it"/>
              <a:t> Praha: SPN, 1990. Učebnice pro vysoké školy. ISBN 80-04-24251-0.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ČECHOVÁ, Marie a Vlastimil STYBLÍK. </a:t>
            </a:r>
            <a:r>
              <a:rPr i="1" lang="it"/>
              <a:t>Čeština a její vyučování: Didaktika českého jazyka pro učitele základních a středních škol a pro studenty učitelství.</a:t>
            </a:r>
            <a:r>
              <a:rPr lang="it"/>
              <a:t> Praha: Státní pedagogické nakladatelství, 1998.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HAUSER, Přemysl, KLÍMOVÁ, Květoslava, ANDRESOVÁ, Helena a MARTINEC, Ivo. </a:t>
            </a:r>
            <a:r>
              <a:rPr i="1" lang="it"/>
              <a:t>Didaktika českého jazyka pro 2. stupeň ZŠ</a:t>
            </a:r>
            <a:r>
              <a:rPr lang="it"/>
              <a:t>. 2. vydání. Brno: Masarykova univerzita, 2019. ISBN 978-80-210-9489-5.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SVOBODA, Karel. </a:t>
            </a:r>
            <a:r>
              <a:rPr i="1" lang="it"/>
              <a:t>Didaktika českého jazyka a slohu: vysokoškolská učebnice.</a:t>
            </a:r>
            <a:r>
              <a:rPr lang="it"/>
              <a:t> Praha: SPN, 1977. Učebnice pro vysoké školy.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3C47D"/>
                </a:solidFill>
              </a:rPr>
              <a:t>Diktát</a:t>
            </a:r>
            <a:endParaRPr b="1">
              <a:solidFill>
                <a:srgbClr val="93C47D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zvláštní kontrolní forma mluvnického (jazykového) cvičení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užívá se především ke </a:t>
            </a:r>
            <a:r>
              <a:rPr b="1" lang="it"/>
              <a:t>kontrole </a:t>
            </a:r>
            <a:r>
              <a:rPr lang="it"/>
              <a:t>pravopisu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možno využít i k </a:t>
            </a:r>
            <a:r>
              <a:rPr b="1" lang="it"/>
              <a:t>procvičování </a:t>
            </a:r>
            <a:r>
              <a:rPr lang="it"/>
              <a:t>pravopisu (konkrétních jevů)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it">
                <a:solidFill>
                  <a:srgbClr val="93C47D"/>
                </a:solidFill>
              </a:rPr>
              <a:t>“Lépe je méně zkoušet a více cvičit.”</a:t>
            </a:r>
            <a:endParaRPr b="1" i="1">
              <a:solidFill>
                <a:srgbClr val="93C47D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9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(Styblík a Čechová, 1989)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 u="sng">
                <a:solidFill>
                  <a:srgbClr val="FF0000"/>
                </a:solidFill>
              </a:rPr>
              <a:t>POZOR:</a:t>
            </a:r>
            <a:endParaRPr b="1" u="sng">
              <a:solidFill>
                <a:srgbClr val="FF0000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Na </a:t>
            </a:r>
            <a:r>
              <a:rPr lang="it"/>
              <a:t>přeceňování diktátu jako pravopisného cvičení: Časté psaní diktátů nezaručuje zlepšení pravopisu žáků!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Na nedostatečné procvičení pravopisných jevů před psaním diktátu.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Učitel při diktování NECHODÍ po třídě!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Tempo diktování volíme podle tempa psaní podprůměrných žáků.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Výběr textu diktátu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017725"/>
            <a:ext cx="8520600" cy="412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přiměřený věku a znalostem žáků s ohledem na SVP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raději jednodušší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možnost využití práce ve skupinách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3C47D"/>
              </a:buClr>
              <a:buSzPts val="1800"/>
              <a:buAutoNum type="alphaLcParenR"/>
            </a:pPr>
            <a:r>
              <a:rPr b="1" lang="it">
                <a:solidFill>
                  <a:srgbClr val="93C47D"/>
                </a:solidFill>
              </a:rPr>
              <a:t>obsah: </a:t>
            </a:r>
            <a:r>
              <a:rPr lang="it">
                <a:solidFill>
                  <a:srgbClr val="666666"/>
                </a:solidFill>
              </a:rPr>
              <a:t>10</a:t>
            </a:r>
            <a:r>
              <a:rPr lang="it" sz="1900">
                <a:highlight>
                  <a:schemeClr val="lt1"/>
                </a:highlight>
              </a:rPr>
              <a:t>–</a:t>
            </a:r>
            <a:r>
              <a:rPr lang="it">
                <a:solidFill>
                  <a:srgbClr val="666666"/>
                </a:solidFill>
              </a:rPr>
              <a:t>15 pravopisných jevů (5. ročník)</a:t>
            </a:r>
            <a:endParaRPr>
              <a:solidFill>
                <a:srgbClr val="666666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3C47D"/>
              </a:buClr>
              <a:buSzPts val="1800"/>
              <a:buAutoNum type="alphaLcParenR"/>
            </a:pPr>
            <a:r>
              <a:rPr b="1" lang="it">
                <a:solidFill>
                  <a:srgbClr val="93C47D"/>
                </a:solidFill>
              </a:rPr>
              <a:t>rozsah: </a:t>
            </a:r>
            <a:r>
              <a:rPr lang="it">
                <a:solidFill>
                  <a:srgbClr val="666666"/>
                </a:solidFill>
              </a:rPr>
              <a:t>65</a:t>
            </a:r>
            <a:r>
              <a:rPr lang="it" sz="1900">
                <a:highlight>
                  <a:schemeClr val="lt1"/>
                </a:highlight>
              </a:rPr>
              <a:t>–</a:t>
            </a:r>
            <a:r>
              <a:rPr lang="it">
                <a:solidFill>
                  <a:srgbClr val="666666"/>
                </a:solidFill>
              </a:rPr>
              <a:t>80 slov (5. ročník)</a:t>
            </a:r>
            <a:endParaRPr i="1">
              <a:solidFill>
                <a:srgbClr val="666666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i="1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it">
                <a:solidFill>
                  <a:srgbClr val="FF0000"/>
                </a:solidFill>
              </a:rPr>
              <a:t>Zcela nevhodné jsou dlouhé diktáty, v nichž žáci chybují taktéž </a:t>
            </a:r>
            <a:br>
              <a:rPr b="1" i="1" lang="it">
                <a:solidFill>
                  <a:srgbClr val="FF0000"/>
                </a:solidFill>
              </a:rPr>
            </a:br>
            <a:r>
              <a:rPr b="1" i="1" lang="it">
                <a:solidFill>
                  <a:srgbClr val="FF0000"/>
                </a:solidFill>
              </a:rPr>
              <a:t>v důsledku únavy.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Zadávání diktátu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146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it"/>
              <a:t>Přečtení celého textu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it"/>
              <a:t>Čtení textu po větách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it"/>
              <a:t>Čtení textu po větných celcích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it"/>
              <a:t>Opětovné čtení celého textu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3C47D"/>
                </a:solidFill>
              </a:rPr>
              <a:t>Komentáře k textu diktátu?</a:t>
            </a:r>
            <a:endParaRPr b="1">
              <a:solidFill>
                <a:srgbClr val="93C47D"/>
              </a:solidFill>
            </a:endParaRPr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017725"/>
            <a:ext cx="8520600" cy="406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000" u="sng">
                <a:solidFill>
                  <a:srgbClr val="FF0000"/>
                </a:solidFill>
              </a:rPr>
              <a:t>Ano!</a:t>
            </a:r>
            <a:endParaRPr b="1" sz="2000" u="sng">
              <a:solidFill>
                <a:srgbClr val="FF0000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Těžká slova, která žáci možná neznají.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slova cizího původu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uvedení kontextu k tématu diktátu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vysvětlení grafické podoby těžkých slov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it">
                <a:solidFill>
                  <a:srgbClr val="6AA84F"/>
                </a:solidFill>
              </a:rPr>
              <a:t>Komentáře k těžkým slovům v diktátu proběhnou </a:t>
            </a:r>
            <a:br>
              <a:rPr b="1" i="1" lang="it">
                <a:solidFill>
                  <a:srgbClr val="6AA84F"/>
                </a:solidFill>
              </a:rPr>
            </a:br>
            <a:r>
              <a:rPr b="1" i="1" lang="it">
                <a:solidFill>
                  <a:srgbClr val="6AA84F"/>
                </a:solidFill>
              </a:rPr>
              <a:t>PŘED samotným započetím diktátu.</a:t>
            </a:r>
            <a:endParaRPr b="1" i="1">
              <a:solidFill>
                <a:srgbClr val="6AA84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3C47D"/>
                </a:solidFill>
              </a:rPr>
              <a:t>Výchovný rozměr diktátu:</a:t>
            </a:r>
            <a:endParaRPr b="1">
              <a:solidFill>
                <a:srgbClr val="93C47D"/>
              </a:solidFill>
            </a:endParaRPr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nácvik dokončení vlastní práce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nácvik soustředěné pozornosti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nácvik kontroly slyšeného slova v jeho psané podobě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3C47D"/>
                </a:solidFill>
              </a:rPr>
              <a:t>Chyba</a:t>
            </a:r>
            <a:endParaRPr b="1">
              <a:solidFill>
                <a:srgbClr val="93C47D"/>
              </a:solidFill>
            </a:endParaRPr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017725"/>
            <a:ext cx="8520600" cy="412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přirozená součást procesu učení (Tulis:)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maladaptivní strategie:</a:t>
            </a:r>
            <a:r>
              <a:rPr lang="it"/>
              <a:t> Neposouvají žáka.</a:t>
            </a:r>
            <a:endParaRPr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učitelovy beznadějné reakce</a:t>
            </a:r>
            <a:endParaRPr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přenesení otázky na jiného žáka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adaptivní strategie:</a:t>
            </a:r>
            <a:r>
              <a:rPr lang="it"/>
              <a:t> Reakce, které žákovi pomáhají se posunout dál.</a:t>
            </a:r>
            <a:endParaRPr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zopakování otázky</a:t>
            </a:r>
            <a:endParaRPr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diskuse s celou třídou</a:t>
            </a:r>
            <a:endParaRPr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čekání alespoň 3</a:t>
            </a:r>
            <a:r>
              <a:rPr lang="it" sz="1900">
                <a:highlight>
                  <a:schemeClr val="lt1"/>
                </a:highlight>
              </a:rPr>
              <a:t>–</a:t>
            </a:r>
            <a:r>
              <a:rPr lang="it"/>
              <a:t>5 vteřin na žákovu odpověď</a:t>
            </a:r>
            <a:endParaRPr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zdůraznění výukového potenciálu probírané látky (zastavení negativních reakcí žáků)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3C47D"/>
                </a:solidFill>
              </a:rPr>
              <a:t>Práce s chybou</a:t>
            </a:r>
            <a:endParaRPr b="1">
              <a:solidFill>
                <a:srgbClr val="93C47D"/>
              </a:solidFill>
            </a:endParaRPr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it">
                <a:solidFill>
                  <a:srgbClr val="6AA84F"/>
                </a:solidFill>
              </a:rPr>
              <a:t>S chybou je nutné hned pracovat, aby bylo zapamatování trvalejší. </a:t>
            </a:r>
            <a:r>
              <a:rPr lang="it"/>
              <a:t>(Brabcová)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kontrola diktátů ve dvojici</a:t>
            </a:r>
            <a:endParaRPr b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kontrola diktátů ve skupině</a:t>
            </a:r>
            <a:endParaRPr b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výchovný přesah: pečlivost, zodpovědnost, přesnost, spravedlnost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it">
                <a:solidFill>
                  <a:srgbClr val="6AA84F"/>
                </a:solidFill>
              </a:rPr>
              <a:t>Oprava pravopisných chyb musí být VŽDY uvědomělá.</a:t>
            </a:r>
            <a:br>
              <a:rPr b="1" i="1" lang="it">
                <a:solidFill>
                  <a:srgbClr val="6AA84F"/>
                </a:solidFill>
              </a:rPr>
            </a:br>
            <a:r>
              <a:rPr b="1" i="1" lang="it">
                <a:solidFill>
                  <a:srgbClr val="6AA84F"/>
                </a:solidFill>
              </a:rPr>
              <a:t>Je-li mechanická, míjí se účinkem!</a:t>
            </a:r>
            <a:br>
              <a:rPr b="1" i="1" lang="it">
                <a:solidFill>
                  <a:srgbClr val="6AA84F"/>
                </a:solidFill>
              </a:rPr>
            </a:br>
            <a:r>
              <a:rPr lang="it"/>
              <a:t>(Čechová a Styblík)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