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1bb9f13f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1bb9f13f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1bb9f13f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1bb9f13f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1bb9f13f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1bb9f13f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1bb9f13f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1bb9f13f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aa941d2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aa941d2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1bb9f13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1bb9f13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1bb9f13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1bb9f13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1bb9f13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1bb9f13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1bb9f13f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1bb9f13f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1bb9f13f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1bb9f13f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1bb9f13f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1bb9f13f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1bb9f13f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1bb9f13f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1bb9f13f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1bb9f13f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 a její typy: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faktická chyba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relativní chyba: nečitelné písmo, přepsání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chyby na základě SPU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1C232"/>
                </a:solidFill>
              </a:rPr>
              <a:t>Co je podle vašeho názoru za hrubá chyba?</a:t>
            </a:r>
            <a:endParaRPr b="1" i="1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“Koncepce lešení” (Bruner)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	Taková rada (pomoc, formulace), která žákovi pomůže jemu problematický jev přiblížit, pochopit.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rada a opora ze strany učitele žákovi formou dialogu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Žák díky takové radě/opoře snadněji překoná překážku.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Co je podmínkou zlepšení (nejen pravopisu)?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OPAKOVÁNÍ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PROCVIČOVÁNÍ</a:t>
            </a:r>
            <a:endParaRPr b="1">
              <a:solidFill>
                <a:srgbClr val="38761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Opakování a procvičování zařazeno neprodleně </a:t>
            </a:r>
            <a:r>
              <a:rPr b="1" i="1" lang="it">
                <a:solidFill>
                  <a:srgbClr val="6AA84F"/>
                </a:solidFill>
              </a:rPr>
              <a:t>po výkladu nové látky</a:t>
            </a:r>
            <a:r>
              <a:rPr i="1" lang="it">
                <a:solidFill>
                  <a:srgbClr val="6AA84F"/>
                </a:solidFill>
              </a:rPr>
              <a:t>, </a:t>
            </a:r>
            <a:br>
              <a:rPr i="1" lang="it">
                <a:solidFill>
                  <a:srgbClr val="6AA84F"/>
                </a:solidFill>
              </a:rPr>
            </a:br>
            <a:r>
              <a:rPr i="1" lang="it">
                <a:solidFill>
                  <a:srgbClr val="6AA84F"/>
                </a:solidFill>
              </a:rPr>
              <a:t>potom </a:t>
            </a:r>
            <a:r>
              <a:rPr b="1" i="1" lang="it">
                <a:solidFill>
                  <a:srgbClr val="6AA84F"/>
                </a:solidFill>
              </a:rPr>
              <a:t>po dokončení tématu</a:t>
            </a:r>
            <a:r>
              <a:rPr i="1" lang="it">
                <a:solidFill>
                  <a:srgbClr val="6AA84F"/>
                </a:solidFill>
              </a:rPr>
              <a:t> (kratší časový odstup) a také </a:t>
            </a:r>
            <a:r>
              <a:rPr b="1" i="1" lang="it">
                <a:solidFill>
                  <a:srgbClr val="6AA84F"/>
                </a:solidFill>
              </a:rPr>
              <a:t>po dlouhém intervalu</a:t>
            </a:r>
            <a:r>
              <a:rPr i="1" lang="it">
                <a:solidFill>
                  <a:srgbClr val="6AA84F"/>
                </a:solidFill>
              </a:rPr>
              <a:t> (návrat k látce v době probírání nového učiva).</a:t>
            </a:r>
            <a:br>
              <a:rPr i="1" lang="it">
                <a:solidFill>
                  <a:srgbClr val="6AA84F"/>
                </a:solidFill>
              </a:rPr>
            </a:br>
            <a:r>
              <a:rPr lang="it"/>
              <a:t>(Brabcová)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Vliv přepisovacího cvičení na úspěšnost diktátů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Přepisovací cvičení (možno zadávat jako DÚ) pomáhají </a:t>
            </a:r>
            <a:r>
              <a:rPr b="1" lang="it"/>
              <a:t>upevňovat znalost </a:t>
            </a:r>
            <a:br>
              <a:rPr b="1" lang="it"/>
            </a:br>
            <a:r>
              <a:rPr b="1" lang="it"/>
              <a:t>a aplikaci pravopisných jevů</a:t>
            </a:r>
            <a:r>
              <a:rPr lang="it"/>
              <a:t>, které jsou pak podrobeny kontrole při psaní diktátů. (Afsharrad a Benis, 2014)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Pomáhá tedy snižovat chybovost žáků v diktátech.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AFSHARRAD, Mohammad a BENIS Aram Reza Sadeghi. The effect of transcribing on beginning learners' dictation. </a:t>
            </a:r>
            <a:r>
              <a:rPr i="1" lang="it"/>
              <a:t>Theory and Practice in Language Studies, </a:t>
            </a:r>
            <a:r>
              <a:rPr lang="it"/>
              <a:t>2014, (10). ISSN 1799-2591.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BRABCOVÁ, Radoslava. </a:t>
            </a:r>
            <a:r>
              <a:rPr i="1" lang="it"/>
              <a:t>Didaktika českého jazyka: Pro studující oboru učitelství na prvním stupni základní školy.</a:t>
            </a:r>
            <a:r>
              <a:rPr lang="it"/>
              <a:t> Praha: SPN, 1990. Učebnice pro vysoké školy. ISBN 80-04-24251-0.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Čeština a její vyučování: Didaktika českého jazyka pro učitele základních a středních škol a pro studenty učitelství.</a:t>
            </a:r>
            <a:r>
              <a:rPr lang="it"/>
              <a:t> Praha: Státní pedagogické nakladatelství, 1998.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HAUSER, Přemysl, KLÍMOVÁ, Květoslava, ANDRESOVÁ, Helena a MARTINEC, Ivo. </a:t>
            </a:r>
            <a:r>
              <a:rPr i="1" lang="it"/>
              <a:t>Didaktika českého jazyka pro 2. stupeň ZŠ</a:t>
            </a:r>
            <a:r>
              <a:rPr lang="it"/>
              <a:t>. 2. vydání. Brno: Masarykova univerzita, 2019. ISBN 978-80-210-9489-5.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SVOBODA, Karel. </a:t>
            </a:r>
            <a:r>
              <a:rPr i="1" lang="it"/>
              <a:t>Didaktika českého jazyka a slohu: vysokoškolská učebnice.</a:t>
            </a:r>
            <a:r>
              <a:rPr lang="it"/>
              <a:t> Praha: SPN, 1977. Učebnice pro vysoké školy.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zvláštní kontrolní forma mluvnického (jazykového) cvičení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užívá se především ke </a:t>
            </a:r>
            <a:r>
              <a:rPr b="1" lang="it"/>
              <a:t>kontrole </a:t>
            </a:r>
            <a:r>
              <a:rPr lang="it"/>
              <a:t>pravopisu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 využít i k </a:t>
            </a:r>
            <a:r>
              <a:rPr b="1" lang="it"/>
              <a:t>procvičování </a:t>
            </a:r>
            <a:r>
              <a:rPr lang="it"/>
              <a:t>pravopisu (konkrétních jevů)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93C47D"/>
                </a:solidFill>
              </a:rPr>
              <a:t>“Lépe je méně zkoušet a více cvičit.”</a:t>
            </a:r>
            <a:endParaRPr b="1" i="1">
              <a:solidFill>
                <a:srgbClr val="93C47D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9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(Styblík a Čechová, 1989)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>
                <a:solidFill>
                  <a:srgbClr val="FF0000"/>
                </a:solidFill>
              </a:rPr>
              <a:t>POZOR:</a:t>
            </a:r>
            <a:endParaRPr b="1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</a:t>
            </a:r>
            <a:r>
              <a:rPr lang="it"/>
              <a:t>přeceňování diktátu jako pravopisného cvičení: Časté psaní diktátů nezaručuje zlepšení pravopisu žáků!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nedostatečné procvičení pravopisných jevů před psaním diktátu.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 při diktování NECHODÍ po třídě!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Tempo diktování volíme podle tempa psaní podprůměrných žáků.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Výběr textu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přiměřený věku a znalostem žáků s ohledem na SVP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raději jednodušší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práce ve skupinách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obsah: </a:t>
            </a:r>
            <a:r>
              <a:rPr lang="it">
                <a:solidFill>
                  <a:srgbClr val="666666"/>
                </a:solidFill>
              </a:rPr>
              <a:t>10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15 pravopisných jevů (5. ročník)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rozsah: </a:t>
            </a:r>
            <a:r>
              <a:rPr lang="it">
                <a:solidFill>
                  <a:srgbClr val="666666"/>
                </a:solidFill>
              </a:rPr>
              <a:t>65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80 slov (5. ročník)</a:t>
            </a:r>
            <a:endParaRPr i="1"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F0000"/>
                </a:solidFill>
              </a:rPr>
              <a:t>Zcela nevhodné jsou dlouhé diktáty, v nichž žáci chybují taktéž </a:t>
            </a:r>
            <a:br>
              <a:rPr b="1" i="1" lang="it">
                <a:solidFill>
                  <a:srgbClr val="FF0000"/>
                </a:solidFill>
              </a:rPr>
            </a:br>
            <a:r>
              <a:rPr b="1" i="1" lang="it">
                <a:solidFill>
                  <a:srgbClr val="FF0000"/>
                </a:solidFill>
              </a:rPr>
              <a:t>v důsledku únavy.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Zadávání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14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Přečtení celého textu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Čtení textu po větách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Čtení textu po větných celcích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Opětovné čtení celého textu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Komentáře k textu diktátu?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017725"/>
            <a:ext cx="8520600" cy="40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 u="sng">
                <a:solidFill>
                  <a:srgbClr val="FF0000"/>
                </a:solidFill>
              </a:rPr>
              <a:t>Ano!</a:t>
            </a:r>
            <a:endParaRPr b="1" sz="2000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Těžká slova, která žáci možná neznají.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slova cizího původu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uvedení kontextu k tématu diktátu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vysvětlení grafické podoby těžkých slov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Komentáře k těžkým slovům v diktátu proběhnou 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PŘED samotným započetím diktátu.</a:t>
            </a:r>
            <a:endParaRPr b="1" i="1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Výchovný rozměr diktátu: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dokončení vlastní práce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soustředěné pozornosti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kontroly slyšeného slova v jeho psané podobě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přirozená součást procesu učení (Tulis:)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maladaptivní strategie:</a:t>
            </a:r>
            <a:r>
              <a:rPr lang="it"/>
              <a:t> Neposouvají žáka.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učitelovy beznadějné reakce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přenesení otázky na jiného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adaptivní strategie:</a:t>
            </a:r>
            <a:r>
              <a:rPr lang="it"/>
              <a:t> Reakce, které žákovi pomáhají se posunout dál.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zopakování otázky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diskuse s celou třídou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čekání alespoň 3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/>
              <a:t>5 vteřin na žákovu odpověď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zdůraznění výukového potenciálu probírané látky (zastavení negativních reakcí žáků)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Práce s chybou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S chybou je nutné hned pracovat, aby bylo zapamatování trvalejší. </a:t>
            </a:r>
            <a:r>
              <a:rPr lang="it"/>
              <a:t>(Brabcová)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dvojici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skupině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výchovný přesah: pečlivost, zodpovědnost, přesnost, spravedlnost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Oprava pravopisných chyb musí být VŽDY uvědomělá.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Je-li mechanická, míjí se účinkem!</a:t>
            </a:r>
            <a:br>
              <a:rPr b="1" i="1" lang="it">
                <a:solidFill>
                  <a:srgbClr val="6AA84F"/>
                </a:solidFill>
              </a:rPr>
            </a:br>
            <a:r>
              <a:rPr lang="it"/>
              <a:t>(Čechová a Styblík)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