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a03250ef0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a03250ef0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a03250ef0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a03250ef0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a03250ef0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a03250ef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fa03250ef0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fa03250ef0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a03250ef0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fa03250ef0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a03250ef0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fa03250ef0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a03250ef0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a03250ef0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a03250ef0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a03250ef0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a03250ef0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fa03250ef0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a03250ef0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a03250ef0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a03250ef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a03250ef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a03250ef0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fa03250ef0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fa03250ef0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fa03250ef0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fa03250ef0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fa03250ef0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fa03250ef0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fa03250ef0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a03250ef0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fa03250ef0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fa03250ef0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fa03250ef0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fa03250ef0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fa03250ef0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fa03250ef0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fa03250ef0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fa03250ef0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fa03250ef0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f7479d500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f7479d500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a03250ef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a03250ef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4c67e5e9a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4c67e5e9a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fa03250ef0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fa03250ef0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f695b414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f695b414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a03250ef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a03250ef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a03250ef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a03250ef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a03250ef0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a03250ef0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a03250ef0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a03250ef0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a03250ef0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a03250ef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a03250ef0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a03250ef0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www.skolasnadhledem.cz" TargetMode="External"/><Relationship Id="rId4" Type="http://schemas.openxmlformats.org/officeDocument/2006/relationships/hyperlink" Target="https://skolakov.eu" TargetMode="External"/><Relationship Id="rId5" Type="http://schemas.openxmlformats.org/officeDocument/2006/relationships/hyperlink" Target="https://www.umimecesky.cz/rozbory" TargetMode="External"/><Relationship Id="rId6" Type="http://schemas.openxmlformats.org/officeDocument/2006/relationships/hyperlink" Target="https://zsslapanice.cz/STUD_MAT/DUMY/%C4%8Cesk%C3%BD%20jazyk/2.%20ro%C4%8Dn%C3%ADk/VY_32_INOVACE_Ste_02-20_%C4%8Cj-2.pdf" TargetMode="External"/><Relationship Id="rId7" Type="http://schemas.openxmlformats.org/officeDocument/2006/relationships/hyperlink" Target="https://www.mojecestina.cz" TargetMode="Externa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Všestranný jazykový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6157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3.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73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základní skladební dvojice: </a:t>
            </a:r>
            <a:r>
              <a:rPr lang="it">
                <a:solidFill>
                  <a:schemeClr val="accent5"/>
                </a:solidFill>
              </a:rPr>
              <a:t>PODMĚT A PŘÍSUDEK</a:t>
            </a:r>
            <a:endParaRPr>
              <a:solidFill>
                <a:schemeClr val="accent5"/>
              </a:solidFill>
            </a:endParaRPr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P</a:t>
            </a:r>
            <a:r>
              <a:rPr lang="it" sz="1600"/>
              <a:t>ouze v jednoduchých případech!!!</a:t>
            </a:r>
            <a:br>
              <a:rPr lang="it" sz="1600"/>
            </a:br>
            <a:endParaRPr sz="16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základy grafického znázornění podmětu a přísudku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Jak znázorňujeme podmět a jak přísudek?</a:t>
            </a:r>
            <a:br>
              <a:rPr lang="it" sz="1600"/>
            </a:br>
            <a:endParaRPr sz="1600"/>
          </a:p>
          <a:p>
            <a:pPr indent="-3429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grafický zápis souvětí: </a:t>
            </a:r>
            <a:r>
              <a:rPr i="1" lang="it"/>
              <a:t>V1, protože V2.</a:t>
            </a:r>
            <a:endParaRPr i="1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v dalších ročnících upevňování a prohlubování učiva</a:t>
            </a:r>
            <a:endParaRPr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SLOVNĚDRUHOVÝ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017725"/>
            <a:ext cx="8520600" cy="406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SLOVNÍ DRUHY</a:t>
            </a:r>
            <a:r>
              <a:rPr lang="it"/>
              <a:t> = kategorie, do nichž je rozdělena veškerá slova konkrétního jazyka podle určitých kritérií (ohebnost, vyjadřovací význam: mluvnické kategorie, funkce ve větě)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lphaLcParenR"/>
            </a:pPr>
            <a:r>
              <a:rPr b="1" lang="it"/>
              <a:t>představit jako celek všech 10 SD</a:t>
            </a:r>
            <a:r>
              <a:rPr lang="it"/>
              <a:t> (rozvinutá mechanická paměť u žáků již </a:t>
            </a:r>
            <a:br>
              <a:rPr lang="it"/>
            </a:br>
            <a:r>
              <a:rPr lang="it"/>
              <a:t>ve 2. třídě; nutno dodržovat logický systém: ohebné </a:t>
            </a:r>
            <a:r>
              <a:rPr lang="it" sz="1750"/>
              <a:t>SD </a:t>
            </a:r>
            <a:r>
              <a:rPr lang="it" sz="1750">
                <a:highlight>
                  <a:schemeClr val="lt1"/>
                </a:highlight>
              </a:rPr>
              <a:t>– </a:t>
            </a:r>
            <a:r>
              <a:rPr lang="it" sz="1750"/>
              <a:t>časované SD </a:t>
            </a:r>
            <a:r>
              <a:rPr lang="it" sz="1750">
                <a:highlight>
                  <a:schemeClr val="lt1"/>
                </a:highlight>
              </a:rPr>
              <a:t>– </a:t>
            </a:r>
            <a:br>
              <a:rPr lang="it" sz="1750">
                <a:highlight>
                  <a:schemeClr val="lt1"/>
                </a:highlight>
              </a:rPr>
            </a:br>
            <a:r>
              <a:rPr lang="it" sz="1750"/>
              <a:t>neohebné</a:t>
            </a:r>
            <a:r>
              <a:rPr lang="it"/>
              <a:t> SD)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lphaLcParenR"/>
            </a:pPr>
            <a:r>
              <a:rPr b="1" lang="it"/>
              <a:t>začít do hloubky probírat jednotlivé SD,</a:t>
            </a:r>
            <a:r>
              <a:rPr lang="it"/>
              <a:t> a tak dosáhnout časem ucelené představy o 10 SD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Algoritmus určování slovních druhů</a:t>
            </a:r>
            <a:r>
              <a:rPr lang="it"/>
              <a:t> = postup při určování SD podle M. Čechové: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romanUcPeriod"/>
            </a:pPr>
            <a:r>
              <a:rPr b="1" lang="it"/>
              <a:t>ohebnost X neohebnost</a:t>
            </a:r>
            <a:r>
              <a:rPr lang="it"/>
              <a:t> (+ </a:t>
            </a:r>
            <a:r>
              <a:rPr i="1" lang="it"/>
              <a:t>skloňování, časování</a:t>
            </a:r>
            <a:r>
              <a:rPr lang="it"/>
              <a:t>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b="1" lang="it"/>
              <a:t>NSD</a:t>
            </a:r>
            <a:r>
              <a:rPr lang="it"/>
              <a:t>: Na jakou otázku odpovídají? (</a:t>
            </a:r>
            <a:r>
              <a:rPr i="1" lang="it"/>
              <a:t>plnovýznamové</a:t>
            </a:r>
            <a:r>
              <a:rPr lang="it"/>
              <a:t> X</a:t>
            </a:r>
            <a:r>
              <a:rPr i="1" lang="it"/>
              <a:t> neplnovýznamové slovo</a:t>
            </a:r>
            <a:r>
              <a:rPr lang="it"/>
              <a:t>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b="1" lang="it"/>
              <a:t>OSD</a:t>
            </a:r>
            <a:r>
              <a:rPr lang="it"/>
              <a:t>: K jakému SD slovo podle významu patří?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b="1" lang="it"/>
              <a:t>syntetizující etapa</a:t>
            </a:r>
            <a:r>
              <a:rPr lang="it"/>
              <a:t>: lexikální + syntaktické hledisko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2.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211500" y="1152475"/>
            <a:ext cx="8806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pouze některé slovní druhy: </a:t>
            </a:r>
            <a:r>
              <a:rPr lang="it">
                <a:solidFill>
                  <a:srgbClr val="A64D79"/>
                </a:solidFill>
              </a:rPr>
              <a:t>podstatná jména</a:t>
            </a:r>
            <a:r>
              <a:rPr lang="it"/>
              <a:t>, </a:t>
            </a:r>
            <a:r>
              <a:rPr lang="it">
                <a:solidFill>
                  <a:schemeClr val="accent1"/>
                </a:solidFill>
              </a:rPr>
              <a:t>slovesa</a:t>
            </a:r>
            <a:r>
              <a:rPr lang="it"/>
              <a:t>, některé frekventované </a:t>
            </a:r>
            <a:r>
              <a:rPr lang="it">
                <a:solidFill>
                  <a:srgbClr val="F1C232"/>
                </a:solidFill>
              </a:rPr>
              <a:t>předložky </a:t>
            </a:r>
            <a:r>
              <a:rPr lang="it"/>
              <a:t>a </a:t>
            </a:r>
            <a:r>
              <a:rPr lang="it">
                <a:solidFill>
                  <a:srgbClr val="6AA84F"/>
                </a:solidFill>
              </a:rPr>
              <a:t>spojky</a:t>
            </a:r>
            <a:endParaRPr>
              <a:solidFill>
                <a:srgbClr val="6AA84F"/>
              </a:solidFill>
            </a:endParaRPr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 sz="1600"/>
              <a:t>pouze obecnější seznámení</a:t>
            </a:r>
            <a:br>
              <a:rPr lang="it"/>
            </a:b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doporučeno seznámení i s </a:t>
            </a:r>
            <a:r>
              <a:rPr lang="it">
                <a:solidFill>
                  <a:srgbClr val="FF0000"/>
                </a:solidFill>
              </a:rPr>
              <a:t>přídavnými jmény</a:t>
            </a:r>
            <a:r>
              <a:rPr lang="it"/>
              <a:t> (s ohledem na slohové vyučování)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3.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>
                <a:solidFill>
                  <a:schemeClr val="accent5"/>
                </a:solidFill>
              </a:rPr>
              <a:t>KOMPLETNÍ PŘEHLED</a:t>
            </a:r>
            <a:r>
              <a:rPr lang="it"/>
              <a:t> všech slovních druhů: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zaměření na </a:t>
            </a:r>
            <a:r>
              <a:rPr b="1" lang="it" sz="1800">
                <a:solidFill>
                  <a:schemeClr val="accent5"/>
                </a:solidFill>
              </a:rPr>
              <a:t>slovní druhy OHEBNÉ</a:t>
            </a:r>
            <a:endParaRPr b="1" sz="1800">
              <a:solidFill>
                <a:schemeClr val="accent5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neohebné slovní druhy </a:t>
            </a:r>
            <a:r>
              <a:rPr lang="it" sz="1800">
                <a:highlight>
                  <a:schemeClr val="lt1"/>
                </a:highlight>
              </a:rPr>
              <a:t>–</a:t>
            </a:r>
            <a:r>
              <a:rPr lang="it" sz="1800"/>
              <a:t> podrobněji jako součást učiva na 2. stupni ZŠ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v dalších ročnících procvičování a upevňování znalosti slovních druhů </a:t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MORFOLOGICKÝ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= TVAROSLOVNÝ ROZBOR</a:t>
            </a:r>
            <a:endParaRPr b="1">
              <a:solidFill>
                <a:schemeClr val="accent5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tvary slov</a:t>
            </a:r>
            <a:br>
              <a:rPr lang="it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>
                <a:solidFill>
                  <a:srgbClr val="A64D79"/>
                </a:solidFill>
              </a:rPr>
              <a:t>jmenné kategorie slov</a:t>
            </a:r>
            <a:r>
              <a:rPr lang="it"/>
              <a:t>: </a:t>
            </a:r>
            <a:r>
              <a:rPr b="1" lang="it">
                <a:solidFill>
                  <a:schemeClr val="accent5"/>
                </a:solidFill>
              </a:rPr>
              <a:t>pád </a:t>
            </a:r>
            <a:r>
              <a:rPr b="1"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b="1" lang="it">
                <a:solidFill>
                  <a:schemeClr val="accent5"/>
                </a:solidFill>
              </a:rPr>
              <a:t>číslo </a:t>
            </a:r>
            <a:r>
              <a:rPr b="1"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b="1" lang="it">
                <a:solidFill>
                  <a:schemeClr val="accent5"/>
                </a:solidFill>
              </a:rPr>
              <a:t>rod</a:t>
            </a:r>
            <a:br>
              <a:rPr b="1" lang="it">
                <a:solidFill>
                  <a:schemeClr val="accent5"/>
                </a:solidFill>
              </a:rPr>
            </a:br>
            <a:endParaRPr b="1">
              <a:solidFill>
                <a:schemeClr val="accent5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>
                <a:solidFill>
                  <a:schemeClr val="accent1"/>
                </a:solidFill>
              </a:rPr>
              <a:t>slovesné kategorie slov:</a:t>
            </a:r>
            <a:r>
              <a:rPr b="1" lang="it">
                <a:solidFill>
                  <a:schemeClr val="accent1"/>
                </a:solidFill>
              </a:rPr>
              <a:t> </a:t>
            </a:r>
            <a:r>
              <a:rPr b="1" lang="it">
                <a:solidFill>
                  <a:schemeClr val="accent5"/>
                </a:solidFill>
              </a:rPr>
              <a:t>osoba </a:t>
            </a:r>
            <a:r>
              <a:rPr b="1"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b="1" lang="it">
                <a:solidFill>
                  <a:schemeClr val="accent5"/>
                </a:solidFill>
              </a:rPr>
              <a:t>číslo </a:t>
            </a:r>
            <a:r>
              <a:rPr b="1"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b="1" lang="it">
                <a:solidFill>
                  <a:schemeClr val="accent5"/>
                </a:solidFill>
              </a:rPr>
              <a:t>čas </a:t>
            </a:r>
            <a:r>
              <a:rPr b="1"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b="1" lang="it">
                <a:solidFill>
                  <a:schemeClr val="accent5"/>
                </a:solidFill>
              </a:rPr>
              <a:t>způsob</a:t>
            </a:r>
            <a:endParaRPr b="1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2.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rozlišování </a:t>
            </a:r>
            <a:r>
              <a:rPr lang="it">
                <a:solidFill>
                  <a:schemeClr val="accent5"/>
                </a:solidFill>
              </a:rPr>
              <a:t>tvarů </a:t>
            </a:r>
            <a:r>
              <a:rPr b="1" lang="it">
                <a:solidFill>
                  <a:schemeClr val="accent5"/>
                </a:solidFill>
              </a:rPr>
              <a:t>téhož </a:t>
            </a:r>
            <a:r>
              <a:rPr lang="it">
                <a:solidFill>
                  <a:schemeClr val="accent5"/>
                </a:solidFill>
              </a:rPr>
              <a:t>slova</a:t>
            </a:r>
            <a:r>
              <a:rPr lang="it"/>
              <a:t> od slov příbuzných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nutnost učitelovy znalosti rozdílu mezi tím, co je tvar slova</a:t>
            </a:r>
            <a:br>
              <a:rPr lang="it" sz="1800"/>
            </a:br>
            <a:r>
              <a:rPr lang="it" sz="1800"/>
              <a:t>a co slovo příbuzné (= stejný kořen + tematicky související)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př.: </a:t>
            </a:r>
            <a:r>
              <a:rPr i="1" lang="it" sz="1800"/>
              <a:t>škola, (u)školy, (o) škole, (za) školou, školní</a:t>
            </a:r>
            <a:endParaRPr i="1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3.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311700" y="1152475"/>
            <a:ext cx="8520600" cy="38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Char char="●"/>
            </a:pPr>
            <a:r>
              <a:rPr b="1" lang="it">
                <a:solidFill>
                  <a:srgbClr val="A64D79"/>
                </a:solidFill>
              </a:rPr>
              <a:t>určování jmenných kategorií</a:t>
            </a:r>
            <a:r>
              <a:rPr lang="it">
                <a:solidFill>
                  <a:srgbClr val="A64D79"/>
                </a:solidFill>
              </a:rPr>
              <a:t>: podstatná jména</a:t>
            </a:r>
            <a:endParaRPr>
              <a:solidFill>
                <a:srgbClr val="A64D79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PÁD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ČÍSLO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ROD</a:t>
            </a:r>
            <a:endParaRPr b="1">
              <a:solidFill>
                <a:srgbClr val="A64D79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A64D79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b="1" lang="it">
                <a:solidFill>
                  <a:schemeClr val="accent1"/>
                </a:solidFill>
              </a:rPr>
              <a:t>určování slovesných kategorií</a:t>
            </a:r>
            <a:r>
              <a:rPr lang="it">
                <a:solidFill>
                  <a:schemeClr val="accent1"/>
                </a:solidFill>
              </a:rPr>
              <a:t>: slovesa</a:t>
            </a:r>
            <a:endParaRPr>
              <a:solidFill>
                <a:schemeClr val="accent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1"/>
                </a:solidFill>
              </a:rPr>
              <a:t>OSOBA</a:t>
            </a:r>
            <a:endParaRPr b="1">
              <a:solidFill>
                <a:schemeClr val="accent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1"/>
                </a:solidFill>
              </a:rPr>
              <a:t>ČÍSLO</a:t>
            </a:r>
            <a:endParaRPr b="1">
              <a:solidFill>
                <a:schemeClr val="accent1"/>
              </a:solidFill>
            </a:endParaRPr>
          </a:p>
          <a:p>
            <a:pPr indent="0" lvl="0" marL="45720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>
                <a:solidFill>
                  <a:schemeClr val="accent1"/>
                </a:solidFill>
              </a:rPr>
              <a:t>ČAS</a:t>
            </a:r>
            <a:endParaRPr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4.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51" name="Google Shape;15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64D79"/>
              </a:buClr>
              <a:buSzPts val="1800"/>
              <a:buChar char="●"/>
            </a:pPr>
            <a:r>
              <a:rPr lang="it">
                <a:solidFill>
                  <a:srgbClr val="A64D79"/>
                </a:solidFill>
              </a:rPr>
              <a:t>skloňování PODSTATNÝCH JMEN</a:t>
            </a:r>
            <a:br>
              <a:rPr lang="it">
                <a:solidFill>
                  <a:srgbClr val="A64D79"/>
                </a:solidFill>
              </a:rPr>
            </a:br>
            <a:endParaRPr>
              <a:solidFill>
                <a:srgbClr val="A64D79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it">
                <a:solidFill>
                  <a:schemeClr val="accent1"/>
                </a:solidFill>
              </a:rPr>
              <a:t>další slovesná kategorie: </a:t>
            </a:r>
            <a:br>
              <a:rPr lang="it">
                <a:solidFill>
                  <a:schemeClr val="accent1"/>
                </a:solidFill>
              </a:rPr>
            </a:br>
            <a:r>
              <a:rPr lang="it">
                <a:solidFill>
                  <a:schemeClr val="accent1"/>
                </a:solidFill>
              </a:rPr>
              <a:t>SLOVESNÝ ZPŮSOB:</a:t>
            </a:r>
            <a:endParaRPr>
              <a:solidFill>
                <a:schemeClr val="accent1"/>
              </a:solidFill>
            </a:endParaRPr>
          </a:p>
          <a:p>
            <a:pPr indent="0" lvl="0" marL="45720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1"/>
                </a:solidFill>
              </a:rPr>
              <a:t>OZNAMOVACÍ ZPŮSOB</a:t>
            </a:r>
            <a:endParaRPr b="1">
              <a:solidFill>
                <a:schemeClr val="accent1"/>
              </a:solidFill>
            </a:endParaRPr>
          </a:p>
          <a:p>
            <a:pPr indent="0" lvl="0" marL="45720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1"/>
                </a:solidFill>
              </a:rPr>
              <a:t>ROZKAZOVACÍ ZPŮSOB</a:t>
            </a:r>
            <a:endParaRPr b="1">
              <a:solidFill>
                <a:schemeClr val="accent1"/>
              </a:solidFill>
            </a:endParaRPr>
          </a:p>
          <a:p>
            <a:pPr indent="0" lvl="0" marL="45720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>
                <a:solidFill>
                  <a:schemeClr val="accent1"/>
                </a:solidFill>
              </a:rPr>
              <a:t>TÁZACÍ ZPŮSOB</a:t>
            </a:r>
            <a:endParaRPr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5.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</a:pPr>
            <a:r>
              <a:rPr lang="it">
                <a:solidFill>
                  <a:schemeClr val="accent1"/>
                </a:solidFill>
              </a:rPr>
              <a:t>slovesný způsob: </a:t>
            </a:r>
            <a:r>
              <a:rPr b="1" lang="it">
                <a:solidFill>
                  <a:schemeClr val="accent1"/>
                </a:solidFill>
              </a:rPr>
              <a:t>PODMIŇOVACÍ</a:t>
            </a:r>
            <a:endParaRPr b="1">
              <a:solidFill>
                <a:schemeClr val="accent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procvičování učiva</a:t>
            </a:r>
            <a:br>
              <a:rPr lang="it"/>
            </a:b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FONETICKÝ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rozbor hlásek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rozbor zvukové a grafické stránky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0"/>
              <a:buAutoNum type="alphaUcParenR"/>
            </a:pPr>
            <a:r>
              <a:rPr lang="it">
                <a:solidFill>
                  <a:schemeClr val="accent5"/>
                </a:solidFill>
              </a:rPr>
              <a:t>ZVUKOVÁ STRÁNKA SLOVA</a:t>
            </a:r>
            <a:br>
              <a:rPr lang="it">
                <a:solidFill>
                  <a:schemeClr val="accent5"/>
                </a:solidFill>
              </a:rPr>
            </a:br>
            <a:endParaRPr>
              <a:solidFill>
                <a:schemeClr val="accent5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AutoNum type="alphaUcParenR"/>
            </a:pPr>
            <a:r>
              <a:rPr lang="it">
                <a:solidFill>
                  <a:schemeClr val="accent5"/>
                </a:solidFill>
              </a:rPr>
              <a:t>ZVUKOVÁ STRÁNKA SOUVISLÉ PROMLUVY</a:t>
            </a:r>
            <a:r>
              <a:rPr lang="it"/>
              <a:t> (přednes, předčítání, </a:t>
            </a:r>
            <a:br>
              <a:rPr lang="it"/>
            </a:br>
            <a:r>
              <a:rPr lang="it"/>
              <a:t>větný přízvuk, melodické formy různých druhů vět, zvukové prostředky, vyznačování vsuvek, výrazy v uvozovkách) </a:t>
            </a:r>
            <a:r>
              <a:rPr lang="it">
                <a:highlight>
                  <a:schemeClr val="lt1"/>
                </a:highlight>
              </a:rPr>
              <a:t>–</a:t>
            </a:r>
            <a:r>
              <a:rPr lang="it">
                <a:solidFill>
                  <a:schemeClr val="dk1"/>
                </a:solidFill>
                <a:highlight>
                  <a:schemeClr val="lt1"/>
                </a:highlight>
              </a:rPr>
              <a:t> </a:t>
            </a:r>
            <a:r>
              <a:rPr lang="it"/>
              <a:t>učivo 2. STUPNĚ ZŠ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Jazykový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>
                <a:solidFill>
                  <a:schemeClr val="accent5"/>
                </a:solidFill>
              </a:rPr>
              <a:t>nezastupitelná úloha</a:t>
            </a:r>
            <a:r>
              <a:rPr lang="it"/>
              <a:t> ve výuce českého jazyka: </a:t>
            </a:r>
            <a:r>
              <a:rPr b="1" lang="it"/>
              <a:t>pomáhá chápat vzájemnou spojitost a skloubenost pojmů a jevů v jazyce</a:t>
            </a:r>
            <a:r>
              <a:rPr lang="it"/>
              <a:t> </a:t>
            </a:r>
            <a:br>
              <a:rPr lang="it"/>
            </a:br>
            <a:r>
              <a:rPr lang="it"/>
              <a:t>(Alois Jedlička)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téma výuky i vyučovací a poznávací metoda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200">
                <a:solidFill>
                  <a:schemeClr val="accent5"/>
                </a:solidFill>
              </a:rPr>
              <a:t>Hlavním smyslem je hlubší poznání jazyka.</a:t>
            </a:r>
            <a:endParaRPr b="1" sz="2200">
              <a:solidFill>
                <a:schemeClr val="accent5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2.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311700" y="1152475"/>
            <a:ext cx="8520600" cy="39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rozdíl mezi HLÁSKOU a PÍSMENEM</a:t>
            </a:r>
            <a:br>
              <a:rPr lang="it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rozdělení hlásek: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samohlásky X souhlásky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spodoba znělosti a párové souhlásky: znělé X neznělé souhlásky</a:t>
            </a:r>
            <a:br>
              <a:rPr lang="it" sz="1800"/>
            </a:br>
            <a:r>
              <a:rPr lang="it" sz="1800"/>
              <a:t>(</a:t>
            </a:r>
            <a:r>
              <a:rPr i="1" lang="it" sz="1800"/>
              <a:t>led, babka, už, ačkoliv, vztek</a:t>
            </a:r>
            <a:r>
              <a:rPr lang="it" sz="1800"/>
              <a:t>) </a:t>
            </a:r>
            <a:r>
              <a:rPr lang="it" sz="1800">
                <a:highlight>
                  <a:schemeClr val="lt1"/>
                </a:highlight>
              </a:rPr>
              <a:t>–</a:t>
            </a:r>
            <a:r>
              <a:rPr lang="it" sz="1800"/>
              <a:t> odůvodněním i pamětním osvojením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tvrdé X měkké souhlásky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krátké X dlouhé samohlásky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dvojhlásky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samohláska </a:t>
            </a:r>
            <a:r>
              <a:rPr i="1" lang="it" sz="1800"/>
              <a:t>ů/ú</a:t>
            </a:r>
            <a:br>
              <a:rPr lang="it" sz="1800"/>
            </a:b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písmeno ě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3.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75" name="Google Shape;175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 zde může být učivo o spodobě znělosti (= asimilace znělosti; výslovnostní záměna tvrdosti/měkkosti souhlásky ovlivněná sousední souhláskou)</a:t>
            </a:r>
            <a:br>
              <a:rPr lang="it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rozšíření učiva o psaní ú v citoslovcích, př.: </a:t>
            </a:r>
            <a:r>
              <a:rPr i="1" lang="it"/>
              <a:t>búú, aúú</a:t>
            </a:r>
            <a:br>
              <a:rPr lang="it"/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obojetné souhlásky: </a:t>
            </a:r>
            <a:r>
              <a:rPr i="1" lang="it"/>
              <a:t>b, f, l, m, p, s, v, z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4.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81" name="Google Shape;181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rozšíření učiva psaní </a:t>
            </a:r>
            <a:r>
              <a:rPr i="1" lang="it"/>
              <a:t>ú</a:t>
            </a:r>
            <a:r>
              <a:rPr lang="it"/>
              <a:t>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po předponě: </a:t>
            </a:r>
            <a:r>
              <a:rPr i="1" lang="it" sz="1800"/>
              <a:t>zúčastnit se, zaúkolovat, zúčtovat</a:t>
            </a:r>
            <a:endParaRPr i="1"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ve slovech složených: </a:t>
            </a:r>
            <a:r>
              <a:rPr i="1" lang="it" sz="1800"/>
              <a:t>trojúhelník</a:t>
            </a:r>
            <a:br>
              <a:rPr lang="it" sz="1800"/>
            </a:b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průběžné doplňování pravopisu cizích slov: </a:t>
            </a:r>
            <a:r>
              <a:rPr i="1" lang="it"/>
              <a:t>skútr, léčebná kúra, manikúra</a:t>
            </a:r>
            <a:endParaRPr i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5.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87" name="Google Shape;187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učivo procvičujeme, upevňujeme, </a:t>
            </a:r>
            <a:r>
              <a:rPr lang="it"/>
              <a:t>opakujeme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SLOVOTVORNÝ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193" name="Google Shape;193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rozbor stavby slova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nutná učitelova znalost rozdílu mezi základovým slovem a slovem odvozeným (vzniklo ze základového slova)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3.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99" name="Google Shape;199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slova příbuzná: souvisí s učivem o vyjmenovaných slovech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kořen slova</a:t>
            </a:r>
            <a:r>
              <a:rPr lang="it"/>
              <a:t> a </a:t>
            </a:r>
            <a:r>
              <a:rPr b="1" lang="it"/>
              <a:t>pomocné termíny</a:t>
            </a:r>
            <a:r>
              <a:rPr lang="it"/>
              <a:t>: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část předponová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část příponová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kořen slova</a:t>
            </a:r>
            <a:endParaRPr sz="1600"/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zá </a:t>
            </a:r>
            <a:r>
              <a:rPr lang="it">
                <a:highlight>
                  <a:schemeClr val="lt1"/>
                </a:highlight>
              </a:rPr>
              <a:t>–</a:t>
            </a:r>
            <a:r>
              <a:rPr lang="it"/>
              <a:t> </a:t>
            </a:r>
            <a:r>
              <a:rPr b="1" lang="it">
                <a:solidFill>
                  <a:schemeClr val="accent5"/>
                </a:solidFill>
              </a:rPr>
              <a:t>škol</a:t>
            </a:r>
            <a:r>
              <a:rPr b="1" lang="it"/>
              <a:t> </a:t>
            </a:r>
            <a:r>
              <a:rPr lang="it">
                <a:highlight>
                  <a:schemeClr val="lt1"/>
                </a:highlight>
              </a:rPr>
              <a:t>– </a:t>
            </a:r>
            <a:r>
              <a:rPr lang="it"/>
              <a:t>ák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4.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205" name="Google Shape;205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stavba slova: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KOŘEN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PŘEDPONA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PŘÍPONA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KONCOVKA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zá </a:t>
            </a:r>
            <a:r>
              <a:rPr lang="it">
                <a:highlight>
                  <a:schemeClr val="lt1"/>
                </a:highlight>
              </a:rPr>
              <a:t>– </a:t>
            </a:r>
            <a:r>
              <a:rPr b="1" lang="it">
                <a:solidFill>
                  <a:schemeClr val="accent5"/>
                </a:solidFill>
              </a:rPr>
              <a:t>les</a:t>
            </a:r>
            <a:r>
              <a:rPr b="1" lang="it"/>
              <a:t> </a:t>
            </a:r>
            <a:r>
              <a:rPr lang="it">
                <a:highlight>
                  <a:schemeClr val="lt1"/>
                </a:highlight>
              </a:rPr>
              <a:t>–</a:t>
            </a:r>
            <a:r>
              <a:rPr lang="it"/>
              <a:t> ák </a:t>
            </a:r>
            <a:r>
              <a:rPr lang="it">
                <a:highlight>
                  <a:schemeClr val="lt1"/>
                </a:highlight>
              </a:rPr>
              <a:t>– </a:t>
            </a:r>
            <a:r>
              <a:rPr lang="it"/>
              <a:t>ů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5. ročník ZŠ</a:t>
            </a:r>
            <a:endParaRPr/>
          </a:p>
        </p:txBody>
      </p:sp>
      <p:sp>
        <p:nvSpPr>
          <p:cNvPr id="211" name="Google Shape;211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upevňování a procvičování učiva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PRAVOPISNÝ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217" name="Google Shape;217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 1. stupni ZŠ se klade důraz na </a:t>
            </a:r>
            <a:r>
              <a:rPr b="1" lang="it">
                <a:solidFill>
                  <a:schemeClr val="accent5"/>
                </a:solidFill>
              </a:rPr>
              <a:t>lexikální pravopis</a:t>
            </a:r>
            <a:r>
              <a:rPr lang="it"/>
              <a:t> (týkající se slovní zásoby a významu slov).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 morfologickým a syntaktickým pravopisem se pouze začíná, plně se mu věnují hodiny ČJ na 2. stupni ZŠ.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Vymezení pravopisných jevů: možno nalézt v </a:t>
            </a:r>
            <a:r>
              <a:rPr i="1" lang="it"/>
              <a:t>Didaktice českého jazyka </a:t>
            </a:r>
            <a:br>
              <a:rPr i="1" lang="it"/>
            </a:br>
            <a:r>
              <a:rPr i="1" lang="it"/>
              <a:t>pro 2. stupeň ZŠ</a:t>
            </a:r>
            <a:r>
              <a:rPr lang="it"/>
              <a:t> (2007) 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LEXIKÁLNĚ-SÉMANTICKÝ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223" name="Google Shape;223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znalost významu slov a vět = sémantické vztahy:</a:t>
            </a:r>
            <a:endParaRPr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v jednoduchých větách</a:t>
            </a:r>
            <a:endParaRPr sz="16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v souvětí souřadném a podřadném</a:t>
            </a:r>
            <a:endParaRPr sz="16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pochopení obsahu sděleného = nadvětný význam (odstavec, nadvětná výpověď)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rozšiřování aktivní a pasivní slovní zásoby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před nástupem na ZŠ: 2500 </a:t>
            </a:r>
            <a:r>
              <a:rPr lang="it">
                <a:highlight>
                  <a:schemeClr val="lt1"/>
                </a:highlight>
              </a:rPr>
              <a:t>– </a:t>
            </a:r>
            <a:r>
              <a:rPr lang="it"/>
              <a:t>3000 aktivně používaných slov (průměrný dospělý asi 5000)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Úkoly všestranného jazykového rozboru: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propojení izolovaných poznatků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využití jako metoda k opakování, procvičování i k prověřování znalostí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zlepšení vyjadřovací úrovně, pochopení významu a užitečnosti mluvnického vyučování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jazykové rozbory též v literární výchově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využití k aplikaci mezipředmětových vztahů (podle výběru tématu textu)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rozvoj komunikační kompetence žáka (formování a vyjadřování vlastní myšlenky, logický sled, kultivovaný projev)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it">
                <a:solidFill>
                  <a:schemeClr val="accent5"/>
                </a:solidFill>
              </a:rPr>
              <a:t>STYLISTICKÝ ROZBOR</a:t>
            </a:r>
            <a:endParaRPr/>
          </a:p>
        </p:txBody>
      </p:sp>
      <p:sp>
        <p:nvSpPr>
          <p:cNvPr id="229" name="Google Shape;229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= rozbor textu z hlediska slohových útvarů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odhalení slohového postupu (</a:t>
            </a:r>
            <a:r>
              <a:rPr i="1" lang="it"/>
              <a:t>vyprávěcí, popisný, výkladový, informační, charakterizující, úvahový</a:t>
            </a:r>
            <a:r>
              <a:rPr lang="it"/>
              <a:t>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zařazení k funkčnímu stylu (</a:t>
            </a:r>
            <a:r>
              <a:rPr i="1" lang="it"/>
              <a:t>administrativní, odborný, publicistický, řečnický, umělecký, prostěsdělovací</a:t>
            </a:r>
            <a:r>
              <a:rPr lang="it"/>
              <a:t>)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stylistické prostředky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vertikální členění textu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horizontální členění textu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3"/>
          <p:cNvSpPr txBox="1"/>
          <p:nvPr>
            <p:ph type="title"/>
          </p:nvPr>
        </p:nvSpPr>
        <p:spPr>
          <a:xfrm>
            <a:off x="311700" y="622125"/>
            <a:ext cx="8520600" cy="105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500">
                <a:solidFill>
                  <a:schemeClr val="accent5"/>
                </a:solidFill>
              </a:rPr>
              <a:t>Tipy k procvičování jazykových rozborů pro žáky </a:t>
            </a:r>
            <a:br>
              <a:rPr b="1" lang="it" sz="2500">
                <a:solidFill>
                  <a:schemeClr val="accent5"/>
                </a:solidFill>
              </a:rPr>
            </a:br>
            <a:r>
              <a:rPr b="1" lang="it" sz="2500">
                <a:solidFill>
                  <a:schemeClr val="accent5"/>
                </a:solidFill>
              </a:rPr>
              <a:t>na 1. stupni základní školy:</a:t>
            </a:r>
            <a:endParaRPr b="1" sz="2500">
              <a:solidFill>
                <a:schemeClr val="accent5"/>
              </a:solidFill>
            </a:endParaRPr>
          </a:p>
        </p:txBody>
      </p:sp>
      <p:sp>
        <p:nvSpPr>
          <p:cNvPr id="235" name="Google Shape;235;p43"/>
          <p:cNvSpPr txBox="1"/>
          <p:nvPr>
            <p:ph idx="1" type="body"/>
          </p:nvPr>
        </p:nvSpPr>
        <p:spPr>
          <a:xfrm>
            <a:off x="311700" y="2104425"/>
            <a:ext cx="8520600" cy="21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3"/>
              </a:rPr>
              <a:t>Škola s nadhledem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4"/>
              </a:rPr>
              <a:t>Školákov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5"/>
              </a:rPr>
              <a:t>Umíme česky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6"/>
              </a:rPr>
              <a:t>Digitální učební materiál ZŠ Šlapanice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 u="sng">
                <a:solidFill>
                  <a:schemeClr val="hlink"/>
                </a:solidFill>
                <a:hlinkClick r:id="rId7"/>
              </a:rPr>
              <a:t>Moje čeština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4"/>
          <p:cNvSpPr txBox="1"/>
          <p:nvPr>
            <p:ph type="title"/>
          </p:nvPr>
        </p:nvSpPr>
        <p:spPr>
          <a:xfrm>
            <a:off x="311700" y="555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Použitá literatura: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241" name="Google Shape;241;p44"/>
          <p:cNvSpPr txBox="1"/>
          <p:nvPr>
            <p:ph idx="1" type="body"/>
          </p:nvPr>
        </p:nvSpPr>
        <p:spPr>
          <a:xfrm>
            <a:off x="311700" y="1462400"/>
            <a:ext cx="8520600" cy="27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ČECHOVÁ, Marie. </a:t>
            </a:r>
            <a:r>
              <a:rPr i="1" lang="it"/>
              <a:t>Komplexní jazykové rozbory</a:t>
            </a:r>
            <a:r>
              <a:rPr lang="it"/>
              <a:t>. Praha: SPN </a:t>
            </a:r>
            <a:r>
              <a:rPr lang="it">
                <a:highlight>
                  <a:schemeClr val="lt1"/>
                </a:highlight>
              </a:rPr>
              <a:t>– </a:t>
            </a:r>
            <a:r>
              <a:rPr lang="it"/>
              <a:t>pedagogické nakladatelství, 1996. ISBN 80-85937-27-1.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ČECHOVÁ, Marie a Vlastimil STYBLÍK. </a:t>
            </a:r>
            <a:r>
              <a:rPr i="1" lang="it"/>
              <a:t>Didaktika češtiny: vysokoškolská učebnice </a:t>
            </a:r>
            <a:br>
              <a:rPr i="1" lang="it"/>
            </a:br>
            <a:r>
              <a:rPr i="1" lang="it"/>
              <a:t>pro studenty studijního oboru 76-12-8 Učitelství všeobecně vzdělávacích předmětů </a:t>
            </a:r>
            <a:br>
              <a:rPr i="1" lang="it"/>
            </a:br>
            <a:r>
              <a:rPr i="1" lang="it"/>
              <a:t>na filozofických a pedagogických fakultách</a:t>
            </a:r>
            <a:r>
              <a:rPr lang="it"/>
              <a:t>. Praha: SPN, 1989. ISBN 80-04-22439-3.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Na co dbát: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zvolení správné metody pro určitý ročník (nižší ročníky osvědčená práce </a:t>
            </a:r>
            <a:br>
              <a:rPr lang="it"/>
            </a:br>
            <a:r>
              <a:rPr lang="it"/>
              <a:t>ve dvojicích, skupinová práce; vyšší ročníky samostatná práce) </a:t>
            </a:r>
            <a:br>
              <a:rPr lang="it"/>
            </a:br>
            <a:r>
              <a:rPr lang="it"/>
              <a:t>+ střídání metod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>
                <a:solidFill>
                  <a:schemeClr val="accent5"/>
                </a:solidFill>
              </a:rPr>
              <a:t>nikdy</a:t>
            </a:r>
            <a:r>
              <a:rPr lang="it"/>
              <a:t> ne texty, které nerozvíjejí a nevyžadují k myšlení (RVP ZV)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jazykový rozbor jako zpestření a aktivizace žáků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>
                <a:solidFill>
                  <a:schemeClr val="accent5"/>
                </a:solidFill>
              </a:rPr>
              <a:t>nutnost </a:t>
            </a:r>
            <a:r>
              <a:rPr lang="it"/>
              <a:t>učitelovy zpětné vazby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Všestranný jazykový rozbor jako součást vyučovací hodiny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4255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v každé vyučovací hodině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nejčastěji při opakování učiva nebo vyvozování nového učiva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ne déle než 10 minut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úkoly přiměřené vědomostem žáka a jeho jazykové vyspělosti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Funkce jazykových rozborů: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motivační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opakovací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procvičovací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vyvození nového učiva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celostní = propojení jednotlivých vědomostí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mezipředmětová funkce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ROZBOR KOMUNIKAČNÍ SITUACE A VÝSTAVBY TEXTU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474975"/>
            <a:ext cx="8520600" cy="355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Každý jazykový projev se uskutečňuje v určitých komunikačních podmínkách.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= tematicko-obsahová složka textu</a:t>
            </a:r>
            <a:br>
              <a:rPr lang="it"/>
            </a:br>
            <a:br>
              <a:rPr lang="it"/>
            </a:br>
            <a:r>
              <a:rPr lang="it"/>
              <a:t>Co se z textu dozvídáme: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identifikace komunikační situace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určení místa, doby, prostředí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vyjadřovaný děj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AUTOR (mluvčí) </a:t>
            </a:r>
            <a:r>
              <a:rPr b="1"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b="1" lang="it">
                <a:solidFill>
                  <a:schemeClr val="accent5"/>
                </a:solidFill>
              </a:rPr>
              <a:t>ADRESÁT (příjemce) </a:t>
            </a:r>
            <a:r>
              <a:rPr b="1"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b="1" lang="it">
                <a:solidFill>
                  <a:schemeClr val="accent5"/>
                </a:solidFill>
              </a:rPr>
              <a:t>KOMUNIKAČNÍ ZÁMĚR</a:t>
            </a:r>
            <a:endParaRPr b="1">
              <a:solidFill>
                <a:schemeClr val="accent5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/>
              <a:t>Ročníky: 6., 7., 8. ročník ZŠ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SYNTAKTICKÝ ROZBOR</a:t>
            </a:r>
            <a:endParaRPr b="1">
              <a:solidFill>
                <a:schemeClr val="accent5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SYNTAX </a:t>
            </a:r>
            <a:r>
              <a:rPr lang="it"/>
              <a:t>= nauka o větné skladbě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dependenční (závislostní) model: centrální prvek </a:t>
            </a:r>
            <a:r>
              <a:rPr lang="it"/>
              <a:t>(přísudek </a:t>
            </a:r>
            <a:r>
              <a:rPr lang="it">
                <a:highlight>
                  <a:schemeClr val="lt1"/>
                </a:highlight>
              </a:rPr>
              <a:t>– </a:t>
            </a:r>
            <a:r>
              <a:rPr lang="it"/>
              <a:t>řídící </a:t>
            </a:r>
            <a:br>
              <a:rPr lang="it"/>
            </a:br>
            <a:r>
              <a:rPr lang="it"/>
              <a:t>a nezávislý)</a:t>
            </a:r>
            <a:r>
              <a:rPr b="1" lang="it"/>
              <a:t> a ostatní větné členy </a:t>
            </a:r>
            <a:r>
              <a:rPr lang="it"/>
              <a:t>(= závislé na přísudku)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lang="it"/>
              <a:t>konstituentní (složkový) model: generativní syntax; dělení věty: podmětová = nominální fráze (NF) a přísudková = verbální fráze (VF); Noam Chomsky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accent5"/>
                </a:solidFill>
              </a:rPr>
              <a:t>2. ročník ZŠ</a:t>
            </a:r>
            <a:endParaRPr>
              <a:solidFill>
                <a:schemeClr val="accent5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869850"/>
            <a:ext cx="8520600" cy="42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rozdíl mezi větou jednoduchou a souvětím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určování rozdílu podle počtu sloves v určitém tvaru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Co je to určitý tvar slovesa?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druhy vět podle postojové modality: </a:t>
            </a:r>
            <a:br>
              <a:rPr lang="it">
                <a:solidFill>
                  <a:schemeClr val="accent5"/>
                </a:solidFill>
              </a:rPr>
            </a:br>
            <a:r>
              <a:rPr lang="it">
                <a:solidFill>
                  <a:schemeClr val="accent5"/>
                </a:solidFill>
              </a:rPr>
              <a:t>OZNAMOVACÍ </a:t>
            </a:r>
            <a:r>
              <a:rPr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lang="it">
                <a:solidFill>
                  <a:schemeClr val="accent5"/>
                </a:solidFill>
              </a:rPr>
              <a:t>TÁZACÍ </a:t>
            </a:r>
            <a:r>
              <a:rPr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lang="it">
                <a:solidFill>
                  <a:schemeClr val="accent5"/>
                </a:solidFill>
              </a:rPr>
              <a:t>PŘACÍ </a:t>
            </a:r>
            <a:r>
              <a:rPr lang="it">
                <a:solidFill>
                  <a:schemeClr val="accent5"/>
                </a:solidFill>
                <a:highlight>
                  <a:schemeClr val="lt1"/>
                </a:highlight>
              </a:rPr>
              <a:t>– </a:t>
            </a:r>
            <a:r>
              <a:rPr lang="it">
                <a:solidFill>
                  <a:schemeClr val="accent5"/>
                </a:solidFill>
              </a:rPr>
              <a:t>ROZKAZOVACÍ</a:t>
            </a:r>
            <a:endParaRPr>
              <a:solidFill>
                <a:schemeClr val="accent5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it" sz="1600"/>
              <a:t>Co je to postojová modalita?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Výběr vět</a:t>
            </a:r>
            <a:r>
              <a:rPr b="1" lang="it"/>
              <a:t>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souvětí pouze s čárkami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souvětí se spojovacími výrazy (spojky, vzt. zájmena, vzt. příslovce)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>
                <a:solidFill>
                  <a:schemeClr val="accent5"/>
                </a:solidFill>
              </a:rPr>
              <a:t>Žáci ještě neznají slovní druhy, používáme pomocný termín </a:t>
            </a:r>
            <a:br>
              <a:rPr b="1" lang="it">
                <a:solidFill>
                  <a:schemeClr val="accent5"/>
                </a:solidFill>
              </a:rPr>
            </a:br>
            <a:r>
              <a:rPr b="1" lang="it">
                <a:solidFill>
                  <a:schemeClr val="accent5"/>
                </a:solidFill>
              </a:rPr>
              <a:t>SPOJOVACÍ VÝRAZ.</a:t>
            </a:r>
            <a:endParaRPr b="1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