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006db5dbe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1006db5dbe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f76fffb7a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f76fffb7a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f76fffb7a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f76fffb7a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f76fffb7a7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f76fffb7a7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f76fffb7a7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f76fffb7a7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f76fffb7a7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f76fffb7a7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f76fffb7a7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f76fffb7a7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f76fffb7a7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f76fffb7a7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f76fffb7a7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f76fffb7a7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9900FF"/>
                </a:solidFill>
              </a:rPr>
              <a:t>Vyučovací hodina</a:t>
            </a:r>
            <a:endParaRPr b="1">
              <a:solidFill>
                <a:srgbClr val="9900FF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Mgr. Bc. Klára Březinová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dk2"/>
                </a:solidFill>
              </a:rPr>
              <a:t>Použitá literatura: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06" name="Google Shape;106;p22"/>
          <p:cNvSpPr txBox="1"/>
          <p:nvPr>
            <p:ph idx="1" type="body"/>
          </p:nvPr>
        </p:nvSpPr>
        <p:spPr>
          <a:xfrm>
            <a:off x="311700" y="1377525"/>
            <a:ext cx="8520600" cy="301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ČECHOVÁ, Marie a Vlastimil STYBLÍK. </a:t>
            </a:r>
            <a:r>
              <a:rPr i="1" lang="it"/>
              <a:t>Čeština a její vyučování: didaktika českého jazyka pro učitele základních a středních školy a studenty učitelství.</a:t>
            </a:r>
            <a:r>
              <a:rPr lang="it"/>
              <a:t> Praha: SPN, 1998. ISBN 80-85937-47-6.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/>
              <a:t>ČECHOVÁ, Marie a Vlastimil STYBLÍK. </a:t>
            </a:r>
            <a:r>
              <a:rPr i="1" lang="it"/>
              <a:t>Didaktika češtiny: vysokoškolská učebnice pro studenty studijního oboru 76-12-8 Učitelství všeobecně vzdělávacích předmětů na filozofických a pedagogických fakultách</a:t>
            </a:r>
            <a:r>
              <a:rPr lang="it"/>
              <a:t>. Praha: SPN, 1989. </a:t>
            </a:r>
            <a:br>
              <a:rPr lang="it"/>
            </a:br>
            <a:r>
              <a:rPr lang="it"/>
              <a:t>ISBN 80-04-22439-3.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9900FF"/>
                </a:solidFill>
              </a:rPr>
              <a:t>Vyučovací hodina</a:t>
            </a:r>
            <a:endParaRPr b="1">
              <a:solidFill>
                <a:srgbClr val="9900FF"/>
              </a:solidFill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82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= základní jednotka vyučování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= základní forma vyučování z hlediska časového rozvržení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struktura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logický sled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didaktický cíl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obsahová náplň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časová dotace 45 minut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9900FF"/>
                </a:solidFill>
              </a:rPr>
              <a:t>Žák</a:t>
            </a:r>
            <a:endParaRPr b="1">
              <a:solidFill>
                <a:srgbClr val="9900FF"/>
              </a:solidFill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017725"/>
            <a:ext cx="8520600" cy="408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= </a:t>
            </a:r>
            <a:r>
              <a:rPr b="1" lang="it">
                <a:solidFill>
                  <a:srgbClr val="9900FF"/>
                </a:solidFill>
              </a:rPr>
              <a:t>objekt </a:t>
            </a:r>
            <a:r>
              <a:rPr lang="it"/>
              <a:t>i </a:t>
            </a:r>
            <a:r>
              <a:rPr b="1" lang="it">
                <a:solidFill>
                  <a:srgbClr val="9900FF"/>
                </a:solidFill>
              </a:rPr>
              <a:t>subjekt </a:t>
            </a:r>
            <a:r>
              <a:rPr lang="it"/>
              <a:t>vyučování</a:t>
            </a:r>
            <a:endParaRPr sz="800"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/>
              <a:t>Vnější faktory:</a:t>
            </a:r>
            <a:endParaRPr b="1"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prostředí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učební téma</a:t>
            </a:r>
            <a:endParaRPr sz="800"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/>
              <a:t>Vnitřní faktory:</a:t>
            </a:r>
            <a:endParaRPr b="1"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zdravotní stav žáka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psychické naladění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intelektové schopnosti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motivace k učení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9900FF"/>
                </a:solidFill>
              </a:rPr>
              <a:t>Typy vyučovací hodiny</a:t>
            </a:r>
            <a:endParaRPr b="1">
              <a:solidFill>
                <a:srgbClr val="9900FF"/>
              </a:solidFill>
            </a:endParaRPr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83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2000">
                <a:solidFill>
                  <a:srgbClr val="9900FF"/>
                </a:solidFill>
              </a:rPr>
              <a:t>Motivační hodina</a:t>
            </a:r>
            <a:endParaRPr b="1" sz="2000">
              <a:solidFill>
                <a:srgbClr val="9900FF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seznámení se s novým učivem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možnost využití různých metod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 sz="2000">
                <a:solidFill>
                  <a:srgbClr val="9900FF"/>
                </a:solidFill>
              </a:rPr>
              <a:t>Výkladová hodina</a:t>
            </a:r>
            <a:endParaRPr b="1" sz="2000">
              <a:solidFill>
                <a:srgbClr val="9900FF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seznámení se s novým učivem (objasňování, vysvětlování nového učiva)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především frontální metoda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idx="1" type="body"/>
          </p:nvPr>
        </p:nvSpPr>
        <p:spPr>
          <a:xfrm>
            <a:off x="311700" y="493575"/>
            <a:ext cx="8520600" cy="456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2000">
                <a:solidFill>
                  <a:srgbClr val="9900FF"/>
                </a:solidFill>
              </a:rPr>
              <a:t>Upevňovací hodina</a:t>
            </a:r>
            <a:endParaRPr b="1" sz="2000">
              <a:solidFill>
                <a:srgbClr val="9900FF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procvičování učiva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ověřování teoretických poznatků na praktických příkladech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nutnost systematizace učiva = propojování nových poznatků s dříve osvojenými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zařazování všestranného jazykového rozboru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 sz="2000">
                <a:solidFill>
                  <a:srgbClr val="9900FF"/>
                </a:solidFill>
              </a:rPr>
              <a:t>Opakovací hodina</a:t>
            </a:r>
            <a:endParaRPr b="1" sz="2000">
              <a:solidFill>
                <a:srgbClr val="9900FF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získávání jistoty v nově získaných poznatcích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možnost využití různých forem výuky (skupinová výuka, práce ve dvojicích)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/>
          <p:nvPr>
            <p:ph idx="1" type="body"/>
          </p:nvPr>
        </p:nvSpPr>
        <p:spPr>
          <a:xfrm>
            <a:off x="311700" y="467600"/>
            <a:ext cx="8520600" cy="467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2000">
                <a:solidFill>
                  <a:srgbClr val="9900FF"/>
                </a:solidFill>
              </a:rPr>
              <a:t>Ověřovací hodina</a:t>
            </a:r>
            <a:endParaRPr b="1" sz="2000">
              <a:solidFill>
                <a:srgbClr val="9900FF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prověřování znalosti a zejména pochopení probíraného učiva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nejprve orientace na žáky jistější a rychlejší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zkoušení neprobíhá ihned po vyložení nového učiva (nutnost fixace)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 u="sng"/>
              <a:t>Možné formy zkoušení</a:t>
            </a:r>
            <a:r>
              <a:rPr b="1" lang="it"/>
              <a:t>:</a:t>
            </a:r>
            <a:endParaRPr b="1"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individuální x kolektivní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písemné x ústní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diktát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jazykový rozbor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test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9"/>
          <p:cNvSpPr txBox="1"/>
          <p:nvPr>
            <p:ph idx="1" type="body"/>
          </p:nvPr>
        </p:nvSpPr>
        <p:spPr>
          <a:xfrm>
            <a:off x="311700" y="536875"/>
            <a:ext cx="8520600" cy="454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2000">
                <a:solidFill>
                  <a:srgbClr val="9900FF"/>
                </a:solidFill>
              </a:rPr>
              <a:t>Smíšená hodina</a:t>
            </a:r>
            <a:endParaRPr b="1" sz="2000">
              <a:solidFill>
                <a:srgbClr val="9900FF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= základní typ vyučovací hodiny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nejčastější typ VH na 1. stupni ZŠ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kombinace strukturních článků ostatních typů VH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respektování věkových specifik žáků: </a:t>
            </a:r>
            <a:endParaRPr/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 sz="1800"/>
              <a:t>schopnost soustředit se pouze na jednu činnost</a:t>
            </a:r>
            <a:endParaRPr sz="1800"/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 sz="1800"/>
              <a:t>1. a 2. ročník: maximálně 10</a:t>
            </a:r>
            <a:r>
              <a:rPr lang="it" sz="1800">
                <a:highlight>
                  <a:schemeClr val="lt1"/>
                </a:highlight>
              </a:rPr>
              <a:t>–</a:t>
            </a:r>
            <a:r>
              <a:rPr lang="it" sz="1800"/>
              <a:t>15 minut</a:t>
            </a:r>
            <a:endParaRPr sz="1800"/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 sz="1800"/>
              <a:t>3., 4., 5. ročník: přibližně 15</a:t>
            </a:r>
            <a:r>
              <a:rPr lang="it" sz="1800">
                <a:highlight>
                  <a:schemeClr val="lt1"/>
                </a:highlight>
              </a:rPr>
              <a:t>–</a:t>
            </a:r>
            <a:r>
              <a:rPr lang="it" sz="1800"/>
              <a:t>20 minut</a:t>
            </a:r>
            <a:endParaRPr sz="1800"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9900FF"/>
                </a:solidFill>
              </a:rPr>
              <a:t>Zásady pro každou vyučovací hodinu</a:t>
            </a:r>
            <a:endParaRPr b="1">
              <a:solidFill>
                <a:srgbClr val="9900FF"/>
              </a:solidFill>
            </a:endParaRPr>
          </a:p>
        </p:txBody>
      </p:sp>
      <p:sp>
        <p:nvSpPr>
          <p:cNvPr id="94" name="Google Shape;94;p20"/>
          <p:cNvSpPr txBox="1"/>
          <p:nvPr>
            <p:ph idx="1" type="body"/>
          </p:nvPr>
        </p:nvSpPr>
        <p:spPr>
          <a:xfrm>
            <a:off x="311700" y="1515350"/>
            <a:ext cx="8520600" cy="305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úvod: seznámení s cílem VH, vhodná motivace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ukončení VH: shrnutí, čemu se žák naučil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sdělení k domácí přípravě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9900FF"/>
                </a:solidFill>
              </a:rPr>
              <a:t>Struktura smíšené vyučovací hodiny</a:t>
            </a:r>
            <a:endParaRPr b="1">
              <a:solidFill>
                <a:srgbClr val="9900FF"/>
              </a:solidFill>
            </a:endParaRPr>
          </a:p>
        </p:txBody>
      </p:sp>
      <p:sp>
        <p:nvSpPr>
          <p:cNvPr id="100" name="Google Shape;100;p21"/>
          <p:cNvSpPr txBox="1"/>
          <p:nvPr>
            <p:ph idx="1" type="body"/>
          </p:nvPr>
        </p:nvSpPr>
        <p:spPr>
          <a:xfrm>
            <a:off x="311700" y="945500"/>
            <a:ext cx="8520600" cy="432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800"/>
              <a:buAutoNum type="arabicPeriod"/>
            </a:pPr>
            <a:r>
              <a:rPr b="1" lang="it">
                <a:solidFill>
                  <a:srgbClr val="9900FF"/>
                </a:solidFill>
              </a:rPr>
              <a:t>Úvod </a:t>
            </a:r>
            <a:r>
              <a:rPr lang="it"/>
              <a:t>(2</a:t>
            </a:r>
            <a:r>
              <a:rPr lang="it">
                <a:highlight>
                  <a:schemeClr val="lt1"/>
                </a:highlight>
              </a:rPr>
              <a:t>–</a:t>
            </a:r>
            <a:r>
              <a:rPr lang="it"/>
              <a:t>5 minut)</a:t>
            </a:r>
            <a:endParaRPr/>
          </a:p>
          <a:p>
            <a:pPr indent="-342900" lvl="0" marL="13716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pozdravení</a:t>
            </a:r>
            <a:endParaRPr/>
          </a:p>
          <a:p>
            <a:pPr indent="-342900" lvl="0" marL="13716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představení cíle hodiny</a:t>
            </a:r>
            <a:endParaRPr/>
          </a:p>
          <a:p>
            <a:pPr indent="-342900" lvl="0" marL="13716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motivace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800"/>
              <a:buAutoNum type="arabicPeriod"/>
            </a:pPr>
            <a:r>
              <a:rPr b="1" lang="it">
                <a:solidFill>
                  <a:srgbClr val="9900FF"/>
                </a:solidFill>
              </a:rPr>
              <a:t>Jazykový rozbor</a:t>
            </a:r>
            <a:r>
              <a:rPr lang="it"/>
              <a:t> (5</a:t>
            </a:r>
            <a:r>
              <a:rPr lang="it">
                <a:highlight>
                  <a:schemeClr val="lt1"/>
                </a:highlight>
              </a:rPr>
              <a:t>–</a:t>
            </a:r>
            <a:r>
              <a:rPr lang="it"/>
              <a:t>10 minut)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800"/>
              <a:buAutoNum type="arabicPeriod"/>
            </a:pPr>
            <a:r>
              <a:rPr b="1" lang="it">
                <a:solidFill>
                  <a:srgbClr val="9900FF"/>
                </a:solidFill>
              </a:rPr>
              <a:t>Opakování probraného učiva</a:t>
            </a:r>
            <a:r>
              <a:rPr lang="it"/>
              <a:t> (8 minut)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na probrané učivo navazuje nová látka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800"/>
              <a:buAutoNum type="arabicPeriod"/>
            </a:pPr>
            <a:r>
              <a:rPr b="1" lang="it">
                <a:solidFill>
                  <a:srgbClr val="9900FF"/>
                </a:solidFill>
              </a:rPr>
              <a:t>Prvotní osvojení nového učiva</a:t>
            </a:r>
            <a:r>
              <a:rPr lang="it"/>
              <a:t> (10 minut)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800"/>
              <a:buAutoNum type="arabicPeriod"/>
            </a:pPr>
            <a:r>
              <a:rPr b="1" lang="it">
                <a:solidFill>
                  <a:srgbClr val="9900FF"/>
                </a:solidFill>
              </a:rPr>
              <a:t>Procvičování a upevňování nového učiva</a:t>
            </a:r>
            <a:r>
              <a:rPr lang="it"/>
              <a:t> (15 minut)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aplikace nově představeného učiva na konkrétních úkolech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800"/>
              <a:buAutoNum type="arabicPeriod"/>
            </a:pPr>
            <a:r>
              <a:rPr b="1" lang="it">
                <a:solidFill>
                  <a:srgbClr val="9900FF"/>
                </a:solidFill>
              </a:rPr>
              <a:t>Závěr </a:t>
            </a:r>
            <a:r>
              <a:rPr lang="it"/>
              <a:t>(5 minut)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shrnutí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uložení domácího úkolu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