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d9cec69e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d9cec69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1bb9f13f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41bb9f13f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41bb9f13f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41bb9f13f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1bb9f13f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1bb9f13f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1bb9f13f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41bb9f13f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41bb9f13f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41bb9f13f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41bb9f13f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41bb9f13f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4aa941d2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4aa941d2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1bb9f13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1bb9f13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1bb9f13f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1bb9f13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a643bf8f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a643bf8f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1bb9f13f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1bb9f13f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41bb9f13f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41bb9f13f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1bb9f13f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1bb9f13f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1bb9f13f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1bb9f13f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84606bc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084606bc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Diktát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93C47D"/>
                </a:solidFill>
              </a:rPr>
              <a:t>Chyba</a:t>
            </a:r>
            <a:endParaRPr b="1">
              <a:solidFill>
                <a:srgbClr val="93C4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85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800"/>
              <a:buAutoNum type="alphaLcParenR"/>
            </a:pPr>
            <a:r>
              <a:rPr b="1" lang="it">
                <a:solidFill>
                  <a:srgbClr val="FF9900"/>
                </a:solidFill>
              </a:rPr>
              <a:t>tradiční pojetí</a:t>
            </a:r>
            <a:r>
              <a:rPr lang="it"/>
              <a:t> = důsledek nesoustředěnosti, nekázně </a:t>
            </a:r>
            <a:r>
              <a:rPr lang="it" sz="1900">
                <a:highlight>
                  <a:schemeClr val="lt1"/>
                </a:highlight>
              </a:rPr>
              <a:t>– náprava zvýšením snahy žáka</a:t>
            </a:r>
            <a:endParaRPr sz="19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AutoNum type="alphaLcParenR"/>
            </a:pPr>
            <a:r>
              <a:rPr b="1" lang="it">
                <a:solidFill>
                  <a:srgbClr val="FF9900"/>
                </a:solidFill>
              </a:rPr>
              <a:t>behaviorální pojetí</a:t>
            </a:r>
            <a:r>
              <a:rPr lang="it"/>
              <a:t> = náhodný či nesprávně upevněný vzorec bez morální či poznávací hodnoty </a:t>
            </a:r>
            <a:r>
              <a:rPr lang="it" sz="1900">
                <a:highlight>
                  <a:schemeClr val="lt1"/>
                </a:highlight>
              </a:rPr>
              <a:t>– eliminace formou trestu a odměny</a:t>
            </a:r>
            <a:endParaRPr sz="19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1800"/>
              <a:buAutoNum type="alphaLcParenR"/>
            </a:pPr>
            <a:r>
              <a:rPr b="1" lang="it">
                <a:solidFill>
                  <a:srgbClr val="FF9900"/>
                </a:solidFill>
              </a:rPr>
              <a:t>kognitivní </a:t>
            </a:r>
            <a:r>
              <a:rPr lang="it"/>
              <a:t>= chyba v práci s informací </a:t>
            </a:r>
            <a:r>
              <a:rPr lang="it" sz="1900">
                <a:highlight>
                  <a:schemeClr val="lt1"/>
                </a:highlight>
              </a:rPr>
              <a:t>– diagnostika příčiny chyby a poskytnutí lepší strategie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Chyba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017725"/>
            <a:ext cx="8520600" cy="412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přirozená součást procesu učení (Tulis:)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maladaptivní strategie:</a:t>
            </a:r>
            <a:r>
              <a:rPr lang="it"/>
              <a:t> Neposouvají žáka.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učitelovy beznadějné reakce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přenesení otázky na jiného žáka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adaptivní strategie:</a:t>
            </a:r>
            <a:r>
              <a:rPr lang="it"/>
              <a:t> Reakce, které žákovi pomáhají se posunout dál.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zopakování otázky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diskuse s celou třídou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čekání alespoň 3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/>
              <a:t>5 vteřin na žákovu odpověď</a:t>
            </a:r>
            <a:endParaRPr/>
          </a:p>
          <a:p>
            <a:pPr indent="-3429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zdůraznění výukového potenciálu probírané látky (zastavení negativních reakcí žáků)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Práce s chybou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S chybou je nutné hned pracovat, aby bylo zapamatování trvalejší. </a:t>
            </a:r>
            <a:r>
              <a:rPr lang="it"/>
              <a:t>(Brabcová)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kontrola diktátů ve dvojici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kontrola diktátů ve skupině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výchovný přesah: pečlivost, zodpovědnost, přesnost, spravedlnost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Oprava pravopisných chyb musí být VŽDY uvědomělá.</a:t>
            </a:r>
            <a:br>
              <a:rPr b="1" i="1" lang="it">
                <a:solidFill>
                  <a:srgbClr val="6AA84F"/>
                </a:solidFill>
              </a:rPr>
            </a:br>
            <a:r>
              <a:rPr b="1" i="1" lang="it">
                <a:solidFill>
                  <a:srgbClr val="6AA84F"/>
                </a:solidFill>
              </a:rPr>
              <a:t>Je-li mechanická, míjí se účinkem!</a:t>
            </a:r>
            <a:br>
              <a:rPr b="1" i="1" lang="it">
                <a:solidFill>
                  <a:srgbClr val="6AA84F"/>
                </a:solidFill>
              </a:rPr>
            </a:br>
            <a:r>
              <a:rPr lang="it"/>
              <a:t>(Čechová a Styblík)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Chyba a její typy: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faktická chyba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relativní chyba: nečitelné písmo, přepsání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chyby na základě SPU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F1C232"/>
                </a:solidFill>
              </a:rPr>
              <a:t>Co je podle vašeho názoru za hrubá chyba?</a:t>
            </a:r>
            <a:endParaRPr b="1" i="1">
              <a:solidFill>
                <a:srgbClr val="F1C23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“Koncepce lešení” (Bruner)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	Taková rada (pomoc, formulace), která žákovi pomůže jemu problematický jev přiblížit, pochopit.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rada a opora ze strany učitele žákovi formou dialogu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Žák díky takové radě/opoře snadněji překoná překážku.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Co je podmínkou zlepšení (nejen pravopisu)?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it">
                <a:solidFill>
                  <a:srgbClr val="38761D"/>
                </a:solidFill>
              </a:rPr>
              <a:t>OPAKOVÁNÍ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800"/>
              <a:buChar char="●"/>
            </a:pPr>
            <a:r>
              <a:rPr b="1" lang="it">
                <a:solidFill>
                  <a:srgbClr val="38761D"/>
                </a:solidFill>
              </a:rPr>
              <a:t>PROCVIČOVÁNÍ</a:t>
            </a:r>
            <a:endParaRPr b="1">
              <a:solidFill>
                <a:srgbClr val="38761D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>
                <a:solidFill>
                  <a:srgbClr val="6AA84F"/>
                </a:solidFill>
              </a:rPr>
              <a:t>Opakování a procvičování zařazeno neprodleně </a:t>
            </a:r>
            <a:r>
              <a:rPr b="1" i="1" lang="it">
                <a:solidFill>
                  <a:srgbClr val="6AA84F"/>
                </a:solidFill>
              </a:rPr>
              <a:t>po výkladu nové látky</a:t>
            </a:r>
            <a:r>
              <a:rPr i="1" lang="it">
                <a:solidFill>
                  <a:srgbClr val="6AA84F"/>
                </a:solidFill>
              </a:rPr>
              <a:t>, </a:t>
            </a:r>
            <a:br>
              <a:rPr i="1" lang="it">
                <a:solidFill>
                  <a:srgbClr val="6AA84F"/>
                </a:solidFill>
              </a:rPr>
            </a:br>
            <a:r>
              <a:rPr i="1" lang="it">
                <a:solidFill>
                  <a:srgbClr val="6AA84F"/>
                </a:solidFill>
              </a:rPr>
              <a:t>potom </a:t>
            </a:r>
            <a:r>
              <a:rPr b="1" i="1" lang="it">
                <a:solidFill>
                  <a:srgbClr val="6AA84F"/>
                </a:solidFill>
              </a:rPr>
              <a:t>po dokončení tématu</a:t>
            </a:r>
            <a:r>
              <a:rPr i="1" lang="it">
                <a:solidFill>
                  <a:srgbClr val="6AA84F"/>
                </a:solidFill>
              </a:rPr>
              <a:t> (kratší časový odstup) a také </a:t>
            </a:r>
            <a:r>
              <a:rPr b="1" i="1" lang="it">
                <a:solidFill>
                  <a:srgbClr val="6AA84F"/>
                </a:solidFill>
              </a:rPr>
              <a:t>po dlouhém intervalu</a:t>
            </a:r>
            <a:r>
              <a:rPr i="1" lang="it">
                <a:solidFill>
                  <a:srgbClr val="6AA84F"/>
                </a:solidFill>
              </a:rPr>
              <a:t> (návrat k látce v době probírání nového učiva).</a:t>
            </a:r>
            <a:br>
              <a:rPr i="1" lang="it">
                <a:solidFill>
                  <a:srgbClr val="6AA84F"/>
                </a:solidFill>
              </a:rPr>
            </a:br>
            <a:r>
              <a:rPr lang="it"/>
              <a:t>(Brabcová)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Vliv přepisovacího cvičení na úspěšnost diktátů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Přepisovací cvičení (možno zadávat jako DÚ) pomáhají </a:t>
            </a:r>
            <a:r>
              <a:rPr b="1" lang="it"/>
              <a:t>upevňovat znalost </a:t>
            </a:r>
            <a:br>
              <a:rPr b="1" lang="it"/>
            </a:br>
            <a:r>
              <a:rPr b="1" lang="it"/>
              <a:t>a aplikaci pravopisných jevů</a:t>
            </a:r>
            <a:r>
              <a:rPr lang="it"/>
              <a:t>, které jsou pak podrobeny kontrole při psaní diktátů. (Afsharrad a Benis, 2014)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Pomáhá tedy snižovat chybovost žáků v diktátech.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Zdroje: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959450"/>
            <a:ext cx="8520600" cy="41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AFSHARRAD, Mohammad a BENIS Aram Reza Sadeghi. The effect of transcribing on beginning learners' dictation. </a:t>
            </a:r>
            <a:r>
              <a:rPr i="1" lang="it"/>
              <a:t>Theory and Practice in Language Studies, </a:t>
            </a:r>
            <a:r>
              <a:rPr lang="it"/>
              <a:t>2014, (10). ISSN 1799-2591.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BRABCOVÁ, Radoslava. </a:t>
            </a:r>
            <a:r>
              <a:rPr i="1" lang="it"/>
              <a:t>Didaktika českého jazyka: Pro studující oboru učitelství na prvním stupni základní školy.</a:t>
            </a:r>
            <a:r>
              <a:rPr lang="it"/>
              <a:t> Praha: SPN, 1990. Učebnice pro vysoké školy. ISBN 80-04-24251-0.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ČECHOVÁ, Marie a Vlastimil STYBLÍK. </a:t>
            </a:r>
            <a:r>
              <a:rPr i="1" lang="it"/>
              <a:t>Čeština a její vyučování: Didaktika českého jazyka pro učitele základních a středních škol a pro studenty učitelství.</a:t>
            </a:r>
            <a:r>
              <a:rPr lang="it"/>
              <a:t> Praha: Státní pedagogické nakladatelství, 1998.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HAUSER, Přemysl, KLÍMOVÁ, Květoslava, ANDRESOVÁ, Helena a MARTINEC, Ivo. </a:t>
            </a:r>
            <a:r>
              <a:rPr i="1" lang="it"/>
              <a:t>Didaktika českého jazyka pro 2. stupeň ZŠ</a:t>
            </a:r>
            <a:r>
              <a:rPr lang="it"/>
              <a:t>. 2. vydání. Brno: Masarykova univerzita, 2019. ISBN 978-80-210-9489-5.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SLAVÍK, Jan. </a:t>
            </a:r>
            <a:r>
              <a:rPr i="1" lang="it"/>
              <a:t>Hodnocení v současné české škole: východiska a nové metody pro praxi</a:t>
            </a:r>
            <a:r>
              <a:rPr lang="it"/>
              <a:t>. Pedagogická praxe. Praha: Portál, 1999. ISBN 80-7178-262-9.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SVOBODA, Karel. </a:t>
            </a:r>
            <a:r>
              <a:rPr i="1" lang="it"/>
              <a:t>Didaktika českého jazyka a slohu: vysokoškolská učebnice.</a:t>
            </a:r>
            <a:r>
              <a:rPr lang="it"/>
              <a:t> Praha: SPN, 1977. Učebnice pro vysoké školy.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Diktát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zvláštní kontrolní forma mluvnického (jazykového) cvičení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užívá se především ke </a:t>
            </a:r>
            <a:r>
              <a:rPr b="1" lang="it"/>
              <a:t>kontrole </a:t>
            </a:r>
            <a:r>
              <a:rPr lang="it"/>
              <a:t>pravopisu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 využít i k </a:t>
            </a:r>
            <a:r>
              <a:rPr b="1" lang="it"/>
              <a:t>procvičování </a:t>
            </a:r>
            <a:r>
              <a:rPr lang="it"/>
              <a:t>pravopisu (konkrétních jevů)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t">
                <a:solidFill>
                  <a:srgbClr val="93C47D"/>
                </a:solidFill>
              </a:rPr>
              <a:t>“Lépe je méně zkoušet a více cvičit.”</a:t>
            </a:r>
            <a:endParaRPr b="1" i="1">
              <a:solidFill>
                <a:srgbClr val="93C47D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9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(Styblík a Čechová, 1989)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u="sng">
                <a:solidFill>
                  <a:srgbClr val="FF0000"/>
                </a:solidFill>
              </a:rPr>
              <a:t>POZOR:</a:t>
            </a:r>
            <a:endParaRPr b="1" u="sng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</a:t>
            </a:r>
            <a:r>
              <a:rPr lang="it"/>
              <a:t>přeceňování diktátu jako pravopisného cvičení: Časté psaní diktátů nezaručuje zlepšení pravopisu žáků!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nedostatečné procvičení pravopisných jevů před psaním diktátu.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Učitel při diktování NECHODÍ po třídě!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Tempo diktování volíme podle tempa psaní podprůměrných žáků.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6AA84F"/>
                </a:solidFill>
              </a:rPr>
              <a:t>Typy </a:t>
            </a:r>
            <a:r>
              <a:rPr b="1" lang="it">
                <a:solidFill>
                  <a:srgbClr val="6AA84F"/>
                </a:solidFill>
              </a:rPr>
              <a:t>diktátu</a:t>
            </a:r>
            <a:endParaRPr b="1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17725"/>
            <a:ext cx="8520600" cy="4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AutoNum type="alphaLcParenR"/>
            </a:pPr>
            <a:r>
              <a:rPr b="1" lang="it">
                <a:solidFill>
                  <a:schemeClr val="accent5"/>
                </a:solidFill>
              </a:rPr>
              <a:t>speciální:</a:t>
            </a:r>
            <a:r>
              <a:rPr lang="it">
                <a:solidFill>
                  <a:schemeClr val="accent5"/>
                </a:solidFill>
              </a:rPr>
              <a:t> na vybraný jev, </a:t>
            </a:r>
            <a:r>
              <a:rPr lang="it">
                <a:solidFill>
                  <a:schemeClr val="accent5"/>
                </a:solidFill>
              </a:rPr>
              <a:t>krátký, nesouvislý</a:t>
            </a:r>
            <a:endParaRPr>
              <a:solidFill>
                <a:schemeClr val="accent5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1800"/>
              <a:buAutoNum type="alphaLcParenR"/>
            </a:pPr>
            <a:r>
              <a:rPr b="1" lang="it">
                <a:solidFill>
                  <a:srgbClr val="134F5C"/>
                </a:solidFill>
              </a:rPr>
              <a:t>souhrnný:</a:t>
            </a:r>
            <a:r>
              <a:rPr lang="it">
                <a:solidFill>
                  <a:srgbClr val="134F5C"/>
                </a:solidFill>
              </a:rPr>
              <a:t> více jevů, delší</a:t>
            </a:r>
            <a:endParaRPr>
              <a:solidFill>
                <a:srgbClr val="134F5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AutoNum type="alphaLcParenR"/>
            </a:pPr>
            <a:r>
              <a:rPr b="1" lang="it">
                <a:solidFill>
                  <a:srgbClr val="3C78D8"/>
                </a:solidFill>
              </a:rPr>
              <a:t>s přípravou:</a:t>
            </a:r>
            <a:r>
              <a:rPr lang="it">
                <a:solidFill>
                  <a:srgbClr val="3C78D8"/>
                </a:solidFill>
              </a:rPr>
              <a:t> v téže hodině jako probíraný jev</a:t>
            </a:r>
            <a:endParaRPr>
              <a:solidFill>
                <a:srgbClr val="3C78D8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818E"/>
              </a:buClr>
              <a:buSzPts val="1800"/>
              <a:buAutoNum type="alphaLcParenR"/>
            </a:pPr>
            <a:r>
              <a:rPr b="1" lang="it">
                <a:solidFill>
                  <a:srgbClr val="45818E"/>
                </a:solidFill>
              </a:rPr>
              <a:t>bez přípravy:</a:t>
            </a:r>
            <a:r>
              <a:rPr lang="it">
                <a:solidFill>
                  <a:srgbClr val="45818E"/>
                </a:solidFill>
              </a:rPr>
              <a:t> v následujících hodinách</a:t>
            </a:r>
            <a:endParaRPr>
              <a:solidFill>
                <a:srgbClr val="45818E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ts val="1800"/>
              <a:buAutoNum type="alphaLcParenR"/>
            </a:pPr>
            <a:r>
              <a:rPr b="1" lang="it">
                <a:solidFill>
                  <a:srgbClr val="3D85C6"/>
                </a:solidFill>
              </a:rPr>
              <a:t>výběrový:</a:t>
            </a:r>
            <a:r>
              <a:rPr lang="it">
                <a:solidFill>
                  <a:srgbClr val="3D85C6"/>
                </a:solidFill>
              </a:rPr>
              <a:t> dopisování pouze vybraných slov</a:t>
            </a:r>
            <a:endParaRPr>
              <a:solidFill>
                <a:srgbClr val="3D85C6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800"/>
              <a:buAutoNum type="alphaLcParenR"/>
            </a:pPr>
            <a:r>
              <a:rPr b="1" lang="it">
                <a:solidFill>
                  <a:srgbClr val="1155CC"/>
                </a:solidFill>
              </a:rPr>
              <a:t>audiodiktát:</a:t>
            </a:r>
            <a:r>
              <a:rPr lang="it">
                <a:solidFill>
                  <a:srgbClr val="1155CC"/>
                </a:solidFill>
              </a:rPr>
              <a:t> přehrávaný zařízením</a:t>
            </a:r>
            <a:endParaRPr>
              <a:solidFill>
                <a:srgbClr val="1155C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AutoNum type="alphaLcParenR"/>
            </a:pPr>
            <a:r>
              <a:rPr b="1" lang="it">
                <a:solidFill>
                  <a:srgbClr val="0000FF"/>
                </a:solidFill>
              </a:rPr>
              <a:t>volný diktát</a:t>
            </a:r>
            <a:r>
              <a:rPr b="1" lang="it">
                <a:solidFill>
                  <a:srgbClr val="0000FF"/>
                </a:solidFill>
              </a:rPr>
              <a:t>: </a:t>
            </a:r>
            <a:r>
              <a:rPr lang="it">
                <a:solidFill>
                  <a:srgbClr val="0000FF"/>
                </a:solidFill>
              </a:rPr>
              <a:t>diktát s obměnami </a:t>
            </a:r>
            <a:r>
              <a:rPr lang="it">
                <a:solidFill>
                  <a:srgbClr val="0000FF"/>
                </a:solidFill>
              </a:rPr>
              <a:t>(ty vytvářejí sami žáci)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6A5AF"/>
              </a:buClr>
              <a:buSzPts val="1800"/>
              <a:buAutoNum type="alphaLcParenR"/>
            </a:pPr>
            <a:r>
              <a:rPr b="1" lang="it">
                <a:solidFill>
                  <a:srgbClr val="76A5AF"/>
                </a:solidFill>
              </a:rPr>
              <a:t>tvůrčí:</a:t>
            </a:r>
            <a:r>
              <a:rPr lang="it">
                <a:solidFill>
                  <a:srgbClr val="76A5AF"/>
                </a:solidFill>
              </a:rPr>
              <a:t> žáci vytvářejí věty s diktovanými slovy</a:t>
            </a:r>
            <a:endParaRPr>
              <a:solidFill>
                <a:srgbClr val="76A5AF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AutoNum type="alphaLcParenR"/>
            </a:pPr>
            <a:r>
              <a:rPr b="1" lang="it">
                <a:solidFill>
                  <a:srgbClr val="6FA8DC"/>
                </a:solidFill>
              </a:rPr>
              <a:t>sluchový diktát:</a:t>
            </a:r>
            <a:r>
              <a:rPr lang="it">
                <a:solidFill>
                  <a:srgbClr val="6FA8DC"/>
                </a:solidFill>
              </a:rPr>
              <a:t> společná příprava a probrání jevů s učitelem v hodině</a:t>
            </a:r>
            <a:endParaRPr>
              <a:solidFill>
                <a:srgbClr val="6FA8DC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1800"/>
              <a:buAutoNum type="alphaLcParenR"/>
            </a:pPr>
            <a:r>
              <a:rPr b="1" lang="it">
                <a:solidFill>
                  <a:srgbClr val="4A86E8"/>
                </a:solidFill>
              </a:rPr>
              <a:t>zrakový diktát:</a:t>
            </a:r>
            <a:r>
              <a:rPr lang="it">
                <a:solidFill>
                  <a:srgbClr val="4A86E8"/>
                </a:solidFill>
              </a:rPr>
              <a:t> žáci si mohou text diktátu přečíst sami doma</a:t>
            </a:r>
            <a:endParaRPr>
              <a:solidFill>
                <a:srgbClr val="4A86E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Výběr textu diktátu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017725"/>
            <a:ext cx="8520600" cy="412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přiměřený věku a znalostem žáků s ohledem na SVP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raději jednodušší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možnost využití práce ve skupinách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tematicky ucelený (ideálně s příběhem)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AutoNum type="alphaLcParenR"/>
            </a:pPr>
            <a:r>
              <a:rPr b="1" lang="it">
                <a:solidFill>
                  <a:srgbClr val="93C47D"/>
                </a:solidFill>
              </a:rPr>
              <a:t>obsah: </a:t>
            </a:r>
            <a:r>
              <a:rPr lang="it">
                <a:solidFill>
                  <a:srgbClr val="666666"/>
                </a:solidFill>
              </a:rPr>
              <a:t>10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>
                <a:solidFill>
                  <a:srgbClr val="666666"/>
                </a:solidFill>
              </a:rPr>
              <a:t>15 pravopisných jevů (5. ročník)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1800"/>
              <a:buAutoNum type="alphaLcParenR"/>
            </a:pPr>
            <a:r>
              <a:rPr b="1" lang="it">
                <a:solidFill>
                  <a:srgbClr val="93C47D"/>
                </a:solidFill>
              </a:rPr>
              <a:t>rozsah: </a:t>
            </a:r>
            <a:r>
              <a:rPr lang="it">
                <a:solidFill>
                  <a:srgbClr val="666666"/>
                </a:solidFill>
              </a:rPr>
              <a:t>65</a:t>
            </a:r>
            <a:r>
              <a:rPr lang="it" sz="1900">
                <a:highlight>
                  <a:schemeClr val="lt1"/>
                </a:highlight>
              </a:rPr>
              <a:t>–</a:t>
            </a:r>
            <a:r>
              <a:rPr lang="it">
                <a:solidFill>
                  <a:srgbClr val="666666"/>
                </a:solidFill>
              </a:rPr>
              <a:t>80 slov (5. ročník)</a:t>
            </a:r>
            <a:endParaRPr i="1">
              <a:solidFill>
                <a:srgbClr val="666666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FF0000"/>
                </a:solidFill>
              </a:rPr>
              <a:t>Zcela nevhodné jsou dlouhé diktáty, v nichž žáci chybují taktéž </a:t>
            </a:r>
            <a:br>
              <a:rPr b="1" i="1" lang="it">
                <a:solidFill>
                  <a:srgbClr val="FF0000"/>
                </a:solidFill>
              </a:rPr>
            </a:br>
            <a:r>
              <a:rPr b="1" i="1" lang="it">
                <a:solidFill>
                  <a:srgbClr val="FF0000"/>
                </a:solidFill>
              </a:rPr>
              <a:t>v důsledku únavy.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6AA84F"/>
                </a:solidFill>
              </a:rPr>
              <a:t>Zadávání diktátu</a:t>
            </a:r>
            <a:endParaRPr b="1">
              <a:solidFill>
                <a:srgbClr val="6AA84F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1925125" y="1343275"/>
            <a:ext cx="6082800" cy="3036000"/>
          </a:xfrm>
          <a:prstGeom prst="rect">
            <a:avLst/>
          </a:prstGeom>
          <a:ln cap="flat" cmpd="sng" w="2857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810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it" sz="2400"/>
              <a:t>Přečtení celého textu</a:t>
            </a:r>
            <a:endParaRPr b="1" sz="2400"/>
          </a:p>
          <a:p>
            <a:pPr indent="-3810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it" sz="2400"/>
              <a:t>Čtení textu po větách</a:t>
            </a:r>
            <a:endParaRPr b="1" sz="2400"/>
          </a:p>
          <a:p>
            <a:pPr indent="-3810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it" sz="2400"/>
              <a:t>Čtení textu po větných celcích</a:t>
            </a:r>
            <a:endParaRPr b="1" sz="2400"/>
          </a:p>
          <a:p>
            <a:pPr indent="-381000" lvl="0" marL="45720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it" sz="2400"/>
              <a:t>Opětovné čtení celého textu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Komentáře k textu diktátu?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017725"/>
            <a:ext cx="8520600" cy="40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000" u="sng">
                <a:solidFill>
                  <a:srgbClr val="FF0000"/>
                </a:solidFill>
              </a:rPr>
              <a:t>Ano!</a:t>
            </a:r>
            <a:endParaRPr b="1" sz="2000" u="sng">
              <a:solidFill>
                <a:srgbClr val="FF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Těžká slova, která žáci možná neznají.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slova cizího původu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uvedení kontextu k tématu diktátu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vysvětlení grafické podoby těžkých slov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6AA84F"/>
                </a:solidFill>
              </a:rPr>
              <a:t>Komentáře k těžkým slovům v diktátu proběhnou </a:t>
            </a:r>
            <a:br>
              <a:rPr b="1" i="1" lang="it">
                <a:solidFill>
                  <a:srgbClr val="6AA84F"/>
                </a:solidFill>
              </a:rPr>
            </a:br>
            <a:r>
              <a:rPr b="1" i="1" lang="it">
                <a:solidFill>
                  <a:srgbClr val="6AA84F"/>
                </a:solidFill>
              </a:rPr>
              <a:t>PŘED samotným započetím diktátu.</a:t>
            </a:r>
            <a:endParaRPr b="1" i="1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3C47D"/>
                </a:solidFill>
              </a:rPr>
              <a:t>Výchovný rozměr diktátu:</a:t>
            </a:r>
            <a:endParaRPr b="1">
              <a:solidFill>
                <a:srgbClr val="93C47D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dokončení vlastní práce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soustředěné pozornosti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kontroly slyšeného slova v jeho psané podobě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93C47D"/>
                </a:solidFill>
              </a:rPr>
              <a:t>Diktát u sluchově postižených žáků</a:t>
            </a:r>
            <a:endParaRPr b="1">
              <a:solidFill>
                <a:srgbClr val="93C47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extrémně stresující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diktát izolovaných slov: </a:t>
            </a:r>
            <a:endParaRPr/>
          </a:p>
          <a:p>
            <a:pPr indent="-3302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další ztížení porozumění a pochopení diktovanému textu</a:t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600"/>
              <a:t>Varianta diktátu pro sluchově postižené žáky: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doplňování gramatických jevů do předem připraveného textu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